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8"/>
  </p:notesMasterIdLst>
  <p:sldIdLst>
    <p:sldId id="334" r:id="rId2"/>
    <p:sldId id="335" r:id="rId3"/>
    <p:sldId id="336" r:id="rId4"/>
    <p:sldId id="337" r:id="rId5"/>
    <p:sldId id="422" r:id="rId6"/>
    <p:sldId id="423" r:id="rId7"/>
    <p:sldId id="424" r:id="rId8"/>
    <p:sldId id="425" r:id="rId9"/>
    <p:sldId id="427" r:id="rId10"/>
    <p:sldId id="426" r:id="rId11"/>
    <p:sldId id="428" r:id="rId12"/>
    <p:sldId id="429" r:id="rId13"/>
    <p:sldId id="430" r:id="rId14"/>
    <p:sldId id="431" r:id="rId15"/>
    <p:sldId id="432" r:id="rId16"/>
    <p:sldId id="435" r:id="rId17"/>
    <p:sldId id="433" r:id="rId18"/>
    <p:sldId id="434" r:id="rId19"/>
    <p:sldId id="436" r:id="rId20"/>
    <p:sldId id="338" r:id="rId21"/>
    <p:sldId id="339" r:id="rId22"/>
    <p:sldId id="340" r:id="rId23"/>
    <p:sldId id="341" r:id="rId24"/>
    <p:sldId id="342" r:id="rId25"/>
    <p:sldId id="343" r:id="rId26"/>
    <p:sldId id="344" r:id="rId27"/>
    <p:sldId id="345" r:id="rId28"/>
    <p:sldId id="346" r:id="rId29"/>
    <p:sldId id="347" r:id="rId30"/>
    <p:sldId id="409" r:id="rId31"/>
    <p:sldId id="348" r:id="rId32"/>
    <p:sldId id="437" r:id="rId33"/>
    <p:sldId id="350" r:id="rId34"/>
    <p:sldId id="420" r:id="rId35"/>
    <p:sldId id="351" r:id="rId36"/>
    <p:sldId id="413" r:id="rId37"/>
    <p:sldId id="414" r:id="rId38"/>
    <p:sldId id="417" r:id="rId39"/>
    <p:sldId id="416" r:id="rId40"/>
    <p:sldId id="415" r:id="rId41"/>
    <p:sldId id="418" r:id="rId42"/>
    <p:sldId id="353" r:id="rId43"/>
    <p:sldId id="354" r:id="rId44"/>
    <p:sldId id="355" r:id="rId45"/>
    <p:sldId id="356" r:id="rId46"/>
    <p:sldId id="357" r:id="rId47"/>
    <p:sldId id="358" r:id="rId48"/>
    <p:sldId id="359" r:id="rId49"/>
    <p:sldId id="360" r:id="rId50"/>
    <p:sldId id="419" r:id="rId51"/>
    <p:sldId id="289" r:id="rId52"/>
    <p:sldId id="291" r:id="rId53"/>
    <p:sldId id="421" r:id="rId54"/>
    <p:sldId id="292" r:id="rId55"/>
    <p:sldId id="293" r:id="rId56"/>
    <p:sldId id="410" r:id="rId57"/>
    <p:sldId id="438" r:id="rId58"/>
    <p:sldId id="294" r:id="rId59"/>
    <p:sldId id="439" r:id="rId60"/>
    <p:sldId id="361" r:id="rId61"/>
    <p:sldId id="362" r:id="rId62"/>
    <p:sldId id="363" r:id="rId63"/>
    <p:sldId id="364" r:id="rId64"/>
    <p:sldId id="365" r:id="rId65"/>
    <p:sldId id="366" r:id="rId66"/>
    <p:sldId id="367" r:id="rId67"/>
    <p:sldId id="368" r:id="rId68"/>
    <p:sldId id="369" r:id="rId69"/>
    <p:sldId id="370" r:id="rId70"/>
    <p:sldId id="371" r:id="rId71"/>
    <p:sldId id="372" r:id="rId72"/>
    <p:sldId id="374" r:id="rId73"/>
    <p:sldId id="375" r:id="rId74"/>
    <p:sldId id="376" r:id="rId75"/>
    <p:sldId id="377" r:id="rId76"/>
    <p:sldId id="378" r:id="rId77"/>
    <p:sldId id="379" r:id="rId78"/>
    <p:sldId id="380" r:id="rId79"/>
    <p:sldId id="381" r:id="rId80"/>
    <p:sldId id="382" r:id="rId81"/>
    <p:sldId id="383" r:id="rId82"/>
    <p:sldId id="384" r:id="rId83"/>
    <p:sldId id="385" r:id="rId84"/>
    <p:sldId id="386" r:id="rId85"/>
    <p:sldId id="387" r:id="rId86"/>
    <p:sldId id="388" r:id="rId87"/>
    <p:sldId id="389" r:id="rId88"/>
    <p:sldId id="390" r:id="rId89"/>
    <p:sldId id="391" r:id="rId90"/>
    <p:sldId id="392" r:id="rId91"/>
    <p:sldId id="393" r:id="rId92"/>
    <p:sldId id="395" r:id="rId93"/>
    <p:sldId id="396" r:id="rId94"/>
    <p:sldId id="397" r:id="rId95"/>
    <p:sldId id="398" r:id="rId96"/>
    <p:sldId id="399" r:id="rId97"/>
    <p:sldId id="400" r:id="rId98"/>
    <p:sldId id="401" r:id="rId99"/>
    <p:sldId id="402" r:id="rId100"/>
    <p:sldId id="403" r:id="rId101"/>
    <p:sldId id="404" r:id="rId102"/>
    <p:sldId id="405" r:id="rId103"/>
    <p:sldId id="406" r:id="rId104"/>
    <p:sldId id="407" r:id="rId105"/>
    <p:sldId id="322" r:id="rId106"/>
    <p:sldId id="408" r:id="rId10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2B05"/>
    <a:srgbClr val="B46E28"/>
    <a:srgbClr val="948E55"/>
    <a:srgbClr val="960233"/>
    <a:srgbClr val="FF38F9"/>
    <a:srgbClr val="27003D"/>
    <a:srgbClr val="250047"/>
    <a:srgbClr val="1614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16" autoAdjust="0"/>
    <p:restoredTop sz="86391" autoAdjust="0"/>
  </p:normalViewPr>
  <p:slideViewPr>
    <p:cSldViewPr snapToGrid="0" snapToObjects="1">
      <p:cViewPr>
        <p:scale>
          <a:sx n="95" d="100"/>
          <a:sy n="95" d="100"/>
        </p:scale>
        <p:origin x="-584" y="-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notesMaster" Target="notesMasters/notesMaster1.xml"/><Relationship Id="rId109"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presProps" Target="presProp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viewProps" Target="viewProps.xml"/><Relationship Id="rId112" Type="http://schemas.openxmlformats.org/officeDocument/2006/relationships/theme" Target="theme/theme1.xml"/><Relationship Id="rId11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90E47-1AA8-7B48-9EC9-CB5C7127DF79}" type="datetimeFigureOut">
              <a:rPr lang="en-US" smtClean="0"/>
              <a:t>30/04/12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C9BBC-9BFF-3B44-A54E-B050BC5A87B1}" type="slidenum">
              <a:rPr lang="en-US" smtClean="0"/>
              <a:t>‹#›</a:t>
            </a:fld>
            <a:endParaRPr lang="en-US"/>
          </a:p>
        </p:txBody>
      </p:sp>
    </p:spTree>
    <p:extLst>
      <p:ext uri="{BB962C8B-B14F-4D97-AF65-F5344CB8AC3E}">
        <p14:creationId xmlns:p14="http://schemas.microsoft.com/office/powerpoint/2010/main" val="20375098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19F2779C-7EFB-894A-B721-42A87E850AFD}" type="datetimeFigureOut">
              <a:rPr lang="en-US" smtClean="0"/>
              <a:t>30/04/12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511F6-A8DD-4F42-9D6F-5C01F0C967CC}" type="slidenum">
              <a:rPr lang="en-US" smtClean="0"/>
              <a:t>‹#›</a:t>
            </a:fld>
            <a:endParaRPr lang="en-US"/>
          </a:p>
        </p:txBody>
      </p:sp>
    </p:spTree>
    <p:extLst>
      <p:ext uri="{BB962C8B-B14F-4D97-AF65-F5344CB8AC3E}">
        <p14:creationId xmlns:p14="http://schemas.microsoft.com/office/powerpoint/2010/main" val="290692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9F2779C-7EFB-894A-B721-42A87E850AFD}" type="datetimeFigureOut">
              <a:rPr lang="en-US" smtClean="0"/>
              <a:t>30/04/12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511F6-A8DD-4F42-9D6F-5C01F0C967CC}" type="slidenum">
              <a:rPr lang="en-US" smtClean="0"/>
              <a:t>‹#›</a:t>
            </a:fld>
            <a:endParaRPr lang="en-US"/>
          </a:p>
        </p:txBody>
      </p:sp>
    </p:spTree>
    <p:extLst>
      <p:ext uri="{BB962C8B-B14F-4D97-AF65-F5344CB8AC3E}">
        <p14:creationId xmlns:p14="http://schemas.microsoft.com/office/powerpoint/2010/main" val="270937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9F2779C-7EFB-894A-B721-42A87E850AFD}" type="datetimeFigureOut">
              <a:rPr lang="en-US" smtClean="0"/>
              <a:t>30/04/12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511F6-A8DD-4F42-9D6F-5C01F0C967CC}" type="slidenum">
              <a:rPr lang="en-US" smtClean="0"/>
              <a:t>‹#›</a:t>
            </a:fld>
            <a:endParaRPr lang="en-US"/>
          </a:p>
        </p:txBody>
      </p:sp>
    </p:spTree>
    <p:extLst>
      <p:ext uri="{BB962C8B-B14F-4D97-AF65-F5344CB8AC3E}">
        <p14:creationId xmlns:p14="http://schemas.microsoft.com/office/powerpoint/2010/main" val="3005505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9F2779C-7EFB-894A-B721-42A87E850AFD}" type="datetimeFigureOut">
              <a:rPr lang="en-US" smtClean="0"/>
              <a:t>30/04/12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511F6-A8DD-4F42-9D6F-5C01F0C967CC}" type="slidenum">
              <a:rPr lang="en-US" smtClean="0"/>
              <a:t>‹#›</a:t>
            </a:fld>
            <a:endParaRPr lang="en-US"/>
          </a:p>
        </p:txBody>
      </p:sp>
    </p:spTree>
    <p:extLst>
      <p:ext uri="{BB962C8B-B14F-4D97-AF65-F5344CB8AC3E}">
        <p14:creationId xmlns:p14="http://schemas.microsoft.com/office/powerpoint/2010/main" val="224022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19F2779C-7EFB-894A-B721-42A87E850AFD}" type="datetimeFigureOut">
              <a:rPr lang="en-US" smtClean="0"/>
              <a:t>30/04/12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511F6-A8DD-4F42-9D6F-5C01F0C967CC}" type="slidenum">
              <a:rPr lang="en-US" smtClean="0"/>
              <a:t>‹#›</a:t>
            </a:fld>
            <a:endParaRPr lang="en-US"/>
          </a:p>
        </p:txBody>
      </p:sp>
    </p:spTree>
    <p:extLst>
      <p:ext uri="{BB962C8B-B14F-4D97-AF65-F5344CB8AC3E}">
        <p14:creationId xmlns:p14="http://schemas.microsoft.com/office/powerpoint/2010/main" val="66689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19F2779C-7EFB-894A-B721-42A87E850AFD}" type="datetimeFigureOut">
              <a:rPr lang="en-US" smtClean="0"/>
              <a:t>30/04/12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511F6-A8DD-4F42-9D6F-5C01F0C967CC}" type="slidenum">
              <a:rPr lang="en-US" smtClean="0"/>
              <a:t>‹#›</a:t>
            </a:fld>
            <a:endParaRPr lang="en-US"/>
          </a:p>
        </p:txBody>
      </p:sp>
    </p:spTree>
    <p:extLst>
      <p:ext uri="{BB962C8B-B14F-4D97-AF65-F5344CB8AC3E}">
        <p14:creationId xmlns:p14="http://schemas.microsoft.com/office/powerpoint/2010/main" val="134698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19F2779C-7EFB-894A-B721-42A87E850AFD}" type="datetimeFigureOut">
              <a:rPr lang="en-US" smtClean="0"/>
              <a:t>30/04/12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511F6-A8DD-4F42-9D6F-5C01F0C967CC}" type="slidenum">
              <a:rPr lang="en-US" smtClean="0"/>
              <a:t>‹#›</a:t>
            </a:fld>
            <a:endParaRPr lang="en-US"/>
          </a:p>
        </p:txBody>
      </p:sp>
    </p:spTree>
    <p:extLst>
      <p:ext uri="{BB962C8B-B14F-4D97-AF65-F5344CB8AC3E}">
        <p14:creationId xmlns:p14="http://schemas.microsoft.com/office/powerpoint/2010/main" val="169147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19F2779C-7EFB-894A-B721-42A87E850AFD}" type="datetimeFigureOut">
              <a:rPr lang="en-US" smtClean="0"/>
              <a:t>30/04/12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E511F6-A8DD-4F42-9D6F-5C01F0C967CC}" type="slidenum">
              <a:rPr lang="en-US" smtClean="0"/>
              <a:t>‹#›</a:t>
            </a:fld>
            <a:endParaRPr lang="en-US"/>
          </a:p>
        </p:txBody>
      </p:sp>
    </p:spTree>
    <p:extLst>
      <p:ext uri="{BB962C8B-B14F-4D97-AF65-F5344CB8AC3E}">
        <p14:creationId xmlns:p14="http://schemas.microsoft.com/office/powerpoint/2010/main" val="122840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2779C-7EFB-894A-B721-42A87E850AFD}" type="datetimeFigureOut">
              <a:rPr lang="en-US" smtClean="0"/>
              <a:t>30/04/12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511F6-A8DD-4F42-9D6F-5C01F0C967CC}" type="slidenum">
              <a:rPr lang="en-US" smtClean="0"/>
              <a:t>‹#›</a:t>
            </a:fld>
            <a:endParaRPr lang="en-US"/>
          </a:p>
        </p:txBody>
      </p:sp>
    </p:spTree>
    <p:extLst>
      <p:ext uri="{BB962C8B-B14F-4D97-AF65-F5344CB8AC3E}">
        <p14:creationId xmlns:p14="http://schemas.microsoft.com/office/powerpoint/2010/main" val="391200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9F2779C-7EFB-894A-B721-42A87E850AFD}" type="datetimeFigureOut">
              <a:rPr lang="en-US" smtClean="0"/>
              <a:t>30/04/12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511F6-A8DD-4F42-9D6F-5C01F0C967CC}" type="slidenum">
              <a:rPr lang="en-US" smtClean="0"/>
              <a:t>‹#›</a:t>
            </a:fld>
            <a:endParaRPr lang="en-US"/>
          </a:p>
        </p:txBody>
      </p:sp>
    </p:spTree>
    <p:extLst>
      <p:ext uri="{BB962C8B-B14F-4D97-AF65-F5344CB8AC3E}">
        <p14:creationId xmlns:p14="http://schemas.microsoft.com/office/powerpoint/2010/main" val="3363741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9F2779C-7EFB-894A-B721-42A87E850AFD}" type="datetimeFigureOut">
              <a:rPr lang="en-US" smtClean="0"/>
              <a:t>30/04/12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511F6-A8DD-4F42-9D6F-5C01F0C967CC}" type="slidenum">
              <a:rPr lang="en-US" smtClean="0"/>
              <a:t>‹#›</a:t>
            </a:fld>
            <a:endParaRPr lang="en-US"/>
          </a:p>
        </p:txBody>
      </p:sp>
    </p:spTree>
    <p:extLst>
      <p:ext uri="{BB962C8B-B14F-4D97-AF65-F5344CB8AC3E}">
        <p14:creationId xmlns:p14="http://schemas.microsoft.com/office/powerpoint/2010/main" val="15889187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2779C-7EFB-894A-B721-42A87E850AFD}" type="datetimeFigureOut">
              <a:rPr lang="en-US" smtClean="0"/>
              <a:t>30/04/12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511F6-A8DD-4F42-9D6F-5C01F0C967CC}" type="slidenum">
              <a:rPr lang="en-US" smtClean="0"/>
              <a:t>‹#›</a:t>
            </a:fld>
            <a:endParaRPr lang="en-US"/>
          </a:p>
        </p:txBody>
      </p:sp>
    </p:spTree>
    <p:extLst>
      <p:ext uri="{BB962C8B-B14F-4D97-AF65-F5344CB8AC3E}">
        <p14:creationId xmlns:p14="http://schemas.microsoft.com/office/powerpoint/2010/main" val="185733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wmf"/><Relationship Id="rId3" Type="http://schemas.openxmlformats.org/officeDocument/2006/relationships/image" Target="../media/image3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jpg"/></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1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1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19.JPG"/></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19.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19.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19.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p:cNvSpPr>
            <a:spLocks noGrp="1"/>
          </p:cNvSpPr>
          <p:nvPr>
            <p:ph type="ctrTitle"/>
          </p:nvPr>
        </p:nvSpPr>
        <p:spPr/>
        <p:txBody>
          <a:bodyPr>
            <a:normAutofit/>
          </a:bodyPr>
          <a:lstStyle/>
          <a:p>
            <a:pPr eaLnBrk="1"/>
            <a:r>
              <a:rPr lang="en-US" dirty="0" smtClean="0">
                <a:latin typeface="Powderfinger Type"/>
                <a:cs typeface="Powderfinger Type"/>
              </a:rPr>
              <a:t>The Post-</a:t>
            </a:r>
            <a:r>
              <a:rPr lang="en-US" dirty="0" err="1" smtClean="0">
                <a:latin typeface="Powderfinger Type"/>
                <a:cs typeface="Powderfinger Type"/>
              </a:rPr>
              <a:t>IPocalypse</a:t>
            </a:r>
            <a:r>
              <a:rPr lang="en-US" dirty="0" smtClean="0">
                <a:latin typeface="Powderfinger Type"/>
                <a:cs typeface="Powderfinger Type"/>
              </a:rPr>
              <a:t> Internet</a:t>
            </a:r>
            <a:endParaRPr lang="en-US" sz="1500" dirty="0">
              <a:latin typeface="Powderfinger Type"/>
              <a:cs typeface="Powderfinger Type"/>
            </a:endParaRPr>
          </a:p>
        </p:txBody>
      </p:sp>
      <p:sp>
        <p:nvSpPr>
          <p:cNvPr id="9218" name="Subtitle 4"/>
          <p:cNvSpPr>
            <a:spLocks noGrp="1"/>
          </p:cNvSpPr>
          <p:nvPr>
            <p:ph type="subTitle" idx="1"/>
          </p:nvPr>
        </p:nvSpPr>
        <p:spPr>
          <a:xfrm>
            <a:off x="1371600" y="3898900"/>
            <a:ext cx="6400800" cy="1752600"/>
          </a:xfrm>
        </p:spPr>
        <p:txBody>
          <a:bodyPr>
            <a:normAutofit/>
          </a:bodyPr>
          <a:lstStyle/>
          <a:p>
            <a:pPr eaLnBrk="1"/>
            <a:r>
              <a:rPr lang="en-US" sz="4900" b="1" dirty="0">
                <a:solidFill>
                  <a:srgbClr val="B06824"/>
                </a:solidFill>
                <a:latin typeface="Max's Handwritin"/>
                <a:cs typeface="Max's Handwritin"/>
              </a:rPr>
              <a:t>Geoff Huston</a:t>
            </a:r>
            <a:br>
              <a:rPr lang="en-US" sz="4900" b="1" dirty="0">
                <a:solidFill>
                  <a:srgbClr val="B06824"/>
                </a:solidFill>
                <a:latin typeface="Max's Handwritin"/>
                <a:cs typeface="Max's Handwritin"/>
              </a:rPr>
            </a:br>
            <a:r>
              <a:rPr lang="en-US" b="1" dirty="0" smtClean="0">
                <a:solidFill>
                  <a:srgbClr val="B06824"/>
                </a:solidFill>
                <a:latin typeface="Max's Handwritin"/>
                <a:cs typeface="Max's Handwritin"/>
              </a:rPr>
              <a:t>APNIC</a:t>
            </a:r>
            <a:endParaRPr lang="en-US" b="1" dirty="0" smtClean="0">
              <a:solidFill>
                <a:srgbClr val="B06824"/>
              </a:solidFill>
              <a:latin typeface="Max's Handwritin"/>
              <a:cs typeface="Max's Handwritin"/>
            </a:endParaRPr>
          </a:p>
          <a:p>
            <a:pPr eaLnBrk="1"/>
            <a:endParaRPr lang="en-US" b="1" dirty="0" smtClean="0">
              <a:solidFill>
                <a:srgbClr val="B06824"/>
              </a:solidFill>
              <a:latin typeface="Max's Handwritin"/>
              <a:cs typeface="Max's Handwritin"/>
            </a:endParaRPr>
          </a:p>
        </p:txBody>
      </p:sp>
    </p:spTree>
    <p:extLst>
      <p:ext uri="{BB962C8B-B14F-4D97-AF65-F5344CB8AC3E}">
        <p14:creationId xmlns:p14="http://schemas.microsoft.com/office/powerpoint/2010/main" val="903011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What did we do back in 1992?</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We bought some time by removing the CLASS A, B, C address structure from IP addresses</a:t>
            </a:r>
            <a:endParaRPr lang="en-US" dirty="0"/>
          </a:p>
        </p:txBody>
      </p:sp>
    </p:spTree>
    <p:extLst>
      <p:ext uri="{BB962C8B-B14F-4D97-AF65-F5344CB8AC3E}">
        <p14:creationId xmlns:p14="http://schemas.microsoft.com/office/powerpoint/2010/main" val="22624558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905" y="1451429"/>
            <a:ext cx="6171650" cy="3063346"/>
          </a:xfrm>
        </p:spPr>
        <p:txBody>
          <a:bodyPr/>
          <a:lstStyle/>
          <a:p>
            <a:pPr marL="0" indent="0" algn="ctr">
              <a:buNone/>
            </a:pPr>
            <a:r>
              <a:rPr lang="en-US" sz="4000" b="1" dirty="0" smtClean="0">
                <a:solidFill>
                  <a:schemeClr val="accent1">
                    <a:lumMod val="75000"/>
                  </a:schemeClr>
                </a:solidFill>
                <a:latin typeface="Max's Handwritin"/>
                <a:cs typeface="Max's Handwritin"/>
              </a:rPr>
              <a:t>But even though I don’t have an answer here, I have some thoughts to offer about this issue of pulling the Internet though this transition</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100</a:t>
            </a:fld>
            <a:endParaRPr lang="en-US"/>
          </a:p>
        </p:txBody>
      </p:sp>
    </p:spTree>
    <p:extLst>
      <p:ext uri="{BB962C8B-B14F-4D97-AF65-F5344CB8AC3E}">
        <p14:creationId xmlns:p14="http://schemas.microsoft.com/office/powerpoint/2010/main" val="28054358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167813"/>
            <a:ext cx="8226720" cy="1143480"/>
          </a:xfrm>
        </p:spPr>
        <p:txBody>
          <a:bodyPr/>
          <a:lstStyle/>
          <a:p>
            <a:r>
              <a:rPr lang="en-US" dirty="0" smtClean="0">
                <a:latin typeface="Powderfinger Type"/>
                <a:cs typeface="Powderfinger Type"/>
              </a:rPr>
              <a:t>Three thoughts...</a:t>
            </a:r>
            <a:endParaRPr lang="en-US" dirty="0">
              <a:latin typeface="Powderfinger Type"/>
              <a:cs typeface="Powderfinger Type"/>
            </a:endParaRPr>
          </a:p>
        </p:txBody>
      </p:sp>
      <p:sp>
        <p:nvSpPr>
          <p:cNvPr id="3" name="Content Placeholder 2"/>
          <p:cNvSpPr>
            <a:spLocks noGrp="1"/>
          </p:cNvSpPr>
          <p:nvPr>
            <p:ph idx="1"/>
          </p:nvPr>
        </p:nvSpPr>
        <p:spPr>
          <a:xfrm>
            <a:off x="456481" y="1730567"/>
            <a:ext cx="8491791" cy="4524955"/>
          </a:xfrm>
        </p:spPr>
        <p:txBody>
          <a:bodyPr/>
          <a:lstStyle/>
          <a:p>
            <a:pPr marL="0" indent="0">
              <a:buNone/>
            </a:pPr>
            <a:r>
              <a:rPr lang="en-US" sz="2200" b="1" dirty="0">
                <a:latin typeface="Powderfinger Type"/>
                <a:cs typeface="Powderfinger Type"/>
              </a:rPr>
              <a:t> </a:t>
            </a:r>
            <a:endParaRPr lang="en-US" sz="2200" b="1" dirty="0">
              <a:latin typeface="Max's Handwritin"/>
              <a:cs typeface="Max's Handwritin"/>
            </a:endParaRPr>
          </a:p>
          <a:p>
            <a:pPr marL="414726" lvl="1" indent="0">
              <a:buNone/>
            </a:pPr>
            <a:endParaRPr lang="en-US" sz="2200" b="1" dirty="0">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101</a:t>
            </a:fld>
            <a:endParaRPr lang="en-GB"/>
          </a:p>
        </p:txBody>
      </p:sp>
      <p:grpSp>
        <p:nvGrpSpPr>
          <p:cNvPr id="8" name="Group 7"/>
          <p:cNvGrpSpPr/>
          <p:nvPr/>
        </p:nvGrpSpPr>
        <p:grpSpPr>
          <a:xfrm rot="586737">
            <a:off x="2024617" y="2874362"/>
            <a:ext cx="4637542" cy="2286352"/>
            <a:chOff x="2232000" y="3131765"/>
            <a:chExt cx="5112568" cy="2520280"/>
          </a:xfrm>
        </p:grpSpPr>
        <p:pic>
          <p:nvPicPr>
            <p:cNvPr id="5" name="Picture 4" descr="fig1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024" y="3131765"/>
              <a:ext cx="4536504" cy="2396041"/>
            </a:xfrm>
            <a:prstGeom prst="rect">
              <a:avLst/>
            </a:prstGeom>
          </p:spPr>
        </p:pic>
        <p:sp>
          <p:nvSpPr>
            <p:cNvPr id="6" name="Rectangle 5"/>
            <p:cNvSpPr/>
            <p:nvPr/>
          </p:nvSpPr>
          <p:spPr bwMode="auto">
            <a:xfrm>
              <a:off x="2232000" y="5003973"/>
              <a:ext cx="2304256" cy="648072"/>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7" name="Rectangle 6"/>
            <p:cNvSpPr/>
            <p:nvPr/>
          </p:nvSpPr>
          <p:spPr bwMode="auto">
            <a:xfrm>
              <a:off x="4752280" y="4643933"/>
              <a:ext cx="2592288" cy="864096"/>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grpSp>
      <p:sp>
        <p:nvSpPr>
          <p:cNvPr id="10" name="Rectangle 9"/>
          <p:cNvSpPr/>
          <p:nvPr/>
        </p:nvSpPr>
        <p:spPr>
          <a:xfrm rot="1112156">
            <a:off x="4306463" y="1946235"/>
            <a:ext cx="260568" cy="837628"/>
          </a:xfrm>
          <a:prstGeom prst="rect">
            <a:avLst/>
          </a:prstGeom>
          <a:noFill/>
        </p:spPr>
        <p:txBody>
          <a:bodyPr wrap="none" lIns="82945" tIns="41473" rIns="82945" bIns="41473">
            <a:spAutoFit/>
          </a:bodyPr>
          <a:lstStyle/>
          <a:p>
            <a:pPr algn="ctr"/>
            <a:r>
              <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x's Handwritin"/>
                <a:cs typeface="Max's Handwritin"/>
              </a:rPr>
              <a:t>!</a:t>
            </a:r>
            <a:endPar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rot="20428941">
            <a:off x="3463391" y="2076654"/>
            <a:ext cx="260568" cy="837628"/>
          </a:xfrm>
          <a:prstGeom prst="rect">
            <a:avLst/>
          </a:prstGeom>
          <a:noFill/>
        </p:spPr>
        <p:txBody>
          <a:bodyPr wrap="none" lIns="82945" tIns="41473" rIns="82945" bIns="41473">
            <a:spAutoFit/>
          </a:bodyPr>
          <a:lstStyle/>
          <a:p>
            <a:pPr algn="ctr"/>
            <a:r>
              <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x's Handwritin"/>
                <a:cs typeface="Max's Handwritin"/>
              </a:rPr>
              <a:t>!</a:t>
            </a:r>
            <a:endPar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rot="21000000">
            <a:off x="3857691" y="1949865"/>
            <a:ext cx="260568" cy="837628"/>
          </a:xfrm>
          <a:prstGeom prst="rect">
            <a:avLst/>
          </a:prstGeom>
          <a:noFill/>
        </p:spPr>
        <p:txBody>
          <a:bodyPr wrap="none" lIns="82945" tIns="41473" rIns="82945" bIns="41473">
            <a:spAutoFit/>
          </a:bodyPr>
          <a:lstStyle/>
          <a:p>
            <a:pPr algn="ctr"/>
            <a:r>
              <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x's Handwritin"/>
                <a:cs typeface="Max's Handwritin"/>
              </a:rPr>
              <a:t>!</a:t>
            </a:r>
            <a:endPar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950287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40818"/>
            <a:ext cx="8226720" cy="1143480"/>
          </a:xfrm>
        </p:spPr>
        <p:txBody>
          <a:bodyPr/>
          <a:lstStyle/>
          <a:p>
            <a:r>
              <a:rPr lang="en-US" dirty="0" smtClean="0">
                <a:latin typeface="Powderfinger Type"/>
                <a:cs typeface="Powderfinger Type"/>
              </a:rPr>
              <a:t>Firstly</a:t>
            </a:r>
            <a:endParaRPr lang="en-US" dirty="0">
              <a:latin typeface="Powderfinger Type"/>
              <a:cs typeface="Powderfinger Type"/>
            </a:endParaRPr>
          </a:p>
        </p:txBody>
      </p:sp>
      <p:sp>
        <p:nvSpPr>
          <p:cNvPr id="3" name="Content Placeholder 2"/>
          <p:cNvSpPr>
            <a:spLocks noGrp="1"/>
          </p:cNvSpPr>
          <p:nvPr>
            <p:ph idx="1"/>
          </p:nvPr>
        </p:nvSpPr>
        <p:spPr>
          <a:xfrm>
            <a:off x="456481" y="1107137"/>
            <a:ext cx="8491791" cy="4524955"/>
          </a:xfrm>
        </p:spPr>
        <p:txBody>
          <a:bodyPr/>
          <a:lstStyle/>
          <a:p>
            <a:pPr marL="0" indent="0">
              <a:buNone/>
            </a:pPr>
            <a:r>
              <a:rPr lang="en-US" sz="2200" b="1" dirty="0">
                <a:latin typeface="Powderfinger Type"/>
                <a:cs typeface="Powderfinger Type"/>
              </a:rPr>
              <a:t>If we want one working Internet at the end of all this, then keep </a:t>
            </a:r>
            <a:r>
              <a:rPr lang="en-US" sz="2200" b="1" dirty="0" smtClean="0">
                <a:latin typeface="Powderfinger Type"/>
                <a:cs typeface="Powderfinger Type"/>
              </a:rPr>
              <a:t>an eye on </a:t>
            </a:r>
            <a:r>
              <a:rPr lang="en-US" sz="2200" b="1" dirty="0">
                <a:latin typeface="Powderfinger Type"/>
                <a:cs typeface="Powderfinger Type"/>
              </a:rPr>
              <a:t>the larger picture</a:t>
            </a:r>
          </a:p>
          <a:p>
            <a:pPr marL="414726" lvl="1" indent="0">
              <a:buNone/>
            </a:pPr>
            <a:r>
              <a:rPr lang="en-US" sz="3600" b="1" dirty="0">
                <a:solidFill>
                  <a:schemeClr val="accent6">
                    <a:lumMod val="50000"/>
                  </a:schemeClr>
                </a:solidFill>
                <a:latin typeface="Max's Handwritin"/>
                <a:cs typeface="Max's Handwritin"/>
              </a:rPr>
              <a:t>T</a:t>
            </a:r>
            <a:r>
              <a:rPr lang="en-US" sz="3600" b="1" dirty="0" smtClean="0">
                <a:solidFill>
                  <a:schemeClr val="accent6">
                    <a:lumMod val="50000"/>
                  </a:schemeClr>
                </a:solidFill>
                <a:latin typeface="Max's Handwritin"/>
                <a:cs typeface="Max's Handwritin"/>
              </a:rPr>
              <a:t>hink </a:t>
            </a:r>
            <a:r>
              <a:rPr lang="en-US" sz="3600" b="1" dirty="0">
                <a:solidFill>
                  <a:schemeClr val="accent6">
                    <a:lumMod val="50000"/>
                  </a:schemeClr>
                </a:solidFill>
                <a:latin typeface="Max's Handwritin"/>
                <a:cs typeface="Max's Handwritin"/>
              </a:rPr>
              <a:t>about </a:t>
            </a:r>
            <a:r>
              <a:rPr lang="en-US" sz="3600" b="1" dirty="0" smtClean="0">
                <a:solidFill>
                  <a:schemeClr val="accent6">
                    <a:lumMod val="50000"/>
                  </a:schemeClr>
                </a:solidFill>
                <a:latin typeface="Max's Handwritin"/>
                <a:cs typeface="Max's Handwritin"/>
              </a:rPr>
              <a:t>what is our </a:t>
            </a:r>
            <a:r>
              <a:rPr lang="en-US" sz="3600" b="1" dirty="0">
                <a:solidFill>
                  <a:schemeClr val="accent6">
                    <a:lumMod val="50000"/>
                  </a:schemeClr>
                </a:solidFill>
                <a:latin typeface="Max's Handwritin"/>
                <a:cs typeface="Max's Handwritin"/>
              </a:rPr>
              <a:t>common interest </a:t>
            </a:r>
            <a:r>
              <a:rPr lang="en-US" sz="3600" b="1" dirty="0" smtClean="0">
                <a:solidFill>
                  <a:schemeClr val="accent6">
                    <a:lumMod val="50000"/>
                  </a:schemeClr>
                </a:solidFill>
                <a:latin typeface="Max's Handwritin"/>
                <a:cs typeface="Max's Handwritin"/>
              </a:rPr>
              <a:t>here</a:t>
            </a:r>
          </a:p>
          <a:p>
            <a:pPr marL="414726" lvl="1" indent="0">
              <a:buNone/>
            </a:pPr>
            <a:r>
              <a:rPr lang="en-US" sz="3600" b="1" dirty="0">
                <a:solidFill>
                  <a:schemeClr val="accent6">
                    <a:lumMod val="50000"/>
                  </a:schemeClr>
                </a:solidFill>
                <a:latin typeface="Max's Handwritin"/>
                <a:cs typeface="Max's Handwritin"/>
              </a:rPr>
              <a:t>a</a:t>
            </a:r>
            <a:r>
              <a:rPr lang="en-US" sz="3600" b="1" dirty="0" smtClean="0">
                <a:solidFill>
                  <a:schemeClr val="accent6">
                    <a:lumMod val="50000"/>
                  </a:schemeClr>
                </a:solidFill>
                <a:latin typeface="Max's Handwritin"/>
                <a:cs typeface="Max's Handwritin"/>
              </a:rPr>
              <a:t>nd try to find ways for local interests to converge with our common interest in a single cohesive network that remains open, neutral, and accessible</a:t>
            </a:r>
            <a:endParaRPr lang="en-US" sz="3600" b="1" dirty="0">
              <a:solidFill>
                <a:schemeClr val="accent6">
                  <a:lumMod val="50000"/>
                </a:schemeClr>
              </a:solidFill>
              <a:latin typeface="Max's Handwritin"/>
              <a:cs typeface="Max's Handwritin"/>
            </a:endParaRPr>
          </a:p>
          <a:p>
            <a:pPr marL="0" indent="0">
              <a:buNone/>
            </a:pPr>
            <a:endParaRPr lang="en-US" sz="2200" b="1" dirty="0">
              <a:latin typeface="Max's Handwritin"/>
              <a:cs typeface="Max's Handwritin"/>
            </a:endParaRPr>
          </a:p>
          <a:p>
            <a:pPr marL="414726" lvl="1" indent="0">
              <a:buNone/>
            </a:pPr>
            <a:endParaRPr lang="en-US" sz="2200" b="1" dirty="0">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102</a:t>
            </a:fld>
            <a:endParaRPr lang="en-GB"/>
          </a:p>
        </p:txBody>
      </p:sp>
    </p:spTree>
    <p:extLst>
      <p:ext uri="{BB962C8B-B14F-4D97-AF65-F5344CB8AC3E}">
        <p14:creationId xmlns:p14="http://schemas.microsoft.com/office/powerpoint/2010/main" val="1747381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40818"/>
            <a:ext cx="8226720" cy="1143480"/>
          </a:xfrm>
        </p:spPr>
        <p:txBody>
          <a:bodyPr/>
          <a:lstStyle/>
          <a:p>
            <a:r>
              <a:rPr lang="en-US" dirty="0" smtClean="0">
                <a:latin typeface="Powderfinger Type"/>
                <a:cs typeface="Powderfinger Type"/>
              </a:rPr>
              <a:t>Secondly</a:t>
            </a:r>
            <a:endParaRPr lang="en-US" dirty="0">
              <a:latin typeface="Powderfinger Type"/>
              <a:cs typeface="Powderfinger Type"/>
            </a:endParaRPr>
          </a:p>
        </p:txBody>
      </p:sp>
      <p:sp>
        <p:nvSpPr>
          <p:cNvPr id="3" name="Content Placeholder 2"/>
          <p:cNvSpPr>
            <a:spLocks noGrp="1"/>
          </p:cNvSpPr>
          <p:nvPr>
            <p:ph idx="1"/>
          </p:nvPr>
        </p:nvSpPr>
        <p:spPr>
          <a:xfrm>
            <a:off x="456481" y="1107137"/>
            <a:ext cx="8491791" cy="4524955"/>
          </a:xfrm>
        </p:spPr>
        <p:txBody>
          <a:bodyPr>
            <a:normAutofit fontScale="85000" lnSpcReduction="10000"/>
          </a:bodyPr>
          <a:lstStyle/>
          <a:p>
            <a:pPr marL="0" indent="0">
              <a:buNone/>
            </a:pPr>
            <a:r>
              <a:rPr lang="en-US" sz="2200" b="1" dirty="0" smtClean="0">
                <a:latin typeface="Powderfinger Type"/>
                <a:cs typeface="Powderfinger Type"/>
              </a:rPr>
              <a:t>Addresses </a:t>
            </a:r>
            <a:r>
              <a:rPr lang="en-US" sz="2200" b="1" dirty="0">
                <a:latin typeface="Powderfinger Type"/>
                <a:cs typeface="Powderfinger Type"/>
              </a:rPr>
              <a:t>should be used in working networks, not hoarded</a:t>
            </a:r>
          </a:p>
          <a:p>
            <a:pPr marL="414726" lvl="1" indent="0">
              <a:buNone/>
            </a:pPr>
            <a:r>
              <a:rPr lang="en-US" sz="4000" b="1" dirty="0" smtClean="0">
                <a:solidFill>
                  <a:srgbClr val="660066"/>
                </a:solidFill>
                <a:latin typeface="Max's Handwritin"/>
                <a:cs typeface="Max's Handwritin"/>
              </a:rPr>
              <a:t>Scarcity generates pain and uncertainty</a:t>
            </a:r>
          </a:p>
          <a:p>
            <a:pPr marL="414726" lvl="1" indent="0">
              <a:buNone/>
            </a:pPr>
            <a:r>
              <a:rPr lang="en-US" sz="4000" b="1" dirty="0">
                <a:solidFill>
                  <a:srgbClr val="660066"/>
                </a:solidFill>
                <a:latin typeface="Max's Handwritin"/>
                <a:cs typeface="Max's Handwritin"/>
              </a:rPr>
              <a:t>Hoarding exacerbates scarcity in both its intensity and duration</a:t>
            </a:r>
          </a:p>
          <a:p>
            <a:pPr marL="414726" lvl="1" indent="0">
              <a:buNone/>
            </a:pPr>
            <a:r>
              <a:rPr lang="en-US" sz="4000" b="1" dirty="0" smtClean="0">
                <a:solidFill>
                  <a:srgbClr val="660066"/>
                </a:solidFill>
                <a:latin typeface="Max's Handwritin"/>
                <a:cs typeface="Max's Handwritin"/>
              </a:rPr>
              <a:t>Extended scarcity prolongs the pain and increases the unpredictability of the entire transition process</a:t>
            </a:r>
          </a:p>
          <a:p>
            <a:pPr marL="414726" lvl="1" indent="0">
              <a:buNone/>
            </a:pPr>
            <a:r>
              <a:rPr lang="en-US" sz="4000" b="1" dirty="0" smtClean="0">
                <a:solidFill>
                  <a:srgbClr val="660066"/>
                </a:solidFill>
                <a:latin typeface="Max's Handwritin"/>
                <a:cs typeface="Max's Handwritin"/>
              </a:rPr>
              <a:t>Closed or opaque address markets create asymmetric information that encourages speculation and hoarding, further exacerbating the problem</a:t>
            </a:r>
          </a:p>
          <a:p>
            <a:pPr marL="414726" lvl="1" indent="0">
              <a:buNone/>
            </a:pPr>
            <a:endParaRPr lang="en-US" sz="3200" b="1" dirty="0">
              <a:solidFill>
                <a:srgbClr val="660066"/>
              </a:solidFill>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103</a:t>
            </a:fld>
            <a:endParaRPr lang="en-GB"/>
          </a:p>
        </p:txBody>
      </p:sp>
    </p:spTree>
    <p:extLst>
      <p:ext uri="{BB962C8B-B14F-4D97-AF65-F5344CB8AC3E}">
        <p14:creationId xmlns:p14="http://schemas.microsoft.com/office/powerpoint/2010/main" val="3652237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40818"/>
            <a:ext cx="8226720" cy="1143480"/>
          </a:xfrm>
        </p:spPr>
        <p:txBody>
          <a:bodyPr/>
          <a:lstStyle/>
          <a:p>
            <a:r>
              <a:rPr lang="en-US" dirty="0" smtClean="0">
                <a:latin typeface="Powderfinger Type"/>
                <a:cs typeface="Powderfinger Type"/>
              </a:rPr>
              <a:t>Finally...</a:t>
            </a:r>
            <a:endParaRPr lang="en-US" dirty="0">
              <a:latin typeface="Powderfinger Type"/>
              <a:cs typeface="Powderfinger Type"/>
            </a:endParaRPr>
          </a:p>
        </p:txBody>
      </p:sp>
      <p:sp>
        <p:nvSpPr>
          <p:cNvPr id="3" name="Content Placeholder 2"/>
          <p:cNvSpPr>
            <a:spLocks noGrp="1"/>
          </p:cNvSpPr>
          <p:nvPr>
            <p:ph idx="1"/>
          </p:nvPr>
        </p:nvSpPr>
        <p:spPr>
          <a:xfrm>
            <a:off x="456481" y="1107137"/>
            <a:ext cx="8491791" cy="5173321"/>
          </a:xfrm>
        </p:spPr>
        <p:txBody>
          <a:bodyPr>
            <a:normAutofit fontScale="92500" lnSpcReduction="10000"/>
          </a:bodyPr>
          <a:lstStyle/>
          <a:p>
            <a:pPr marL="0" indent="0">
              <a:buNone/>
            </a:pPr>
            <a:r>
              <a:rPr lang="en-US" sz="2200" b="1" dirty="0" smtClean="0">
                <a:latin typeface="Powderfinger Type"/>
                <a:cs typeface="Powderfinger Type"/>
              </a:rPr>
              <a:t>Bring it on! A rapid onset of exhaustion and </a:t>
            </a:r>
            <a:r>
              <a:rPr lang="en-US" sz="2200" b="1" dirty="0">
                <a:latin typeface="Powderfinger Type"/>
                <a:cs typeface="Powderfinger Type"/>
              </a:rPr>
              <a:t>a</a:t>
            </a:r>
            <a:r>
              <a:rPr lang="en-US" sz="2200" b="1" dirty="0" smtClean="0">
                <a:latin typeface="Powderfinger Type"/>
                <a:cs typeface="Powderfinger Type"/>
              </a:rPr>
              <a:t> rapid transition represents the best chance of achieving an IPv6 network as an outcome</a:t>
            </a:r>
            <a:endParaRPr lang="en-US" sz="2200" b="1" dirty="0">
              <a:latin typeface="Powderfinger Type"/>
              <a:cs typeface="Powderfinger Type"/>
            </a:endParaRPr>
          </a:p>
          <a:p>
            <a:pPr marL="414726" lvl="1" indent="0">
              <a:buNone/>
            </a:pPr>
            <a:r>
              <a:rPr lang="en-US" sz="3200" b="1" dirty="0" smtClean="0">
                <a:solidFill>
                  <a:srgbClr val="0000FF"/>
                </a:solidFill>
                <a:latin typeface="Max's Handwritin"/>
                <a:cs typeface="Max's Handwritin"/>
              </a:rPr>
              <a:t>The more time we spend investing time, money and effort in deploying IPv4 address extension mechanisms, the greater the pain to our customers, and the higher the risk that we will lose track of the intended temporary nature of transition and the greater the chances that we will forget about IPv6 as the objective!</a:t>
            </a:r>
          </a:p>
          <a:p>
            <a:pPr marL="414726" lvl="1" indent="0">
              <a:buNone/>
            </a:pPr>
            <a:r>
              <a:rPr lang="en-US" sz="3200" b="1" dirty="0" smtClean="0">
                <a:solidFill>
                  <a:srgbClr val="0000FF"/>
                </a:solidFill>
                <a:latin typeface="Max's Handwritin"/>
                <a:cs typeface="Max's Handwritin"/>
              </a:rPr>
              <a:t>The risk here is no less than the future of open networking and open content - if we get this wrong we will recreate the old stifling vertically bundled carriage monopolies of the telephone era!</a:t>
            </a:r>
          </a:p>
          <a:p>
            <a:pPr marL="414726" lvl="1" indent="0">
              <a:buNone/>
            </a:pPr>
            <a:r>
              <a:rPr lang="en-US" sz="3200" b="1" dirty="0" smtClean="0">
                <a:solidFill>
                  <a:srgbClr val="0000FF"/>
                </a:solidFill>
                <a:latin typeface="Max's Handwritin"/>
                <a:cs typeface="Max's Handwritin"/>
              </a:rPr>
              <a:t>And at that point we’ve lost everything!  </a:t>
            </a: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104</a:t>
            </a:fld>
            <a:endParaRPr lang="en-GB"/>
          </a:p>
        </p:txBody>
      </p:sp>
    </p:spTree>
    <p:extLst>
      <p:ext uri="{BB962C8B-B14F-4D97-AF65-F5344CB8AC3E}">
        <p14:creationId xmlns:p14="http://schemas.microsoft.com/office/powerpoint/2010/main" val="16211147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rcRect t="7034" b="7034"/>
          <a:stretch>
            <a:fillRect/>
          </a:stretch>
        </p:blipFill>
        <p:spPr>
          <a:xfrm>
            <a:off x="-1205643" y="0"/>
            <a:ext cx="12469964" cy="6858000"/>
          </a:xfrm>
        </p:spPr>
      </p:pic>
    </p:spTree>
    <p:extLst>
      <p:ext uri="{BB962C8B-B14F-4D97-AF65-F5344CB8AC3E}">
        <p14:creationId xmlns:p14="http://schemas.microsoft.com/office/powerpoint/2010/main" val="7980612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89" y="2130695"/>
            <a:ext cx="4434340" cy="1470025"/>
          </a:xfrm>
        </p:spPr>
        <p:txBody>
          <a:bodyPr/>
          <a:lstStyle/>
          <a:p>
            <a:r>
              <a:rPr lang="en-US" sz="8700" dirty="0">
                <a:solidFill>
                  <a:schemeClr val="bg2">
                    <a:lumMod val="25000"/>
                  </a:schemeClr>
                </a:solidFill>
                <a:latin typeface="Max's Handwritin"/>
                <a:cs typeface="Max's Handwritin"/>
              </a:rPr>
              <a:t>Thank You!</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987" y="4991957"/>
            <a:ext cx="933120" cy="98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312" y="144462"/>
            <a:ext cx="4751388" cy="671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319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73472"/>
            <a:ext cx="9144000" cy="5486400"/>
          </a:xfrm>
          <a:prstGeom prst="rect">
            <a:avLst/>
          </a:prstGeom>
        </p:spPr>
      </p:pic>
      <p:sp>
        <p:nvSpPr>
          <p:cNvPr id="31" name="Rectangle 30"/>
          <p:cNvSpPr/>
          <p:nvPr/>
        </p:nvSpPr>
        <p:spPr>
          <a:xfrm>
            <a:off x="3866506" y="1778000"/>
            <a:ext cx="5063600" cy="318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74" name="Rectangle 2"/>
          <p:cNvSpPr>
            <a:spLocks noGrp="1" noChangeArrowheads="1"/>
          </p:cNvSpPr>
          <p:nvPr>
            <p:ph type="title"/>
          </p:nvPr>
        </p:nvSpPr>
        <p:spPr/>
        <p:txBody>
          <a:bodyPr/>
          <a:lstStyle/>
          <a:p>
            <a:pPr eaLnBrk="1" hangingPunct="1">
              <a:defRPr/>
            </a:pPr>
            <a:r>
              <a:rPr lang="en-US" sz="3400" dirty="0" smtClean="0">
                <a:latin typeface="Powderfinger Type"/>
                <a:cs typeface="Powderfinger Type"/>
              </a:rPr>
              <a:t>The CIDR Fix</a:t>
            </a:r>
            <a:endParaRPr lang="en-US" sz="3400" dirty="0">
              <a:latin typeface="Powderfinger Type"/>
              <a:cs typeface="Powderfinger Type"/>
            </a:endParaRPr>
          </a:p>
        </p:txBody>
      </p:sp>
      <p:sp>
        <p:nvSpPr>
          <p:cNvPr id="3" name="TextBox 2"/>
          <p:cNvSpPr txBox="1"/>
          <p:nvPr/>
        </p:nvSpPr>
        <p:spPr>
          <a:xfrm>
            <a:off x="922421" y="5131832"/>
            <a:ext cx="928459" cy="369332"/>
          </a:xfrm>
          <a:prstGeom prst="rect">
            <a:avLst/>
          </a:prstGeom>
          <a:noFill/>
        </p:spPr>
        <p:txBody>
          <a:bodyPr wrap="none" rtlCol="0">
            <a:spAutoFit/>
          </a:bodyPr>
          <a:lstStyle/>
          <a:p>
            <a:r>
              <a:rPr lang="en-US" dirty="0" smtClean="0"/>
              <a:t>NSFNET</a:t>
            </a:r>
            <a:endParaRPr lang="en-US" dirty="0"/>
          </a:p>
        </p:txBody>
      </p:sp>
      <p:sp>
        <p:nvSpPr>
          <p:cNvPr id="5" name="TextBox 4"/>
          <p:cNvSpPr txBox="1"/>
          <p:nvPr/>
        </p:nvSpPr>
        <p:spPr>
          <a:xfrm>
            <a:off x="1111274" y="4287311"/>
            <a:ext cx="1531188" cy="369332"/>
          </a:xfrm>
          <a:prstGeom prst="rect">
            <a:avLst/>
          </a:prstGeom>
          <a:noFill/>
        </p:spPr>
        <p:txBody>
          <a:bodyPr wrap="none" rtlCol="0">
            <a:spAutoFit/>
          </a:bodyPr>
          <a:lstStyle/>
          <a:p>
            <a:r>
              <a:rPr lang="en-US" dirty="0" smtClean="0"/>
              <a:t>A&amp;R networks</a:t>
            </a:r>
          </a:p>
        </p:txBody>
      </p:sp>
      <p:sp>
        <p:nvSpPr>
          <p:cNvPr id="6" name="TextBox 5"/>
          <p:cNvSpPr txBox="1"/>
          <p:nvPr/>
        </p:nvSpPr>
        <p:spPr>
          <a:xfrm>
            <a:off x="3558489" y="4333860"/>
            <a:ext cx="633507" cy="369332"/>
          </a:xfrm>
          <a:prstGeom prst="rect">
            <a:avLst/>
          </a:prstGeom>
          <a:noFill/>
        </p:spPr>
        <p:txBody>
          <a:bodyPr wrap="none" rtlCol="0">
            <a:spAutoFit/>
          </a:bodyPr>
          <a:lstStyle/>
          <a:p>
            <a:r>
              <a:rPr lang="en-US" dirty="0" smtClean="0">
                <a:solidFill>
                  <a:srgbClr val="0000FF"/>
                </a:solidFill>
              </a:rPr>
              <a:t>CIDR</a:t>
            </a:r>
          </a:p>
        </p:txBody>
      </p:sp>
      <p:cxnSp>
        <p:nvCxnSpPr>
          <p:cNvPr id="7" name="Straight Arrow Connector 6"/>
          <p:cNvCxnSpPr>
            <a:stCxn id="3" idx="2"/>
          </p:cNvCxnSpPr>
          <p:nvPr/>
        </p:nvCxnSpPr>
        <p:spPr>
          <a:xfrm>
            <a:off x="1386651" y="5501164"/>
            <a:ext cx="464229" cy="6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714500" y="4656643"/>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195053" y="2954421"/>
            <a:ext cx="90034" cy="156410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Left Arrow 3"/>
          <p:cNvSpPr/>
          <p:nvPr/>
        </p:nvSpPr>
        <p:spPr>
          <a:xfrm>
            <a:off x="1539864" y="1662471"/>
            <a:ext cx="1678383" cy="846110"/>
          </a:xfrm>
          <a:prstGeom prst="leftArrow">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Left Arrow 22"/>
          <p:cNvSpPr/>
          <p:nvPr/>
        </p:nvSpPr>
        <p:spPr>
          <a:xfrm flipH="1">
            <a:off x="3349944" y="1662471"/>
            <a:ext cx="1678383" cy="846110"/>
          </a:xfrm>
          <a:prstGeom prst="leftArrow">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285087" y="1662471"/>
            <a:ext cx="0" cy="12919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325708" y="2518249"/>
            <a:ext cx="1020194" cy="369332"/>
          </a:xfrm>
          <a:prstGeom prst="rect">
            <a:avLst/>
          </a:prstGeom>
          <a:noFill/>
        </p:spPr>
        <p:txBody>
          <a:bodyPr wrap="none" rtlCol="0">
            <a:spAutoFit/>
          </a:bodyPr>
          <a:lstStyle/>
          <a:p>
            <a:r>
              <a:rPr lang="en-US" dirty="0" smtClean="0">
                <a:solidFill>
                  <a:srgbClr val="FF0000"/>
                </a:solidFill>
              </a:rPr>
              <a:t>Class-full</a:t>
            </a:r>
          </a:p>
        </p:txBody>
      </p:sp>
      <p:sp>
        <p:nvSpPr>
          <p:cNvPr id="28" name="Freeform 27"/>
          <p:cNvSpPr/>
          <p:nvPr/>
        </p:nvSpPr>
        <p:spPr>
          <a:xfrm>
            <a:off x="3195053" y="1671054"/>
            <a:ext cx="1884947" cy="2847472"/>
          </a:xfrm>
          <a:custGeom>
            <a:avLst/>
            <a:gdLst>
              <a:gd name="connsiteX0" fmla="*/ 0 w 2165684"/>
              <a:gd name="connsiteY0" fmla="*/ 2847473 h 2847473"/>
              <a:gd name="connsiteX1" fmla="*/ 347579 w 2165684"/>
              <a:gd name="connsiteY1" fmla="*/ 2419684 h 2847473"/>
              <a:gd name="connsiteX2" fmla="*/ 1270000 w 2165684"/>
              <a:gd name="connsiteY2" fmla="*/ 1336842 h 2847473"/>
              <a:gd name="connsiteX3" fmla="*/ 1965158 w 2165684"/>
              <a:gd name="connsiteY3" fmla="*/ 387684 h 2847473"/>
              <a:gd name="connsiteX4" fmla="*/ 2165684 w 2165684"/>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684" h="2847473">
                <a:moveTo>
                  <a:pt x="0" y="2847473"/>
                </a:moveTo>
                <a:cubicBezTo>
                  <a:pt x="67956" y="2759464"/>
                  <a:pt x="135912" y="2671456"/>
                  <a:pt x="347579" y="2419684"/>
                </a:cubicBezTo>
                <a:cubicBezTo>
                  <a:pt x="559246" y="2167912"/>
                  <a:pt x="1000404" y="1675509"/>
                  <a:pt x="1270000" y="1336842"/>
                </a:cubicBezTo>
                <a:cubicBezTo>
                  <a:pt x="1539596" y="998175"/>
                  <a:pt x="1815877" y="610491"/>
                  <a:pt x="1965158" y="387684"/>
                </a:cubicBezTo>
                <a:cubicBezTo>
                  <a:pt x="2114439" y="164877"/>
                  <a:pt x="2165684" y="0"/>
                  <a:pt x="2165684" y="0"/>
                </a:cubicBezTo>
              </a:path>
            </a:pathLst>
          </a:cu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3875243" y="1693467"/>
            <a:ext cx="2377250" cy="2409935"/>
          </a:xfrm>
          <a:custGeom>
            <a:avLst/>
            <a:gdLst>
              <a:gd name="connsiteX0" fmla="*/ 0 w 2377250"/>
              <a:gd name="connsiteY0" fmla="*/ 2409935 h 2409935"/>
              <a:gd name="connsiteX1" fmla="*/ 1215763 w 2377250"/>
              <a:gd name="connsiteY1" fmla="*/ 1291812 h 2409935"/>
              <a:gd name="connsiteX2" fmla="*/ 2116730 w 2377250"/>
              <a:gd name="connsiteY2" fmla="*/ 336523 h 2409935"/>
              <a:gd name="connsiteX3" fmla="*/ 2377250 w 2377250"/>
              <a:gd name="connsiteY3" fmla="*/ 0 h 2409935"/>
            </a:gdLst>
            <a:ahLst/>
            <a:cxnLst>
              <a:cxn ang="0">
                <a:pos x="connsiteX0" y="connsiteY0"/>
              </a:cxn>
              <a:cxn ang="0">
                <a:pos x="connsiteX1" y="connsiteY1"/>
              </a:cxn>
              <a:cxn ang="0">
                <a:pos x="connsiteX2" y="connsiteY2"/>
              </a:cxn>
              <a:cxn ang="0">
                <a:pos x="connsiteX3" y="connsiteY3"/>
              </a:cxn>
            </a:cxnLst>
            <a:rect l="l" t="t" r="r" b="b"/>
            <a:pathLst>
              <a:path w="2377250" h="2409935">
                <a:moveTo>
                  <a:pt x="0" y="2409935"/>
                </a:moveTo>
                <a:cubicBezTo>
                  <a:pt x="431487" y="2023658"/>
                  <a:pt x="862975" y="1637381"/>
                  <a:pt x="1215763" y="1291812"/>
                </a:cubicBezTo>
                <a:cubicBezTo>
                  <a:pt x="1568551" y="946243"/>
                  <a:pt x="1923149" y="551825"/>
                  <a:pt x="2116730" y="336523"/>
                </a:cubicBezTo>
                <a:cubicBezTo>
                  <a:pt x="2310311" y="121221"/>
                  <a:pt x="2377250" y="0"/>
                  <a:pt x="2377250" y="0"/>
                </a:cubicBezTo>
              </a:path>
            </a:pathLst>
          </a:cu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90572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What else did we do back in 1992?</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And we started working on a new Internet Protocol – to become IPv6 - to replace IPv4</a:t>
            </a:r>
          </a:p>
          <a:p>
            <a:pPr marL="0" indent="0">
              <a:buNone/>
            </a:pPr>
            <a:endParaRPr lang="en-US" dirty="0">
              <a:latin typeface="Powderfinger Type"/>
              <a:cs typeface="Powderfinger Type"/>
            </a:endParaRPr>
          </a:p>
          <a:p>
            <a:pPr marL="0" indent="0">
              <a:buNone/>
            </a:pPr>
            <a:r>
              <a:rPr lang="en-US" dirty="0" smtClean="0">
                <a:latin typeface="Powderfinger Type"/>
                <a:cs typeface="Powderfinger Type"/>
              </a:rPr>
              <a:t>We left the task of transition until after we had figured out what this new protocol would look like</a:t>
            </a:r>
            <a:endParaRPr lang="en-US" dirty="0"/>
          </a:p>
        </p:txBody>
      </p:sp>
    </p:spTree>
    <p:extLst>
      <p:ext uri="{BB962C8B-B14F-4D97-AF65-F5344CB8AC3E}">
        <p14:creationId xmlns:p14="http://schemas.microsoft.com/office/powerpoint/2010/main" val="2894288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Powderfinger Type"/>
                <a:cs typeface="Powderfinger Type"/>
              </a:rPr>
              <a:t>zzzzzz</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For a while this did not look to be an urgent problem...</a:t>
            </a:r>
            <a:endParaRPr lang="en-US" dirty="0"/>
          </a:p>
        </p:txBody>
      </p:sp>
    </p:spTree>
    <p:extLst>
      <p:ext uri="{BB962C8B-B14F-4D97-AF65-F5344CB8AC3E}">
        <p14:creationId xmlns:p14="http://schemas.microsoft.com/office/powerpoint/2010/main" val="3798946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73472"/>
            <a:ext cx="9144000" cy="5486400"/>
          </a:xfrm>
          <a:prstGeom prst="rect">
            <a:avLst/>
          </a:prstGeom>
        </p:spPr>
      </p:pic>
      <p:sp>
        <p:nvSpPr>
          <p:cNvPr id="31" name="Rectangle 30"/>
          <p:cNvSpPr/>
          <p:nvPr/>
        </p:nvSpPr>
        <p:spPr>
          <a:xfrm>
            <a:off x="5394946" y="1778000"/>
            <a:ext cx="3535159" cy="318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74" name="Rectangle 2"/>
          <p:cNvSpPr>
            <a:spLocks noGrp="1" noChangeArrowheads="1"/>
          </p:cNvSpPr>
          <p:nvPr>
            <p:ph type="title"/>
          </p:nvPr>
        </p:nvSpPr>
        <p:spPr/>
        <p:txBody>
          <a:bodyPr/>
          <a:lstStyle/>
          <a:p>
            <a:pPr eaLnBrk="1" hangingPunct="1">
              <a:defRPr/>
            </a:pPr>
            <a:r>
              <a:rPr lang="en-US" sz="3400" dirty="0" smtClean="0">
                <a:latin typeface="Powderfinger Type"/>
                <a:cs typeface="Powderfinger Type"/>
              </a:rPr>
              <a:t>CIDR worked!</a:t>
            </a:r>
            <a:endParaRPr lang="en-US" sz="3400" dirty="0">
              <a:latin typeface="Powderfinger Type"/>
              <a:cs typeface="Powderfinger Type"/>
            </a:endParaRPr>
          </a:p>
        </p:txBody>
      </p:sp>
      <p:sp>
        <p:nvSpPr>
          <p:cNvPr id="3" name="TextBox 2"/>
          <p:cNvSpPr txBox="1"/>
          <p:nvPr/>
        </p:nvSpPr>
        <p:spPr>
          <a:xfrm>
            <a:off x="922421" y="5131832"/>
            <a:ext cx="928459" cy="369332"/>
          </a:xfrm>
          <a:prstGeom prst="rect">
            <a:avLst/>
          </a:prstGeom>
          <a:noFill/>
        </p:spPr>
        <p:txBody>
          <a:bodyPr wrap="none" rtlCol="0">
            <a:spAutoFit/>
          </a:bodyPr>
          <a:lstStyle/>
          <a:p>
            <a:r>
              <a:rPr lang="en-US" dirty="0" smtClean="0"/>
              <a:t>NSFNET</a:t>
            </a:r>
            <a:endParaRPr lang="en-US" dirty="0"/>
          </a:p>
        </p:txBody>
      </p:sp>
      <p:sp>
        <p:nvSpPr>
          <p:cNvPr id="5" name="TextBox 4"/>
          <p:cNvSpPr txBox="1"/>
          <p:nvPr/>
        </p:nvSpPr>
        <p:spPr>
          <a:xfrm>
            <a:off x="1111274" y="4287311"/>
            <a:ext cx="1531188" cy="369332"/>
          </a:xfrm>
          <a:prstGeom prst="rect">
            <a:avLst/>
          </a:prstGeom>
          <a:noFill/>
        </p:spPr>
        <p:txBody>
          <a:bodyPr wrap="none" rtlCol="0">
            <a:spAutoFit/>
          </a:bodyPr>
          <a:lstStyle/>
          <a:p>
            <a:r>
              <a:rPr lang="en-US" dirty="0" smtClean="0"/>
              <a:t>A&amp;R networks</a:t>
            </a:r>
          </a:p>
        </p:txBody>
      </p:sp>
      <p:sp>
        <p:nvSpPr>
          <p:cNvPr id="6" name="TextBox 5"/>
          <p:cNvSpPr txBox="1"/>
          <p:nvPr/>
        </p:nvSpPr>
        <p:spPr>
          <a:xfrm>
            <a:off x="4599729" y="4102645"/>
            <a:ext cx="633507" cy="369332"/>
          </a:xfrm>
          <a:prstGeom prst="rect">
            <a:avLst/>
          </a:prstGeom>
          <a:noFill/>
        </p:spPr>
        <p:txBody>
          <a:bodyPr wrap="none" rtlCol="0">
            <a:spAutoFit/>
          </a:bodyPr>
          <a:lstStyle/>
          <a:p>
            <a:r>
              <a:rPr lang="en-US" dirty="0" smtClean="0">
                <a:solidFill>
                  <a:srgbClr val="0000FF"/>
                </a:solidFill>
              </a:rPr>
              <a:t>CIDR</a:t>
            </a:r>
          </a:p>
        </p:txBody>
      </p:sp>
      <p:cxnSp>
        <p:nvCxnSpPr>
          <p:cNvPr id="7" name="Straight Arrow Connector 6"/>
          <p:cNvCxnSpPr>
            <a:stCxn id="3" idx="2"/>
          </p:cNvCxnSpPr>
          <p:nvPr/>
        </p:nvCxnSpPr>
        <p:spPr>
          <a:xfrm>
            <a:off x="1386651" y="5501164"/>
            <a:ext cx="464229" cy="6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714500" y="4656643"/>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195053" y="2954421"/>
            <a:ext cx="90034" cy="156410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Left Arrow 3"/>
          <p:cNvSpPr/>
          <p:nvPr/>
        </p:nvSpPr>
        <p:spPr>
          <a:xfrm>
            <a:off x="1539864" y="1662471"/>
            <a:ext cx="1678383" cy="846110"/>
          </a:xfrm>
          <a:prstGeom prst="leftArrow">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Left Arrow 22"/>
          <p:cNvSpPr/>
          <p:nvPr/>
        </p:nvSpPr>
        <p:spPr>
          <a:xfrm flipH="1">
            <a:off x="3349944" y="1662471"/>
            <a:ext cx="1678383" cy="846110"/>
          </a:xfrm>
          <a:prstGeom prst="leftArrow">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285087" y="1662471"/>
            <a:ext cx="0" cy="12919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325708" y="2518249"/>
            <a:ext cx="1020194" cy="369332"/>
          </a:xfrm>
          <a:prstGeom prst="rect">
            <a:avLst/>
          </a:prstGeom>
          <a:noFill/>
        </p:spPr>
        <p:txBody>
          <a:bodyPr wrap="none" rtlCol="0">
            <a:spAutoFit/>
          </a:bodyPr>
          <a:lstStyle/>
          <a:p>
            <a:r>
              <a:rPr lang="en-US" dirty="0" smtClean="0">
                <a:solidFill>
                  <a:srgbClr val="FF0000"/>
                </a:solidFill>
              </a:rPr>
              <a:t>Class-full</a:t>
            </a:r>
          </a:p>
        </p:txBody>
      </p:sp>
      <p:sp>
        <p:nvSpPr>
          <p:cNvPr id="28" name="Freeform 27"/>
          <p:cNvSpPr/>
          <p:nvPr/>
        </p:nvSpPr>
        <p:spPr>
          <a:xfrm>
            <a:off x="3195053" y="1671054"/>
            <a:ext cx="1884947" cy="2847472"/>
          </a:xfrm>
          <a:custGeom>
            <a:avLst/>
            <a:gdLst>
              <a:gd name="connsiteX0" fmla="*/ 0 w 2165684"/>
              <a:gd name="connsiteY0" fmla="*/ 2847473 h 2847473"/>
              <a:gd name="connsiteX1" fmla="*/ 347579 w 2165684"/>
              <a:gd name="connsiteY1" fmla="*/ 2419684 h 2847473"/>
              <a:gd name="connsiteX2" fmla="*/ 1270000 w 2165684"/>
              <a:gd name="connsiteY2" fmla="*/ 1336842 h 2847473"/>
              <a:gd name="connsiteX3" fmla="*/ 1965158 w 2165684"/>
              <a:gd name="connsiteY3" fmla="*/ 387684 h 2847473"/>
              <a:gd name="connsiteX4" fmla="*/ 2165684 w 2165684"/>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684" h="2847473">
                <a:moveTo>
                  <a:pt x="0" y="2847473"/>
                </a:moveTo>
                <a:cubicBezTo>
                  <a:pt x="67956" y="2759464"/>
                  <a:pt x="135912" y="2671456"/>
                  <a:pt x="347579" y="2419684"/>
                </a:cubicBezTo>
                <a:cubicBezTo>
                  <a:pt x="559246" y="2167912"/>
                  <a:pt x="1000404" y="1675509"/>
                  <a:pt x="1270000" y="1336842"/>
                </a:cubicBezTo>
                <a:cubicBezTo>
                  <a:pt x="1539596" y="998175"/>
                  <a:pt x="1815877" y="610491"/>
                  <a:pt x="1965158" y="387684"/>
                </a:cubicBezTo>
                <a:cubicBezTo>
                  <a:pt x="2114439" y="164877"/>
                  <a:pt x="2165684" y="0"/>
                  <a:pt x="2165684" y="0"/>
                </a:cubicBezTo>
              </a:path>
            </a:pathLst>
          </a:cu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5579481" y="3343512"/>
            <a:ext cx="3191378" cy="499355"/>
          </a:xfrm>
          <a:custGeom>
            <a:avLst/>
            <a:gdLst>
              <a:gd name="connsiteX0" fmla="*/ 0 w 2377250"/>
              <a:gd name="connsiteY0" fmla="*/ 2409935 h 2409935"/>
              <a:gd name="connsiteX1" fmla="*/ 1215763 w 2377250"/>
              <a:gd name="connsiteY1" fmla="*/ 1291812 h 2409935"/>
              <a:gd name="connsiteX2" fmla="*/ 2116730 w 2377250"/>
              <a:gd name="connsiteY2" fmla="*/ 336523 h 2409935"/>
              <a:gd name="connsiteX3" fmla="*/ 2377250 w 2377250"/>
              <a:gd name="connsiteY3" fmla="*/ 0 h 2409935"/>
            </a:gdLst>
            <a:ahLst/>
            <a:cxnLst>
              <a:cxn ang="0">
                <a:pos x="connsiteX0" y="connsiteY0"/>
              </a:cxn>
              <a:cxn ang="0">
                <a:pos x="connsiteX1" y="connsiteY1"/>
              </a:cxn>
              <a:cxn ang="0">
                <a:pos x="connsiteX2" y="connsiteY2"/>
              </a:cxn>
              <a:cxn ang="0">
                <a:pos x="connsiteX3" y="connsiteY3"/>
              </a:cxn>
            </a:cxnLst>
            <a:rect l="l" t="t" r="r" b="b"/>
            <a:pathLst>
              <a:path w="2377250" h="2409935">
                <a:moveTo>
                  <a:pt x="0" y="2409935"/>
                </a:moveTo>
                <a:cubicBezTo>
                  <a:pt x="431487" y="2023658"/>
                  <a:pt x="862975" y="1637381"/>
                  <a:pt x="1215763" y="1291812"/>
                </a:cubicBezTo>
                <a:cubicBezTo>
                  <a:pt x="1568551" y="946243"/>
                  <a:pt x="1923149" y="551825"/>
                  <a:pt x="2116730" y="336523"/>
                </a:cubicBezTo>
                <a:cubicBezTo>
                  <a:pt x="2310311" y="121221"/>
                  <a:pt x="2377250" y="0"/>
                  <a:pt x="2377250" y="0"/>
                </a:cubicBezTo>
              </a:path>
            </a:pathLst>
          </a:cu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05852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4746" y="274638"/>
            <a:ext cx="9039254" cy="1143000"/>
          </a:xfrm>
        </p:spPr>
        <p:txBody>
          <a:bodyPr>
            <a:normAutofit/>
          </a:bodyPr>
          <a:lstStyle/>
          <a:p>
            <a:pPr eaLnBrk="1" hangingPunct="1">
              <a:defRPr/>
            </a:pPr>
            <a:r>
              <a:rPr lang="en-US" sz="2400" dirty="0" smtClean="0">
                <a:latin typeface="Powderfinger Type"/>
                <a:cs typeface="Powderfinger Type"/>
              </a:rPr>
              <a:t>Meanwhile, we continued to build (IPv4) networks</a:t>
            </a:r>
            <a:endParaRPr lang="en-US" sz="2400" dirty="0">
              <a:latin typeface="Powderfinger Type"/>
              <a:cs typeface="Powderfinger Type"/>
            </a:endParaRPr>
          </a:p>
        </p:txBody>
      </p:sp>
      <p:pic>
        <p:nvPicPr>
          <p:cNvPr id="2" name="Picture 1"/>
          <p:cNvPicPr>
            <a:picLocks noChangeAspect="1"/>
          </p:cNvPicPr>
          <p:nvPr/>
        </p:nvPicPr>
        <p:blipFill>
          <a:blip r:embed="rId2"/>
          <a:stretch>
            <a:fillRect/>
          </a:stretch>
        </p:blipFill>
        <p:spPr>
          <a:xfrm>
            <a:off x="0" y="1073472"/>
            <a:ext cx="9144000" cy="5486400"/>
          </a:xfrm>
          <a:prstGeom prst="rect">
            <a:avLst/>
          </a:prstGeom>
        </p:spPr>
      </p:pic>
      <p:sp>
        <p:nvSpPr>
          <p:cNvPr id="3" name="TextBox 2"/>
          <p:cNvSpPr txBox="1"/>
          <p:nvPr/>
        </p:nvSpPr>
        <p:spPr>
          <a:xfrm>
            <a:off x="922421" y="5131832"/>
            <a:ext cx="928459" cy="369332"/>
          </a:xfrm>
          <a:prstGeom prst="rect">
            <a:avLst/>
          </a:prstGeom>
          <a:noFill/>
        </p:spPr>
        <p:txBody>
          <a:bodyPr wrap="none" rtlCol="0">
            <a:spAutoFit/>
          </a:bodyPr>
          <a:lstStyle/>
          <a:p>
            <a:r>
              <a:rPr lang="en-US" dirty="0" smtClean="0"/>
              <a:t>NSFNET</a:t>
            </a:r>
            <a:endParaRPr lang="en-US" dirty="0"/>
          </a:p>
        </p:txBody>
      </p:sp>
      <p:sp>
        <p:nvSpPr>
          <p:cNvPr id="5" name="TextBox 4"/>
          <p:cNvSpPr txBox="1"/>
          <p:nvPr/>
        </p:nvSpPr>
        <p:spPr>
          <a:xfrm>
            <a:off x="1111274" y="4287311"/>
            <a:ext cx="1531188" cy="369332"/>
          </a:xfrm>
          <a:prstGeom prst="rect">
            <a:avLst/>
          </a:prstGeom>
          <a:noFill/>
        </p:spPr>
        <p:txBody>
          <a:bodyPr wrap="none" rtlCol="0">
            <a:spAutoFit/>
          </a:bodyPr>
          <a:lstStyle/>
          <a:p>
            <a:r>
              <a:rPr lang="en-US" dirty="0" smtClean="0"/>
              <a:t>A&amp;R networks</a:t>
            </a:r>
          </a:p>
        </p:txBody>
      </p:sp>
      <p:sp>
        <p:nvSpPr>
          <p:cNvPr id="6" name="TextBox 5"/>
          <p:cNvSpPr txBox="1"/>
          <p:nvPr/>
        </p:nvSpPr>
        <p:spPr>
          <a:xfrm>
            <a:off x="2642462" y="3317426"/>
            <a:ext cx="633507" cy="369332"/>
          </a:xfrm>
          <a:prstGeom prst="rect">
            <a:avLst/>
          </a:prstGeom>
          <a:noFill/>
        </p:spPr>
        <p:txBody>
          <a:bodyPr wrap="none" rtlCol="0">
            <a:spAutoFit/>
          </a:bodyPr>
          <a:lstStyle/>
          <a:p>
            <a:r>
              <a:rPr lang="en-US" dirty="0" smtClean="0"/>
              <a:t>CIDR</a:t>
            </a:r>
          </a:p>
        </p:txBody>
      </p:sp>
      <p:cxnSp>
        <p:nvCxnSpPr>
          <p:cNvPr id="7" name="Straight Arrow Connector 6"/>
          <p:cNvCxnSpPr>
            <a:stCxn id="3" idx="2"/>
          </p:cNvCxnSpPr>
          <p:nvPr/>
        </p:nvCxnSpPr>
        <p:spPr>
          <a:xfrm>
            <a:off x="1386651" y="5501164"/>
            <a:ext cx="464229" cy="6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714500" y="4656643"/>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p:cNvCxnSpPr>
          <p:nvPr/>
        </p:nvCxnSpPr>
        <p:spPr>
          <a:xfrm>
            <a:off x="2959216" y="3686758"/>
            <a:ext cx="552598" cy="4560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66506" y="3132760"/>
            <a:ext cx="1415772" cy="369332"/>
          </a:xfrm>
          <a:prstGeom prst="rect">
            <a:avLst/>
          </a:prstGeom>
          <a:noFill/>
        </p:spPr>
        <p:txBody>
          <a:bodyPr wrap="none" rtlCol="0">
            <a:spAutoFit/>
          </a:bodyPr>
          <a:lstStyle/>
          <a:p>
            <a:r>
              <a:rPr lang="en-US" dirty="0" smtClean="0"/>
              <a:t>Boom &amp; Bust</a:t>
            </a:r>
          </a:p>
        </p:txBody>
      </p:sp>
      <p:cxnSp>
        <p:nvCxnSpPr>
          <p:cNvPr id="14" name="Straight Arrow Connector 13"/>
          <p:cNvCxnSpPr/>
          <p:nvPr/>
        </p:nvCxnSpPr>
        <p:spPr>
          <a:xfrm>
            <a:off x="4631508" y="3548096"/>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892816" y="2805668"/>
            <a:ext cx="1218678" cy="369332"/>
          </a:xfrm>
          <a:prstGeom prst="rect">
            <a:avLst/>
          </a:prstGeom>
          <a:noFill/>
        </p:spPr>
        <p:txBody>
          <a:bodyPr wrap="none" rtlCol="0">
            <a:spAutoFit/>
          </a:bodyPr>
          <a:lstStyle/>
          <a:p>
            <a:r>
              <a:rPr lang="en-US" dirty="0" smtClean="0"/>
              <a:t>Broadband</a:t>
            </a:r>
          </a:p>
        </p:txBody>
      </p:sp>
      <p:cxnSp>
        <p:nvCxnSpPr>
          <p:cNvPr id="20" name="Straight Arrow Connector 19"/>
          <p:cNvCxnSpPr/>
          <p:nvPr/>
        </p:nvCxnSpPr>
        <p:spPr>
          <a:xfrm>
            <a:off x="6111494" y="3090426"/>
            <a:ext cx="600609" cy="17347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751954" y="2085526"/>
            <a:ext cx="941283" cy="369332"/>
          </a:xfrm>
          <a:prstGeom prst="rect">
            <a:avLst/>
          </a:prstGeom>
          <a:noFill/>
        </p:spPr>
        <p:txBody>
          <a:bodyPr wrap="none" rtlCol="0">
            <a:spAutoFit/>
          </a:bodyPr>
          <a:lstStyle/>
          <a:p>
            <a:r>
              <a:rPr lang="en-US" dirty="0" smtClean="0"/>
              <a:t>Mobiles</a:t>
            </a:r>
          </a:p>
        </p:txBody>
      </p:sp>
      <p:cxnSp>
        <p:nvCxnSpPr>
          <p:cNvPr id="22" name="Straight Arrow Connector 21"/>
          <p:cNvCxnSpPr/>
          <p:nvPr/>
        </p:nvCxnSpPr>
        <p:spPr>
          <a:xfrm>
            <a:off x="7670695" y="2323636"/>
            <a:ext cx="829209" cy="158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8700168" y="1778000"/>
            <a:ext cx="243305" cy="318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620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Powderfinger Type"/>
                <a:cs typeface="Powderfinger Type"/>
              </a:rPr>
              <a:t>The rude awakening</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Until all of a sudden the IPv4 address piggy bank was looking extremely empty...</a:t>
            </a:r>
            <a:endParaRPr lang="en-US" dirty="0"/>
          </a:p>
        </p:txBody>
      </p:sp>
    </p:spTree>
    <p:extLst>
      <p:ext uri="{BB962C8B-B14F-4D97-AF65-F5344CB8AC3E}">
        <p14:creationId xmlns:p14="http://schemas.microsoft.com/office/powerpoint/2010/main" val="2943103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3400" dirty="0">
                <a:latin typeface="Powderfinger Type"/>
                <a:cs typeface="Powderfinger Type"/>
              </a:rPr>
              <a:t>IPv4 Address Allocations</a:t>
            </a:r>
          </a:p>
        </p:txBody>
      </p:sp>
      <p:pic>
        <p:nvPicPr>
          <p:cNvPr id="2" name="Picture 1"/>
          <p:cNvPicPr>
            <a:picLocks noChangeAspect="1"/>
          </p:cNvPicPr>
          <p:nvPr/>
        </p:nvPicPr>
        <p:blipFill>
          <a:blip r:embed="rId2"/>
          <a:stretch>
            <a:fillRect/>
          </a:stretch>
        </p:blipFill>
        <p:spPr>
          <a:xfrm>
            <a:off x="0" y="1073472"/>
            <a:ext cx="9144000" cy="5486400"/>
          </a:xfrm>
          <a:prstGeom prst="rect">
            <a:avLst/>
          </a:prstGeom>
        </p:spPr>
      </p:pic>
      <p:sp>
        <p:nvSpPr>
          <p:cNvPr id="3" name="TextBox 2"/>
          <p:cNvSpPr txBox="1"/>
          <p:nvPr/>
        </p:nvSpPr>
        <p:spPr>
          <a:xfrm>
            <a:off x="922421" y="5131832"/>
            <a:ext cx="928459" cy="369332"/>
          </a:xfrm>
          <a:prstGeom prst="rect">
            <a:avLst/>
          </a:prstGeom>
          <a:noFill/>
        </p:spPr>
        <p:txBody>
          <a:bodyPr wrap="none" rtlCol="0">
            <a:spAutoFit/>
          </a:bodyPr>
          <a:lstStyle/>
          <a:p>
            <a:r>
              <a:rPr lang="en-US" dirty="0" smtClean="0">
                <a:solidFill>
                  <a:schemeClr val="bg1">
                    <a:lumMod val="50000"/>
                  </a:schemeClr>
                </a:solidFill>
              </a:rPr>
              <a:t>NSFNET</a:t>
            </a:r>
            <a:endParaRPr lang="en-US" dirty="0">
              <a:solidFill>
                <a:schemeClr val="bg1">
                  <a:lumMod val="50000"/>
                </a:schemeClr>
              </a:solidFill>
            </a:endParaRPr>
          </a:p>
        </p:txBody>
      </p:sp>
      <p:sp>
        <p:nvSpPr>
          <p:cNvPr id="5" name="TextBox 4"/>
          <p:cNvSpPr txBox="1"/>
          <p:nvPr/>
        </p:nvSpPr>
        <p:spPr>
          <a:xfrm>
            <a:off x="1111274" y="4287311"/>
            <a:ext cx="1531188" cy="369332"/>
          </a:xfrm>
          <a:prstGeom prst="rect">
            <a:avLst/>
          </a:prstGeom>
          <a:noFill/>
        </p:spPr>
        <p:txBody>
          <a:bodyPr wrap="none" rtlCol="0">
            <a:spAutoFit/>
          </a:bodyPr>
          <a:lstStyle/>
          <a:p>
            <a:r>
              <a:rPr lang="en-US" dirty="0" smtClean="0">
                <a:solidFill>
                  <a:schemeClr val="bg1">
                    <a:lumMod val="50000"/>
                  </a:schemeClr>
                </a:solidFill>
              </a:rPr>
              <a:t>A&amp;R networks</a:t>
            </a:r>
          </a:p>
        </p:txBody>
      </p:sp>
      <p:sp>
        <p:nvSpPr>
          <p:cNvPr id="6" name="TextBox 5"/>
          <p:cNvSpPr txBox="1"/>
          <p:nvPr/>
        </p:nvSpPr>
        <p:spPr>
          <a:xfrm>
            <a:off x="2642462" y="3317426"/>
            <a:ext cx="633507" cy="369332"/>
          </a:xfrm>
          <a:prstGeom prst="rect">
            <a:avLst/>
          </a:prstGeom>
          <a:noFill/>
        </p:spPr>
        <p:txBody>
          <a:bodyPr wrap="none" rtlCol="0">
            <a:spAutoFit/>
          </a:bodyPr>
          <a:lstStyle/>
          <a:p>
            <a:r>
              <a:rPr lang="en-US" dirty="0" smtClean="0">
                <a:solidFill>
                  <a:schemeClr val="bg1">
                    <a:lumMod val="50000"/>
                  </a:schemeClr>
                </a:solidFill>
              </a:rPr>
              <a:t>CIDR</a:t>
            </a:r>
          </a:p>
        </p:txBody>
      </p:sp>
      <p:cxnSp>
        <p:nvCxnSpPr>
          <p:cNvPr id="7" name="Straight Arrow Connector 6"/>
          <p:cNvCxnSpPr>
            <a:stCxn id="3" idx="2"/>
          </p:cNvCxnSpPr>
          <p:nvPr/>
        </p:nvCxnSpPr>
        <p:spPr>
          <a:xfrm>
            <a:off x="1386651" y="5501164"/>
            <a:ext cx="464229" cy="6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714500" y="4656643"/>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p:cNvCxnSpPr>
          <p:nvPr/>
        </p:nvCxnSpPr>
        <p:spPr>
          <a:xfrm>
            <a:off x="2959216" y="3686758"/>
            <a:ext cx="552598" cy="4560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66506" y="3132760"/>
            <a:ext cx="1415772" cy="369332"/>
          </a:xfrm>
          <a:prstGeom prst="rect">
            <a:avLst/>
          </a:prstGeom>
          <a:noFill/>
        </p:spPr>
        <p:txBody>
          <a:bodyPr wrap="none" rtlCol="0">
            <a:spAutoFit/>
          </a:bodyPr>
          <a:lstStyle/>
          <a:p>
            <a:r>
              <a:rPr lang="en-US" dirty="0" smtClean="0">
                <a:solidFill>
                  <a:schemeClr val="bg1">
                    <a:lumMod val="50000"/>
                  </a:schemeClr>
                </a:solidFill>
              </a:rPr>
              <a:t>Boom &amp; Bust</a:t>
            </a:r>
          </a:p>
        </p:txBody>
      </p:sp>
      <p:cxnSp>
        <p:nvCxnSpPr>
          <p:cNvPr id="14" name="Straight Arrow Connector 13"/>
          <p:cNvCxnSpPr/>
          <p:nvPr/>
        </p:nvCxnSpPr>
        <p:spPr>
          <a:xfrm>
            <a:off x="4631508" y="3548096"/>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792640" y="1785634"/>
            <a:ext cx="1315384" cy="369332"/>
          </a:xfrm>
          <a:prstGeom prst="rect">
            <a:avLst/>
          </a:prstGeom>
          <a:noFill/>
        </p:spPr>
        <p:txBody>
          <a:bodyPr wrap="none" rtlCol="0">
            <a:spAutoFit/>
          </a:bodyPr>
          <a:lstStyle/>
          <a:p>
            <a:r>
              <a:rPr lang="en-US" b="1" dirty="0" smtClean="0"/>
              <a:t>Exhaustion!</a:t>
            </a:r>
          </a:p>
        </p:txBody>
      </p:sp>
      <p:cxnSp>
        <p:nvCxnSpPr>
          <p:cNvPr id="18" name="Straight Arrow Connector 17"/>
          <p:cNvCxnSpPr/>
          <p:nvPr/>
        </p:nvCxnSpPr>
        <p:spPr>
          <a:xfrm>
            <a:off x="8086191" y="2034726"/>
            <a:ext cx="60060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892816" y="2805668"/>
            <a:ext cx="1218678" cy="369332"/>
          </a:xfrm>
          <a:prstGeom prst="rect">
            <a:avLst/>
          </a:prstGeom>
          <a:noFill/>
        </p:spPr>
        <p:txBody>
          <a:bodyPr wrap="none" rtlCol="0">
            <a:spAutoFit/>
          </a:bodyPr>
          <a:lstStyle/>
          <a:p>
            <a:r>
              <a:rPr lang="en-US" dirty="0" smtClean="0">
                <a:solidFill>
                  <a:schemeClr val="bg1">
                    <a:lumMod val="50000"/>
                  </a:schemeClr>
                </a:solidFill>
              </a:rPr>
              <a:t>Broadband</a:t>
            </a:r>
          </a:p>
        </p:txBody>
      </p:sp>
      <p:cxnSp>
        <p:nvCxnSpPr>
          <p:cNvPr id="20" name="Straight Arrow Connector 19"/>
          <p:cNvCxnSpPr/>
          <p:nvPr/>
        </p:nvCxnSpPr>
        <p:spPr>
          <a:xfrm>
            <a:off x="6111494" y="3090426"/>
            <a:ext cx="600609" cy="17347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751954" y="2085526"/>
            <a:ext cx="941283" cy="369332"/>
          </a:xfrm>
          <a:prstGeom prst="rect">
            <a:avLst/>
          </a:prstGeom>
          <a:noFill/>
        </p:spPr>
        <p:txBody>
          <a:bodyPr wrap="none" rtlCol="0">
            <a:spAutoFit/>
          </a:bodyPr>
          <a:lstStyle/>
          <a:p>
            <a:r>
              <a:rPr lang="en-US" dirty="0" smtClean="0">
                <a:solidFill>
                  <a:schemeClr val="bg1">
                    <a:lumMod val="50000"/>
                  </a:schemeClr>
                </a:solidFill>
              </a:rPr>
              <a:t>Mobiles</a:t>
            </a:r>
          </a:p>
        </p:txBody>
      </p:sp>
      <p:cxnSp>
        <p:nvCxnSpPr>
          <p:cNvPr id="22" name="Straight Arrow Connector 21"/>
          <p:cNvCxnSpPr/>
          <p:nvPr/>
        </p:nvCxnSpPr>
        <p:spPr>
          <a:xfrm>
            <a:off x="7670695" y="2323636"/>
            <a:ext cx="829209" cy="158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633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2-04-29 at 3.34.2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223" b="1223"/>
          <a:stretch/>
        </p:blipFill>
        <p:spPr>
          <a:xfrm>
            <a:off x="-1482725" y="-93663"/>
            <a:ext cx="12546220" cy="6951663"/>
          </a:xfrm>
        </p:spPr>
      </p:pic>
      <p:sp>
        <p:nvSpPr>
          <p:cNvPr id="5" name="TextBox 4"/>
          <p:cNvSpPr txBox="1"/>
          <p:nvPr/>
        </p:nvSpPr>
        <p:spPr>
          <a:xfrm>
            <a:off x="3248527" y="4144211"/>
            <a:ext cx="2355404" cy="923330"/>
          </a:xfrm>
          <a:prstGeom prst="rect">
            <a:avLst/>
          </a:prstGeom>
          <a:noFill/>
        </p:spPr>
        <p:txBody>
          <a:bodyPr wrap="none" rtlCol="0">
            <a:spAutoFit/>
          </a:bodyPr>
          <a:lstStyle/>
          <a:p>
            <a:r>
              <a:rPr lang="en-US" sz="5400" dirty="0" err="1" smtClean="0">
                <a:latin typeface="AhnbergHand"/>
                <a:cs typeface="AhnbergHand"/>
              </a:rPr>
              <a:t>Ooops</a:t>
            </a:r>
            <a:r>
              <a:rPr lang="en-US" sz="4000" dirty="0" smtClean="0">
                <a:latin typeface="AhnbergHand"/>
                <a:cs typeface="AhnbergHand"/>
              </a:rPr>
              <a:t>!</a:t>
            </a:r>
            <a:endParaRPr lang="en-US" sz="4000" dirty="0">
              <a:latin typeface="AhnbergHand"/>
              <a:cs typeface="AhnbergHand"/>
            </a:endParaRPr>
          </a:p>
        </p:txBody>
      </p:sp>
    </p:spTree>
    <p:extLst>
      <p:ext uri="{BB962C8B-B14F-4D97-AF65-F5344CB8AC3E}">
        <p14:creationId xmlns:p14="http://schemas.microsoft.com/office/powerpoint/2010/main" val="14912341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Powderfinger Type"/>
                <a:cs typeface="Powderfinger Type"/>
              </a:rPr>
              <a:t>The rude awakening</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solidFill>
                  <a:schemeClr val="bg1">
                    <a:lumMod val="75000"/>
                  </a:schemeClr>
                </a:solidFill>
                <a:latin typeface="Powderfinger Type"/>
                <a:cs typeface="Powderfinger Type"/>
              </a:rPr>
              <a:t>Until all of a sudden the IPv4 address piggy bank was looking extremely empty...</a:t>
            </a:r>
          </a:p>
          <a:p>
            <a:pPr marL="0" indent="0">
              <a:buNone/>
            </a:pPr>
            <a:r>
              <a:rPr lang="en-US" dirty="0" smtClean="0">
                <a:latin typeface="Powderfinger Type"/>
                <a:cs typeface="Powderfinger Type"/>
              </a:rPr>
              <a:t>And transition to IPv6 is suddenly a very important topic!</a:t>
            </a:r>
            <a:endParaRPr lang="en-US" dirty="0"/>
          </a:p>
        </p:txBody>
      </p:sp>
    </p:spTree>
    <p:extLst>
      <p:ext uri="{BB962C8B-B14F-4D97-AF65-F5344CB8AC3E}">
        <p14:creationId xmlns:p14="http://schemas.microsoft.com/office/powerpoint/2010/main" val="969929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 y="1484314"/>
            <a:ext cx="4475163" cy="3629025"/>
          </a:xfrm>
        </p:spPr>
        <p:txBody>
          <a:bodyPr/>
          <a:lstStyle/>
          <a:p>
            <a:pPr eaLnBrk="1" hangingPunct="1">
              <a:buFontTx/>
              <a:buNone/>
              <a:defRPr/>
            </a:pPr>
            <a:r>
              <a:rPr lang="en-AU" sz="2800" dirty="0">
                <a:latin typeface="Powderfinger Type" charset="0"/>
              </a:rPr>
              <a:t>  The mainstream telecommunications industry has a rich history</a:t>
            </a:r>
          </a:p>
          <a:p>
            <a:pPr eaLnBrk="1" hangingPunct="1">
              <a:buFontTx/>
              <a:buNone/>
              <a:defRPr/>
            </a:pPr>
            <a:endParaRPr lang="en-AU" sz="2800" dirty="0">
              <a:latin typeface="Powderfinger Type" charset="0"/>
            </a:endParaRPr>
          </a:p>
          <a:p>
            <a:pPr eaLnBrk="1" hangingPunct="1">
              <a:buFontTx/>
              <a:buNone/>
              <a:defRPr/>
            </a:pPr>
            <a:r>
              <a:rPr lang="en-AU" sz="2800" dirty="0">
                <a:latin typeface="Powderfinger Type" charset="0"/>
              </a:rPr>
              <a:t> </a:t>
            </a:r>
          </a:p>
        </p:txBody>
      </p:sp>
      <p:pic>
        <p:nvPicPr>
          <p:cNvPr id="2" name="Picture 1"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5" y="1403945"/>
            <a:ext cx="3681792" cy="4470229"/>
          </a:xfrm>
          <a:prstGeom prst="rect">
            <a:avLst/>
          </a:prstGeom>
        </p:spPr>
      </p:pic>
    </p:spTree>
    <p:extLst>
      <p:ext uri="{BB962C8B-B14F-4D97-AF65-F5344CB8AC3E}">
        <p14:creationId xmlns:p14="http://schemas.microsoft.com/office/powerpoint/2010/main" val="24877844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27" y="2318485"/>
            <a:ext cx="4050202" cy="3065834"/>
          </a:xfrm>
        </p:spPr>
        <p:txBody>
          <a:bodyPr/>
          <a:lstStyle/>
          <a:p>
            <a:pPr marL="0" indent="0">
              <a:buNone/>
            </a:pPr>
            <a:r>
              <a:rPr lang="en-US" dirty="0" smtClean="0">
                <a:latin typeface="Powderfinger Type"/>
                <a:cs typeface="Powderfinger Type"/>
              </a:rPr>
              <a:t>So, how are we going with the IPv4 to IPv6 transition?</a:t>
            </a:r>
          </a:p>
        </p:txBody>
      </p:sp>
      <p:pic>
        <p:nvPicPr>
          <p:cNvPr id="8" name="Picture 7"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650" y="1011999"/>
            <a:ext cx="3681792" cy="4470229"/>
          </a:xfrm>
          <a:prstGeom prst="rect">
            <a:avLst/>
          </a:prstGeom>
        </p:spPr>
      </p:pic>
      <p:pic>
        <p:nvPicPr>
          <p:cNvPr id="9" name="Picture 8"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4553688" y="1948661"/>
            <a:ext cx="1698255" cy="1355068"/>
          </a:xfrm>
          <a:prstGeom prst="rect">
            <a:avLst/>
          </a:prstGeom>
        </p:spPr>
      </p:pic>
      <p:pic>
        <p:nvPicPr>
          <p:cNvPr id="10" name="Picture 9"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4532558" y="1934039"/>
            <a:ext cx="1746105" cy="1393248"/>
          </a:xfrm>
          <a:prstGeom prst="rect">
            <a:avLst/>
          </a:prstGeom>
        </p:spPr>
      </p:pic>
      <p:grpSp>
        <p:nvGrpSpPr>
          <p:cNvPr id="11" name="Group 10"/>
          <p:cNvGrpSpPr/>
          <p:nvPr/>
        </p:nvGrpSpPr>
        <p:grpSpPr>
          <a:xfrm rot="21342881">
            <a:off x="4683453" y="3299042"/>
            <a:ext cx="1815495" cy="1302889"/>
            <a:chOff x="7128544" y="4571925"/>
            <a:chExt cx="2783840" cy="2159000"/>
          </a:xfrm>
        </p:grpSpPr>
        <p:pic>
          <p:nvPicPr>
            <p:cNvPr id="12" name="Picture 11" descr="P1000096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544" y="4571925"/>
              <a:ext cx="2783840" cy="2159000"/>
            </a:xfrm>
            <a:prstGeom prst="rect">
              <a:avLst/>
            </a:prstGeom>
          </p:spPr>
        </p:pic>
        <p:pic>
          <p:nvPicPr>
            <p:cNvPr id="13" name="Picture 12" descr="P1000096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552" y="4787949"/>
              <a:ext cx="1391920" cy="1747520"/>
            </a:xfrm>
            <a:prstGeom prst="rect">
              <a:avLst/>
            </a:prstGeom>
          </p:spPr>
        </p:pic>
      </p:grpSp>
      <p:pic>
        <p:nvPicPr>
          <p:cNvPr id="2" name="Picture 1" descr="P1000097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2159" y="2187837"/>
            <a:ext cx="2211840" cy="1857219"/>
          </a:xfrm>
          <a:prstGeom prst="rect">
            <a:avLst/>
          </a:prstGeom>
        </p:spPr>
      </p:pic>
    </p:spTree>
    <p:extLst>
      <p:ext uri="{BB962C8B-B14F-4D97-AF65-F5344CB8AC3E}">
        <p14:creationId xmlns:p14="http://schemas.microsoft.com/office/powerpoint/2010/main" val="2703857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8557108" cy="2020644"/>
          </a:xfrm>
        </p:spPr>
        <p:txBody>
          <a:bodyPr/>
          <a:lstStyle/>
          <a:p>
            <a:pPr marL="0" indent="0">
              <a:buNone/>
            </a:pPr>
            <a:r>
              <a:rPr lang="en-US" dirty="0" smtClean="0">
                <a:latin typeface="Powderfinger Type"/>
                <a:cs typeface="Powderfinger Type"/>
              </a:rPr>
              <a:t>Do we really need to worry about this?</a:t>
            </a:r>
            <a:endParaRPr lang="en-US" dirty="0">
              <a:latin typeface="Powderfinger Type"/>
              <a:cs typeface="Powderfinger Type"/>
            </a:endParaRPr>
          </a:p>
        </p:txBody>
      </p:sp>
    </p:spTree>
    <p:extLst>
      <p:ext uri="{BB962C8B-B14F-4D97-AF65-F5344CB8AC3E}">
        <p14:creationId xmlns:p14="http://schemas.microsoft.com/office/powerpoint/2010/main" val="3906628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8491790" cy="2020644"/>
          </a:xfrm>
        </p:spPr>
        <p:txBody>
          <a:bodyPr/>
          <a:lstStyle/>
          <a:p>
            <a:pPr marL="0" indent="0">
              <a:buNone/>
            </a:pPr>
            <a:r>
              <a:rPr lang="en-US" dirty="0" smtClean="0">
                <a:latin typeface="Powderfinger Type"/>
                <a:cs typeface="Powderfinger Type"/>
              </a:rPr>
              <a:t>Do we really need to worry about this?</a:t>
            </a:r>
            <a:endParaRPr lang="en-US" dirty="0">
              <a:latin typeface="Powderfinger Type"/>
              <a:cs typeface="Powderfinger Type"/>
            </a:endParaRPr>
          </a:p>
        </p:txBody>
      </p:sp>
      <p:sp>
        <p:nvSpPr>
          <p:cNvPr id="5" name="TextBox 4"/>
          <p:cNvSpPr txBox="1"/>
          <p:nvPr/>
        </p:nvSpPr>
        <p:spPr>
          <a:xfrm>
            <a:off x="1371443" y="2645108"/>
            <a:ext cx="6682114" cy="1607250"/>
          </a:xfrm>
          <a:prstGeom prst="rect">
            <a:avLst/>
          </a:prstGeom>
          <a:noFill/>
        </p:spPr>
        <p:txBody>
          <a:bodyPr wrap="none" lIns="82945" tIns="41473" rIns="82945" bIns="41473" rtlCol="0">
            <a:spAutoFit/>
          </a:bodyPr>
          <a:lstStyle/>
          <a:p>
            <a:r>
              <a:rPr lang="en-US" sz="3300" b="1" dirty="0">
                <a:solidFill>
                  <a:srgbClr val="0000FF"/>
                </a:solidFill>
                <a:latin typeface="Max's Handwritin"/>
                <a:cs typeface="Max's Handwritin"/>
              </a:rPr>
              <a:t>Surely IPv6 will just happen – its just a matter</a:t>
            </a:r>
          </a:p>
          <a:p>
            <a:r>
              <a:rPr lang="en-US" sz="3300" b="1" dirty="0">
                <a:solidFill>
                  <a:srgbClr val="0000FF"/>
                </a:solidFill>
                <a:latin typeface="Max's Handwritin"/>
                <a:cs typeface="Max's Handwritin"/>
              </a:rPr>
              <a:t>of waiting for the pressure of Ipv4 address</a:t>
            </a:r>
          </a:p>
          <a:p>
            <a:r>
              <a:rPr lang="en-US" sz="3300" b="1" dirty="0">
                <a:solidFill>
                  <a:srgbClr val="0000FF"/>
                </a:solidFill>
                <a:latin typeface="Max's Handwritin"/>
                <a:cs typeface="Max's Handwritin"/>
              </a:rPr>
              <a:t>exhaustion to get to sufficient levels of intensity. </a:t>
            </a:r>
          </a:p>
        </p:txBody>
      </p:sp>
    </p:spTree>
    <p:extLst>
      <p:ext uri="{BB962C8B-B14F-4D97-AF65-F5344CB8AC3E}">
        <p14:creationId xmlns:p14="http://schemas.microsoft.com/office/powerpoint/2010/main" val="2488387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8687519" cy="2020644"/>
          </a:xfrm>
        </p:spPr>
        <p:txBody>
          <a:bodyPr/>
          <a:lstStyle/>
          <a:p>
            <a:pPr marL="0" indent="0">
              <a:buNone/>
            </a:pPr>
            <a:r>
              <a:rPr lang="en-US" dirty="0" smtClean="0">
                <a:latin typeface="Powderfinger Type"/>
                <a:cs typeface="Powderfinger Type"/>
              </a:rPr>
              <a:t>Do we really need to worry about this?</a:t>
            </a:r>
            <a:endParaRPr lang="en-US" dirty="0">
              <a:latin typeface="Powderfinger Type"/>
              <a:cs typeface="Powderfinger Type"/>
            </a:endParaRPr>
          </a:p>
        </p:txBody>
      </p:sp>
      <p:sp>
        <p:nvSpPr>
          <p:cNvPr id="5" name="TextBox 4"/>
          <p:cNvSpPr txBox="1"/>
          <p:nvPr/>
        </p:nvSpPr>
        <p:spPr>
          <a:xfrm>
            <a:off x="1371443" y="2645108"/>
            <a:ext cx="6682114" cy="1607250"/>
          </a:xfrm>
          <a:prstGeom prst="rect">
            <a:avLst/>
          </a:prstGeom>
          <a:noFill/>
        </p:spPr>
        <p:txBody>
          <a:bodyPr wrap="none" lIns="82945" tIns="41473" rIns="82945" bIns="41473" rtlCol="0">
            <a:spAutoFit/>
          </a:bodyPr>
          <a:lstStyle/>
          <a:p>
            <a:r>
              <a:rPr lang="en-US" sz="3300" b="1" dirty="0">
                <a:solidFill>
                  <a:srgbClr val="0000FF"/>
                </a:solidFill>
                <a:latin typeface="Max's Handwritin"/>
                <a:cs typeface="Max's Handwritin"/>
              </a:rPr>
              <a:t>Surely IPv6 will just happen – its just a matter</a:t>
            </a:r>
          </a:p>
          <a:p>
            <a:r>
              <a:rPr lang="en-US" sz="3300" b="1" dirty="0">
                <a:solidFill>
                  <a:srgbClr val="0000FF"/>
                </a:solidFill>
                <a:latin typeface="Max's Handwritin"/>
                <a:cs typeface="Max's Handwritin"/>
              </a:rPr>
              <a:t>of waiting for the pressure of Ipv4 address</a:t>
            </a:r>
          </a:p>
          <a:p>
            <a:r>
              <a:rPr lang="en-US" sz="3300" b="1" dirty="0">
                <a:solidFill>
                  <a:srgbClr val="0000FF"/>
                </a:solidFill>
                <a:latin typeface="Max's Handwritin"/>
                <a:cs typeface="Max's Handwritin"/>
              </a:rPr>
              <a:t>exhaustion to get to sufficient levels of intensity. </a:t>
            </a:r>
          </a:p>
        </p:txBody>
      </p:sp>
      <p:sp>
        <p:nvSpPr>
          <p:cNvPr id="2" name="TextBox 1"/>
          <p:cNvSpPr txBox="1"/>
          <p:nvPr/>
        </p:nvSpPr>
        <p:spPr>
          <a:xfrm>
            <a:off x="587633" y="4604838"/>
            <a:ext cx="6912946" cy="530032"/>
          </a:xfrm>
          <a:prstGeom prst="rect">
            <a:avLst/>
          </a:prstGeom>
          <a:noFill/>
        </p:spPr>
        <p:txBody>
          <a:bodyPr wrap="none" lIns="82945" tIns="41473" rIns="82945" bIns="41473" rtlCol="0">
            <a:spAutoFit/>
          </a:bodyPr>
          <a:lstStyle/>
          <a:p>
            <a:r>
              <a:rPr lang="en-US" sz="2900" b="1" dirty="0">
                <a:solidFill>
                  <a:srgbClr val="90512B"/>
                </a:solidFill>
                <a:latin typeface="Max's Handwritin"/>
                <a:cs typeface="Max's Handwritin"/>
              </a:rPr>
              <a:t>Or maybe not – let’s look a bit closer at the </a:t>
            </a:r>
            <a:r>
              <a:rPr lang="en-US" sz="2900" b="1" dirty="0" smtClean="0">
                <a:solidFill>
                  <a:srgbClr val="90512B"/>
                </a:solidFill>
                <a:latin typeface="Max's Handwritin"/>
                <a:cs typeface="Max's Handwritin"/>
              </a:rPr>
              <a:t>situation ...</a:t>
            </a:r>
            <a:endParaRPr lang="en-US" sz="2900" b="1" dirty="0">
              <a:solidFill>
                <a:srgbClr val="90512B"/>
              </a:solidFill>
              <a:latin typeface="Max's Handwritin"/>
              <a:cs typeface="Max's Handwritin"/>
            </a:endParaRPr>
          </a:p>
        </p:txBody>
      </p:sp>
    </p:spTree>
    <p:extLst>
      <p:ext uri="{BB962C8B-B14F-4D97-AF65-F5344CB8AC3E}">
        <p14:creationId xmlns:p14="http://schemas.microsoft.com/office/powerpoint/2010/main" val="3948114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pic>
        <p:nvPicPr>
          <p:cNvPr id="2" name="Picture 1" descr="P1000098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125" y="3624973"/>
            <a:ext cx="2407492" cy="1739972"/>
          </a:xfrm>
          <a:prstGeom prst="rect">
            <a:avLst/>
          </a:prstGeom>
        </p:spPr>
      </p:pic>
    </p:spTree>
    <p:extLst>
      <p:ext uri="{BB962C8B-B14F-4D97-AF65-F5344CB8AC3E}">
        <p14:creationId xmlns:p14="http://schemas.microsoft.com/office/powerpoint/2010/main" val="3695121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rcRect t="4130" b="4130"/>
          <a:stretch>
            <a:fillRect/>
          </a:stretch>
        </p:blipFill>
        <p:spPr/>
      </p:pic>
    </p:spTree>
    <p:extLst>
      <p:ext uri="{BB962C8B-B14F-4D97-AF65-F5344CB8AC3E}">
        <p14:creationId xmlns:p14="http://schemas.microsoft.com/office/powerpoint/2010/main" val="3128099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pic>
        <p:nvPicPr>
          <p:cNvPr id="2" name="Picture 1" descr="P1000098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125" y="3624973"/>
            <a:ext cx="2407492" cy="1739972"/>
          </a:xfrm>
          <a:prstGeom prst="rect">
            <a:avLst/>
          </a:prstGeom>
        </p:spPr>
      </p:pic>
      <p:pic>
        <p:nvPicPr>
          <p:cNvPr id="6" name="Picture 5" descr="P1000098a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872" y="3037054"/>
            <a:ext cx="2612700" cy="2073024"/>
          </a:xfrm>
          <a:prstGeom prst="rect">
            <a:avLst/>
          </a:prstGeom>
        </p:spPr>
      </p:pic>
    </p:spTree>
    <p:extLst>
      <p:ext uri="{BB962C8B-B14F-4D97-AF65-F5344CB8AC3E}">
        <p14:creationId xmlns:p14="http://schemas.microsoft.com/office/powerpoint/2010/main" val="91771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27</a:t>
            </a:fld>
            <a:endParaRPr lang="en-US"/>
          </a:p>
        </p:txBody>
      </p:sp>
    </p:spTree>
    <p:extLst>
      <p:ext uri="{BB962C8B-B14F-4D97-AF65-F5344CB8AC3E}">
        <p14:creationId xmlns:p14="http://schemas.microsoft.com/office/powerpoint/2010/main" val="3090208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3701" y="1535320"/>
            <a:ext cx="6600299" cy="4660693"/>
          </a:xfrm>
        </p:spPr>
        <p:txBody>
          <a:bodyPr/>
          <a:lstStyle/>
          <a:p>
            <a:pPr marL="0" indent="0">
              <a:buNone/>
            </a:pPr>
            <a:r>
              <a:rPr lang="en-US" sz="4400" b="1" dirty="0" smtClean="0">
                <a:solidFill>
                  <a:schemeClr val="accent6">
                    <a:lumMod val="50000"/>
                  </a:schemeClr>
                </a:solidFill>
                <a:latin typeface="Max's Handwritin"/>
                <a:cs typeface="Max's Handwritin"/>
              </a:rPr>
              <a:t>Well what did you expect? </a:t>
            </a:r>
            <a:r>
              <a:rPr lang="en-US" sz="4400" b="1" dirty="0">
                <a:solidFill>
                  <a:schemeClr val="accent6">
                    <a:lumMod val="50000"/>
                  </a:schemeClr>
                </a:solidFill>
                <a:latin typeface="Max's Handwritin"/>
                <a:cs typeface="Max's Handwritin"/>
              </a:rPr>
              <a:t>T</a:t>
            </a:r>
            <a:r>
              <a:rPr lang="en-US" sz="4400" b="1" dirty="0" smtClean="0">
                <a:solidFill>
                  <a:schemeClr val="accent6">
                    <a:lumMod val="50000"/>
                  </a:schemeClr>
                </a:solidFill>
                <a:latin typeface="Max's Handwritin"/>
                <a:cs typeface="Max's Handwritin"/>
              </a:rPr>
              <a:t>hey are VIRTUAL circuits, so a picture was always going to be a challenge!</a:t>
            </a:r>
            <a:endParaRPr lang="en-US" sz="4400" b="1" dirty="0">
              <a:solidFill>
                <a:schemeClr val="accent6">
                  <a:lumMod val="50000"/>
                </a:schemeClr>
              </a:solidFill>
              <a:latin typeface="Max's Handwritin"/>
              <a:cs typeface="Max's Handwritin"/>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28</a:t>
            </a:fld>
            <a:endParaRPr lang="en-US"/>
          </a:p>
        </p:txBody>
      </p:sp>
    </p:spTree>
    <p:extLst>
      <p:ext uri="{BB962C8B-B14F-4D97-AF65-F5344CB8AC3E}">
        <p14:creationId xmlns:p14="http://schemas.microsoft.com/office/powerpoint/2010/main" val="2370283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pic>
        <p:nvPicPr>
          <p:cNvPr id="2" name="Picture 1" descr="P1000098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125" y="3624973"/>
            <a:ext cx="2407492" cy="1739972"/>
          </a:xfrm>
          <a:prstGeom prst="rect">
            <a:avLst/>
          </a:prstGeom>
        </p:spPr>
      </p:pic>
      <p:pic>
        <p:nvPicPr>
          <p:cNvPr id="6" name="Picture 5" descr="P1000098a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872" y="3037054"/>
            <a:ext cx="2612700" cy="2073024"/>
          </a:xfrm>
          <a:prstGeom prst="rect">
            <a:avLst/>
          </a:prstGeom>
        </p:spPr>
      </p:pic>
      <p:pic>
        <p:nvPicPr>
          <p:cNvPr id="5" name="Picture 4" descr="P1000098a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4302" y="2731710"/>
            <a:ext cx="2351430" cy="1807804"/>
          </a:xfrm>
          <a:prstGeom prst="rect">
            <a:avLst/>
          </a:prstGeom>
        </p:spPr>
      </p:pic>
    </p:spTree>
    <p:extLst>
      <p:ext uri="{BB962C8B-B14F-4D97-AF65-F5344CB8AC3E}">
        <p14:creationId xmlns:p14="http://schemas.microsoft.com/office/powerpoint/2010/main" val="2353956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1" y="1484314"/>
            <a:ext cx="4475163" cy="3629025"/>
          </a:xfrm>
        </p:spPr>
        <p:txBody>
          <a:bodyPr/>
          <a:lstStyle/>
          <a:p>
            <a:pPr eaLnBrk="1" hangingPunct="1">
              <a:buFontTx/>
              <a:buNone/>
              <a:defRPr/>
            </a:pPr>
            <a:r>
              <a:rPr lang="en-AU" sz="2800" dirty="0">
                <a:latin typeface="Powderfinger Type" charset="0"/>
              </a:rPr>
              <a:t>  The mainstream telecommunications industry has a rich history</a:t>
            </a:r>
          </a:p>
          <a:p>
            <a:pPr eaLnBrk="1" hangingPunct="1">
              <a:buFontTx/>
              <a:buNone/>
              <a:defRPr/>
            </a:pPr>
            <a:endParaRPr lang="en-AU" sz="2800" dirty="0">
              <a:latin typeface="Powderfinger Type" charset="0"/>
            </a:endParaRPr>
          </a:p>
          <a:p>
            <a:pPr eaLnBrk="1" hangingPunct="1">
              <a:buFontTx/>
              <a:buNone/>
              <a:defRPr/>
            </a:pPr>
            <a:r>
              <a:rPr lang="en-AU" sz="2800" dirty="0">
                <a:latin typeface="Powderfinger Type" charset="0"/>
              </a:rPr>
              <a:t> </a:t>
            </a:r>
          </a:p>
        </p:txBody>
      </p:sp>
      <p:sp>
        <p:nvSpPr>
          <p:cNvPr id="75782" name="Text Box 6"/>
          <p:cNvSpPr txBox="1">
            <a:spLocks noChangeArrowheads="1"/>
          </p:cNvSpPr>
          <p:nvPr/>
        </p:nvSpPr>
        <p:spPr bwMode="auto">
          <a:xfrm>
            <a:off x="395289" y="3482976"/>
            <a:ext cx="5400675" cy="147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a:spcBef>
                <a:spcPct val="20000"/>
              </a:spcBef>
              <a:defRPr/>
            </a:pPr>
            <a:r>
              <a:rPr lang="en-AU" sz="2800" dirty="0">
                <a:latin typeface="Powderfinger Type" charset="0"/>
                <a:cs typeface="+mn-cs"/>
              </a:rPr>
              <a:t>…of making very poor </a:t>
            </a:r>
          </a:p>
          <a:p>
            <a:pPr>
              <a:spcBef>
                <a:spcPct val="20000"/>
              </a:spcBef>
              <a:defRPr/>
            </a:pPr>
            <a:r>
              <a:rPr lang="en-AU" sz="2800" dirty="0">
                <a:latin typeface="Powderfinger Type" charset="0"/>
                <a:cs typeface="+mn-cs"/>
              </a:rPr>
              <a:t>technology choices</a:t>
            </a:r>
          </a:p>
          <a:p>
            <a:pPr>
              <a:defRPr/>
            </a:pPr>
            <a:endParaRPr lang="en-AU" sz="2800" dirty="0">
              <a:latin typeface="Powderfinger Type" charset="0"/>
              <a:cs typeface="+mn-cs"/>
            </a:endParaRPr>
          </a:p>
        </p:txBody>
      </p:sp>
      <p:pic>
        <p:nvPicPr>
          <p:cNvPr id="6" name="Picture 5"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5" y="1403945"/>
            <a:ext cx="3681792" cy="4470229"/>
          </a:xfrm>
          <a:prstGeom prst="rect">
            <a:avLst/>
          </a:prstGeom>
        </p:spPr>
      </p:pic>
      <p:pic>
        <p:nvPicPr>
          <p:cNvPr id="3" name="Picture 2"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5990673" y="2340607"/>
            <a:ext cx="1698255" cy="1355068"/>
          </a:xfrm>
          <a:prstGeom prst="rect">
            <a:avLst/>
          </a:prstGeom>
        </p:spPr>
      </p:pic>
      <p:pic>
        <p:nvPicPr>
          <p:cNvPr id="4" name="Picture 3"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5969543" y="2325985"/>
            <a:ext cx="1746105" cy="1393248"/>
          </a:xfrm>
          <a:prstGeom prst="rect">
            <a:avLst/>
          </a:prstGeom>
        </p:spPr>
      </p:pic>
    </p:spTree>
    <p:extLst>
      <p:ext uri="{BB962C8B-B14F-4D97-AF65-F5344CB8AC3E}">
        <p14:creationId xmlns:p14="http://schemas.microsoft.com/office/powerpoint/2010/main" val="4586339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3336" b="13336"/>
          <a:stretch>
            <a:fillRect/>
          </a:stretch>
        </p:blipFill>
        <p:spPr/>
      </p:pic>
    </p:spTree>
    <p:extLst>
      <p:ext uri="{BB962C8B-B14F-4D97-AF65-F5344CB8AC3E}">
        <p14:creationId xmlns:p14="http://schemas.microsoft.com/office/powerpoint/2010/main" val="1466695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sp>
        <p:nvSpPr>
          <p:cNvPr id="4" name="TextBox 3"/>
          <p:cNvSpPr txBox="1"/>
          <p:nvPr/>
        </p:nvSpPr>
        <p:spPr>
          <a:xfrm>
            <a:off x="1943100" y="4248591"/>
            <a:ext cx="6327815" cy="2308324"/>
          </a:xfrm>
          <a:prstGeom prst="rect">
            <a:avLst/>
          </a:prstGeom>
          <a:noFill/>
        </p:spPr>
        <p:txBody>
          <a:bodyPr wrap="square" rtlCol="0">
            <a:spAutoFit/>
          </a:bodyPr>
          <a:lstStyle/>
          <a:p>
            <a:r>
              <a:rPr lang="en-US" sz="3600" b="1" dirty="0" smtClean="0">
                <a:solidFill>
                  <a:srgbClr val="984807"/>
                </a:solidFill>
                <a:latin typeface="Max's Handwritin"/>
                <a:cs typeface="Max's Handwritin"/>
              </a:rPr>
              <a:t>Each time </a:t>
            </a:r>
            <a:r>
              <a:rPr lang="en-US" sz="3600" b="1" dirty="0" smtClean="0">
                <a:solidFill>
                  <a:srgbClr val="984807"/>
                </a:solidFill>
                <a:latin typeface="Max's Handwritin"/>
                <a:cs typeface="Max's Handwritin"/>
              </a:rPr>
              <a:t>we shifted the technology base of the network, </a:t>
            </a:r>
            <a:r>
              <a:rPr lang="en-US" sz="3600" b="1" dirty="0" smtClean="0">
                <a:solidFill>
                  <a:srgbClr val="984807"/>
                </a:solidFill>
                <a:latin typeface="Max's Handwritin"/>
                <a:cs typeface="Max's Handwritin"/>
              </a:rPr>
              <a:t>the cost efficiencies of the “new” technology in effect motivated the shift from the older technology to the new </a:t>
            </a:r>
            <a:endParaRPr lang="en-US" sz="3600" b="1" dirty="0">
              <a:solidFill>
                <a:srgbClr val="984807"/>
              </a:solidFill>
              <a:latin typeface="Max's Handwritin"/>
              <a:cs typeface="Max's Handwritin"/>
            </a:endParaRPr>
          </a:p>
        </p:txBody>
      </p:sp>
    </p:spTree>
    <p:extLst>
      <p:ext uri="{BB962C8B-B14F-4D97-AF65-F5344CB8AC3E}">
        <p14:creationId xmlns:p14="http://schemas.microsoft.com/office/powerpoint/2010/main" val="2320098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sp>
        <p:nvSpPr>
          <p:cNvPr id="4" name="TextBox 3"/>
          <p:cNvSpPr txBox="1"/>
          <p:nvPr/>
        </p:nvSpPr>
        <p:spPr>
          <a:xfrm>
            <a:off x="2957665" y="4286691"/>
            <a:ext cx="5313250" cy="1200329"/>
          </a:xfrm>
          <a:prstGeom prst="rect">
            <a:avLst/>
          </a:prstGeom>
          <a:noFill/>
        </p:spPr>
        <p:txBody>
          <a:bodyPr wrap="square" rtlCol="0">
            <a:spAutoFit/>
          </a:bodyPr>
          <a:lstStyle/>
          <a:p>
            <a:r>
              <a:rPr lang="en-US" sz="3600" b="1" dirty="0" smtClean="0">
                <a:solidFill>
                  <a:srgbClr val="984807"/>
                </a:solidFill>
                <a:latin typeface="Max's Handwritin"/>
                <a:cs typeface="Max's Handwritin"/>
              </a:rPr>
              <a:t>Now lets look at something a little more topical to today!</a:t>
            </a:r>
            <a:endParaRPr lang="en-US" sz="3600" b="1" dirty="0">
              <a:solidFill>
                <a:srgbClr val="984807"/>
              </a:solidFill>
              <a:latin typeface="Max's Handwritin"/>
              <a:cs typeface="Max's Handwritin"/>
            </a:endParaRPr>
          </a:p>
        </p:txBody>
      </p:sp>
    </p:spTree>
    <p:extLst>
      <p:ext uri="{BB962C8B-B14F-4D97-AF65-F5344CB8AC3E}">
        <p14:creationId xmlns:p14="http://schemas.microsoft.com/office/powerpoint/2010/main" val="4289134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08640">
            <a:off x="2220570" y="3969584"/>
            <a:ext cx="3196134" cy="1971735"/>
          </a:xfrm>
          <a:prstGeom prst="rect">
            <a:avLst/>
          </a:prstGeom>
        </p:spPr>
      </p:pic>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spTree>
    <p:extLst>
      <p:ext uri="{BB962C8B-B14F-4D97-AF65-F5344CB8AC3E}">
        <p14:creationId xmlns:p14="http://schemas.microsoft.com/office/powerpoint/2010/main" val="3331381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08640">
            <a:off x="2220570" y="3969584"/>
            <a:ext cx="3196134" cy="1971735"/>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7322">
            <a:off x="5154427" y="2589190"/>
            <a:ext cx="3200557" cy="2036147"/>
          </a:xfrm>
          <a:prstGeom prst="rect">
            <a:avLst/>
          </a:prstGeom>
        </p:spPr>
      </p:pic>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spTree>
    <p:extLst>
      <p:ext uri="{BB962C8B-B14F-4D97-AF65-F5344CB8AC3E}">
        <p14:creationId xmlns:p14="http://schemas.microsoft.com/office/powerpoint/2010/main" val="3414798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50" y="2834074"/>
            <a:ext cx="4558196" cy="2812008"/>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492" y="2053242"/>
            <a:ext cx="3825502" cy="2433728"/>
          </a:xfrm>
          <a:prstGeom prst="rect">
            <a:avLst/>
          </a:prstGeom>
        </p:spPr>
      </p:pic>
      <p:pic>
        <p:nvPicPr>
          <p:cNvPr id="5" name="Picture 4" descr="P1000098x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2284" y="5007339"/>
            <a:ext cx="2078208" cy="1161338"/>
          </a:xfrm>
          <a:prstGeom prst="rect">
            <a:avLst/>
          </a:prstGeom>
        </p:spPr>
      </p:pic>
      <p:pic>
        <p:nvPicPr>
          <p:cNvPr id="10" name="Picture 9"/>
          <p:cNvPicPr>
            <a:picLocks noChangeAspect="1"/>
          </p:cNvPicPr>
          <p:nvPr/>
        </p:nvPicPr>
        <p:blipFill>
          <a:blip r:embed="rId5"/>
          <a:stretch>
            <a:fillRect/>
          </a:stretch>
        </p:blipFill>
        <p:spPr>
          <a:xfrm rot="17200796">
            <a:off x="4957163" y="4279014"/>
            <a:ext cx="1082994" cy="1013760"/>
          </a:xfrm>
          <a:prstGeom prst="rect">
            <a:avLst/>
          </a:prstGeom>
        </p:spPr>
      </p:pic>
      <p:sp>
        <p:nvSpPr>
          <p:cNvPr id="2" name="Donut 1"/>
          <p:cNvSpPr/>
          <p:nvPr/>
        </p:nvSpPr>
        <p:spPr bwMode="auto">
          <a:xfrm>
            <a:off x="4963905" y="3555703"/>
            <a:ext cx="718492" cy="718568"/>
          </a:xfrm>
          <a:prstGeom prst="donut">
            <a:avLst>
              <a:gd name="adj" fmla="val 7484"/>
            </a:avLst>
          </a:prstGeom>
          <a:solidFill>
            <a:srgbClr val="FF6600"/>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3" name="Content Placeholder 2"/>
          <p:cNvSpPr>
            <a:spLocks noGrp="1"/>
          </p:cNvSpPr>
          <p:nvPr>
            <p:ph idx="1"/>
          </p:nvPr>
        </p:nvSpPr>
        <p:spPr>
          <a:xfrm>
            <a:off x="522315" y="685377"/>
            <a:ext cx="5225399" cy="4524955"/>
          </a:xfrm>
        </p:spPr>
        <p:txBody>
          <a:bodyPr/>
          <a:lstStyle/>
          <a:p>
            <a:pPr marL="0" indent="0">
              <a:buNone/>
            </a:pPr>
            <a:r>
              <a:rPr lang="en-US" sz="2800" dirty="0" smtClean="0">
                <a:latin typeface="Powderfinger Type"/>
                <a:cs typeface="Powderfinger Type"/>
              </a:rPr>
              <a:t>The challenge often lies in managing the transition from one technology</a:t>
            </a:r>
            <a:r>
              <a:rPr lang="en-US" sz="2800" dirty="0">
                <a:latin typeface="Powderfinger Type"/>
                <a:cs typeface="Powderfinger Type"/>
              </a:rPr>
              <a:t> </a:t>
            </a:r>
            <a:r>
              <a:rPr lang="en-US" sz="2800" dirty="0" smtClean="0">
                <a:latin typeface="Powderfinger Type"/>
                <a:cs typeface="Powderfinger Type"/>
              </a:rPr>
              <a:t>to another</a:t>
            </a:r>
          </a:p>
        </p:txBody>
      </p:sp>
    </p:spTree>
    <p:extLst>
      <p:ext uri="{BB962C8B-B14F-4D97-AF65-F5344CB8AC3E}">
        <p14:creationId xmlns:p14="http://schemas.microsoft.com/office/powerpoint/2010/main" val="2095492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50" y="2834074"/>
            <a:ext cx="4558196" cy="2812008"/>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492" y="2053242"/>
            <a:ext cx="3825502" cy="2433728"/>
          </a:xfrm>
          <a:prstGeom prst="rect">
            <a:avLst/>
          </a:prstGeom>
        </p:spPr>
      </p:pic>
      <p:pic>
        <p:nvPicPr>
          <p:cNvPr id="10" name="Picture 9"/>
          <p:cNvPicPr>
            <a:picLocks noChangeAspect="1"/>
          </p:cNvPicPr>
          <p:nvPr/>
        </p:nvPicPr>
        <p:blipFill>
          <a:blip r:embed="rId4"/>
          <a:stretch>
            <a:fillRect/>
          </a:stretch>
        </p:blipFill>
        <p:spPr>
          <a:xfrm rot="17200796">
            <a:off x="4957164" y="4039252"/>
            <a:ext cx="1082994" cy="1013760"/>
          </a:xfrm>
          <a:prstGeom prst="rect">
            <a:avLst/>
          </a:prstGeom>
        </p:spPr>
      </p:pic>
      <p:sp>
        <p:nvSpPr>
          <p:cNvPr id="3" name="Content Placeholder 2"/>
          <p:cNvSpPr>
            <a:spLocks noGrp="1"/>
          </p:cNvSpPr>
          <p:nvPr>
            <p:ph idx="1"/>
          </p:nvPr>
        </p:nvSpPr>
        <p:spPr>
          <a:xfrm>
            <a:off x="522315" y="685377"/>
            <a:ext cx="5225399" cy="4524955"/>
          </a:xfrm>
        </p:spPr>
        <p:txBody>
          <a:bodyPr/>
          <a:lstStyle/>
          <a:p>
            <a:pPr marL="0" indent="0">
              <a:buNone/>
            </a:pPr>
            <a:r>
              <a:rPr lang="en-US" sz="2800" dirty="0" smtClean="0">
                <a:latin typeface="Powderfinger Type"/>
                <a:cs typeface="Powderfinger Type"/>
              </a:rPr>
              <a:t>Option 1: Flag Day!</a:t>
            </a:r>
          </a:p>
        </p:txBody>
      </p:sp>
      <p:sp>
        <p:nvSpPr>
          <p:cNvPr id="4" name="TextBox 3"/>
          <p:cNvSpPr txBox="1"/>
          <p:nvPr/>
        </p:nvSpPr>
        <p:spPr>
          <a:xfrm>
            <a:off x="997378" y="5324632"/>
            <a:ext cx="8122736" cy="1077218"/>
          </a:xfrm>
          <a:prstGeom prst="rect">
            <a:avLst/>
          </a:prstGeom>
          <a:noFill/>
        </p:spPr>
        <p:txBody>
          <a:bodyPr wrap="none" rtlCol="0">
            <a:spAutoFit/>
          </a:bodyPr>
          <a:lstStyle/>
          <a:p>
            <a:pPr algn="ctr"/>
            <a:r>
              <a:rPr lang="en-US" sz="3200" b="1" dirty="0" smtClean="0">
                <a:latin typeface="Max's Handwritin"/>
                <a:cs typeface="Max's Handwritin"/>
              </a:rPr>
              <a:t>We all agree to turn off IPv4 and turn on IPv6 EVERYWHERE</a:t>
            </a:r>
          </a:p>
          <a:p>
            <a:pPr algn="ctr"/>
            <a:r>
              <a:rPr lang="en-US" sz="3200" b="1" dirty="0" smtClean="0">
                <a:latin typeface="Max's Handwritin"/>
                <a:cs typeface="Max's Handwritin"/>
              </a:rPr>
              <a:t>All at the same time! All over the Internet!</a:t>
            </a:r>
            <a:endParaRPr lang="en-US" sz="3200" b="1" dirty="0">
              <a:latin typeface="Max's Handwritin"/>
              <a:cs typeface="Max's Handwritin"/>
            </a:endParaRPr>
          </a:p>
        </p:txBody>
      </p:sp>
    </p:spTree>
    <p:extLst>
      <p:ext uri="{BB962C8B-B14F-4D97-AF65-F5344CB8AC3E}">
        <p14:creationId xmlns:p14="http://schemas.microsoft.com/office/powerpoint/2010/main" val="2729101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50" y="2834074"/>
            <a:ext cx="4558196" cy="2812008"/>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492" y="2053242"/>
            <a:ext cx="3825502" cy="2433728"/>
          </a:xfrm>
          <a:prstGeom prst="rect">
            <a:avLst/>
          </a:prstGeom>
        </p:spPr>
      </p:pic>
      <p:pic>
        <p:nvPicPr>
          <p:cNvPr id="10" name="Picture 9"/>
          <p:cNvPicPr>
            <a:picLocks noChangeAspect="1"/>
          </p:cNvPicPr>
          <p:nvPr/>
        </p:nvPicPr>
        <p:blipFill>
          <a:blip r:embed="rId4"/>
          <a:stretch>
            <a:fillRect/>
          </a:stretch>
        </p:blipFill>
        <p:spPr>
          <a:xfrm rot="17200796">
            <a:off x="4957164" y="4039252"/>
            <a:ext cx="1082994" cy="1013760"/>
          </a:xfrm>
          <a:prstGeom prst="rect">
            <a:avLst/>
          </a:prstGeom>
        </p:spPr>
      </p:pic>
      <p:sp>
        <p:nvSpPr>
          <p:cNvPr id="3" name="Content Placeholder 2"/>
          <p:cNvSpPr>
            <a:spLocks noGrp="1"/>
          </p:cNvSpPr>
          <p:nvPr>
            <p:ph idx="1"/>
          </p:nvPr>
        </p:nvSpPr>
        <p:spPr>
          <a:xfrm>
            <a:off x="522315" y="685377"/>
            <a:ext cx="5225399" cy="4524955"/>
          </a:xfrm>
        </p:spPr>
        <p:txBody>
          <a:bodyPr/>
          <a:lstStyle/>
          <a:p>
            <a:pPr marL="0" indent="0">
              <a:buNone/>
            </a:pPr>
            <a:r>
              <a:rPr lang="en-US" sz="2800" dirty="0">
                <a:latin typeface="Powderfinger Type"/>
                <a:cs typeface="Powderfinger Type"/>
              </a:rPr>
              <a:t>Option 1: Flag </a:t>
            </a:r>
            <a:r>
              <a:rPr lang="en-US" sz="2800" dirty="0" smtClean="0">
                <a:latin typeface="Powderfinger Type"/>
                <a:cs typeface="Powderfinger Type"/>
              </a:rPr>
              <a:t>Day!</a:t>
            </a:r>
          </a:p>
        </p:txBody>
      </p:sp>
      <p:sp>
        <p:nvSpPr>
          <p:cNvPr id="4" name="TextBox 3"/>
          <p:cNvSpPr txBox="1"/>
          <p:nvPr/>
        </p:nvSpPr>
        <p:spPr>
          <a:xfrm>
            <a:off x="997378" y="5324632"/>
            <a:ext cx="8122736" cy="1077218"/>
          </a:xfrm>
          <a:prstGeom prst="rect">
            <a:avLst/>
          </a:prstGeom>
          <a:noFill/>
        </p:spPr>
        <p:txBody>
          <a:bodyPr wrap="none" rtlCol="0">
            <a:spAutoFit/>
          </a:bodyPr>
          <a:lstStyle/>
          <a:p>
            <a:pPr algn="ctr"/>
            <a:r>
              <a:rPr lang="en-US" sz="3200" b="1" dirty="0" smtClean="0">
                <a:latin typeface="Max's Handwritin"/>
                <a:cs typeface="Max's Handwritin"/>
              </a:rPr>
              <a:t>We all agree to turn off IPv4 and turn on IPv6 EVERYWHERE</a:t>
            </a:r>
          </a:p>
          <a:p>
            <a:pPr algn="ctr"/>
            <a:r>
              <a:rPr lang="en-US" sz="3200" b="1" dirty="0" smtClean="0">
                <a:latin typeface="Max's Handwritin"/>
                <a:cs typeface="Max's Handwritin"/>
              </a:rPr>
              <a:t>All at the same time! All over the Internet!</a:t>
            </a:r>
            <a:endParaRPr lang="en-US" sz="3200" b="1" dirty="0">
              <a:latin typeface="Max's Handwritin"/>
              <a:cs typeface="Max's Handwritin"/>
            </a:endParaRPr>
          </a:p>
        </p:txBody>
      </p:sp>
      <p:sp>
        <p:nvSpPr>
          <p:cNvPr id="5" name="Freeform 4"/>
          <p:cNvSpPr/>
          <p:nvPr/>
        </p:nvSpPr>
        <p:spPr>
          <a:xfrm>
            <a:off x="644437" y="2082365"/>
            <a:ext cx="8321763" cy="4222200"/>
          </a:xfrm>
          <a:custGeom>
            <a:avLst/>
            <a:gdLst>
              <a:gd name="connsiteX0" fmla="*/ 155663 w 8321763"/>
              <a:gd name="connsiteY0" fmla="*/ 3962835 h 4222200"/>
              <a:gd name="connsiteX1" fmla="*/ 193763 w 8321763"/>
              <a:gd name="connsiteY1" fmla="*/ 3924735 h 4222200"/>
              <a:gd name="connsiteX2" fmla="*/ 2073363 w 8321763"/>
              <a:gd name="connsiteY2" fmla="*/ 965635 h 4222200"/>
              <a:gd name="connsiteX3" fmla="*/ 1806663 w 8321763"/>
              <a:gd name="connsiteY3" fmla="*/ 4140635 h 4222200"/>
              <a:gd name="connsiteX4" fmla="*/ 4181563 w 8321763"/>
              <a:gd name="connsiteY4" fmla="*/ 1308535 h 4222200"/>
              <a:gd name="connsiteX5" fmla="*/ 4333963 w 8321763"/>
              <a:gd name="connsiteY5" fmla="*/ 2261035 h 4222200"/>
              <a:gd name="connsiteX6" fmla="*/ 5324563 w 8321763"/>
              <a:gd name="connsiteY6" fmla="*/ 432235 h 4222200"/>
              <a:gd name="connsiteX7" fmla="*/ 4778463 w 8321763"/>
              <a:gd name="connsiteY7" fmla="*/ 2743635 h 4222200"/>
              <a:gd name="connsiteX8" fmla="*/ 6569163 w 8321763"/>
              <a:gd name="connsiteY8" fmla="*/ 38535 h 4222200"/>
              <a:gd name="connsiteX9" fmla="*/ 6785063 w 8321763"/>
              <a:gd name="connsiteY9" fmla="*/ 2146735 h 4222200"/>
              <a:gd name="connsiteX10" fmla="*/ 7737563 w 8321763"/>
              <a:gd name="connsiteY10" fmla="*/ 435 h 4222200"/>
              <a:gd name="connsiteX11" fmla="*/ 7851863 w 8321763"/>
              <a:gd name="connsiteY11" fmla="*/ 1943535 h 4222200"/>
              <a:gd name="connsiteX12" fmla="*/ 8321763 w 8321763"/>
              <a:gd name="connsiteY12" fmla="*/ 140135 h 422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1763" h="4222200">
                <a:moveTo>
                  <a:pt x="155663" y="3962835"/>
                </a:moveTo>
                <a:cubicBezTo>
                  <a:pt x="14904" y="4193551"/>
                  <a:pt x="-125854" y="4424268"/>
                  <a:pt x="193763" y="3924735"/>
                </a:cubicBezTo>
                <a:cubicBezTo>
                  <a:pt x="513380" y="3425202"/>
                  <a:pt x="1804546" y="929652"/>
                  <a:pt x="2073363" y="965635"/>
                </a:cubicBezTo>
                <a:cubicBezTo>
                  <a:pt x="2342180" y="1001618"/>
                  <a:pt x="1455296" y="4083485"/>
                  <a:pt x="1806663" y="4140635"/>
                </a:cubicBezTo>
                <a:cubicBezTo>
                  <a:pt x="2158030" y="4197785"/>
                  <a:pt x="3760346" y="1621802"/>
                  <a:pt x="4181563" y="1308535"/>
                </a:cubicBezTo>
                <a:cubicBezTo>
                  <a:pt x="4602780" y="995268"/>
                  <a:pt x="4143463" y="2407085"/>
                  <a:pt x="4333963" y="2261035"/>
                </a:cubicBezTo>
                <a:cubicBezTo>
                  <a:pt x="4524463" y="2114985"/>
                  <a:pt x="5250480" y="351802"/>
                  <a:pt x="5324563" y="432235"/>
                </a:cubicBezTo>
                <a:cubicBezTo>
                  <a:pt x="5398646" y="512668"/>
                  <a:pt x="4571030" y="2809252"/>
                  <a:pt x="4778463" y="2743635"/>
                </a:cubicBezTo>
                <a:cubicBezTo>
                  <a:pt x="4985896" y="2678018"/>
                  <a:pt x="6234730" y="138018"/>
                  <a:pt x="6569163" y="38535"/>
                </a:cubicBezTo>
                <a:cubicBezTo>
                  <a:pt x="6903596" y="-60948"/>
                  <a:pt x="6590330" y="2153085"/>
                  <a:pt x="6785063" y="2146735"/>
                </a:cubicBezTo>
                <a:cubicBezTo>
                  <a:pt x="6979796" y="2140385"/>
                  <a:pt x="7559763" y="34302"/>
                  <a:pt x="7737563" y="435"/>
                </a:cubicBezTo>
                <a:cubicBezTo>
                  <a:pt x="7915363" y="-33432"/>
                  <a:pt x="7754496" y="1920252"/>
                  <a:pt x="7851863" y="1943535"/>
                </a:cubicBezTo>
                <a:cubicBezTo>
                  <a:pt x="7949230" y="1966818"/>
                  <a:pt x="8321763" y="140135"/>
                  <a:pt x="8321763" y="14013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rot="20351517">
            <a:off x="648645" y="1751606"/>
            <a:ext cx="4224233" cy="923330"/>
          </a:xfrm>
          <a:prstGeom prst="rect">
            <a:avLst/>
          </a:prstGeom>
          <a:noFill/>
        </p:spPr>
        <p:txBody>
          <a:bodyPr wrap="none" rtlCol="0">
            <a:spAutoFit/>
          </a:bodyPr>
          <a:lstStyle/>
          <a:p>
            <a:r>
              <a:rPr lang="en-US" sz="5400" b="1" dirty="0" smtClean="0">
                <a:solidFill>
                  <a:schemeClr val="accent6">
                    <a:lumMod val="50000"/>
                  </a:schemeClr>
                </a:solidFill>
                <a:latin typeface="Max's Handwritin"/>
                <a:cs typeface="Max's Handwritin"/>
              </a:rPr>
              <a:t>We’re just too big!</a:t>
            </a:r>
            <a:endParaRPr lang="en-US" sz="5400" b="1" dirty="0">
              <a:solidFill>
                <a:schemeClr val="accent6">
                  <a:lumMod val="50000"/>
                </a:schemeClr>
              </a:solidFill>
              <a:latin typeface="Max's Handwritin"/>
              <a:cs typeface="Max's Handwritin"/>
            </a:endParaRPr>
          </a:p>
        </p:txBody>
      </p:sp>
    </p:spTree>
    <p:extLst>
      <p:ext uri="{BB962C8B-B14F-4D97-AF65-F5344CB8AC3E}">
        <p14:creationId xmlns:p14="http://schemas.microsoft.com/office/powerpoint/2010/main" val="3049742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685377"/>
            <a:ext cx="7849916" cy="4524955"/>
          </a:xfrm>
        </p:spPr>
        <p:txBody>
          <a:bodyPr/>
          <a:lstStyle/>
          <a:p>
            <a:pPr marL="0" indent="0">
              <a:buNone/>
            </a:pPr>
            <a:r>
              <a:rPr lang="en-US" sz="2800" dirty="0">
                <a:latin typeface="Powderfinger Type"/>
                <a:cs typeface="Powderfinger Type"/>
              </a:rPr>
              <a:t>Option </a:t>
            </a:r>
            <a:r>
              <a:rPr lang="en-US" sz="2800" dirty="0" smtClean="0">
                <a:latin typeface="Powderfinger Type"/>
                <a:cs typeface="Powderfinger Type"/>
              </a:rPr>
              <a:t>2: </a:t>
            </a:r>
            <a:r>
              <a:rPr lang="en-US" sz="2800" dirty="0">
                <a:latin typeface="Powderfinger Type"/>
                <a:cs typeface="Powderfinger Type"/>
              </a:rPr>
              <a:t>Parallel </a:t>
            </a:r>
            <a:r>
              <a:rPr lang="en-US" sz="2800" dirty="0" smtClean="0">
                <a:latin typeface="Powderfinger Type"/>
                <a:cs typeface="Powderfinger Type"/>
              </a:rPr>
              <a:t>Transition!</a:t>
            </a:r>
          </a:p>
        </p:txBody>
      </p:sp>
      <p:sp>
        <p:nvSpPr>
          <p:cNvPr id="4" name="TextBox 3"/>
          <p:cNvSpPr txBox="1"/>
          <p:nvPr/>
        </p:nvSpPr>
        <p:spPr>
          <a:xfrm>
            <a:off x="1991244" y="5324632"/>
            <a:ext cx="6135013" cy="1077218"/>
          </a:xfrm>
          <a:prstGeom prst="rect">
            <a:avLst/>
          </a:prstGeom>
          <a:noFill/>
        </p:spPr>
        <p:txBody>
          <a:bodyPr wrap="none" rtlCol="0">
            <a:spAutoFit/>
          </a:bodyPr>
          <a:lstStyle/>
          <a:p>
            <a:pPr algn="ctr"/>
            <a:r>
              <a:rPr lang="en-US" sz="3200" b="1" dirty="0" smtClean="0">
                <a:latin typeface="Max's Handwritin"/>
                <a:cs typeface="Max's Handwritin"/>
              </a:rPr>
              <a:t>We start to slide in IPv6 in parallel with Ipv4</a:t>
            </a:r>
          </a:p>
          <a:p>
            <a:pPr algn="ctr"/>
            <a:r>
              <a:rPr lang="en-US" sz="3200" b="1" dirty="0" smtClean="0">
                <a:latin typeface="Max's Handwritin"/>
                <a:cs typeface="Max's Handwritin"/>
              </a:rPr>
              <a:t>Then we gradually phase out IPv6</a:t>
            </a:r>
            <a:endParaRPr lang="en-US" sz="3200" b="1" dirty="0">
              <a:latin typeface="Max's Handwritin"/>
              <a:cs typeface="Max's Handwritin"/>
            </a:endParaRPr>
          </a:p>
        </p:txBody>
      </p:sp>
      <p:pic>
        <p:nvPicPr>
          <p:cNvPr id="2" name="Picture 1" descr="f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1257300"/>
            <a:ext cx="8547100" cy="4330700"/>
          </a:xfrm>
          <a:prstGeom prst="rect">
            <a:avLst/>
          </a:prstGeom>
        </p:spPr>
      </p:pic>
    </p:spTree>
    <p:extLst>
      <p:ext uri="{BB962C8B-B14F-4D97-AF65-F5344CB8AC3E}">
        <p14:creationId xmlns:p14="http://schemas.microsoft.com/office/powerpoint/2010/main" val="2854824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315" y="5678170"/>
            <a:ext cx="7713147" cy="1077218"/>
          </a:xfrm>
          <a:prstGeom prst="rect">
            <a:avLst/>
          </a:prstGeom>
          <a:noFill/>
        </p:spPr>
        <p:txBody>
          <a:bodyPr wrap="square" rtlCol="0">
            <a:spAutoFit/>
          </a:bodyPr>
          <a:lstStyle/>
          <a:p>
            <a:pPr algn="ctr"/>
            <a:r>
              <a:rPr lang="en-US" sz="3200" b="1" dirty="0" smtClean="0">
                <a:latin typeface="Max's Handwritin"/>
                <a:cs typeface="Max's Handwritin"/>
              </a:rPr>
              <a:t>For this to work we have to start early and finish BEFORE IPv4 address pool exhaustion</a:t>
            </a:r>
            <a:endParaRPr lang="en-US" sz="3200" b="1" dirty="0">
              <a:latin typeface="Max's Handwritin"/>
              <a:cs typeface="Max's Handwritin"/>
            </a:endParaRPr>
          </a:p>
        </p:txBody>
      </p:sp>
      <p:grpSp>
        <p:nvGrpSpPr>
          <p:cNvPr id="5" name="Group 15"/>
          <p:cNvGrpSpPr>
            <a:grpSpLocks/>
          </p:cNvGrpSpPr>
          <p:nvPr/>
        </p:nvGrpSpPr>
        <p:grpSpPr bwMode="auto">
          <a:xfrm>
            <a:off x="2255838" y="1362075"/>
            <a:ext cx="6432550" cy="4397375"/>
            <a:chOff x="1020763" y="2128838"/>
            <a:chExt cx="6432550" cy="4397375"/>
          </a:xfrm>
        </p:grpSpPr>
        <p:sp>
          <p:nvSpPr>
            <p:cNvPr id="6" name="Rectangle 17"/>
            <p:cNvSpPr>
              <a:spLocks noChangeArrowheads="1"/>
            </p:cNvSpPr>
            <p:nvPr/>
          </p:nvSpPr>
          <p:spPr bwMode="auto">
            <a:xfrm>
              <a:off x="1506538" y="2290763"/>
              <a:ext cx="5014912" cy="37322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7" name="Line 5"/>
            <p:cNvSpPr>
              <a:spLocks noChangeShapeType="1"/>
            </p:cNvSpPr>
            <p:nvPr/>
          </p:nvSpPr>
          <p:spPr bwMode="auto">
            <a:xfrm>
              <a:off x="1020763" y="2128838"/>
              <a:ext cx="0" cy="3894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6"/>
            <p:cNvSpPr>
              <a:spLocks noChangeShapeType="1"/>
            </p:cNvSpPr>
            <p:nvPr/>
          </p:nvSpPr>
          <p:spPr bwMode="auto">
            <a:xfrm>
              <a:off x="1020763" y="6022975"/>
              <a:ext cx="62087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Freeform 7"/>
            <p:cNvSpPr>
              <a:spLocks/>
            </p:cNvSpPr>
            <p:nvPr/>
          </p:nvSpPr>
          <p:spPr bwMode="auto">
            <a:xfrm>
              <a:off x="1227138" y="2851150"/>
              <a:ext cx="6180137" cy="2598738"/>
            </a:xfrm>
            <a:custGeom>
              <a:avLst/>
              <a:gdLst>
                <a:gd name="T0" fmla="*/ 0 w 3893"/>
                <a:gd name="T1" fmla="*/ 0 h 1637"/>
                <a:gd name="T2" fmla="*/ 2147483647 w 3893"/>
                <a:gd name="T3" fmla="*/ 2147483647 h 1637"/>
                <a:gd name="T4" fmla="*/ 2147483647 w 3893"/>
                <a:gd name="T5" fmla="*/ 2147483647 h 1637"/>
                <a:gd name="T6" fmla="*/ 2147483647 w 3893"/>
                <a:gd name="T7" fmla="*/ 2147483647 h 1637"/>
                <a:gd name="T8" fmla="*/ 2147483647 w 3893"/>
                <a:gd name="T9" fmla="*/ 2147483647 h 1637"/>
                <a:gd name="T10" fmla="*/ 2147483647 w 3893"/>
                <a:gd name="T11" fmla="*/ 2147483647 h 1637"/>
                <a:gd name="T12" fmla="*/ 2147483647 w 3893"/>
                <a:gd name="T13" fmla="*/ 2147483647 h 1637"/>
                <a:gd name="T14" fmla="*/ 0 60000 65536"/>
                <a:gd name="T15" fmla="*/ 0 60000 65536"/>
                <a:gd name="T16" fmla="*/ 0 60000 65536"/>
                <a:gd name="T17" fmla="*/ 0 60000 65536"/>
                <a:gd name="T18" fmla="*/ 0 60000 65536"/>
                <a:gd name="T19" fmla="*/ 0 60000 65536"/>
                <a:gd name="T20" fmla="*/ 0 60000 65536"/>
                <a:gd name="T21" fmla="*/ 0 w 3893"/>
                <a:gd name="T22" fmla="*/ 0 h 1637"/>
                <a:gd name="T23" fmla="*/ 3893 w 3893"/>
                <a:gd name="T24" fmla="*/ 1637 h 16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93" h="1637">
                  <a:moveTo>
                    <a:pt x="0" y="0"/>
                  </a:moveTo>
                  <a:cubicBezTo>
                    <a:pt x="195" y="29"/>
                    <a:pt x="391" y="59"/>
                    <a:pt x="650" y="130"/>
                  </a:cubicBezTo>
                  <a:cubicBezTo>
                    <a:pt x="909" y="201"/>
                    <a:pt x="1234" y="292"/>
                    <a:pt x="1552" y="428"/>
                  </a:cubicBezTo>
                  <a:cubicBezTo>
                    <a:pt x="1870" y="564"/>
                    <a:pt x="2278" y="764"/>
                    <a:pt x="2555" y="948"/>
                  </a:cubicBezTo>
                  <a:cubicBezTo>
                    <a:pt x="2832" y="1132"/>
                    <a:pt x="3051" y="1429"/>
                    <a:pt x="3215" y="1533"/>
                  </a:cubicBezTo>
                  <a:cubicBezTo>
                    <a:pt x="3379" y="1637"/>
                    <a:pt x="3427" y="1618"/>
                    <a:pt x="3540" y="1570"/>
                  </a:cubicBezTo>
                  <a:cubicBezTo>
                    <a:pt x="3653" y="1522"/>
                    <a:pt x="3834" y="1299"/>
                    <a:pt x="3893" y="1245"/>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0"/>
            <p:cNvSpPr>
              <a:spLocks/>
            </p:cNvSpPr>
            <p:nvPr/>
          </p:nvSpPr>
          <p:spPr bwMode="auto">
            <a:xfrm>
              <a:off x="1241425" y="2349500"/>
              <a:ext cx="6121400" cy="1814513"/>
            </a:xfrm>
            <a:custGeom>
              <a:avLst/>
              <a:gdLst>
                <a:gd name="T0" fmla="*/ 0 w 3856"/>
                <a:gd name="T1" fmla="*/ 2147483647 h 1143"/>
                <a:gd name="T2" fmla="*/ 2147483647 w 3856"/>
                <a:gd name="T3" fmla="*/ 2147483647 h 1143"/>
                <a:gd name="T4" fmla="*/ 2147483647 w 3856"/>
                <a:gd name="T5" fmla="*/ 2147483647 h 1143"/>
                <a:gd name="T6" fmla="*/ 2147483647 w 3856"/>
                <a:gd name="T7" fmla="*/ 0 h 1143"/>
                <a:gd name="T8" fmla="*/ 0 60000 65536"/>
                <a:gd name="T9" fmla="*/ 0 60000 65536"/>
                <a:gd name="T10" fmla="*/ 0 60000 65536"/>
                <a:gd name="T11" fmla="*/ 0 60000 65536"/>
                <a:gd name="T12" fmla="*/ 0 w 3856"/>
                <a:gd name="T13" fmla="*/ 0 h 1143"/>
                <a:gd name="T14" fmla="*/ 3856 w 3856"/>
                <a:gd name="T15" fmla="*/ 1143 h 1143"/>
              </a:gdLst>
              <a:ahLst/>
              <a:cxnLst>
                <a:cxn ang="T8">
                  <a:pos x="T0" y="T1"/>
                </a:cxn>
                <a:cxn ang="T9">
                  <a:pos x="T2" y="T3"/>
                </a:cxn>
                <a:cxn ang="T10">
                  <a:pos x="T4" y="T5"/>
                </a:cxn>
                <a:cxn ang="T11">
                  <a:pos x="T6" y="T7"/>
                </a:cxn>
              </a:cxnLst>
              <a:rect l="T12" t="T13" r="T14" b="T15"/>
              <a:pathLst>
                <a:path w="3856" h="1143">
                  <a:moveTo>
                    <a:pt x="0" y="1143"/>
                  </a:moveTo>
                  <a:cubicBezTo>
                    <a:pt x="260" y="1094"/>
                    <a:pt x="1066" y="973"/>
                    <a:pt x="1561" y="846"/>
                  </a:cubicBezTo>
                  <a:cubicBezTo>
                    <a:pt x="2056" y="719"/>
                    <a:pt x="2590" y="522"/>
                    <a:pt x="2973" y="381"/>
                  </a:cubicBezTo>
                  <a:cubicBezTo>
                    <a:pt x="3356" y="240"/>
                    <a:pt x="3672" y="79"/>
                    <a:pt x="3856" y="0"/>
                  </a:cubicBez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1"/>
            <p:cNvSpPr>
              <a:spLocks/>
            </p:cNvSpPr>
            <p:nvPr/>
          </p:nvSpPr>
          <p:spPr bwMode="auto">
            <a:xfrm>
              <a:off x="1530350" y="2335213"/>
              <a:ext cx="5846763" cy="3667125"/>
            </a:xfrm>
            <a:custGeom>
              <a:avLst/>
              <a:gdLst>
                <a:gd name="T0" fmla="*/ 0 w 3683"/>
                <a:gd name="T1" fmla="*/ 2147483647 h 2310"/>
                <a:gd name="T2" fmla="*/ 2147483647 w 3683"/>
                <a:gd name="T3" fmla="*/ 2147483647 h 2310"/>
                <a:gd name="T4" fmla="*/ 2147483647 w 3683"/>
                <a:gd name="T5" fmla="*/ 2147483647 h 2310"/>
                <a:gd name="T6" fmla="*/ 2147483647 w 3683"/>
                <a:gd name="T7" fmla="*/ 2147483647 h 2310"/>
                <a:gd name="T8" fmla="*/ 2147483647 w 3683"/>
                <a:gd name="T9" fmla="*/ 2147483647 h 2310"/>
                <a:gd name="T10" fmla="*/ 2147483647 w 3683"/>
                <a:gd name="T11" fmla="*/ 2147483647 h 2310"/>
                <a:gd name="T12" fmla="*/ 2147483647 w 3683"/>
                <a:gd name="T13" fmla="*/ 0 h 2310"/>
                <a:gd name="T14" fmla="*/ 0 60000 65536"/>
                <a:gd name="T15" fmla="*/ 0 60000 65536"/>
                <a:gd name="T16" fmla="*/ 0 60000 65536"/>
                <a:gd name="T17" fmla="*/ 0 60000 65536"/>
                <a:gd name="T18" fmla="*/ 0 60000 65536"/>
                <a:gd name="T19" fmla="*/ 0 60000 65536"/>
                <a:gd name="T20" fmla="*/ 0 60000 65536"/>
                <a:gd name="T21" fmla="*/ 0 w 3683"/>
                <a:gd name="T22" fmla="*/ 0 h 2310"/>
                <a:gd name="T23" fmla="*/ 3683 w 3683"/>
                <a:gd name="T24" fmla="*/ 2310 h 23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83" h="2310">
                  <a:moveTo>
                    <a:pt x="0" y="2310"/>
                  </a:moveTo>
                  <a:cubicBezTo>
                    <a:pt x="311" y="2279"/>
                    <a:pt x="523" y="2188"/>
                    <a:pt x="793" y="2077"/>
                  </a:cubicBezTo>
                  <a:cubicBezTo>
                    <a:pt x="1063" y="1966"/>
                    <a:pt x="1376" y="1803"/>
                    <a:pt x="1621" y="1644"/>
                  </a:cubicBezTo>
                  <a:cubicBezTo>
                    <a:pt x="1866" y="1485"/>
                    <a:pt x="2101" y="1268"/>
                    <a:pt x="2262" y="1124"/>
                  </a:cubicBezTo>
                  <a:cubicBezTo>
                    <a:pt x="2423" y="980"/>
                    <a:pt x="2469" y="902"/>
                    <a:pt x="2587" y="780"/>
                  </a:cubicBezTo>
                  <a:cubicBezTo>
                    <a:pt x="2705" y="658"/>
                    <a:pt x="2785" y="520"/>
                    <a:pt x="2968" y="390"/>
                  </a:cubicBezTo>
                  <a:cubicBezTo>
                    <a:pt x="3151" y="260"/>
                    <a:pt x="3534" y="81"/>
                    <a:pt x="3683" y="0"/>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Line 13"/>
            <p:cNvSpPr>
              <a:spLocks noChangeShapeType="1"/>
            </p:cNvSpPr>
            <p:nvPr/>
          </p:nvSpPr>
          <p:spPr bwMode="auto">
            <a:xfrm>
              <a:off x="1492250" y="5005388"/>
              <a:ext cx="5014913"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3" name="Rectangle 15"/>
            <p:cNvSpPr>
              <a:spLocks noChangeArrowheads="1"/>
            </p:cNvSpPr>
            <p:nvPr/>
          </p:nvSpPr>
          <p:spPr bwMode="auto">
            <a:xfrm>
              <a:off x="6373813" y="4695825"/>
              <a:ext cx="1079500" cy="1060450"/>
            </a:xfrm>
            <a:prstGeom prst="rect">
              <a:avLst/>
            </a:prstGeom>
            <a:gradFill rotWithShape="1">
              <a:gsLst>
                <a:gs pos="0">
                  <a:srgbClr val="FFFFFF">
                    <a:alpha val="0"/>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4" name="TextBox 23"/>
            <p:cNvSpPr txBox="1">
              <a:spLocks noChangeArrowheads="1"/>
            </p:cNvSpPr>
            <p:nvPr/>
          </p:nvSpPr>
          <p:spPr bwMode="auto">
            <a:xfrm>
              <a:off x="5472113" y="3795713"/>
              <a:ext cx="1403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latin typeface="Vadim's Writing" charset="0"/>
                  <a:cs typeface="Vadim's Writing" charset="0"/>
                </a:rPr>
                <a:t>IPv6 Deployment</a:t>
              </a:r>
            </a:p>
          </p:txBody>
        </p:sp>
        <p:sp>
          <p:nvSpPr>
            <p:cNvPr id="15" name="TextBox 24"/>
            <p:cNvSpPr txBox="1">
              <a:spLocks noChangeArrowheads="1"/>
            </p:cNvSpPr>
            <p:nvPr/>
          </p:nvSpPr>
          <p:spPr bwMode="auto">
            <a:xfrm>
              <a:off x="3198813" y="6157913"/>
              <a:ext cx="53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Time</a:t>
              </a:r>
            </a:p>
          </p:txBody>
        </p:sp>
        <p:sp>
          <p:nvSpPr>
            <p:cNvPr id="16" name="TextBox 25"/>
            <p:cNvSpPr txBox="1">
              <a:spLocks noChangeArrowheads="1"/>
            </p:cNvSpPr>
            <p:nvPr/>
          </p:nvSpPr>
          <p:spPr bwMode="auto">
            <a:xfrm>
              <a:off x="1795463" y="4637088"/>
              <a:ext cx="2363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IPv6 Transition – Dual Stack</a:t>
              </a:r>
            </a:p>
          </p:txBody>
        </p:sp>
        <p:sp>
          <p:nvSpPr>
            <p:cNvPr id="17" name="TextBox 26"/>
            <p:cNvSpPr txBox="1">
              <a:spLocks noChangeArrowheads="1"/>
            </p:cNvSpPr>
            <p:nvPr/>
          </p:nvSpPr>
          <p:spPr bwMode="auto">
            <a:xfrm>
              <a:off x="4752975" y="5081588"/>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latin typeface="Vadim's Writing" charset="0"/>
                  <a:cs typeface="Vadim's Writing" charset="0"/>
                </a:rPr>
                <a:t>IPv4 Pool Size</a:t>
              </a:r>
            </a:p>
          </p:txBody>
        </p:sp>
        <p:sp>
          <p:nvSpPr>
            <p:cNvPr id="18" name="TextBox 27"/>
            <p:cNvSpPr txBox="1">
              <a:spLocks noChangeArrowheads="1"/>
            </p:cNvSpPr>
            <p:nvPr/>
          </p:nvSpPr>
          <p:spPr bwMode="auto">
            <a:xfrm>
              <a:off x="1241425" y="3560763"/>
              <a:ext cx="1697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8000"/>
                  </a:solidFill>
                  <a:latin typeface="Vadim's Writing" charset="0"/>
                  <a:cs typeface="Vadim's Writing" charset="0"/>
                </a:rPr>
                <a:t>Size of the Internet</a:t>
              </a:r>
            </a:p>
          </p:txBody>
        </p:sp>
      </p:grpSp>
      <p:sp>
        <p:nvSpPr>
          <p:cNvPr id="3" name="Content Placeholder 2"/>
          <p:cNvSpPr>
            <a:spLocks noGrp="1"/>
          </p:cNvSpPr>
          <p:nvPr>
            <p:ph idx="1"/>
          </p:nvPr>
        </p:nvSpPr>
        <p:spPr>
          <a:xfrm>
            <a:off x="522315" y="685377"/>
            <a:ext cx="7219923" cy="4524955"/>
          </a:xfrm>
        </p:spPr>
        <p:txBody>
          <a:bodyPr/>
          <a:lstStyle/>
          <a:p>
            <a:pPr marL="0" indent="0">
              <a:buNone/>
            </a:pPr>
            <a:r>
              <a:rPr lang="en-US" sz="2800" dirty="0">
                <a:latin typeface="Powderfinger Type"/>
                <a:cs typeface="Powderfinger Type"/>
              </a:rPr>
              <a:t>Option </a:t>
            </a:r>
            <a:r>
              <a:rPr lang="en-US" sz="2800" dirty="0" smtClean="0">
                <a:latin typeface="Powderfinger Type"/>
                <a:cs typeface="Powderfinger Type"/>
              </a:rPr>
              <a:t>2: </a:t>
            </a:r>
            <a:r>
              <a:rPr lang="en-US" sz="2800" dirty="0">
                <a:latin typeface="Powderfinger Type"/>
                <a:cs typeface="Powderfinger Type"/>
              </a:rPr>
              <a:t>Parallel </a:t>
            </a:r>
            <a:r>
              <a:rPr lang="en-US" sz="2800" dirty="0" smtClean="0">
                <a:latin typeface="Powderfinger Type"/>
                <a:cs typeface="Powderfinger Type"/>
              </a:rPr>
              <a:t>Transition!</a:t>
            </a:r>
          </a:p>
        </p:txBody>
      </p:sp>
    </p:spTree>
    <p:extLst>
      <p:ext uri="{BB962C8B-B14F-4D97-AF65-F5344CB8AC3E}">
        <p14:creationId xmlns:p14="http://schemas.microsoft.com/office/powerpoint/2010/main" val="4155852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1" y="1484314"/>
            <a:ext cx="4475163" cy="3629025"/>
          </a:xfrm>
        </p:spPr>
        <p:txBody>
          <a:bodyPr/>
          <a:lstStyle/>
          <a:p>
            <a:pPr eaLnBrk="1" hangingPunct="1">
              <a:buFontTx/>
              <a:buNone/>
              <a:defRPr/>
            </a:pPr>
            <a:r>
              <a:rPr lang="en-AU" sz="2800" dirty="0">
                <a:latin typeface="Powderfinger Type" charset="0"/>
              </a:rPr>
              <a:t>  The mainstream telecommunications industry has a rich history</a:t>
            </a:r>
          </a:p>
          <a:p>
            <a:pPr eaLnBrk="1" hangingPunct="1">
              <a:buFontTx/>
              <a:buNone/>
              <a:defRPr/>
            </a:pPr>
            <a:endParaRPr lang="en-AU" sz="2800" dirty="0">
              <a:latin typeface="Powderfinger Type" charset="0"/>
            </a:endParaRPr>
          </a:p>
          <a:p>
            <a:pPr eaLnBrk="1" hangingPunct="1">
              <a:buFontTx/>
              <a:buNone/>
              <a:defRPr/>
            </a:pPr>
            <a:r>
              <a:rPr lang="en-AU" sz="2800" dirty="0">
                <a:latin typeface="Powderfinger Type" charset="0"/>
              </a:rPr>
              <a:t> </a:t>
            </a:r>
          </a:p>
        </p:txBody>
      </p:sp>
      <p:sp>
        <p:nvSpPr>
          <p:cNvPr id="76806" name="Text Box 6"/>
          <p:cNvSpPr txBox="1">
            <a:spLocks noChangeArrowheads="1"/>
          </p:cNvSpPr>
          <p:nvPr/>
        </p:nvSpPr>
        <p:spPr bwMode="auto">
          <a:xfrm>
            <a:off x="395289" y="3482976"/>
            <a:ext cx="5400675" cy="147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a:spcBef>
                <a:spcPct val="20000"/>
              </a:spcBef>
              <a:defRPr/>
            </a:pPr>
            <a:r>
              <a:rPr lang="en-AU" sz="2800" dirty="0">
                <a:latin typeface="Powderfinger Type" charset="0"/>
                <a:cs typeface="+mn-cs"/>
              </a:rPr>
              <a:t>…of making very poor </a:t>
            </a:r>
          </a:p>
          <a:p>
            <a:pPr>
              <a:spcBef>
                <a:spcPct val="20000"/>
              </a:spcBef>
              <a:defRPr/>
            </a:pPr>
            <a:r>
              <a:rPr lang="en-AU" sz="2800" dirty="0">
                <a:latin typeface="Powderfinger Type" charset="0"/>
                <a:cs typeface="+mn-cs"/>
              </a:rPr>
              <a:t>technology guesses</a:t>
            </a:r>
          </a:p>
          <a:p>
            <a:pPr>
              <a:defRPr/>
            </a:pPr>
            <a:endParaRPr lang="en-AU" sz="2800" dirty="0">
              <a:latin typeface="Powderfinger Type" charset="0"/>
              <a:cs typeface="+mn-cs"/>
            </a:endParaRPr>
          </a:p>
        </p:txBody>
      </p:sp>
      <p:sp>
        <p:nvSpPr>
          <p:cNvPr id="76807" name="Text Box 7"/>
          <p:cNvSpPr txBox="1">
            <a:spLocks noChangeArrowheads="1"/>
          </p:cNvSpPr>
          <p:nvPr/>
        </p:nvSpPr>
        <p:spPr bwMode="auto">
          <a:xfrm>
            <a:off x="468314" y="4792664"/>
            <a:ext cx="4302549" cy="182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defRPr/>
            </a:pPr>
            <a:r>
              <a:rPr lang="en-AU" sz="2800" dirty="0">
                <a:solidFill>
                  <a:schemeClr val="accent6">
                    <a:lumMod val="50000"/>
                  </a:schemeClr>
                </a:solidFill>
                <a:latin typeface="Powderfinger Type" charset="0"/>
                <a:cs typeface="+mn-cs"/>
              </a:rPr>
              <a:t>and regularly being </a:t>
            </a:r>
          </a:p>
          <a:p>
            <a:pPr>
              <a:defRPr/>
            </a:pPr>
            <a:r>
              <a:rPr lang="en-AU" sz="2800" dirty="0">
                <a:solidFill>
                  <a:schemeClr val="accent6">
                    <a:lumMod val="50000"/>
                  </a:schemeClr>
                </a:solidFill>
                <a:latin typeface="Powderfinger Type" charset="0"/>
                <a:cs typeface="+mn-cs"/>
              </a:rPr>
              <a:t>taken by</a:t>
            </a:r>
          </a:p>
          <a:p>
            <a:pPr>
              <a:defRPr/>
            </a:pPr>
            <a:r>
              <a:rPr lang="en-AU" sz="2800" dirty="0">
                <a:solidFill>
                  <a:schemeClr val="accent6">
                    <a:lumMod val="50000"/>
                  </a:schemeClr>
                </a:solidFill>
                <a:latin typeface="Powderfinger Type" charset="0"/>
                <a:cs typeface="+mn-cs"/>
              </a:rPr>
              <a:t>surprise!</a:t>
            </a:r>
          </a:p>
          <a:p>
            <a:pPr>
              <a:defRPr/>
            </a:pPr>
            <a:endParaRPr lang="en-AU" sz="2800" dirty="0">
              <a:solidFill>
                <a:schemeClr val="accent6">
                  <a:lumMod val="50000"/>
                </a:schemeClr>
              </a:solidFill>
              <a:latin typeface="Powderfinger Type" charset="0"/>
              <a:cs typeface="+mn-cs"/>
            </a:endParaRPr>
          </a:p>
        </p:txBody>
      </p:sp>
      <p:pic>
        <p:nvPicPr>
          <p:cNvPr id="8" name="Picture 7"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5" y="1403945"/>
            <a:ext cx="3681792" cy="4470229"/>
          </a:xfrm>
          <a:prstGeom prst="rect">
            <a:avLst/>
          </a:prstGeom>
        </p:spPr>
      </p:pic>
      <p:pic>
        <p:nvPicPr>
          <p:cNvPr id="9" name="Picture 8"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5990673" y="2340607"/>
            <a:ext cx="1698255" cy="1355068"/>
          </a:xfrm>
          <a:prstGeom prst="rect">
            <a:avLst/>
          </a:prstGeom>
        </p:spPr>
      </p:pic>
      <p:pic>
        <p:nvPicPr>
          <p:cNvPr id="10" name="Picture 9"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5969543" y="2325985"/>
            <a:ext cx="1746105" cy="1393248"/>
          </a:xfrm>
          <a:prstGeom prst="rect">
            <a:avLst/>
          </a:prstGeom>
        </p:spPr>
      </p:pic>
      <p:grpSp>
        <p:nvGrpSpPr>
          <p:cNvPr id="4" name="Group 3"/>
          <p:cNvGrpSpPr/>
          <p:nvPr/>
        </p:nvGrpSpPr>
        <p:grpSpPr>
          <a:xfrm rot="21342881">
            <a:off x="6120438" y="3690988"/>
            <a:ext cx="1815495" cy="1302889"/>
            <a:chOff x="7128544" y="4571925"/>
            <a:chExt cx="2783840" cy="2159000"/>
          </a:xfrm>
        </p:grpSpPr>
        <p:pic>
          <p:nvPicPr>
            <p:cNvPr id="2" name="Picture 1" descr="P1000096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544" y="4571925"/>
              <a:ext cx="2783840" cy="2159000"/>
            </a:xfrm>
            <a:prstGeom prst="rect">
              <a:avLst/>
            </a:prstGeom>
          </p:spPr>
        </p:pic>
        <p:pic>
          <p:nvPicPr>
            <p:cNvPr id="3" name="Picture 2" descr="P1000096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552" y="4787949"/>
              <a:ext cx="1391920" cy="1747520"/>
            </a:xfrm>
            <a:prstGeom prst="rect">
              <a:avLst/>
            </a:prstGeom>
          </p:spPr>
        </p:pic>
      </p:grpSp>
    </p:spTree>
    <p:extLst>
      <p:ext uri="{BB962C8B-B14F-4D97-AF65-F5344CB8AC3E}">
        <p14:creationId xmlns:p14="http://schemas.microsoft.com/office/powerpoint/2010/main" val="428236907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685377"/>
            <a:ext cx="7156300" cy="4524955"/>
          </a:xfrm>
        </p:spPr>
        <p:txBody>
          <a:bodyPr/>
          <a:lstStyle/>
          <a:p>
            <a:pPr marL="0" indent="0">
              <a:buNone/>
            </a:pPr>
            <a:r>
              <a:rPr lang="en-US" sz="2800" dirty="0">
                <a:latin typeface="Powderfinger Type"/>
                <a:cs typeface="Powderfinger Type"/>
              </a:rPr>
              <a:t>Option </a:t>
            </a:r>
            <a:r>
              <a:rPr lang="en-US" sz="2800" dirty="0" smtClean="0">
                <a:latin typeface="Powderfinger Type"/>
                <a:cs typeface="Powderfinger Type"/>
              </a:rPr>
              <a:t>2: </a:t>
            </a:r>
            <a:r>
              <a:rPr lang="en-US" sz="2800" dirty="0">
                <a:latin typeface="Powderfinger Type"/>
                <a:cs typeface="Powderfinger Type"/>
              </a:rPr>
              <a:t>Parallel </a:t>
            </a:r>
            <a:r>
              <a:rPr lang="en-US" sz="2800" dirty="0" smtClean="0">
                <a:latin typeface="Powderfinger Type"/>
                <a:cs typeface="Powderfinger Type"/>
              </a:rPr>
              <a:t>Transition!</a:t>
            </a:r>
          </a:p>
        </p:txBody>
      </p:sp>
      <p:sp>
        <p:nvSpPr>
          <p:cNvPr id="4" name="TextBox 3"/>
          <p:cNvSpPr txBox="1"/>
          <p:nvPr/>
        </p:nvSpPr>
        <p:spPr>
          <a:xfrm>
            <a:off x="1991244" y="5324632"/>
            <a:ext cx="6135013" cy="1077218"/>
          </a:xfrm>
          <a:prstGeom prst="rect">
            <a:avLst/>
          </a:prstGeom>
          <a:noFill/>
        </p:spPr>
        <p:txBody>
          <a:bodyPr wrap="none" rtlCol="0">
            <a:spAutoFit/>
          </a:bodyPr>
          <a:lstStyle/>
          <a:p>
            <a:pPr algn="ctr"/>
            <a:r>
              <a:rPr lang="en-US" sz="3200" b="1" dirty="0" smtClean="0">
                <a:latin typeface="Max's Handwritin"/>
                <a:cs typeface="Max's Handwritin"/>
              </a:rPr>
              <a:t>We start to slide in IPv6 in parallel with Ipv4</a:t>
            </a:r>
          </a:p>
          <a:p>
            <a:pPr algn="ctr"/>
            <a:r>
              <a:rPr lang="en-US" sz="3200" b="1" dirty="0" smtClean="0">
                <a:latin typeface="Max's Handwritin"/>
                <a:cs typeface="Max's Handwritin"/>
              </a:rPr>
              <a:t>Then we gradually phase out IPv6</a:t>
            </a:r>
            <a:endParaRPr lang="en-US" sz="3200" b="1" dirty="0">
              <a:latin typeface="Max's Handwritin"/>
              <a:cs typeface="Max's Handwritin"/>
            </a:endParaRPr>
          </a:p>
        </p:txBody>
      </p:sp>
      <p:pic>
        <p:nvPicPr>
          <p:cNvPr id="2" name="Picture 1" descr="f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1257300"/>
            <a:ext cx="8547100" cy="4330700"/>
          </a:xfrm>
          <a:prstGeom prst="rect">
            <a:avLst/>
          </a:prstGeom>
        </p:spPr>
      </p:pic>
      <p:sp>
        <p:nvSpPr>
          <p:cNvPr id="9" name="Freeform 8"/>
          <p:cNvSpPr/>
          <p:nvPr/>
        </p:nvSpPr>
        <p:spPr>
          <a:xfrm>
            <a:off x="126668" y="1564595"/>
            <a:ext cx="8321763" cy="4222200"/>
          </a:xfrm>
          <a:custGeom>
            <a:avLst/>
            <a:gdLst>
              <a:gd name="connsiteX0" fmla="*/ 155663 w 8321763"/>
              <a:gd name="connsiteY0" fmla="*/ 3962835 h 4222200"/>
              <a:gd name="connsiteX1" fmla="*/ 193763 w 8321763"/>
              <a:gd name="connsiteY1" fmla="*/ 3924735 h 4222200"/>
              <a:gd name="connsiteX2" fmla="*/ 2073363 w 8321763"/>
              <a:gd name="connsiteY2" fmla="*/ 965635 h 4222200"/>
              <a:gd name="connsiteX3" fmla="*/ 1806663 w 8321763"/>
              <a:gd name="connsiteY3" fmla="*/ 4140635 h 4222200"/>
              <a:gd name="connsiteX4" fmla="*/ 4181563 w 8321763"/>
              <a:gd name="connsiteY4" fmla="*/ 1308535 h 4222200"/>
              <a:gd name="connsiteX5" fmla="*/ 4333963 w 8321763"/>
              <a:gd name="connsiteY5" fmla="*/ 2261035 h 4222200"/>
              <a:gd name="connsiteX6" fmla="*/ 5324563 w 8321763"/>
              <a:gd name="connsiteY6" fmla="*/ 432235 h 4222200"/>
              <a:gd name="connsiteX7" fmla="*/ 4778463 w 8321763"/>
              <a:gd name="connsiteY7" fmla="*/ 2743635 h 4222200"/>
              <a:gd name="connsiteX8" fmla="*/ 6569163 w 8321763"/>
              <a:gd name="connsiteY8" fmla="*/ 38535 h 4222200"/>
              <a:gd name="connsiteX9" fmla="*/ 6785063 w 8321763"/>
              <a:gd name="connsiteY9" fmla="*/ 2146735 h 4222200"/>
              <a:gd name="connsiteX10" fmla="*/ 7737563 w 8321763"/>
              <a:gd name="connsiteY10" fmla="*/ 435 h 4222200"/>
              <a:gd name="connsiteX11" fmla="*/ 7851863 w 8321763"/>
              <a:gd name="connsiteY11" fmla="*/ 1943535 h 4222200"/>
              <a:gd name="connsiteX12" fmla="*/ 8321763 w 8321763"/>
              <a:gd name="connsiteY12" fmla="*/ 140135 h 422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1763" h="4222200">
                <a:moveTo>
                  <a:pt x="155663" y="3962835"/>
                </a:moveTo>
                <a:cubicBezTo>
                  <a:pt x="14904" y="4193551"/>
                  <a:pt x="-125854" y="4424268"/>
                  <a:pt x="193763" y="3924735"/>
                </a:cubicBezTo>
                <a:cubicBezTo>
                  <a:pt x="513380" y="3425202"/>
                  <a:pt x="1804546" y="929652"/>
                  <a:pt x="2073363" y="965635"/>
                </a:cubicBezTo>
                <a:cubicBezTo>
                  <a:pt x="2342180" y="1001618"/>
                  <a:pt x="1455296" y="4083485"/>
                  <a:pt x="1806663" y="4140635"/>
                </a:cubicBezTo>
                <a:cubicBezTo>
                  <a:pt x="2158030" y="4197785"/>
                  <a:pt x="3760346" y="1621802"/>
                  <a:pt x="4181563" y="1308535"/>
                </a:cubicBezTo>
                <a:cubicBezTo>
                  <a:pt x="4602780" y="995268"/>
                  <a:pt x="4143463" y="2407085"/>
                  <a:pt x="4333963" y="2261035"/>
                </a:cubicBezTo>
                <a:cubicBezTo>
                  <a:pt x="4524463" y="2114985"/>
                  <a:pt x="5250480" y="351802"/>
                  <a:pt x="5324563" y="432235"/>
                </a:cubicBezTo>
                <a:cubicBezTo>
                  <a:pt x="5398646" y="512668"/>
                  <a:pt x="4571030" y="2809252"/>
                  <a:pt x="4778463" y="2743635"/>
                </a:cubicBezTo>
                <a:cubicBezTo>
                  <a:pt x="4985896" y="2678018"/>
                  <a:pt x="6234730" y="138018"/>
                  <a:pt x="6569163" y="38535"/>
                </a:cubicBezTo>
                <a:cubicBezTo>
                  <a:pt x="6903596" y="-60948"/>
                  <a:pt x="6590330" y="2153085"/>
                  <a:pt x="6785063" y="2146735"/>
                </a:cubicBezTo>
                <a:cubicBezTo>
                  <a:pt x="6979796" y="2140385"/>
                  <a:pt x="7559763" y="34302"/>
                  <a:pt x="7737563" y="435"/>
                </a:cubicBezTo>
                <a:cubicBezTo>
                  <a:pt x="7915363" y="-33432"/>
                  <a:pt x="7754496" y="1920252"/>
                  <a:pt x="7851863" y="1943535"/>
                </a:cubicBezTo>
                <a:cubicBezTo>
                  <a:pt x="7949230" y="1966818"/>
                  <a:pt x="8321763" y="140135"/>
                  <a:pt x="8321763" y="14013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rot="20351517">
            <a:off x="147889" y="1557457"/>
            <a:ext cx="4378122" cy="923330"/>
          </a:xfrm>
          <a:prstGeom prst="rect">
            <a:avLst/>
          </a:prstGeom>
          <a:noFill/>
        </p:spPr>
        <p:txBody>
          <a:bodyPr wrap="none" rtlCol="0">
            <a:spAutoFit/>
          </a:bodyPr>
          <a:lstStyle/>
          <a:p>
            <a:r>
              <a:rPr lang="en-US" sz="5400" b="1" dirty="0" smtClean="0">
                <a:solidFill>
                  <a:schemeClr val="accent6">
                    <a:lumMod val="50000"/>
                  </a:schemeClr>
                </a:solidFill>
                <a:latin typeface="Max's Handwritin"/>
                <a:cs typeface="Max's Handwritin"/>
              </a:rPr>
              <a:t>We’re just too late!</a:t>
            </a:r>
            <a:endParaRPr lang="en-US" sz="5400" b="1" dirty="0">
              <a:solidFill>
                <a:schemeClr val="accent6">
                  <a:lumMod val="50000"/>
                </a:schemeClr>
              </a:solidFill>
              <a:latin typeface="Max's Handwritin"/>
              <a:cs typeface="Max's Handwritin"/>
            </a:endParaRPr>
          </a:p>
        </p:txBody>
      </p:sp>
      <p:sp>
        <p:nvSpPr>
          <p:cNvPr id="5" name="TextBox 4"/>
          <p:cNvSpPr txBox="1"/>
          <p:nvPr/>
        </p:nvSpPr>
        <p:spPr>
          <a:xfrm>
            <a:off x="126668" y="6497901"/>
            <a:ext cx="8712532" cy="306751"/>
          </a:xfrm>
          <a:prstGeom prst="rect">
            <a:avLst/>
          </a:prstGeom>
          <a:noFill/>
        </p:spPr>
        <p:txBody>
          <a:bodyPr wrap="square" rtlCol="0">
            <a:spAutoFit/>
          </a:bodyPr>
          <a:lstStyle/>
          <a:p>
            <a:pPr>
              <a:lnSpc>
                <a:spcPct val="60000"/>
              </a:lnSpc>
            </a:pPr>
            <a:r>
              <a:rPr lang="en-US" sz="1100" b="1" dirty="0" smtClean="0">
                <a:solidFill>
                  <a:schemeClr val="accent6">
                    <a:lumMod val="50000"/>
                  </a:schemeClr>
                </a:solidFill>
                <a:latin typeface="Max's Handwritin"/>
                <a:cs typeface="Max's Handwritin"/>
              </a:rPr>
              <a:t>The small print: It’s incredibly difficult for markets to plan without clear price signals, and we never managed to price future scarcity into the Internet model. Our chosen address distribution model was one that deliberately avoided any form of price-based market signaling. We sort of hoped that operators would price future risk. We were very wrong!</a:t>
            </a:r>
            <a:endParaRPr lang="en-US" sz="1100" b="1" dirty="0">
              <a:solidFill>
                <a:schemeClr val="accent6">
                  <a:lumMod val="50000"/>
                </a:schemeClr>
              </a:solidFill>
              <a:latin typeface="Max's Handwritin"/>
              <a:cs typeface="Max's Handwritin"/>
            </a:endParaRPr>
          </a:p>
        </p:txBody>
      </p:sp>
    </p:spTree>
    <p:extLst>
      <p:ext uri="{BB962C8B-B14F-4D97-AF65-F5344CB8AC3E}">
        <p14:creationId xmlns:p14="http://schemas.microsoft.com/office/powerpoint/2010/main" val="2038243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685377"/>
            <a:ext cx="5225399" cy="4524955"/>
          </a:xfrm>
        </p:spPr>
        <p:txBody>
          <a:bodyPr/>
          <a:lstStyle/>
          <a:p>
            <a:pPr marL="0" indent="0">
              <a:buNone/>
            </a:pPr>
            <a:r>
              <a:rPr lang="en-US" sz="2800" dirty="0" smtClean="0">
                <a:latin typeface="Powderfinger Type"/>
                <a:cs typeface="Powderfinger Type"/>
              </a:rPr>
              <a:t>Hybrid IPv4</a:t>
            </a:r>
          </a:p>
        </p:txBody>
      </p:sp>
      <p:sp>
        <p:nvSpPr>
          <p:cNvPr id="4" name="TextBox 3"/>
          <p:cNvSpPr txBox="1"/>
          <p:nvPr/>
        </p:nvSpPr>
        <p:spPr>
          <a:xfrm>
            <a:off x="522316" y="5324632"/>
            <a:ext cx="7703376" cy="1077218"/>
          </a:xfrm>
          <a:prstGeom prst="rect">
            <a:avLst/>
          </a:prstGeom>
          <a:noFill/>
        </p:spPr>
        <p:txBody>
          <a:bodyPr wrap="square" rtlCol="0">
            <a:spAutoFit/>
          </a:bodyPr>
          <a:lstStyle/>
          <a:p>
            <a:pPr algn="ctr"/>
            <a:r>
              <a:rPr lang="en-US" sz="3200" b="1" dirty="0" smtClean="0">
                <a:latin typeface="Max's Handwritin"/>
                <a:cs typeface="Max's Handwritin"/>
              </a:rPr>
              <a:t>The increasing scarcity of Ipv4 will force carriage providers to add address sharing mechanisms into the IPv4 network</a:t>
            </a:r>
            <a:endParaRPr lang="en-US" sz="3200" b="1" dirty="0">
              <a:latin typeface="Max's Handwritin"/>
              <a:cs typeface="Max's Handwritin"/>
            </a:endParaRPr>
          </a:p>
        </p:txBody>
      </p:sp>
      <p:pic>
        <p:nvPicPr>
          <p:cNvPr id="5" name="Picture 4" descr="Screen Shot 2012-04-30 at 12.05.20 PM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4410872"/>
          </a:xfrm>
          <a:prstGeom prst="rect">
            <a:avLst/>
          </a:prstGeom>
        </p:spPr>
      </p:pic>
      <p:sp>
        <p:nvSpPr>
          <p:cNvPr id="6" name="TextBox 5"/>
          <p:cNvSpPr txBox="1"/>
          <p:nvPr/>
        </p:nvSpPr>
        <p:spPr>
          <a:xfrm rot="20674677">
            <a:off x="3355958" y="2608125"/>
            <a:ext cx="1762021" cy="584776"/>
          </a:xfrm>
          <a:prstGeom prst="rect">
            <a:avLst/>
          </a:prstGeom>
          <a:noFill/>
        </p:spPr>
        <p:txBody>
          <a:bodyPr wrap="none" rtlCol="0">
            <a:spAutoFit/>
          </a:bodyPr>
          <a:lstStyle/>
          <a:p>
            <a:r>
              <a:rPr lang="en-US" sz="3200" b="1" dirty="0" smtClean="0">
                <a:solidFill>
                  <a:srgbClr val="948E55"/>
                </a:solidFill>
                <a:latin typeface="AhnbergHand"/>
                <a:cs typeface="AhnbergHand"/>
              </a:rPr>
              <a:t>+CGNs</a:t>
            </a:r>
            <a:endParaRPr lang="en-US" sz="3200" b="1" dirty="0">
              <a:solidFill>
                <a:srgbClr val="948E55"/>
              </a:solidFill>
              <a:latin typeface="AhnbergHand"/>
              <a:cs typeface="AhnbergHand"/>
            </a:endParaRPr>
          </a:p>
        </p:txBody>
      </p:sp>
      <p:sp>
        <p:nvSpPr>
          <p:cNvPr id="7" name="TextBox 6"/>
          <p:cNvSpPr txBox="1"/>
          <p:nvPr/>
        </p:nvSpPr>
        <p:spPr>
          <a:xfrm rot="21029374">
            <a:off x="5317344" y="2114120"/>
            <a:ext cx="1531188" cy="584776"/>
          </a:xfrm>
          <a:prstGeom prst="rect">
            <a:avLst/>
          </a:prstGeom>
          <a:noFill/>
        </p:spPr>
        <p:txBody>
          <a:bodyPr wrap="none" rtlCol="0">
            <a:spAutoFit/>
          </a:bodyPr>
          <a:lstStyle/>
          <a:p>
            <a:r>
              <a:rPr lang="en-US" sz="3200" b="1" dirty="0" smtClean="0">
                <a:solidFill>
                  <a:srgbClr val="B46E28"/>
                </a:solidFill>
                <a:latin typeface="AhnbergHand"/>
                <a:cs typeface="AhnbergHand"/>
              </a:rPr>
              <a:t>+ALGs</a:t>
            </a:r>
            <a:endParaRPr lang="en-US" sz="3200" b="1" dirty="0">
              <a:solidFill>
                <a:srgbClr val="B46E28"/>
              </a:solidFill>
              <a:latin typeface="AhnbergHand"/>
              <a:cs typeface="AhnbergHand"/>
            </a:endParaRPr>
          </a:p>
        </p:txBody>
      </p:sp>
      <p:sp>
        <p:nvSpPr>
          <p:cNvPr id="9" name="Rectangle 8"/>
          <p:cNvSpPr/>
          <p:nvPr/>
        </p:nvSpPr>
        <p:spPr>
          <a:xfrm>
            <a:off x="1377462" y="2985866"/>
            <a:ext cx="1846384" cy="980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20246555">
            <a:off x="1579792" y="3389134"/>
            <a:ext cx="1311353" cy="584776"/>
          </a:xfrm>
          <a:prstGeom prst="rect">
            <a:avLst/>
          </a:prstGeom>
          <a:solidFill>
            <a:schemeClr val="bg1"/>
          </a:solidFill>
        </p:spPr>
        <p:txBody>
          <a:bodyPr wrap="square" rtlCol="0">
            <a:spAutoFit/>
          </a:bodyPr>
          <a:lstStyle/>
          <a:p>
            <a:r>
              <a:rPr lang="en-US" sz="3200" b="1" dirty="0" smtClean="0">
                <a:solidFill>
                  <a:schemeClr val="accent6">
                    <a:lumMod val="50000"/>
                  </a:schemeClr>
                </a:solidFill>
                <a:latin typeface="AhnbergHand"/>
                <a:cs typeface="AhnbergHand"/>
              </a:rPr>
              <a:t>IPv4</a:t>
            </a:r>
            <a:endParaRPr lang="en-US" sz="3200" b="1"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2287113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80" y="1861215"/>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475" y="4343540"/>
            <a:ext cx="2078208" cy="1161338"/>
          </a:xfrm>
          <a:prstGeom prst="rect">
            <a:avLst/>
          </a:prstGeom>
        </p:spPr>
      </p:pic>
      <p:sp>
        <p:nvSpPr>
          <p:cNvPr id="3" name="Content Placeholder 2"/>
          <p:cNvSpPr>
            <a:spLocks noGrp="1"/>
          </p:cNvSpPr>
          <p:nvPr>
            <p:ph idx="1"/>
          </p:nvPr>
        </p:nvSpPr>
        <p:spPr>
          <a:xfrm>
            <a:off x="5486444" y="32134"/>
            <a:ext cx="3397027" cy="4524955"/>
          </a:xfrm>
        </p:spPr>
        <p:txBody>
          <a:bodyPr/>
          <a:lstStyle/>
          <a:p>
            <a:pPr marL="0" indent="0">
              <a:buNone/>
            </a:pPr>
            <a:r>
              <a:rPr lang="en-US" sz="2800" b="1" dirty="0" smtClean="0">
                <a:solidFill>
                  <a:srgbClr val="0000FF"/>
                </a:solidFill>
                <a:latin typeface="Max's Handwritin"/>
                <a:cs typeface="Max's Handwritin"/>
              </a:rPr>
              <a:t>To get from “here” to “there” requires an excursion through an environment of CGNs, CDNs, ALGs and similar middleware ‘solutions’ to IPv4 address exhaustion</a:t>
            </a:r>
            <a:endParaRPr lang="en-US" sz="2800" b="1" dirty="0">
              <a:solidFill>
                <a:srgbClr val="0000FF"/>
              </a:solidFill>
              <a:latin typeface="Max's Handwritin"/>
              <a:cs typeface="Max's Handwritin"/>
            </a:endParaRPr>
          </a:p>
        </p:txBody>
      </p:sp>
      <p:sp>
        <p:nvSpPr>
          <p:cNvPr id="6" name="TextBox 5"/>
          <p:cNvSpPr txBox="1"/>
          <p:nvPr/>
        </p:nvSpPr>
        <p:spPr>
          <a:xfrm>
            <a:off x="825418" y="4343541"/>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506682" y="2383810"/>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4963905" y="4082243"/>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024618" y="5192757"/>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3953502" y="5194337"/>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2" name="Content Placeholder 2"/>
          <p:cNvSpPr txBox="1">
            <a:spLocks/>
          </p:cNvSpPr>
          <p:nvPr/>
        </p:nvSpPr>
        <p:spPr bwMode="auto">
          <a:xfrm>
            <a:off x="522315" y="685378"/>
            <a:ext cx="5225399" cy="352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14629" rIns="0" bIns="0" numCol="1" anchor="t" anchorCtr="0" compatLnSpc="1">
            <a:prstTxWarp prst="textNoShape">
              <a:avLst/>
            </a:prstTxWarp>
          </a:bodyPr>
          <a:lstStyle>
            <a:lvl1pPr marL="342900" indent="-342900" algn="l" defTabSz="449263" rtl="0" eaLnBrk="1" fontAlgn="base" hangingPunct="1">
              <a:lnSpc>
                <a:spcPct val="96000"/>
              </a:lnSpc>
              <a:spcBef>
                <a:spcPct val="0"/>
              </a:spcBef>
              <a:spcAft>
                <a:spcPts val="1425"/>
              </a:spcAft>
              <a:buClr>
                <a:srgbClr val="000000"/>
              </a:buClr>
              <a:buSzPct val="100000"/>
              <a:buFont typeface="Arial" charset="0"/>
              <a:buChar char="•"/>
              <a:defRPr sz="3200">
                <a:solidFill>
                  <a:srgbClr val="000000"/>
                </a:solidFill>
                <a:latin typeface="+mn-lt"/>
                <a:ea typeface="ＭＳ Ｐゴシック" charset="0"/>
                <a:cs typeface="+mn-cs"/>
              </a:defRPr>
            </a:lvl1pPr>
            <a:lvl2pPr marL="742950" indent="-285750" algn="l" defTabSz="449263" rtl="0" eaLnBrk="1" fontAlgn="base" hangingPunct="1">
              <a:lnSpc>
                <a:spcPct val="96000"/>
              </a:lnSpc>
              <a:spcBef>
                <a:spcPct val="0"/>
              </a:spcBef>
              <a:spcAft>
                <a:spcPts val="1138"/>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1" fontAlgn="base" hangingPunct="1">
              <a:lnSpc>
                <a:spcPct val="96000"/>
              </a:lnSpc>
              <a:spcBef>
                <a:spcPct val="0"/>
              </a:spcBef>
              <a:spcAft>
                <a:spcPts val="85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1" fontAlgn="base" hangingPunct="1">
              <a:lnSpc>
                <a:spcPct val="96000"/>
              </a:lnSpc>
              <a:spcBef>
                <a:spcPct val="0"/>
              </a:spcBef>
              <a:spcAft>
                <a:spcPts val="575"/>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1" fontAlgn="base" hangingPunct="1">
              <a:lnSpc>
                <a:spcPct val="96000"/>
              </a:lnSpc>
              <a:spcBef>
                <a:spcPct val="0"/>
              </a:spcBef>
              <a:spcAft>
                <a:spcPts val="288"/>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marL="0" indent="0">
              <a:buNone/>
            </a:pPr>
            <a:r>
              <a:rPr lang="en-US" dirty="0">
                <a:latin typeface="Powderfinger Type"/>
                <a:cs typeface="Powderfinger Type"/>
              </a:rPr>
              <a:t>Option </a:t>
            </a:r>
            <a:r>
              <a:rPr lang="en-US" dirty="0" smtClean="0">
                <a:latin typeface="Powderfinger Type"/>
                <a:cs typeface="Powderfinger Type"/>
              </a:rPr>
              <a:t>3:</a:t>
            </a:r>
            <a:r>
              <a:rPr lang="en-US" dirty="0" smtClean="0">
                <a:solidFill>
                  <a:schemeClr val="tx1"/>
                </a:solidFill>
                <a:latin typeface="Powderfinger Type"/>
                <a:cs typeface="Powderfinger Type"/>
              </a:rPr>
              <a:t> Hybrid Transition</a:t>
            </a:r>
          </a:p>
        </p:txBody>
      </p:sp>
    </p:spTree>
    <p:extLst>
      <p:ext uri="{BB962C8B-B14F-4D97-AF65-F5344CB8AC3E}">
        <p14:creationId xmlns:p14="http://schemas.microsoft.com/office/powerpoint/2010/main" val="3877341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618" y="222035"/>
            <a:ext cx="6796800" cy="4451795"/>
          </a:xfrm>
          <a:prstGeom prst="rect">
            <a:avLst/>
          </a:prstGeom>
        </p:spPr>
      </p:pic>
      <p:pic>
        <p:nvPicPr>
          <p:cNvPr id="15" name="Picture 14"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413" y="2704360"/>
            <a:ext cx="2078208" cy="1161338"/>
          </a:xfrm>
          <a:prstGeom prst="rect">
            <a:avLst/>
          </a:prstGeom>
        </p:spPr>
      </p:pic>
      <p:sp>
        <p:nvSpPr>
          <p:cNvPr id="16" name="TextBox 15"/>
          <p:cNvSpPr txBox="1"/>
          <p:nvPr/>
        </p:nvSpPr>
        <p:spPr>
          <a:xfrm>
            <a:off x="2458356" y="2704361"/>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17" name="TextBox 16"/>
          <p:cNvSpPr txBox="1"/>
          <p:nvPr/>
        </p:nvSpPr>
        <p:spPr>
          <a:xfrm>
            <a:off x="6139620" y="744630"/>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18" name="TextBox 17"/>
          <p:cNvSpPr txBox="1"/>
          <p:nvPr/>
        </p:nvSpPr>
        <p:spPr>
          <a:xfrm>
            <a:off x="6596843" y="2443063"/>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19" name="TextBox 18"/>
          <p:cNvSpPr txBox="1"/>
          <p:nvPr/>
        </p:nvSpPr>
        <p:spPr>
          <a:xfrm>
            <a:off x="3657556" y="3553577"/>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20" name="TextBox 19"/>
          <p:cNvSpPr txBox="1"/>
          <p:nvPr/>
        </p:nvSpPr>
        <p:spPr>
          <a:xfrm>
            <a:off x="5586440" y="3555157"/>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2" name="TextBox 1"/>
          <p:cNvSpPr txBox="1"/>
          <p:nvPr/>
        </p:nvSpPr>
        <p:spPr>
          <a:xfrm>
            <a:off x="563367" y="4553912"/>
            <a:ext cx="7728856" cy="914753"/>
          </a:xfrm>
          <a:prstGeom prst="rect">
            <a:avLst/>
          </a:prstGeom>
          <a:noFill/>
        </p:spPr>
        <p:txBody>
          <a:bodyPr wrap="square" lIns="82945" tIns="41473" rIns="82945" bIns="41473" rtlCol="0">
            <a:spAutoFit/>
          </a:bodyPr>
          <a:lstStyle/>
          <a:p>
            <a:r>
              <a:rPr lang="en-US" sz="1800" b="1" dirty="0">
                <a:latin typeface="Courier"/>
                <a:cs typeface="Courier"/>
              </a:rPr>
              <a:t>T</a:t>
            </a:r>
            <a:r>
              <a:rPr lang="en-US" sz="1800" b="1" dirty="0" smtClean="0">
                <a:latin typeface="Courier"/>
                <a:cs typeface="Courier"/>
              </a:rPr>
              <a:t>ransition requires the network owner to undertake capital investment in network service infrastructure to support IPv4 address sharing/rationing. </a:t>
            </a:r>
          </a:p>
        </p:txBody>
      </p:sp>
      <p:sp>
        <p:nvSpPr>
          <p:cNvPr id="13" name="TextBox 12"/>
          <p:cNvSpPr txBox="1"/>
          <p:nvPr/>
        </p:nvSpPr>
        <p:spPr>
          <a:xfrm>
            <a:off x="362216" y="557645"/>
            <a:ext cx="5347375" cy="1314862"/>
          </a:xfrm>
          <a:prstGeom prst="rect">
            <a:avLst/>
          </a:prstGeom>
          <a:noFill/>
        </p:spPr>
        <p:txBody>
          <a:bodyPr wrap="square" lIns="82945" tIns="41473" rIns="82945" bIns="41473" rtlCol="0">
            <a:spAutoFit/>
          </a:bodyPr>
          <a:lstStyle/>
          <a:p>
            <a:r>
              <a:rPr lang="en-US" sz="4000" b="1" dirty="0" smtClean="0">
                <a:solidFill>
                  <a:srgbClr val="90512B"/>
                </a:solidFill>
                <a:latin typeface="Max's Handwritin"/>
                <a:cs typeface="Max's Handwritin"/>
              </a:rPr>
              <a:t>But will this be merely a temporary phase of transition?</a:t>
            </a:r>
          </a:p>
        </p:txBody>
      </p:sp>
    </p:spTree>
    <p:extLst>
      <p:ext uri="{BB962C8B-B14F-4D97-AF65-F5344CB8AC3E}">
        <p14:creationId xmlns:p14="http://schemas.microsoft.com/office/powerpoint/2010/main" val="4052273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618" y="222035"/>
            <a:ext cx="6796800" cy="4451795"/>
          </a:xfrm>
          <a:prstGeom prst="rect">
            <a:avLst/>
          </a:prstGeom>
        </p:spPr>
      </p:pic>
      <p:pic>
        <p:nvPicPr>
          <p:cNvPr id="15" name="Picture 14"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413" y="2704360"/>
            <a:ext cx="2078208" cy="1161338"/>
          </a:xfrm>
          <a:prstGeom prst="rect">
            <a:avLst/>
          </a:prstGeom>
        </p:spPr>
      </p:pic>
      <p:sp>
        <p:nvSpPr>
          <p:cNvPr id="16" name="TextBox 15"/>
          <p:cNvSpPr txBox="1"/>
          <p:nvPr/>
        </p:nvSpPr>
        <p:spPr>
          <a:xfrm>
            <a:off x="2458356" y="2704361"/>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17" name="TextBox 16"/>
          <p:cNvSpPr txBox="1"/>
          <p:nvPr/>
        </p:nvSpPr>
        <p:spPr>
          <a:xfrm>
            <a:off x="6139620" y="744630"/>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18" name="TextBox 17"/>
          <p:cNvSpPr txBox="1"/>
          <p:nvPr/>
        </p:nvSpPr>
        <p:spPr>
          <a:xfrm>
            <a:off x="6596843" y="2443063"/>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19" name="TextBox 18"/>
          <p:cNvSpPr txBox="1"/>
          <p:nvPr/>
        </p:nvSpPr>
        <p:spPr>
          <a:xfrm>
            <a:off x="3657556" y="3553577"/>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20" name="TextBox 19"/>
          <p:cNvSpPr txBox="1"/>
          <p:nvPr/>
        </p:nvSpPr>
        <p:spPr>
          <a:xfrm>
            <a:off x="5586440" y="3555157"/>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2" name="TextBox 1"/>
          <p:cNvSpPr txBox="1"/>
          <p:nvPr/>
        </p:nvSpPr>
        <p:spPr>
          <a:xfrm>
            <a:off x="563367" y="4553912"/>
            <a:ext cx="7728856" cy="2299748"/>
          </a:xfrm>
          <a:prstGeom prst="rect">
            <a:avLst/>
          </a:prstGeom>
          <a:noFill/>
        </p:spPr>
        <p:txBody>
          <a:bodyPr wrap="square" lIns="82945" tIns="41473" rIns="82945" bIns="41473" rtlCol="0">
            <a:spAutoFit/>
          </a:bodyPr>
          <a:lstStyle/>
          <a:p>
            <a:r>
              <a:rPr lang="en-US" sz="1800" b="1" dirty="0">
                <a:latin typeface="Courier"/>
                <a:cs typeface="Courier"/>
              </a:rPr>
              <a:t>T</a:t>
            </a:r>
            <a:r>
              <a:rPr lang="en-US" sz="1800" b="1" dirty="0" smtClean="0">
                <a:latin typeface="Courier"/>
                <a:cs typeface="Courier"/>
              </a:rPr>
              <a:t>ransition requires the network owner to undertake capital investment in network service infrastructure to support IPv4 address sharing/rationing. </a:t>
            </a:r>
          </a:p>
          <a:p>
            <a:endParaRPr lang="en-US" sz="1800" b="1" dirty="0">
              <a:latin typeface="Courier"/>
              <a:cs typeface="Courier"/>
            </a:endParaRPr>
          </a:p>
          <a:p>
            <a:r>
              <a:rPr lang="en-US" sz="1800" b="1" dirty="0" smtClean="0">
                <a:latin typeface="Courier"/>
                <a:cs typeface="Courier"/>
              </a:rPr>
              <a:t>What lengths will the network owner then go to to protect the value of this additional investment by locking itself into this “transitional” service model for an extended/indefinite period? </a:t>
            </a:r>
          </a:p>
        </p:txBody>
      </p:sp>
      <p:sp>
        <p:nvSpPr>
          <p:cNvPr id="13" name="TextBox 12"/>
          <p:cNvSpPr txBox="1"/>
          <p:nvPr/>
        </p:nvSpPr>
        <p:spPr>
          <a:xfrm>
            <a:off x="362216" y="557645"/>
            <a:ext cx="5347375" cy="1314862"/>
          </a:xfrm>
          <a:prstGeom prst="rect">
            <a:avLst/>
          </a:prstGeom>
          <a:noFill/>
        </p:spPr>
        <p:txBody>
          <a:bodyPr wrap="square" lIns="82945" tIns="41473" rIns="82945" bIns="41473" rtlCol="0">
            <a:spAutoFit/>
          </a:bodyPr>
          <a:lstStyle/>
          <a:p>
            <a:r>
              <a:rPr lang="en-US" sz="4000" b="1" dirty="0" smtClean="0">
                <a:solidFill>
                  <a:srgbClr val="90512B"/>
                </a:solidFill>
                <a:latin typeface="Max's Handwritin"/>
                <a:cs typeface="Max's Handwritin"/>
              </a:rPr>
              <a:t>But will this be merely a temporary phase of transition?</a:t>
            </a:r>
          </a:p>
        </p:txBody>
      </p:sp>
    </p:spTree>
    <p:extLst>
      <p:ext uri="{BB962C8B-B14F-4D97-AF65-F5344CB8AC3E}">
        <p14:creationId xmlns:p14="http://schemas.microsoft.com/office/powerpoint/2010/main" val="2072587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567" y="881350"/>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361" y="3363675"/>
            <a:ext cx="2078208" cy="1161338"/>
          </a:xfrm>
          <a:prstGeom prst="rect">
            <a:avLst/>
          </a:prstGeom>
        </p:spPr>
      </p:pic>
      <p:sp>
        <p:nvSpPr>
          <p:cNvPr id="3" name="Content Placeholder 2"/>
          <p:cNvSpPr>
            <a:spLocks noGrp="1"/>
          </p:cNvSpPr>
          <p:nvPr>
            <p:ph idx="1"/>
          </p:nvPr>
        </p:nvSpPr>
        <p:spPr>
          <a:xfrm>
            <a:off x="391680" y="4996784"/>
            <a:ext cx="7511512" cy="1324062"/>
          </a:xfrm>
        </p:spPr>
        <p:txBody>
          <a:bodyPr>
            <a:normAutofit fontScale="92500"/>
          </a:bodyPr>
          <a:lstStyle/>
          <a:p>
            <a:pPr marL="0" indent="0">
              <a:buNone/>
            </a:pPr>
            <a:r>
              <a:rPr lang="en-US" sz="3300" b="1" dirty="0">
                <a:solidFill>
                  <a:srgbClr val="FF0000"/>
                </a:solidFill>
                <a:latin typeface="Max's Handwritin"/>
                <a:cs typeface="Max's Handwritin"/>
              </a:rPr>
              <a:t>The risk in this transition phase is that the </a:t>
            </a:r>
            <a:r>
              <a:rPr lang="en-US" sz="3300" b="1" dirty="0" smtClean="0">
                <a:solidFill>
                  <a:srgbClr val="FF0000"/>
                </a:solidFill>
                <a:latin typeface="Max's Handwritin"/>
                <a:cs typeface="Max's Handwritin"/>
              </a:rPr>
              <a:t>Internet carriage provider </a:t>
            </a:r>
            <a:r>
              <a:rPr lang="en-US" sz="3300" b="1" dirty="0">
                <a:solidFill>
                  <a:srgbClr val="FF0000"/>
                </a:solidFill>
                <a:latin typeface="Max's Handwritin"/>
                <a:cs typeface="Max's Handwritin"/>
              </a:rPr>
              <a:t>heads off in a completely different direction!</a:t>
            </a:r>
          </a:p>
        </p:txBody>
      </p:sp>
      <p:sp>
        <p:nvSpPr>
          <p:cNvPr id="6" name="TextBox 5"/>
          <p:cNvSpPr txBox="1"/>
          <p:nvPr/>
        </p:nvSpPr>
        <p:spPr>
          <a:xfrm>
            <a:off x="2193304" y="3363676"/>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5874569" y="1403945"/>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6331792" y="3102378"/>
            <a:ext cx="795887" cy="591587"/>
          </a:xfrm>
          <a:prstGeom prst="rect">
            <a:avLst/>
          </a:prstGeom>
          <a:solidFill>
            <a:srgbClr val="FFFFFE"/>
          </a:solidFill>
        </p:spPr>
        <p:txBody>
          <a:bodyPr wrap="none" lIns="82945" tIns="41473" rIns="82945" bIns="41473" rtlCol="0">
            <a:spAutoFit/>
          </a:bodyPr>
          <a:lstStyle/>
          <a:p>
            <a:r>
              <a:rPr lang="en-US" sz="3300" b="1" dirty="0">
                <a:solidFill>
                  <a:srgbClr val="FF0000"/>
                </a:solidFill>
                <a:latin typeface="Max's Handwritin"/>
                <a:cs typeface="Max's Handwritin"/>
              </a:rPr>
              <a:t>CGNs</a:t>
            </a:r>
          </a:p>
        </p:txBody>
      </p:sp>
      <p:sp>
        <p:nvSpPr>
          <p:cNvPr id="9" name="TextBox 8"/>
          <p:cNvSpPr txBox="1"/>
          <p:nvPr/>
        </p:nvSpPr>
        <p:spPr>
          <a:xfrm>
            <a:off x="3392504" y="4212892"/>
            <a:ext cx="770239" cy="591587"/>
          </a:xfrm>
          <a:prstGeom prst="rect">
            <a:avLst/>
          </a:prstGeom>
          <a:solidFill>
            <a:srgbClr val="FFFFFE"/>
          </a:solidFill>
        </p:spPr>
        <p:txBody>
          <a:bodyPr wrap="none" lIns="82945" tIns="41473" rIns="82945" bIns="41473" rtlCol="0">
            <a:spAutoFit/>
          </a:bodyPr>
          <a:lstStyle/>
          <a:p>
            <a:r>
              <a:rPr lang="en-US" sz="3300" b="1" dirty="0">
                <a:solidFill>
                  <a:srgbClr val="90512B"/>
                </a:solidFill>
                <a:latin typeface="Max's Handwritin"/>
                <a:cs typeface="Max's Handwritin"/>
              </a:rPr>
              <a:t>ALGs</a:t>
            </a:r>
          </a:p>
        </p:txBody>
      </p:sp>
      <p:sp>
        <p:nvSpPr>
          <p:cNvPr id="10" name="TextBox 9"/>
          <p:cNvSpPr txBox="1"/>
          <p:nvPr/>
        </p:nvSpPr>
        <p:spPr>
          <a:xfrm>
            <a:off x="5321389" y="4214471"/>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2" name="Rectangle 1"/>
          <p:cNvSpPr/>
          <p:nvPr/>
        </p:nvSpPr>
        <p:spPr bwMode="auto">
          <a:xfrm rot="3060743">
            <a:off x="3801800" y="2028944"/>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3" name="Rectangle 12"/>
          <p:cNvSpPr/>
          <p:nvPr/>
        </p:nvSpPr>
        <p:spPr bwMode="auto">
          <a:xfrm rot="3788406">
            <a:off x="4900901" y="1637564"/>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4" name="Rectangle 13"/>
          <p:cNvSpPr/>
          <p:nvPr/>
        </p:nvSpPr>
        <p:spPr bwMode="auto">
          <a:xfrm rot="3788406">
            <a:off x="6076616" y="1114970"/>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5" name="Rectangle 14"/>
          <p:cNvSpPr/>
          <p:nvPr/>
        </p:nvSpPr>
        <p:spPr bwMode="auto">
          <a:xfrm rot="3788406">
            <a:off x="7305383" y="1105138"/>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6" name="Rectangle 15"/>
          <p:cNvSpPr/>
          <p:nvPr/>
        </p:nvSpPr>
        <p:spPr bwMode="auto">
          <a:xfrm rot="3286428">
            <a:off x="3402828" y="3564618"/>
            <a:ext cx="540419" cy="625124"/>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pic>
        <p:nvPicPr>
          <p:cNvPr id="17" name="Picture 16"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742" y="4408865"/>
            <a:ext cx="1211904" cy="1046126"/>
          </a:xfrm>
          <a:prstGeom prst="rect">
            <a:avLst/>
          </a:prstGeom>
        </p:spPr>
      </p:pic>
      <p:sp>
        <p:nvSpPr>
          <p:cNvPr id="12" name="Content Placeholder 2"/>
          <p:cNvSpPr txBox="1">
            <a:spLocks/>
          </p:cNvSpPr>
          <p:nvPr/>
        </p:nvSpPr>
        <p:spPr bwMode="auto">
          <a:xfrm>
            <a:off x="522315" y="685378"/>
            <a:ext cx="5225399" cy="352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14629" rIns="0" bIns="0" numCol="1" anchor="t" anchorCtr="0" compatLnSpc="1">
            <a:prstTxWarp prst="textNoShape">
              <a:avLst/>
            </a:prstTxWarp>
          </a:bodyPr>
          <a:lstStyle>
            <a:lvl1pPr marL="342900" indent="-342900" algn="l" defTabSz="449263" rtl="0" eaLnBrk="1" fontAlgn="base" hangingPunct="1">
              <a:lnSpc>
                <a:spcPct val="96000"/>
              </a:lnSpc>
              <a:spcBef>
                <a:spcPct val="0"/>
              </a:spcBef>
              <a:spcAft>
                <a:spcPts val="1425"/>
              </a:spcAft>
              <a:buClr>
                <a:srgbClr val="000000"/>
              </a:buClr>
              <a:buSzPct val="100000"/>
              <a:buFont typeface="Arial" charset="0"/>
              <a:buChar char="•"/>
              <a:defRPr sz="3200">
                <a:solidFill>
                  <a:srgbClr val="000000"/>
                </a:solidFill>
                <a:latin typeface="+mn-lt"/>
                <a:ea typeface="ＭＳ Ｐゴシック" charset="0"/>
                <a:cs typeface="+mn-cs"/>
              </a:defRPr>
            </a:lvl1pPr>
            <a:lvl2pPr marL="742950" indent="-285750" algn="l" defTabSz="449263" rtl="0" eaLnBrk="1" fontAlgn="base" hangingPunct="1">
              <a:lnSpc>
                <a:spcPct val="96000"/>
              </a:lnSpc>
              <a:spcBef>
                <a:spcPct val="0"/>
              </a:spcBef>
              <a:spcAft>
                <a:spcPts val="1138"/>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1" fontAlgn="base" hangingPunct="1">
              <a:lnSpc>
                <a:spcPct val="96000"/>
              </a:lnSpc>
              <a:spcBef>
                <a:spcPct val="0"/>
              </a:spcBef>
              <a:spcAft>
                <a:spcPts val="85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1" fontAlgn="base" hangingPunct="1">
              <a:lnSpc>
                <a:spcPct val="96000"/>
              </a:lnSpc>
              <a:spcBef>
                <a:spcPct val="0"/>
              </a:spcBef>
              <a:spcAft>
                <a:spcPts val="575"/>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1" fontAlgn="base" hangingPunct="1">
              <a:lnSpc>
                <a:spcPct val="96000"/>
              </a:lnSpc>
              <a:spcBef>
                <a:spcPct val="0"/>
              </a:spcBef>
              <a:spcAft>
                <a:spcPts val="288"/>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marL="0" indent="0">
              <a:buNone/>
            </a:pPr>
            <a:r>
              <a:rPr lang="en-US" dirty="0" smtClean="0">
                <a:solidFill>
                  <a:schemeClr val="bg1">
                    <a:lumMod val="75000"/>
                  </a:schemeClr>
                </a:solidFill>
                <a:latin typeface="Powderfinger Type"/>
                <a:cs typeface="Powderfinger Type"/>
              </a:rPr>
              <a:t>The challenge often lies in managing the transition from one technology to another</a:t>
            </a:r>
          </a:p>
        </p:txBody>
      </p:sp>
    </p:spTree>
    <p:extLst>
      <p:ext uri="{BB962C8B-B14F-4D97-AF65-F5344CB8AC3E}">
        <p14:creationId xmlns:p14="http://schemas.microsoft.com/office/powerpoint/2010/main" val="302501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Tree>
    <p:extLst>
      <p:ext uri="{BB962C8B-B14F-4D97-AF65-F5344CB8AC3E}">
        <p14:creationId xmlns:p14="http://schemas.microsoft.com/office/powerpoint/2010/main" val="1075093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2" name="TextBox 1"/>
          <p:cNvSpPr txBox="1"/>
          <p:nvPr/>
        </p:nvSpPr>
        <p:spPr>
          <a:xfrm>
            <a:off x="2053776" y="2579783"/>
            <a:ext cx="5392194" cy="1745750"/>
          </a:xfrm>
          <a:prstGeom prst="rect">
            <a:avLst/>
          </a:prstGeom>
          <a:noFill/>
        </p:spPr>
        <p:txBody>
          <a:bodyPr wrap="square" lIns="82945" tIns="41473" rIns="82945" bIns="41473" rtlCol="0">
            <a:spAutoFit/>
          </a:bodyPr>
          <a:lstStyle/>
          <a:p>
            <a:r>
              <a:rPr lang="en-US" sz="3600" b="1" dirty="0">
                <a:solidFill>
                  <a:srgbClr val="432004"/>
                </a:solidFill>
                <a:latin typeface="Max's Handwritin"/>
                <a:cs typeface="Max's Handwritin"/>
              </a:rPr>
              <a:t>To ensure that the industry maintains </a:t>
            </a:r>
            <a:r>
              <a:rPr lang="en-US" sz="3600" b="1" dirty="0" smtClean="0">
                <a:solidFill>
                  <a:srgbClr val="432004"/>
                </a:solidFill>
                <a:latin typeface="Max's Handwritin"/>
                <a:cs typeface="Max's Handwritin"/>
              </a:rPr>
              <a:t>a collective </a:t>
            </a:r>
            <a:r>
              <a:rPr lang="en-US" sz="3600" b="1" dirty="0">
                <a:solidFill>
                  <a:srgbClr val="432004"/>
                </a:solidFill>
                <a:latin typeface="Max's Handwritin"/>
                <a:cs typeface="Max's Handwritin"/>
              </a:rPr>
              <a:t>focus on IPv6 as the objective of this exercise!</a:t>
            </a:r>
          </a:p>
        </p:txBody>
      </p:sp>
    </p:spTree>
    <p:extLst>
      <p:ext uri="{BB962C8B-B14F-4D97-AF65-F5344CB8AC3E}">
        <p14:creationId xmlns:p14="http://schemas.microsoft.com/office/powerpoint/2010/main" val="249225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2" name="TextBox 1"/>
          <p:cNvSpPr txBox="1"/>
          <p:nvPr/>
        </p:nvSpPr>
        <p:spPr>
          <a:xfrm>
            <a:off x="3200332" y="2187837"/>
            <a:ext cx="4768177" cy="1607250"/>
          </a:xfrm>
          <a:prstGeom prst="rect">
            <a:avLst/>
          </a:prstGeom>
          <a:noFill/>
        </p:spPr>
        <p:txBody>
          <a:bodyPr wrap="square" lIns="82945" tIns="41473" rIns="82945" bIns="41473" rtlCol="0">
            <a:spAutoFit/>
          </a:bodyPr>
          <a:lstStyle/>
          <a:p>
            <a:r>
              <a:rPr lang="en-US" sz="3300" b="1" dirty="0">
                <a:solidFill>
                  <a:srgbClr val="B06824"/>
                </a:solidFill>
                <a:latin typeface="Max's Handwritin"/>
                <a:cs typeface="Max's Handwritin"/>
              </a:rPr>
              <a:t>To ensure that the industry maintains </a:t>
            </a:r>
            <a:r>
              <a:rPr lang="en-US" sz="3300" b="1" dirty="0" smtClean="0">
                <a:solidFill>
                  <a:srgbClr val="B06824"/>
                </a:solidFill>
                <a:latin typeface="Max's Handwritin"/>
                <a:cs typeface="Max's Handwritin"/>
              </a:rPr>
              <a:t>a collective </a:t>
            </a:r>
            <a:r>
              <a:rPr lang="en-US" sz="3300" b="1" dirty="0">
                <a:solidFill>
                  <a:srgbClr val="B06824"/>
                </a:solidFill>
                <a:latin typeface="Max's Handwritin"/>
                <a:cs typeface="Max's Handwritin"/>
              </a:rPr>
              <a:t>focus on IPv6 as the objective of this exercise!</a:t>
            </a:r>
          </a:p>
        </p:txBody>
      </p:sp>
      <p:sp>
        <p:nvSpPr>
          <p:cNvPr id="5" name="TextBox 4"/>
          <p:cNvSpPr txBox="1"/>
          <p:nvPr/>
        </p:nvSpPr>
        <p:spPr>
          <a:xfrm>
            <a:off x="848903" y="4212892"/>
            <a:ext cx="6676378" cy="2299747"/>
          </a:xfrm>
          <a:prstGeom prst="rect">
            <a:avLst/>
          </a:prstGeom>
          <a:noFill/>
        </p:spPr>
        <p:txBody>
          <a:bodyPr wrap="square" lIns="82945" tIns="41473" rIns="82945" bIns="41473" rtlCol="0">
            <a:spAutoFit/>
          </a:bodyPr>
          <a:lstStyle/>
          <a:p>
            <a:r>
              <a:rPr lang="en-US" sz="3600" b="1" dirty="0">
                <a:solidFill>
                  <a:srgbClr val="0000FF"/>
                </a:solidFill>
                <a:latin typeface="Max's Handwritin"/>
                <a:cs typeface="Max's Handwritin"/>
              </a:rPr>
              <a:t>And to ensure that we do not get distracted by attempting to optimize what were intended to be temporary measures</a:t>
            </a:r>
          </a:p>
          <a:p>
            <a:endParaRPr lang="en-US" sz="3600" b="1" dirty="0">
              <a:solidFill>
                <a:srgbClr val="0000FF"/>
              </a:solidFill>
              <a:latin typeface="Max's Handwritin"/>
              <a:cs typeface="Max's Handwritin"/>
            </a:endParaRPr>
          </a:p>
        </p:txBody>
      </p:sp>
    </p:spTree>
    <p:extLst>
      <p:ext uri="{BB962C8B-B14F-4D97-AF65-F5344CB8AC3E}">
        <p14:creationId xmlns:p14="http://schemas.microsoft.com/office/powerpoint/2010/main" val="974835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5" name="TextBox 4"/>
          <p:cNvSpPr txBox="1"/>
          <p:nvPr/>
        </p:nvSpPr>
        <p:spPr>
          <a:xfrm>
            <a:off x="1223855" y="2434892"/>
            <a:ext cx="6676378" cy="1745750"/>
          </a:xfrm>
          <a:prstGeom prst="rect">
            <a:avLst/>
          </a:prstGeom>
          <a:noFill/>
        </p:spPr>
        <p:txBody>
          <a:bodyPr wrap="square" lIns="82945" tIns="41473" rIns="82945" bIns="41473" rtlCol="0">
            <a:spAutoFit/>
          </a:bodyPr>
          <a:lstStyle/>
          <a:p>
            <a:r>
              <a:rPr lang="en-US" sz="3600" b="1" dirty="0" smtClean="0">
                <a:solidFill>
                  <a:srgbClr val="0000FF"/>
                </a:solidFill>
                <a:latin typeface="Max's Handwritin"/>
                <a:cs typeface="Max's Handwritin"/>
              </a:rPr>
              <a:t>This was always going to be a very hard question to try and answer!</a:t>
            </a:r>
          </a:p>
          <a:p>
            <a:endParaRPr lang="en-US" sz="3600" b="1" dirty="0">
              <a:solidFill>
                <a:srgbClr val="0000FF"/>
              </a:solidFill>
              <a:latin typeface="Max's Handwritin"/>
              <a:cs typeface="Max's Handwritin"/>
            </a:endParaRPr>
          </a:p>
        </p:txBody>
      </p:sp>
    </p:spTree>
    <p:extLst>
      <p:ext uri="{BB962C8B-B14F-4D97-AF65-F5344CB8AC3E}">
        <p14:creationId xmlns:p14="http://schemas.microsoft.com/office/powerpoint/2010/main" val="415917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Internet...</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Has been a runaway success that has transformed not just the telecommunications sector, but entire social structures are being altered by the Internet!</a:t>
            </a:r>
          </a:p>
          <a:p>
            <a:pPr marL="0" indent="0">
              <a:buNone/>
            </a:pPr>
            <a:r>
              <a:rPr lang="en-US" dirty="0" smtClean="0">
                <a:latin typeface="Powderfinger Type"/>
                <a:cs typeface="Powderfinger Type"/>
              </a:rPr>
              <a:t>And now we’ve used up most of the Internet’s 32bit address pool</a:t>
            </a:r>
            <a:endParaRPr lang="en-US" dirty="0"/>
          </a:p>
        </p:txBody>
      </p:sp>
    </p:spTree>
    <p:extLst>
      <p:ext uri="{BB962C8B-B14F-4D97-AF65-F5344CB8AC3E}">
        <p14:creationId xmlns:p14="http://schemas.microsoft.com/office/powerpoint/2010/main" val="2207878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5" name="TextBox 4"/>
          <p:cNvSpPr txBox="1"/>
          <p:nvPr/>
        </p:nvSpPr>
        <p:spPr>
          <a:xfrm>
            <a:off x="1223855" y="2434892"/>
            <a:ext cx="6676378" cy="1745750"/>
          </a:xfrm>
          <a:prstGeom prst="rect">
            <a:avLst/>
          </a:prstGeom>
          <a:noFill/>
        </p:spPr>
        <p:txBody>
          <a:bodyPr wrap="square" lIns="82945" tIns="41473" rIns="82945" bIns="41473" rtlCol="0">
            <a:spAutoFit/>
          </a:bodyPr>
          <a:lstStyle/>
          <a:p>
            <a:r>
              <a:rPr lang="en-US" sz="3600" b="1" dirty="0">
                <a:solidFill>
                  <a:srgbClr val="0000FF"/>
                </a:solidFill>
                <a:latin typeface="Max's Handwritin"/>
                <a:cs typeface="Max's Handwritin"/>
              </a:rPr>
              <a:t>T</a:t>
            </a:r>
            <a:r>
              <a:rPr lang="en-US" sz="3600" b="1" dirty="0" smtClean="0">
                <a:solidFill>
                  <a:srgbClr val="0000FF"/>
                </a:solidFill>
                <a:latin typeface="Max's Handwritin"/>
                <a:cs typeface="Max's Handwritin"/>
              </a:rPr>
              <a:t>he data on IPv6 uptake so far suggests that we are still not managing this at all well. </a:t>
            </a:r>
          </a:p>
          <a:p>
            <a:endParaRPr lang="en-US" sz="3600" b="1" dirty="0">
              <a:solidFill>
                <a:srgbClr val="0000FF"/>
              </a:solidFill>
              <a:latin typeface="Max's Handwritin"/>
              <a:cs typeface="Max's Handwritin"/>
            </a:endParaRPr>
          </a:p>
        </p:txBody>
      </p:sp>
    </p:spTree>
    <p:extLst>
      <p:ext uri="{BB962C8B-B14F-4D97-AF65-F5344CB8AC3E}">
        <p14:creationId xmlns:p14="http://schemas.microsoft.com/office/powerpoint/2010/main" val="1618683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fontScale="90000"/>
          </a:bodyPr>
          <a:lstStyle/>
          <a:p>
            <a:r>
              <a:rPr lang="en-US" altLang="ja-JP" dirty="0">
                <a:latin typeface="Powderfinger Type"/>
                <a:ea typeface="ＭＳ Ｐゴシック" charset="0"/>
                <a:cs typeface="Powderfinger Type"/>
              </a:rPr>
              <a:t>IPv6 capability, as seen by Google</a:t>
            </a:r>
          </a:p>
        </p:txBody>
      </p:sp>
      <p:sp>
        <p:nvSpPr>
          <p:cNvPr id="19458"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CA38C5-4B24-0447-B08D-40051D287120}" type="slidenum">
              <a:rPr lang="en-US" sz="1200">
                <a:solidFill>
                  <a:srgbClr val="898989"/>
                </a:solidFill>
                <a:latin typeface="Calibri" charset="0"/>
              </a:rPr>
              <a:pPr eaLnBrk="1" hangingPunct="1"/>
              <a:t>51</a:t>
            </a:fld>
            <a:endParaRPr lang="en-US" sz="1200">
              <a:solidFill>
                <a:srgbClr val="898989"/>
              </a:solidFill>
              <a:latin typeface="Calibri" charset="0"/>
            </a:endParaRPr>
          </a:p>
        </p:txBody>
      </p:sp>
      <p:sp>
        <p:nvSpPr>
          <p:cNvPr id="19459" name="Rectangle 5"/>
          <p:cNvSpPr>
            <a:spLocks noChangeArrowheads="1"/>
          </p:cNvSpPr>
          <p:nvPr/>
        </p:nvSpPr>
        <p:spPr bwMode="auto">
          <a:xfrm>
            <a:off x="4267200" y="5470525"/>
            <a:ext cx="6364288"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r>
              <a:rPr lang="en-US" sz="1400" dirty="0"/>
              <a:t>http://</a:t>
            </a:r>
            <a:r>
              <a:rPr lang="en-US" sz="1400" dirty="0" err="1"/>
              <a:t>www.google.com</a:t>
            </a:r>
            <a:r>
              <a:rPr lang="en-US" sz="1400" dirty="0"/>
              <a:t>/</a:t>
            </a:r>
            <a:r>
              <a:rPr lang="en-US" sz="1400" dirty="0" err="1"/>
              <a:t>intl</a:t>
            </a:r>
            <a:r>
              <a:rPr lang="en-US" sz="1400" dirty="0"/>
              <a:t>/en/ipv6/statistics/</a:t>
            </a:r>
          </a:p>
        </p:txBody>
      </p:sp>
      <p:pic>
        <p:nvPicPr>
          <p:cNvPr id="2" name="Picture 1" descr="Screen Shot 2012-04-30 at 11.00.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0500"/>
            <a:ext cx="9144000" cy="3917585"/>
          </a:xfrm>
          <a:prstGeom prst="rect">
            <a:avLst/>
          </a:prstGeom>
        </p:spPr>
      </p:pic>
      <p:sp>
        <p:nvSpPr>
          <p:cNvPr id="3" name="TextBox 2"/>
          <p:cNvSpPr txBox="1"/>
          <p:nvPr/>
        </p:nvSpPr>
        <p:spPr>
          <a:xfrm rot="21283666">
            <a:off x="930026" y="1900139"/>
            <a:ext cx="5865708" cy="830997"/>
          </a:xfrm>
          <a:prstGeom prst="rect">
            <a:avLst/>
          </a:prstGeom>
          <a:noFill/>
          <a:ln>
            <a:noFill/>
          </a:ln>
        </p:spPr>
        <p:txBody>
          <a:bodyPr wrap="none" rtlCol="0">
            <a:spAutoFit/>
          </a:bodyPr>
          <a:lstStyle/>
          <a:p>
            <a:r>
              <a:rPr lang="en-US" sz="2400" b="1" dirty="0" smtClean="0">
                <a:solidFill>
                  <a:schemeClr val="accent6">
                    <a:lumMod val="50000"/>
                  </a:schemeClr>
                </a:solidFill>
                <a:latin typeface="Max's Handwritin"/>
                <a:cs typeface="Max's Handwritin"/>
              </a:rPr>
              <a:t>In April 2012 only 0.5% of users access Google’s dual stack</a:t>
            </a:r>
          </a:p>
          <a:p>
            <a:r>
              <a:rPr lang="en-US" sz="2400" b="1" dirty="0">
                <a:solidFill>
                  <a:schemeClr val="accent6">
                    <a:lumMod val="50000"/>
                  </a:schemeClr>
                </a:solidFill>
                <a:latin typeface="Max's Handwritin"/>
                <a:cs typeface="Max's Handwritin"/>
              </a:rPr>
              <a:t>s</a:t>
            </a:r>
            <a:r>
              <a:rPr lang="en-US" sz="2400" b="1" dirty="0" smtClean="0">
                <a:solidFill>
                  <a:schemeClr val="accent6">
                    <a:lumMod val="50000"/>
                  </a:schemeClr>
                </a:solidFill>
                <a:latin typeface="Max's Handwritin"/>
                <a:cs typeface="Max's Handwritin"/>
              </a:rPr>
              <a:t>ervices using IPv6</a:t>
            </a:r>
            <a:endParaRPr lang="en-US" sz="2400" b="1" dirty="0">
              <a:solidFill>
                <a:schemeClr val="accent6">
                  <a:lumMod val="50000"/>
                </a:schemeClr>
              </a:solidFill>
              <a:latin typeface="Max's Handwritin"/>
              <a:cs typeface="Max's Handwritin"/>
            </a:endParaRPr>
          </a:p>
        </p:txBody>
      </p:sp>
      <p:sp>
        <p:nvSpPr>
          <p:cNvPr id="5" name="Freeform 4"/>
          <p:cNvSpPr/>
          <p:nvPr/>
        </p:nvSpPr>
        <p:spPr>
          <a:xfrm rot="21244098" flipV="1">
            <a:off x="6026726" y="2188802"/>
            <a:ext cx="2622784" cy="317651"/>
          </a:xfrm>
          <a:custGeom>
            <a:avLst/>
            <a:gdLst>
              <a:gd name="connsiteX0" fmla="*/ 0 w 1673090"/>
              <a:gd name="connsiteY0" fmla="*/ 90051 h 160056"/>
              <a:gd name="connsiteX1" fmla="*/ 830022 w 1673090"/>
              <a:gd name="connsiteY1" fmla="*/ 44 h 160056"/>
              <a:gd name="connsiteX2" fmla="*/ 1640045 w 1673090"/>
              <a:gd name="connsiteY2" fmla="*/ 100051 h 160056"/>
              <a:gd name="connsiteX3" fmla="*/ 1530041 w 1673090"/>
              <a:gd name="connsiteY3" fmla="*/ 20046 h 160056"/>
              <a:gd name="connsiteX4" fmla="*/ 1660045 w 1673090"/>
              <a:gd name="connsiteY4" fmla="*/ 100051 h 160056"/>
              <a:gd name="connsiteX5" fmla="*/ 1490040 w 1673090"/>
              <a:gd name="connsiteY5" fmla="*/ 160056 h 16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3090" h="160056">
                <a:moveTo>
                  <a:pt x="0" y="90051"/>
                </a:moveTo>
                <a:cubicBezTo>
                  <a:pt x="278340" y="44214"/>
                  <a:pt x="556681" y="-1623"/>
                  <a:pt x="830022" y="44"/>
                </a:cubicBezTo>
                <a:cubicBezTo>
                  <a:pt x="1103363" y="1711"/>
                  <a:pt x="1523375" y="96717"/>
                  <a:pt x="1640045" y="100051"/>
                </a:cubicBezTo>
                <a:cubicBezTo>
                  <a:pt x="1756715" y="103385"/>
                  <a:pt x="1526708" y="20046"/>
                  <a:pt x="1530041" y="20046"/>
                </a:cubicBezTo>
                <a:cubicBezTo>
                  <a:pt x="1533374" y="20046"/>
                  <a:pt x="1666712" y="76716"/>
                  <a:pt x="1660045" y="100051"/>
                </a:cubicBezTo>
                <a:cubicBezTo>
                  <a:pt x="1653378" y="123386"/>
                  <a:pt x="1490040" y="160056"/>
                  <a:pt x="1490040" y="160056"/>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6">
                  <a:lumMod val="50000"/>
                </a:schemeClr>
              </a:solidFill>
            </a:endParaRPr>
          </a:p>
        </p:txBody>
      </p:sp>
    </p:spTree>
    <p:extLst>
      <p:ext uri="{BB962C8B-B14F-4D97-AF65-F5344CB8AC3E}">
        <p14:creationId xmlns:p14="http://schemas.microsoft.com/office/powerpoint/2010/main" val="398599586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smtClean="0">
                <a:latin typeface="Powderfinger Type"/>
                <a:ea typeface="ＭＳ Ｐゴシック" charset="0"/>
                <a:cs typeface="Powderfinger Type"/>
              </a:rPr>
              <a:t>Packet Counting...</a:t>
            </a:r>
            <a:endParaRPr lang="en-US" dirty="0">
              <a:latin typeface="Powderfinger Type"/>
              <a:ea typeface="ＭＳ Ｐゴシック" charset="0"/>
              <a:cs typeface="Powderfinger Type"/>
            </a:endParaRPr>
          </a:p>
        </p:txBody>
      </p:sp>
      <p:sp>
        <p:nvSpPr>
          <p:cNvPr id="21506" name="Content Placeholder 2"/>
          <p:cNvSpPr>
            <a:spLocks noGrp="1"/>
          </p:cNvSpPr>
          <p:nvPr>
            <p:ph idx="1"/>
          </p:nvPr>
        </p:nvSpPr>
        <p:spPr/>
        <p:txBody>
          <a:bodyPr>
            <a:normAutofit fontScale="92500" lnSpcReduction="20000"/>
          </a:bodyPr>
          <a:lstStyle/>
          <a:p>
            <a:pPr marL="0" indent="0">
              <a:buNone/>
            </a:pPr>
            <a:r>
              <a:rPr lang="en-US" dirty="0" smtClean="0">
                <a:latin typeface="Powderfinger Type"/>
                <a:ea typeface="ＭＳ Ｐゴシック" charset="0"/>
                <a:cs typeface="Powderfinger Type"/>
              </a:rPr>
              <a:t>Some </a:t>
            </a:r>
            <a:r>
              <a:rPr lang="en-US" dirty="0">
                <a:latin typeface="Powderfinger Type"/>
                <a:ea typeface="ＭＳ Ｐゴシック" charset="0"/>
                <a:cs typeface="Powderfinger Type"/>
              </a:rPr>
              <a:t>50% of the Internet’s </a:t>
            </a:r>
            <a:r>
              <a:rPr lang="en-US" dirty="0" smtClean="0">
                <a:latin typeface="Powderfinger Type"/>
                <a:ea typeface="ＭＳ Ｐゴシック" charset="0"/>
                <a:cs typeface="Powderfinger Type"/>
              </a:rPr>
              <a:t>transit ISPs support IPv6 transit</a:t>
            </a:r>
            <a:endParaRPr lang="en-US" dirty="0">
              <a:latin typeface="Powderfinger Type"/>
              <a:ea typeface="ＭＳ Ｐゴシック" charset="0"/>
              <a:cs typeface="Powderfinger Type"/>
            </a:endParaRPr>
          </a:p>
          <a:p>
            <a:pPr marL="0" indent="0">
              <a:buNone/>
            </a:pPr>
            <a:endParaRPr lang="en-US" dirty="0" smtClean="0">
              <a:latin typeface="Powderfinger Type"/>
              <a:ea typeface="ＭＳ Ｐゴシック" charset="0"/>
              <a:cs typeface="Powderfinger Type"/>
            </a:endParaRPr>
          </a:p>
          <a:p>
            <a:pPr marL="0" indent="0">
              <a:buNone/>
            </a:pPr>
            <a:r>
              <a:rPr lang="en-US" dirty="0" smtClean="0">
                <a:latin typeface="Powderfinger Type"/>
                <a:ea typeface="ＭＳ Ｐゴシック" charset="0"/>
                <a:cs typeface="Powderfinger Type"/>
              </a:rPr>
              <a:t>Some </a:t>
            </a:r>
            <a:r>
              <a:rPr lang="en-US" dirty="0">
                <a:latin typeface="Powderfinger Type"/>
                <a:ea typeface="ＭＳ Ｐゴシック" charset="0"/>
                <a:cs typeface="Powderfinger Type"/>
              </a:rPr>
              <a:t>50% of the Internet’s host devices have an active IPv6 stack</a:t>
            </a:r>
          </a:p>
          <a:p>
            <a:pPr marL="457200" lvl="1" indent="0">
              <a:buNone/>
            </a:pPr>
            <a:r>
              <a:rPr lang="en-US" b="1" dirty="0">
                <a:solidFill>
                  <a:schemeClr val="accent6">
                    <a:lumMod val="50000"/>
                  </a:schemeClr>
                </a:solidFill>
                <a:latin typeface="Max's Handwritin"/>
                <a:ea typeface="ＭＳ Ｐゴシック" charset="0"/>
                <a:cs typeface="Max's Handwritin"/>
              </a:rPr>
              <a:t>and the rest run Windows XP!</a:t>
            </a:r>
          </a:p>
          <a:p>
            <a:pPr marL="457200" lvl="1" indent="0">
              <a:buNone/>
            </a:pPr>
            <a:endParaRPr lang="en-US" b="1" dirty="0">
              <a:latin typeface="Max's Handwritin"/>
              <a:ea typeface="ＭＳ Ｐゴシック" charset="0"/>
              <a:cs typeface="Max's Handwritin"/>
            </a:endParaRPr>
          </a:p>
          <a:p>
            <a:pPr marL="0" indent="0">
              <a:buNone/>
            </a:pPr>
            <a:r>
              <a:rPr lang="en-US" dirty="0" smtClean="0">
                <a:latin typeface="Powderfinger Type"/>
                <a:ea typeface="ＭＳ Ｐゴシック" charset="0"/>
                <a:cs typeface="Powderfinger Type"/>
              </a:rPr>
              <a:t>But only 0.5% </a:t>
            </a:r>
            <a:r>
              <a:rPr lang="en-US" dirty="0">
                <a:latin typeface="Powderfinger Type"/>
                <a:ea typeface="ＭＳ Ｐゴシック" charset="0"/>
                <a:cs typeface="Powderfinger Type"/>
              </a:rPr>
              <a:t>of </a:t>
            </a:r>
            <a:r>
              <a:rPr lang="en-US" dirty="0" smtClean="0">
                <a:latin typeface="Powderfinger Type"/>
                <a:ea typeface="ＭＳ Ｐゴシック" charset="0"/>
                <a:cs typeface="Powderfinger Type"/>
              </a:rPr>
              <a:t>the Internet actually uses IPv6!</a:t>
            </a:r>
          </a:p>
          <a:p>
            <a:pPr marL="0" lvl="1" indent="0">
              <a:buNone/>
            </a:pPr>
            <a:r>
              <a:rPr lang="en-US" b="1" dirty="0" smtClean="0">
                <a:solidFill>
                  <a:schemeClr val="accent6">
                    <a:lumMod val="50000"/>
                  </a:schemeClr>
                </a:solidFill>
                <a:latin typeface="Max's Handwritin"/>
                <a:ea typeface="ＭＳ Ｐゴシック" charset="0"/>
                <a:cs typeface="Max's Handwritin"/>
              </a:rPr>
              <a:t>	and the problem appears to lie in the last mile access infrastructure!</a:t>
            </a:r>
            <a:endParaRPr lang="en-US" b="1" dirty="0">
              <a:solidFill>
                <a:schemeClr val="accent6">
                  <a:lumMod val="50000"/>
                </a:schemeClr>
              </a:solidFill>
              <a:latin typeface="Max's Handwritin"/>
              <a:ea typeface="ＭＳ Ｐゴシック" charset="0"/>
              <a:cs typeface="Max's Handwritin"/>
            </a:endParaRPr>
          </a:p>
          <a:p>
            <a:pPr marL="0" indent="0">
              <a:buNone/>
            </a:pPr>
            <a:endParaRPr lang="en-US" dirty="0">
              <a:latin typeface="Powderfinger Type"/>
              <a:ea typeface="ＭＳ Ｐゴシック" charset="0"/>
              <a:cs typeface="Powderfinger Type"/>
            </a:endParaRPr>
          </a:p>
        </p:txBody>
      </p:sp>
    </p:spTree>
    <p:extLst>
      <p:ext uri="{BB962C8B-B14F-4D97-AF65-F5344CB8AC3E}">
        <p14:creationId xmlns:p14="http://schemas.microsoft.com/office/powerpoint/2010/main" val="417412770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5" name="TextBox 4"/>
          <p:cNvSpPr txBox="1"/>
          <p:nvPr/>
        </p:nvSpPr>
        <p:spPr>
          <a:xfrm>
            <a:off x="1223855" y="2434892"/>
            <a:ext cx="6676378" cy="2853745"/>
          </a:xfrm>
          <a:prstGeom prst="rect">
            <a:avLst/>
          </a:prstGeom>
          <a:noFill/>
        </p:spPr>
        <p:txBody>
          <a:bodyPr wrap="square" lIns="82945" tIns="41473" rIns="82945" bIns="41473" rtlCol="0">
            <a:spAutoFit/>
          </a:bodyPr>
          <a:lstStyle/>
          <a:p>
            <a:r>
              <a:rPr lang="en-US" sz="3600" b="1" dirty="0" smtClean="0">
                <a:solidFill>
                  <a:srgbClr val="0000FF"/>
                </a:solidFill>
                <a:latin typeface="Max's Handwritin"/>
                <a:cs typeface="Max's Handwritin"/>
              </a:rPr>
              <a:t>And the data on IPv6 uptake so far suggests that we are still not managing this at all well. </a:t>
            </a:r>
          </a:p>
          <a:p>
            <a:endParaRPr lang="en-US" sz="3600" b="1" dirty="0">
              <a:solidFill>
                <a:srgbClr val="0000FF"/>
              </a:solidFill>
              <a:latin typeface="Max's Handwritin"/>
              <a:cs typeface="Max's Handwritin"/>
            </a:endParaRPr>
          </a:p>
          <a:p>
            <a:r>
              <a:rPr lang="en-US" sz="3600" b="1" dirty="0" smtClean="0">
                <a:solidFill>
                  <a:srgbClr val="984807"/>
                </a:solidFill>
                <a:latin typeface="Max's Handwritin"/>
                <a:cs typeface="Max's Handwritin"/>
              </a:rPr>
              <a:t>Progress at the customer edge of the network with IPv6 access is glacial.</a:t>
            </a:r>
            <a:endParaRPr lang="en-US" sz="3600" b="1" dirty="0">
              <a:solidFill>
                <a:srgbClr val="984807"/>
              </a:solidFill>
              <a:latin typeface="Max's Handwritin"/>
              <a:cs typeface="Max's Handwritin"/>
            </a:endParaRPr>
          </a:p>
        </p:txBody>
      </p:sp>
    </p:spTree>
    <p:extLst>
      <p:ext uri="{BB962C8B-B14F-4D97-AF65-F5344CB8AC3E}">
        <p14:creationId xmlns:p14="http://schemas.microsoft.com/office/powerpoint/2010/main" val="1468301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normAutofit fontScale="90000"/>
          </a:bodyPr>
          <a:lstStyle/>
          <a:p>
            <a:pPr eaLnBrk="1" hangingPunct="1"/>
            <a:r>
              <a:rPr lang="en-US" dirty="0">
                <a:latin typeface="Powderfinger Type"/>
                <a:ea typeface="ＭＳ Ｐゴシック" charset="0"/>
                <a:cs typeface="Powderfinger Type"/>
              </a:rPr>
              <a:t>The IPv6 Transition Plan  - V2.0</a:t>
            </a:r>
          </a:p>
        </p:txBody>
      </p:sp>
      <p:sp>
        <p:nvSpPr>
          <p:cNvPr id="22530" name="Rectangle 17"/>
          <p:cNvSpPr>
            <a:spLocks noChangeArrowheads="1"/>
          </p:cNvSpPr>
          <p:nvPr/>
        </p:nvSpPr>
        <p:spPr bwMode="auto">
          <a:xfrm>
            <a:off x="1256538" y="2290763"/>
            <a:ext cx="5014912" cy="37322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charset="0"/>
            </a:endParaRPr>
          </a:p>
        </p:txBody>
      </p:sp>
      <p:sp>
        <p:nvSpPr>
          <p:cNvPr id="22531" name="Line 5"/>
          <p:cNvSpPr>
            <a:spLocks noChangeShapeType="1"/>
          </p:cNvSpPr>
          <p:nvPr/>
        </p:nvSpPr>
        <p:spPr bwMode="auto">
          <a:xfrm>
            <a:off x="1020763" y="2128838"/>
            <a:ext cx="0" cy="3894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2" name="Line 6"/>
          <p:cNvSpPr>
            <a:spLocks noChangeShapeType="1"/>
          </p:cNvSpPr>
          <p:nvPr/>
        </p:nvSpPr>
        <p:spPr bwMode="auto">
          <a:xfrm>
            <a:off x="1020763" y="6018213"/>
            <a:ext cx="62087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3" name="Freeform 7"/>
          <p:cNvSpPr>
            <a:spLocks/>
          </p:cNvSpPr>
          <p:nvPr/>
        </p:nvSpPr>
        <p:spPr bwMode="auto">
          <a:xfrm>
            <a:off x="1227138" y="2851150"/>
            <a:ext cx="4291012" cy="3076575"/>
          </a:xfrm>
          <a:custGeom>
            <a:avLst/>
            <a:gdLst>
              <a:gd name="T0" fmla="*/ 0 w 10000"/>
              <a:gd name="T1" fmla="*/ 0 h 9934"/>
              <a:gd name="T2" fmla="*/ 318178111 w 10000"/>
              <a:gd name="T3" fmla="*/ 77490730 h 9934"/>
              <a:gd name="T4" fmla="*/ 759723675 w 10000"/>
              <a:gd name="T5" fmla="*/ 255201494 h 9934"/>
              <a:gd name="T6" fmla="*/ 1250800390 w 10000"/>
              <a:gd name="T7" fmla="*/ 565164722 h 9934"/>
              <a:gd name="T8" fmla="*/ 1573765554 w 10000"/>
              <a:gd name="T9" fmla="*/ 913968857 h 9934"/>
              <a:gd name="T10" fmla="*/ 1841307577 w 10000"/>
              <a:gd name="T11" fmla="*/ 948974111 h 99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9934">
                <a:moveTo>
                  <a:pt x="0" y="0"/>
                </a:moveTo>
                <a:cubicBezTo>
                  <a:pt x="519" y="180"/>
                  <a:pt x="1039" y="366"/>
                  <a:pt x="1728" y="808"/>
                </a:cubicBezTo>
                <a:cubicBezTo>
                  <a:pt x="2417" y="1250"/>
                  <a:pt x="3281" y="1815"/>
                  <a:pt x="4126" y="2661"/>
                </a:cubicBezTo>
                <a:cubicBezTo>
                  <a:pt x="4971" y="3506"/>
                  <a:pt x="6057" y="4749"/>
                  <a:pt x="6793" y="5893"/>
                </a:cubicBezTo>
                <a:cubicBezTo>
                  <a:pt x="7529" y="7037"/>
                  <a:pt x="8013" y="8863"/>
                  <a:pt x="8547" y="9530"/>
                </a:cubicBezTo>
                <a:cubicBezTo>
                  <a:pt x="9081" y="10197"/>
                  <a:pt x="9697" y="9819"/>
                  <a:pt x="10000" y="9895"/>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4" name="Freeform 10"/>
          <p:cNvSpPr>
            <a:spLocks/>
          </p:cNvSpPr>
          <p:nvPr/>
        </p:nvSpPr>
        <p:spPr bwMode="auto">
          <a:xfrm>
            <a:off x="1241425" y="2349500"/>
            <a:ext cx="6121400" cy="1814513"/>
          </a:xfrm>
          <a:custGeom>
            <a:avLst/>
            <a:gdLst>
              <a:gd name="T0" fmla="*/ 0 w 3856"/>
              <a:gd name="T1" fmla="*/ 2147483647 h 1143"/>
              <a:gd name="T2" fmla="*/ 2147483647 w 3856"/>
              <a:gd name="T3" fmla="*/ 2147483647 h 1143"/>
              <a:gd name="T4" fmla="*/ 2147483647 w 3856"/>
              <a:gd name="T5" fmla="*/ 2147483647 h 1143"/>
              <a:gd name="T6" fmla="*/ 2147483647 w 3856"/>
              <a:gd name="T7" fmla="*/ 0 h 1143"/>
              <a:gd name="T8" fmla="*/ 0 60000 65536"/>
              <a:gd name="T9" fmla="*/ 0 60000 65536"/>
              <a:gd name="T10" fmla="*/ 0 60000 65536"/>
              <a:gd name="T11" fmla="*/ 0 60000 65536"/>
              <a:gd name="T12" fmla="*/ 0 w 3856"/>
              <a:gd name="T13" fmla="*/ 0 h 1143"/>
              <a:gd name="T14" fmla="*/ 3856 w 3856"/>
              <a:gd name="T15" fmla="*/ 1143 h 1143"/>
            </a:gdLst>
            <a:ahLst/>
            <a:cxnLst>
              <a:cxn ang="T8">
                <a:pos x="T0" y="T1"/>
              </a:cxn>
              <a:cxn ang="T9">
                <a:pos x="T2" y="T3"/>
              </a:cxn>
              <a:cxn ang="T10">
                <a:pos x="T4" y="T5"/>
              </a:cxn>
              <a:cxn ang="T11">
                <a:pos x="T6" y="T7"/>
              </a:cxn>
            </a:cxnLst>
            <a:rect l="T12" t="T13" r="T14" b="T15"/>
            <a:pathLst>
              <a:path w="3856" h="1143">
                <a:moveTo>
                  <a:pt x="0" y="1143"/>
                </a:moveTo>
                <a:cubicBezTo>
                  <a:pt x="260" y="1094"/>
                  <a:pt x="1066" y="973"/>
                  <a:pt x="1561" y="846"/>
                </a:cubicBezTo>
                <a:cubicBezTo>
                  <a:pt x="2056" y="719"/>
                  <a:pt x="2590" y="522"/>
                  <a:pt x="2973" y="381"/>
                </a:cubicBezTo>
                <a:cubicBezTo>
                  <a:pt x="3356" y="240"/>
                  <a:pt x="3672" y="79"/>
                  <a:pt x="3856" y="0"/>
                </a:cubicBez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5" name="Freeform 11"/>
          <p:cNvSpPr>
            <a:spLocks/>
          </p:cNvSpPr>
          <p:nvPr/>
        </p:nvSpPr>
        <p:spPr bwMode="auto">
          <a:xfrm>
            <a:off x="1530350" y="2335213"/>
            <a:ext cx="5846763" cy="3667125"/>
          </a:xfrm>
          <a:custGeom>
            <a:avLst/>
            <a:gdLst>
              <a:gd name="T0" fmla="*/ 0 w 3683"/>
              <a:gd name="T1" fmla="*/ 2147483647 h 2310"/>
              <a:gd name="T2" fmla="*/ 2147483647 w 3683"/>
              <a:gd name="T3" fmla="*/ 2147483647 h 2310"/>
              <a:gd name="T4" fmla="*/ 2147483647 w 3683"/>
              <a:gd name="T5" fmla="*/ 2147483647 h 2310"/>
              <a:gd name="T6" fmla="*/ 2147483647 w 3683"/>
              <a:gd name="T7" fmla="*/ 2147483647 h 2310"/>
              <a:gd name="T8" fmla="*/ 2147483647 w 3683"/>
              <a:gd name="T9" fmla="*/ 2147483647 h 2310"/>
              <a:gd name="T10" fmla="*/ 2147483647 w 3683"/>
              <a:gd name="T11" fmla="*/ 0 h 2310"/>
              <a:gd name="T12" fmla="*/ 0 60000 65536"/>
              <a:gd name="T13" fmla="*/ 0 60000 65536"/>
              <a:gd name="T14" fmla="*/ 0 60000 65536"/>
              <a:gd name="T15" fmla="*/ 0 60000 65536"/>
              <a:gd name="T16" fmla="*/ 0 60000 65536"/>
              <a:gd name="T17" fmla="*/ 0 60000 65536"/>
              <a:gd name="T18" fmla="*/ 0 w 3683"/>
              <a:gd name="T19" fmla="*/ 0 h 2310"/>
              <a:gd name="T20" fmla="*/ 3683 w 3683"/>
              <a:gd name="T21" fmla="*/ 2310 h 2310"/>
            </a:gdLst>
            <a:ahLst/>
            <a:cxnLst>
              <a:cxn ang="T12">
                <a:pos x="T0" y="T1"/>
              </a:cxn>
              <a:cxn ang="T13">
                <a:pos x="T2" y="T3"/>
              </a:cxn>
              <a:cxn ang="T14">
                <a:pos x="T4" y="T5"/>
              </a:cxn>
              <a:cxn ang="T15">
                <a:pos x="T6" y="T7"/>
              </a:cxn>
              <a:cxn ang="T16">
                <a:pos x="T8" y="T9"/>
              </a:cxn>
              <a:cxn ang="T17">
                <a:pos x="T10" y="T11"/>
              </a:cxn>
            </a:cxnLst>
            <a:rect l="T18" t="T19" r="T20" b="T21"/>
            <a:pathLst>
              <a:path w="3683" h="2310">
                <a:moveTo>
                  <a:pt x="0" y="2310"/>
                </a:moveTo>
                <a:lnTo>
                  <a:pt x="1081" y="2301"/>
                </a:lnTo>
                <a:lnTo>
                  <a:pt x="2113" y="2310"/>
                </a:lnTo>
                <a:cubicBezTo>
                  <a:pt x="2393" y="2057"/>
                  <a:pt x="2619" y="1100"/>
                  <a:pt x="2761" y="780"/>
                </a:cubicBezTo>
                <a:cubicBezTo>
                  <a:pt x="2903" y="460"/>
                  <a:pt x="2822" y="596"/>
                  <a:pt x="2968" y="390"/>
                </a:cubicBezTo>
                <a:cubicBezTo>
                  <a:pt x="3122" y="260"/>
                  <a:pt x="3534" y="81"/>
                  <a:pt x="3683" y="0"/>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6" name="Line 13"/>
          <p:cNvSpPr>
            <a:spLocks noChangeShapeType="1"/>
          </p:cNvSpPr>
          <p:nvPr/>
        </p:nvSpPr>
        <p:spPr bwMode="auto">
          <a:xfrm>
            <a:off x="1492250" y="5005388"/>
            <a:ext cx="5014913"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2537" name="TextBox 23"/>
          <p:cNvSpPr txBox="1">
            <a:spLocks noChangeArrowheads="1"/>
          </p:cNvSpPr>
          <p:nvPr/>
        </p:nvSpPr>
        <p:spPr bwMode="auto">
          <a:xfrm>
            <a:off x="6049963" y="3425825"/>
            <a:ext cx="1916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0000"/>
                </a:solidFill>
                <a:latin typeface="Vadim's Writing" charset="0"/>
                <a:cs typeface="Vadim's Writing" charset="0"/>
              </a:rPr>
              <a:t>IPv6 Deployment?</a:t>
            </a:r>
          </a:p>
        </p:txBody>
      </p:sp>
      <p:sp>
        <p:nvSpPr>
          <p:cNvPr id="22538" name="TextBox 24"/>
          <p:cNvSpPr txBox="1">
            <a:spLocks noChangeArrowheads="1"/>
          </p:cNvSpPr>
          <p:nvPr/>
        </p:nvSpPr>
        <p:spPr bwMode="auto">
          <a:xfrm>
            <a:off x="1270000" y="6018213"/>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2006</a:t>
            </a:r>
          </a:p>
        </p:txBody>
      </p:sp>
      <p:sp>
        <p:nvSpPr>
          <p:cNvPr id="22539" name="TextBox 25"/>
          <p:cNvSpPr txBox="1">
            <a:spLocks noChangeArrowheads="1"/>
          </p:cNvSpPr>
          <p:nvPr/>
        </p:nvSpPr>
        <p:spPr bwMode="auto">
          <a:xfrm>
            <a:off x="1795463" y="4637088"/>
            <a:ext cx="2363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IPv6 Transition – Dual Stack</a:t>
            </a:r>
          </a:p>
        </p:txBody>
      </p:sp>
      <p:sp>
        <p:nvSpPr>
          <p:cNvPr id="22540" name="TextBox 26"/>
          <p:cNvSpPr txBox="1">
            <a:spLocks noChangeArrowheads="1"/>
          </p:cNvSpPr>
          <p:nvPr/>
        </p:nvSpPr>
        <p:spPr bwMode="auto">
          <a:xfrm>
            <a:off x="4752975" y="5081588"/>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latin typeface="Vadim's Writing" charset="0"/>
                <a:cs typeface="Vadim's Writing" charset="0"/>
              </a:rPr>
              <a:t>IPv4 Pool Size</a:t>
            </a:r>
          </a:p>
        </p:txBody>
      </p:sp>
      <p:sp>
        <p:nvSpPr>
          <p:cNvPr id="22541" name="TextBox 27"/>
          <p:cNvSpPr txBox="1">
            <a:spLocks noChangeArrowheads="1"/>
          </p:cNvSpPr>
          <p:nvPr/>
        </p:nvSpPr>
        <p:spPr bwMode="auto">
          <a:xfrm>
            <a:off x="1241425" y="3560763"/>
            <a:ext cx="1697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8000"/>
                </a:solidFill>
                <a:latin typeface="Vadim's Writing" charset="0"/>
                <a:cs typeface="Vadim's Writing" charset="0"/>
              </a:rPr>
              <a:t>Size of the Internet</a:t>
            </a:r>
          </a:p>
        </p:txBody>
      </p:sp>
      <p:sp>
        <p:nvSpPr>
          <p:cNvPr id="22542" name="TextBox 17"/>
          <p:cNvSpPr txBox="1">
            <a:spLocks noChangeArrowheads="1"/>
          </p:cNvSpPr>
          <p:nvPr/>
        </p:nvSpPr>
        <p:spPr bwMode="auto">
          <a:xfrm>
            <a:off x="2555875" y="6018213"/>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2008</a:t>
            </a:r>
          </a:p>
        </p:txBody>
      </p:sp>
      <p:sp>
        <p:nvSpPr>
          <p:cNvPr id="22543" name="TextBox 19"/>
          <p:cNvSpPr txBox="1">
            <a:spLocks noChangeArrowheads="1"/>
          </p:cNvSpPr>
          <p:nvPr/>
        </p:nvSpPr>
        <p:spPr bwMode="auto">
          <a:xfrm>
            <a:off x="3803650" y="601821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2010</a:t>
            </a:r>
          </a:p>
        </p:txBody>
      </p:sp>
      <p:sp>
        <p:nvSpPr>
          <p:cNvPr id="22544" name="TextBox 21"/>
          <p:cNvSpPr txBox="1">
            <a:spLocks noChangeArrowheads="1"/>
          </p:cNvSpPr>
          <p:nvPr/>
        </p:nvSpPr>
        <p:spPr bwMode="auto">
          <a:xfrm>
            <a:off x="5051425" y="601821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2012</a:t>
            </a:r>
          </a:p>
        </p:txBody>
      </p:sp>
      <p:sp>
        <p:nvSpPr>
          <p:cNvPr id="22545" name="TextBox 22"/>
          <p:cNvSpPr txBox="1">
            <a:spLocks noChangeArrowheads="1"/>
          </p:cNvSpPr>
          <p:nvPr/>
        </p:nvSpPr>
        <p:spPr bwMode="auto">
          <a:xfrm>
            <a:off x="6261100" y="6018213"/>
            <a:ext cx="479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2014</a:t>
            </a:r>
          </a:p>
        </p:txBody>
      </p:sp>
      <p:sp>
        <p:nvSpPr>
          <p:cNvPr id="22546" name="TextBox 29"/>
          <p:cNvSpPr txBox="1">
            <a:spLocks noChangeArrowheads="1"/>
          </p:cNvSpPr>
          <p:nvPr/>
        </p:nvSpPr>
        <p:spPr bwMode="auto">
          <a:xfrm>
            <a:off x="4210050" y="6388100"/>
            <a:ext cx="542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Date</a:t>
            </a:r>
          </a:p>
        </p:txBody>
      </p:sp>
      <p:sp>
        <p:nvSpPr>
          <p:cNvPr id="2" name="TextBox 1"/>
          <p:cNvSpPr txBox="1"/>
          <p:nvPr/>
        </p:nvSpPr>
        <p:spPr>
          <a:xfrm>
            <a:off x="5588795" y="5570676"/>
            <a:ext cx="562305" cy="461665"/>
          </a:xfrm>
          <a:prstGeom prst="rect">
            <a:avLst/>
          </a:prstGeom>
          <a:noFill/>
        </p:spPr>
        <p:txBody>
          <a:bodyPr wrap="none" rtlCol="0">
            <a:spAutoFit/>
          </a:bodyPr>
          <a:lstStyle/>
          <a:p>
            <a:r>
              <a:rPr lang="en-US" sz="2400" dirty="0" smtClean="0">
                <a:solidFill>
                  <a:srgbClr val="0000FF"/>
                </a:solidFill>
                <a:latin typeface="AhnbergHand"/>
                <a:cs typeface="AhnbergHand"/>
              </a:rPr>
              <a:t>???</a:t>
            </a:r>
            <a:endParaRPr lang="en-US" sz="2400" dirty="0">
              <a:solidFill>
                <a:srgbClr val="0000FF"/>
              </a:solidFill>
              <a:latin typeface="AhnbergHand"/>
              <a:cs typeface="AhnbergHand"/>
            </a:endParaRPr>
          </a:p>
        </p:txBody>
      </p:sp>
    </p:spTree>
    <p:extLst>
      <p:ext uri="{BB962C8B-B14F-4D97-AF65-F5344CB8AC3E}">
        <p14:creationId xmlns:p14="http://schemas.microsoft.com/office/powerpoint/2010/main" val="423124479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a:latin typeface="Powderfinger Type"/>
                <a:ea typeface="ＭＳ Ｐゴシック" charset="0"/>
                <a:cs typeface="Powderfinger Type"/>
              </a:rPr>
              <a:t>What’s gone wrong?</a:t>
            </a:r>
          </a:p>
        </p:txBody>
      </p:sp>
      <p:sp>
        <p:nvSpPr>
          <p:cNvPr id="23554" name="Content Placeholder 2"/>
          <p:cNvSpPr>
            <a:spLocks noGrp="1"/>
          </p:cNvSpPr>
          <p:nvPr>
            <p:ph idx="1"/>
          </p:nvPr>
        </p:nvSpPr>
        <p:spPr>
          <a:xfrm>
            <a:off x="457200" y="1522413"/>
            <a:ext cx="8229600" cy="4525962"/>
          </a:xfrm>
        </p:spPr>
        <p:txBody>
          <a:bodyPr>
            <a:normAutofit/>
          </a:bodyPr>
          <a:lstStyle/>
          <a:p>
            <a:pPr marL="0" indent="0">
              <a:buNone/>
            </a:pPr>
            <a:r>
              <a:rPr lang="en-US" sz="2800" dirty="0">
                <a:latin typeface="Powderfinger Type"/>
                <a:ea typeface="ＭＳ Ｐゴシック" charset="0"/>
                <a:cs typeface="Powderfinger Type"/>
              </a:rPr>
              <a:t>It seems that we’ve managed to achieve only 2 out of 3 </a:t>
            </a:r>
            <a:r>
              <a:rPr lang="en-US" sz="2800" dirty="0" smtClean="0">
                <a:latin typeface="Powderfinger Type"/>
                <a:ea typeface="ＭＳ Ｐゴシック" charset="0"/>
                <a:cs typeface="Powderfinger Type"/>
              </a:rPr>
              <a:t>necessary prerequisites </a:t>
            </a:r>
            <a:r>
              <a:rPr lang="en-US" sz="2800" dirty="0">
                <a:latin typeface="Powderfinger Type"/>
                <a:ea typeface="ＭＳ Ｐゴシック" charset="0"/>
                <a:cs typeface="Powderfinger Type"/>
              </a:rPr>
              <a:t>for IPv6 </a:t>
            </a:r>
            <a:r>
              <a:rPr lang="en-US" sz="2800" dirty="0" smtClean="0">
                <a:latin typeface="Powderfinger Type"/>
                <a:ea typeface="ＭＳ Ｐゴシック" charset="0"/>
                <a:cs typeface="Powderfinger Type"/>
              </a:rPr>
              <a:t>deployment</a:t>
            </a:r>
          </a:p>
          <a:p>
            <a:pPr marL="0" indent="0">
              <a:buNone/>
            </a:pPr>
            <a:endParaRPr lang="en-US" sz="2800" dirty="0">
              <a:latin typeface="Powderfinger Type"/>
              <a:ea typeface="ＭＳ Ｐゴシック" charset="0"/>
              <a:cs typeface="Powderfinger Type"/>
            </a:endParaRPr>
          </a:p>
          <a:p>
            <a:pPr marL="0" indent="0">
              <a:buNone/>
            </a:pPr>
            <a:r>
              <a:rPr lang="en-US" sz="2800" dirty="0" smtClean="0">
                <a:latin typeface="Powderfinger Type"/>
                <a:ea typeface="ＭＳ Ｐゴシック" charset="0"/>
                <a:cs typeface="Powderfinger Type"/>
              </a:rPr>
              <a:t>And the third area, the last mile access infrastructure, is once more proving to be very challenging</a:t>
            </a:r>
            <a:endParaRPr lang="en-US" sz="2800" dirty="0">
              <a:latin typeface="Powderfinger Type"/>
              <a:ea typeface="ＭＳ Ｐゴシック" charset="0"/>
              <a:cs typeface="Powderfinger Type"/>
            </a:endParaRPr>
          </a:p>
          <a:p>
            <a:pPr marL="0" indent="0">
              <a:buNone/>
            </a:pPr>
            <a:endParaRPr lang="en-US" sz="2400" dirty="0">
              <a:latin typeface="+mn-lt"/>
              <a:ea typeface="ＭＳ Ｐゴシック" charset="0"/>
              <a:cs typeface="AhnbergHand"/>
            </a:endParaRPr>
          </a:p>
        </p:txBody>
      </p:sp>
    </p:spTree>
    <p:extLst>
      <p:ext uri="{BB962C8B-B14F-4D97-AF65-F5344CB8AC3E}">
        <p14:creationId xmlns:p14="http://schemas.microsoft.com/office/powerpoint/2010/main" val="276709375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a:latin typeface="Powderfinger Type"/>
                <a:ea typeface="ＭＳ Ｐゴシック" charset="0"/>
                <a:cs typeface="Powderfinger Type"/>
              </a:rPr>
              <a:t>What’s gone wrong?</a:t>
            </a:r>
          </a:p>
        </p:txBody>
      </p:sp>
      <p:sp>
        <p:nvSpPr>
          <p:cNvPr id="23554" name="Content Placeholder 2"/>
          <p:cNvSpPr>
            <a:spLocks noGrp="1"/>
          </p:cNvSpPr>
          <p:nvPr>
            <p:ph idx="1"/>
          </p:nvPr>
        </p:nvSpPr>
        <p:spPr>
          <a:xfrm>
            <a:off x="457200" y="1522413"/>
            <a:ext cx="8229600" cy="4525962"/>
          </a:xfrm>
        </p:spPr>
        <p:txBody>
          <a:bodyPr>
            <a:normAutofit/>
          </a:bodyPr>
          <a:lstStyle/>
          <a:p>
            <a:pPr marL="0" indent="0">
              <a:buNone/>
            </a:pPr>
            <a:r>
              <a:rPr lang="en-US" sz="2800" dirty="0">
                <a:latin typeface="Powderfinger Type"/>
                <a:ea typeface="ＭＳ Ｐゴシック" charset="0"/>
                <a:cs typeface="Powderfinger Type"/>
              </a:rPr>
              <a:t>It seems that we’ve managed to achieve only 2 out of 3 </a:t>
            </a:r>
            <a:r>
              <a:rPr lang="en-US" sz="2800" smtClean="0">
                <a:latin typeface="Powderfinger Type"/>
                <a:ea typeface="ＭＳ Ｐゴシック" charset="0"/>
                <a:cs typeface="Powderfinger Type"/>
              </a:rPr>
              <a:t>necessary prerequisites </a:t>
            </a:r>
            <a:r>
              <a:rPr lang="en-US" sz="2800" dirty="0">
                <a:latin typeface="Powderfinger Type"/>
                <a:ea typeface="ＭＳ Ｐゴシック" charset="0"/>
                <a:cs typeface="Powderfinger Type"/>
              </a:rPr>
              <a:t>for IPv6 deployment</a:t>
            </a:r>
          </a:p>
          <a:p>
            <a:pPr marL="0" indent="0">
              <a:buNone/>
            </a:pPr>
            <a:endParaRPr lang="en-US" sz="2400" dirty="0">
              <a:latin typeface="+mn-lt"/>
              <a:ea typeface="ＭＳ Ｐゴシック" charset="0"/>
              <a:cs typeface="AhnbergHand"/>
            </a:endParaRPr>
          </a:p>
        </p:txBody>
      </p:sp>
      <p:sp>
        <p:nvSpPr>
          <p:cNvPr id="2" name="TextBox 1"/>
          <p:cNvSpPr txBox="1"/>
          <p:nvPr/>
        </p:nvSpPr>
        <p:spPr>
          <a:xfrm rot="21300648">
            <a:off x="1060553" y="3295200"/>
            <a:ext cx="6140735" cy="2062103"/>
          </a:xfrm>
          <a:prstGeom prst="rect">
            <a:avLst/>
          </a:prstGeom>
          <a:noFill/>
        </p:spPr>
        <p:txBody>
          <a:bodyPr wrap="square" rtlCol="0">
            <a:spAutoFit/>
          </a:bodyPr>
          <a:lstStyle/>
          <a:p>
            <a:r>
              <a:rPr lang="en-US" sz="3200" b="1" dirty="0">
                <a:solidFill>
                  <a:srgbClr val="0000FF"/>
                </a:solidFill>
                <a:latin typeface="Max's Handwritin"/>
                <a:ea typeface="ＭＳ Ｐゴシック" charset="0"/>
                <a:cs typeface="Max's Handwritin"/>
              </a:rPr>
              <a:t>T</a:t>
            </a:r>
            <a:r>
              <a:rPr lang="en-US" sz="3200" b="1" dirty="0" smtClean="0">
                <a:solidFill>
                  <a:srgbClr val="0000FF"/>
                </a:solidFill>
                <a:latin typeface="Max's Handwritin"/>
                <a:ea typeface="ＭＳ Ｐゴシック" charset="0"/>
                <a:cs typeface="Max's Handwritin"/>
              </a:rPr>
              <a:t>o </a:t>
            </a:r>
            <a:r>
              <a:rPr lang="en-US" sz="3200" b="1" dirty="0" smtClean="0">
                <a:solidFill>
                  <a:srgbClr val="0000FF"/>
                </a:solidFill>
                <a:latin typeface="Max's Handwritin"/>
                <a:ea typeface="ＭＳ Ｐゴシック" charset="0"/>
                <a:cs typeface="Max's Handwritin"/>
              </a:rPr>
              <a:t>support further growth the </a:t>
            </a:r>
            <a:r>
              <a:rPr lang="en-US" sz="3200" b="1" dirty="0">
                <a:solidFill>
                  <a:srgbClr val="0000FF"/>
                </a:solidFill>
                <a:latin typeface="Max's Handwritin"/>
                <a:ea typeface="ＭＳ Ｐゴシック" charset="0"/>
                <a:cs typeface="Max's Handwritin"/>
              </a:rPr>
              <a:t>access industry has to </a:t>
            </a:r>
            <a:r>
              <a:rPr lang="en-US" sz="3200" b="1" dirty="0" smtClean="0">
                <a:solidFill>
                  <a:srgbClr val="0000FF"/>
                </a:solidFill>
                <a:latin typeface="Max's Handwritin"/>
                <a:ea typeface="ＭＳ Ｐゴシック" charset="0"/>
                <a:cs typeface="Max's Handwritin"/>
              </a:rPr>
              <a:t>purchase Ipv4 addresses, deploy </a:t>
            </a:r>
            <a:r>
              <a:rPr lang="en-US" sz="3200" b="1" dirty="0">
                <a:solidFill>
                  <a:srgbClr val="0000FF"/>
                </a:solidFill>
                <a:latin typeface="Max's Handwritin"/>
                <a:ea typeface="ＭＳ Ｐゴシック" charset="0"/>
                <a:cs typeface="Max's Handwritin"/>
              </a:rPr>
              <a:t>(and fund) IPv4 address extension </a:t>
            </a:r>
            <a:r>
              <a:rPr lang="en-US" sz="3200" b="1" dirty="0" smtClean="0">
                <a:solidFill>
                  <a:srgbClr val="0000FF"/>
                </a:solidFill>
                <a:latin typeface="Max's Handwritin"/>
                <a:ea typeface="ＭＳ Ｐゴシック" charset="0"/>
                <a:cs typeface="Max's Handwritin"/>
              </a:rPr>
              <a:t>mechanisms, </a:t>
            </a:r>
            <a:r>
              <a:rPr lang="en-US" sz="3200" b="1" dirty="0">
                <a:solidFill>
                  <a:srgbClr val="0000FF"/>
                </a:solidFill>
                <a:latin typeface="Max's Handwritin"/>
                <a:ea typeface="ＭＳ Ｐゴシック" charset="0"/>
                <a:cs typeface="Max's Handwritin"/>
              </a:rPr>
              <a:t>in addition to funding an IPv6 </a:t>
            </a:r>
            <a:r>
              <a:rPr lang="en-US" sz="3200" b="1" dirty="0" smtClean="0">
                <a:solidFill>
                  <a:srgbClr val="0000FF"/>
                </a:solidFill>
                <a:latin typeface="Max's Handwritin"/>
                <a:ea typeface="ＭＳ Ｐゴシック" charset="0"/>
                <a:cs typeface="Max's Handwritin"/>
              </a:rPr>
              <a:t>deployment program</a:t>
            </a:r>
            <a:endParaRPr lang="en-US" sz="3200" b="1" dirty="0">
              <a:solidFill>
                <a:srgbClr val="0000FF"/>
              </a:solidFill>
              <a:latin typeface="Max's Handwritin"/>
              <a:ea typeface="ＭＳ Ｐゴシック" charset="0"/>
              <a:cs typeface="Max's Handwritin"/>
            </a:endParaRPr>
          </a:p>
        </p:txBody>
      </p:sp>
    </p:spTree>
    <p:extLst>
      <p:ext uri="{BB962C8B-B14F-4D97-AF65-F5344CB8AC3E}">
        <p14:creationId xmlns:p14="http://schemas.microsoft.com/office/powerpoint/2010/main" val="73279000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a:latin typeface="Powderfinger Type"/>
                <a:ea typeface="ＭＳ Ｐゴシック" charset="0"/>
                <a:cs typeface="Powderfinger Type"/>
              </a:rPr>
              <a:t>What’s gone wrong?</a:t>
            </a:r>
          </a:p>
        </p:txBody>
      </p:sp>
      <p:sp>
        <p:nvSpPr>
          <p:cNvPr id="23554" name="Content Placeholder 2"/>
          <p:cNvSpPr>
            <a:spLocks noGrp="1"/>
          </p:cNvSpPr>
          <p:nvPr>
            <p:ph idx="1"/>
          </p:nvPr>
        </p:nvSpPr>
        <p:spPr>
          <a:xfrm>
            <a:off x="457200" y="1522413"/>
            <a:ext cx="8229600" cy="4525962"/>
          </a:xfrm>
        </p:spPr>
        <p:txBody>
          <a:bodyPr>
            <a:normAutofit/>
          </a:bodyPr>
          <a:lstStyle/>
          <a:p>
            <a:pPr marL="0" indent="0">
              <a:buNone/>
            </a:pPr>
            <a:r>
              <a:rPr lang="en-US" sz="2800" dirty="0">
                <a:latin typeface="Powderfinger Type"/>
                <a:ea typeface="ＭＳ Ｐゴシック" charset="0"/>
                <a:cs typeface="Powderfinger Type"/>
              </a:rPr>
              <a:t>It seems that we’ve managed to achieve only 2 out of 3 </a:t>
            </a:r>
            <a:r>
              <a:rPr lang="en-US" sz="2800" smtClean="0">
                <a:latin typeface="Powderfinger Type"/>
                <a:ea typeface="ＭＳ Ｐゴシック" charset="0"/>
                <a:cs typeface="Powderfinger Type"/>
              </a:rPr>
              <a:t>necessary prerequisites </a:t>
            </a:r>
            <a:r>
              <a:rPr lang="en-US" sz="2800" dirty="0">
                <a:latin typeface="Powderfinger Type"/>
                <a:ea typeface="ＭＳ Ｐゴシック" charset="0"/>
                <a:cs typeface="Powderfinger Type"/>
              </a:rPr>
              <a:t>for IPv6 deployment</a:t>
            </a:r>
          </a:p>
          <a:p>
            <a:pPr marL="0" indent="0">
              <a:buNone/>
            </a:pPr>
            <a:endParaRPr lang="en-US" sz="2400" dirty="0">
              <a:latin typeface="+mn-lt"/>
              <a:ea typeface="ＭＳ Ｐゴシック" charset="0"/>
              <a:cs typeface="AhnbergHand"/>
            </a:endParaRPr>
          </a:p>
        </p:txBody>
      </p:sp>
      <p:sp>
        <p:nvSpPr>
          <p:cNvPr id="2" name="TextBox 1"/>
          <p:cNvSpPr txBox="1"/>
          <p:nvPr/>
        </p:nvSpPr>
        <p:spPr>
          <a:xfrm rot="21300648">
            <a:off x="1060553" y="3295200"/>
            <a:ext cx="6140735" cy="2062103"/>
          </a:xfrm>
          <a:prstGeom prst="rect">
            <a:avLst/>
          </a:prstGeom>
          <a:noFill/>
        </p:spPr>
        <p:txBody>
          <a:bodyPr wrap="square" rtlCol="0">
            <a:spAutoFit/>
          </a:bodyPr>
          <a:lstStyle/>
          <a:p>
            <a:r>
              <a:rPr lang="en-US" sz="3200" b="1" dirty="0">
                <a:solidFill>
                  <a:schemeClr val="bg1">
                    <a:lumMod val="85000"/>
                  </a:schemeClr>
                </a:solidFill>
                <a:latin typeface="Max's Handwritin"/>
                <a:ea typeface="ＭＳ Ｐゴシック" charset="0"/>
                <a:cs typeface="Max's Handwritin"/>
              </a:rPr>
              <a:t>T</a:t>
            </a:r>
            <a:r>
              <a:rPr lang="en-US" sz="3200" b="1" dirty="0" smtClean="0">
                <a:solidFill>
                  <a:schemeClr val="bg1">
                    <a:lumMod val="85000"/>
                  </a:schemeClr>
                </a:solidFill>
                <a:latin typeface="Max's Handwritin"/>
                <a:ea typeface="ＭＳ Ｐゴシック" charset="0"/>
                <a:cs typeface="Max's Handwritin"/>
              </a:rPr>
              <a:t>o </a:t>
            </a:r>
            <a:r>
              <a:rPr lang="en-US" sz="3200" b="1" dirty="0" smtClean="0">
                <a:solidFill>
                  <a:schemeClr val="bg1">
                    <a:lumMod val="85000"/>
                  </a:schemeClr>
                </a:solidFill>
                <a:latin typeface="Max's Handwritin"/>
                <a:ea typeface="ＭＳ Ｐゴシック" charset="0"/>
                <a:cs typeface="Max's Handwritin"/>
              </a:rPr>
              <a:t>support further growth the </a:t>
            </a:r>
            <a:r>
              <a:rPr lang="en-US" sz="3200" b="1" dirty="0">
                <a:solidFill>
                  <a:schemeClr val="bg1">
                    <a:lumMod val="85000"/>
                  </a:schemeClr>
                </a:solidFill>
                <a:latin typeface="Max's Handwritin"/>
                <a:ea typeface="ＭＳ Ｐゴシック" charset="0"/>
                <a:cs typeface="Max's Handwritin"/>
              </a:rPr>
              <a:t>access industry has to </a:t>
            </a:r>
            <a:r>
              <a:rPr lang="en-US" sz="3200" b="1" dirty="0" smtClean="0">
                <a:solidFill>
                  <a:schemeClr val="bg1">
                    <a:lumMod val="85000"/>
                  </a:schemeClr>
                </a:solidFill>
                <a:latin typeface="Max's Handwritin"/>
                <a:ea typeface="ＭＳ Ｐゴシック" charset="0"/>
                <a:cs typeface="Max's Handwritin"/>
              </a:rPr>
              <a:t>purchase Ipv4 addresses, deploy </a:t>
            </a:r>
            <a:r>
              <a:rPr lang="en-US" sz="3200" b="1" dirty="0">
                <a:solidFill>
                  <a:schemeClr val="bg1">
                    <a:lumMod val="85000"/>
                  </a:schemeClr>
                </a:solidFill>
                <a:latin typeface="Max's Handwritin"/>
                <a:ea typeface="ＭＳ Ｐゴシック" charset="0"/>
                <a:cs typeface="Max's Handwritin"/>
              </a:rPr>
              <a:t>(and fund) IPv4 address extension </a:t>
            </a:r>
            <a:r>
              <a:rPr lang="en-US" sz="3200" b="1" dirty="0" smtClean="0">
                <a:solidFill>
                  <a:schemeClr val="bg1">
                    <a:lumMod val="85000"/>
                  </a:schemeClr>
                </a:solidFill>
                <a:latin typeface="Max's Handwritin"/>
                <a:ea typeface="ＭＳ Ｐゴシック" charset="0"/>
                <a:cs typeface="Max's Handwritin"/>
              </a:rPr>
              <a:t>mechanisms, </a:t>
            </a:r>
            <a:r>
              <a:rPr lang="en-US" sz="3200" b="1" dirty="0">
                <a:solidFill>
                  <a:schemeClr val="bg1">
                    <a:lumMod val="85000"/>
                  </a:schemeClr>
                </a:solidFill>
                <a:latin typeface="Max's Handwritin"/>
                <a:ea typeface="ＭＳ Ｐゴシック" charset="0"/>
                <a:cs typeface="Max's Handwritin"/>
              </a:rPr>
              <a:t>in addition to funding an IPv6 </a:t>
            </a:r>
            <a:r>
              <a:rPr lang="en-US" sz="3200" b="1" dirty="0" smtClean="0">
                <a:solidFill>
                  <a:schemeClr val="bg1">
                    <a:lumMod val="85000"/>
                  </a:schemeClr>
                </a:solidFill>
                <a:latin typeface="Max's Handwritin"/>
                <a:ea typeface="ＭＳ Ｐゴシック" charset="0"/>
                <a:cs typeface="Max's Handwritin"/>
              </a:rPr>
              <a:t>deployment program</a:t>
            </a:r>
            <a:endParaRPr lang="en-US" sz="3200" b="1" dirty="0">
              <a:solidFill>
                <a:schemeClr val="bg1">
                  <a:lumMod val="85000"/>
                </a:schemeClr>
              </a:solidFill>
              <a:latin typeface="Max's Handwritin"/>
              <a:ea typeface="ＭＳ Ｐゴシック" charset="0"/>
              <a:cs typeface="Max's Handwritin"/>
            </a:endParaRPr>
          </a:p>
        </p:txBody>
      </p:sp>
      <p:sp>
        <p:nvSpPr>
          <p:cNvPr id="5" name="TextBox 4"/>
          <p:cNvSpPr txBox="1"/>
          <p:nvPr/>
        </p:nvSpPr>
        <p:spPr>
          <a:xfrm rot="443729">
            <a:off x="2039125" y="3542875"/>
            <a:ext cx="6089426" cy="1938992"/>
          </a:xfrm>
          <a:prstGeom prst="rect">
            <a:avLst/>
          </a:prstGeom>
          <a:noFill/>
        </p:spPr>
        <p:txBody>
          <a:bodyPr wrap="square" rtlCol="0">
            <a:spAutoFit/>
          </a:bodyPr>
          <a:lstStyle/>
          <a:p>
            <a:pPr lvl="1"/>
            <a:r>
              <a:rPr lang="en-US" sz="3200" b="1" dirty="0" smtClean="0">
                <a:solidFill>
                  <a:srgbClr val="960233"/>
                </a:solidFill>
                <a:latin typeface="Max's Handwritin"/>
                <a:ea typeface="ＭＳ Ｐゴシック" charset="0"/>
                <a:cs typeface="Max's Handwritin"/>
              </a:rPr>
              <a:t>Why </a:t>
            </a:r>
            <a:r>
              <a:rPr lang="en-US" sz="3200" b="1" dirty="0">
                <a:solidFill>
                  <a:srgbClr val="960233"/>
                </a:solidFill>
                <a:latin typeface="Max's Handwritin"/>
                <a:ea typeface="ＭＳ Ｐゴシック" charset="0"/>
                <a:cs typeface="Max's Handwritin"/>
              </a:rPr>
              <a:t>has the access service sector been disinterested in any meaningful levels of IPv6 deployment so far?</a:t>
            </a:r>
          </a:p>
          <a:p>
            <a:endParaRPr lang="en-US" sz="2400" b="1" dirty="0">
              <a:solidFill>
                <a:srgbClr val="960233"/>
              </a:solidFill>
            </a:endParaRPr>
          </a:p>
        </p:txBody>
      </p:sp>
    </p:spTree>
    <p:extLst>
      <p:ext uri="{BB962C8B-B14F-4D97-AF65-F5344CB8AC3E}">
        <p14:creationId xmlns:p14="http://schemas.microsoft.com/office/powerpoint/2010/main" val="258818389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economist.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09" b="-1109"/>
          <a:stretch/>
        </p:blipFill>
        <p:spPr>
          <a:xfrm>
            <a:off x="3472070" y="154609"/>
            <a:ext cx="4998404" cy="6482521"/>
          </a:xfrm>
        </p:spPr>
      </p:pic>
      <p:sp>
        <p:nvSpPr>
          <p:cNvPr id="24577" name="Title 1"/>
          <p:cNvSpPr>
            <a:spLocks noGrp="1"/>
          </p:cNvSpPr>
          <p:nvPr>
            <p:ph type="title"/>
          </p:nvPr>
        </p:nvSpPr>
        <p:spPr>
          <a:xfrm>
            <a:off x="103809" y="306319"/>
            <a:ext cx="3927061" cy="1143000"/>
          </a:xfrm>
        </p:spPr>
        <p:txBody>
          <a:bodyPr/>
          <a:lstStyle/>
          <a:p>
            <a:r>
              <a:rPr lang="en-US" dirty="0" smtClean="0">
                <a:latin typeface="Powderfinger Type"/>
                <a:ea typeface="ＭＳ Ｐゴシック" charset="0"/>
                <a:cs typeface="Powderfinger Type"/>
              </a:rPr>
              <a:t>Economics!</a:t>
            </a:r>
            <a:endParaRPr lang="en-US" dirty="0">
              <a:latin typeface="Powderfinger Type"/>
              <a:ea typeface="ＭＳ Ｐゴシック" charset="0"/>
              <a:cs typeface="Powderfinger Type"/>
            </a:endParaRPr>
          </a:p>
        </p:txBody>
      </p:sp>
    </p:spTree>
    <p:extLst>
      <p:ext uri="{BB962C8B-B14F-4D97-AF65-F5344CB8AC3E}">
        <p14:creationId xmlns:p14="http://schemas.microsoft.com/office/powerpoint/2010/main" val="133316198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economist.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09" b="-1109"/>
          <a:stretch/>
        </p:blipFill>
        <p:spPr>
          <a:xfrm>
            <a:off x="3472070" y="154609"/>
            <a:ext cx="4998404" cy="6482521"/>
          </a:xfrm>
        </p:spPr>
      </p:pic>
      <p:sp>
        <p:nvSpPr>
          <p:cNvPr id="24577" name="Title 1"/>
          <p:cNvSpPr>
            <a:spLocks noGrp="1"/>
          </p:cNvSpPr>
          <p:nvPr>
            <p:ph type="title"/>
          </p:nvPr>
        </p:nvSpPr>
        <p:spPr>
          <a:xfrm>
            <a:off x="103809" y="306319"/>
            <a:ext cx="3927061" cy="1143000"/>
          </a:xfrm>
        </p:spPr>
        <p:txBody>
          <a:bodyPr/>
          <a:lstStyle/>
          <a:p>
            <a:r>
              <a:rPr lang="en-US" dirty="0" smtClean="0">
                <a:latin typeface="Powderfinger Type"/>
                <a:ea typeface="ＭＳ Ｐゴシック" charset="0"/>
                <a:cs typeface="Powderfinger Type"/>
              </a:rPr>
              <a:t>Economics!</a:t>
            </a:r>
            <a:endParaRPr lang="en-US" dirty="0">
              <a:latin typeface="Powderfinger Type"/>
              <a:ea typeface="ＭＳ Ｐゴシック" charset="0"/>
              <a:cs typeface="Powderfinger Type"/>
            </a:endParaRPr>
          </a:p>
        </p:txBody>
      </p:sp>
      <p:sp>
        <p:nvSpPr>
          <p:cNvPr id="4" name="TextBox 3"/>
          <p:cNvSpPr txBox="1"/>
          <p:nvPr/>
        </p:nvSpPr>
        <p:spPr>
          <a:xfrm>
            <a:off x="103809" y="1870125"/>
            <a:ext cx="3606291" cy="4154983"/>
          </a:xfrm>
          <a:prstGeom prst="rect">
            <a:avLst/>
          </a:prstGeom>
          <a:noFill/>
        </p:spPr>
        <p:txBody>
          <a:bodyPr wrap="square" rtlCol="0">
            <a:spAutoFit/>
          </a:bodyPr>
          <a:lstStyle/>
          <a:p>
            <a:r>
              <a:rPr lang="en-US" sz="2400" b="1" dirty="0" smtClean="0">
                <a:solidFill>
                  <a:srgbClr val="5C2B05"/>
                </a:solidFill>
                <a:latin typeface="Max's Handwritin"/>
                <a:cs typeface="Max's Handwritin"/>
              </a:rPr>
              <a:t>The Internet’s last mile access is mired in commodity utility economics. Relentless competition has resulted in a sector where margins are thin. A move to IPv6 represents expenditure without immediate revenue gain. This is classic case of economic dislocation in an unbundled industry, where expenditure in one sector:</a:t>
            </a:r>
          </a:p>
          <a:p>
            <a:r>
              <a:rPr lang="en-US" sz="2400" b="1" dirty="0" smtClean="0">
                <a:solidFill>
                  <a:srgbClr val="5C2B05"/>
                </a:solidFill>
                <a:latin typeface="Max's Handwritin"/>
                <a:cs typeface="Max's Handwritin"/>
              </a:rPr>
              <a:t>-carriage</a:t>
            </a:r>
            <a:r>
              <a:rPr lang="en-US" sz="2400" b="1" dirty="0">
                <a:solidFill>
                  <a:srgbClr val="5C2B05"/>
                </a:solidFill>
                <a:latin typeface="Max's Handwritin"/>
                <a:cs typeface="Max's Handwritin"/>
              </a:rPr>
              <a:t>-</a:t>
            </a:r>
            <a:r>
              <a:rPr lang="en-US" sz="2400" b="1" dirty="0" smtClean="0">
                <a:solidFill>
                  <a:srgbClr val="5C2B05"/>
                </a:solidFill>
                <a:latin typeface="Max's Handwritin"/>
                <a:cs typeface="Max's Handwritin"/>
              </a:rPr>
              <a:t> yields benefits in another sector: -content-</a:t>
            </a:r>
            <a:endParaRPr lang="en-US" sz="2400" b="1" dirty="0">
              <a:solidFill>
                <a:srgbClr val="5C2B05"/>
              </a:solidFill>
              <a:latin typeface="Max's Handwritin"/>
              <a:cs typeface="Max's Handwritin"/>
            </a:endParaRPr>
          </a:p>
        </p:txBody>
      </p:sp>
    </p:spTree>
    <p:extLst>
      <p:ext uri="{BB962C8B-B14F-4D97-AF65-F5344CB8AC3E}">
        <p14:creationId xmlns:p14="http://schemas.microsoft.com/office/powerpoint/2010/main" val="7107745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Internet...</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Has been a runaway success that has transformed not just the telecommunications sector, but entire social structures are being altered by the Internet!</a:t>
            </a:r>
          </a:p>
          <a:p>
            <a:pPr marL="0" indent="0">
              <a:buNone/>
            </a:pPr>
            <a:r>
              <a:rPr lang="en-US" dirty="0" smtClean="0">
                <a:latin typeface="Powderfinger Type"/>
                <a:cs typeface="Powderfinger Type"/>
              </a:rPr>
              <a:t>And now we’ve used up most of the Internet’s 32bit address pool</a:t>
            </a:r>
            <a:endParaRPr lang="en-US" dirty="0"/>
          </a:p>
        </p:txBody>
      </p:sp>
      <p:sp>
        <p:nvSpPr>
          <p:cNvPr id="4" name="TextBox 3"/>
          <p:cNvSpPr txBox="1"/>
          <p:nvPr/>
        </p:nvSpPr>
        <p:spPr>
          <a:xfrm rot="19855204">
            <a:off x="252059" y="2953260"/>
            <a:ext cx="8317273" cy="830997"/>
          </a:xfrm>
          <a:prstGeom prst="rect">
            <a:avLst/>
          </a:prstGeom>
          <a:solidFill>
            <a:schemeClr val="bg1"/>
          </a:solidFill>
        </p:spPr>
        <p:txBody>
          <a:bodyPr wrap="none" rtlCol="0">
            <a:spAutoFit/>
          </a:bodyPr>
          <a:lstStyle/>
          <a:p>
            <a:r>
              <a:rPr lang="en-US" sz="2400" dirty="0" smtClean="0">
                <a:solidFill>
                  <a:schemeClr val="accent6">
                    <a:lumMod val="50000"/>
                  </a:schemeClr>
                </a:solidFill>
                <a:latin typeface="AhnbergHand"/>
                <a:cs typeface="AhnbergHand"/>
              </a:rPr>
              <a:t>This is should not be news – we’ve known about </a:t>
            </a:r>
          </a:p>
          <a:p>
            <a:r>
              <a:rPr lang="en-US" sz="2400" dirty="0" smtClean="0">
                <a:solidFill>
                  <a:schemeClr val="accent6">
                    <a:lumMod val="50000"/>
                  </a:schemeClr>
                </a:solidFill>
                <a:latin typeface="AhnbergHand"/>
                <a:cs typeface="AhnbergHand"/>
              </a:rPr>
              <a:t>this looming </a:t>
            </a:r>
            <a:r>
              <a:rPr lang="en-US" sz="2400" dirty="0" err="1" smtClean="0">
                <a:solidFill>
                  <a:schemeClr val="accent6">
                    <a:lumMod val="50000"/>
                  </a:schemeClr>
                </a:solidFill>
                <a:latin typeface="AhnbergHand"/>
                <a:cs typeface="AhnbergHand"/>
              </a:rPr>
              <a:t>IPocalypse</a:t>
            </a:r>
            <a:r>
              <a:rPr lang="en-US" sz="2400" dirty="0" smtClean="0">
                <a:solidFill>
                  <a:schemeClr val="accent6">
                    <a:lumMod val="50000"/>
                  </a:schemeClr>
                </a:solidFill>
                <a:latin typeface="AhnbergHand"/>
                <a:cs typeface="AhnbergHand"/>
              </a:rPr>
              <a:t> for the past twenty years!</a:t>
            </a:r>
            <a:endParaRPr lang="en-US" sz="2400"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23258216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5" name="TextBox 4"/>
          <p:cNvSpPr txBox="1"/>
          <p:nvPr/>
        </p:nvSpPr>
        <p:spPr>
          <a:xfrm>
            <a:off x="1223855" y="2434892"/>
            <a:ext cx="6676378" cy="1191752"/>
          </a:xfrm>
          <a:prstGeom prst="rect">
            <a:avLst/>
          </a:prstGeom>
          <a:noFill/>
        </p:spPr>
        <p:txBody>
          <a:bodyPr wrap="square" lIns="82945" tIns="41473" rIns="82945" bIns="41473" rtlCol="0">
            <a:spAutoFit/>
          </a:bodyPr>
          <a:lstStyle/>
          <a:p>
            <a:r>
              <a:rPr lang="en-US" sz="3600" b="1" dirty="0" smtClean="0">
                <a:solidFill>
                  <a:srgbClr val="0000FF"/>
                </a:solidFill>
                <a:latin typeface="Max's Handwritin"/>
                <a:cs typeface="Max's Handwritin"/>
              </a:rPr>
              <a:t>This was always going to be a very hard question to try and answer!</a:t>
            </a:r>
            <a:endParaRPr lang="en-US" sz="3600" b="1" dirty="0">
              <a:solidFill>
                <a:srgbClr val="0000FF"/>
              </a:solidFill>
              <a:latin typeface="Max's Handwritin"/>
              <a:cs typeface="Max's Handwritin"/>
            </a:endParaRPr>
          </a:p>
        </p:txBody>
      </p:sp>
      <p:sp>
        <p:nvSpPr>
          <p:cNvPr id="4" name="TextBox 3"/>
          <p:cNvSpPr txBox="1"/>
          <p:nvPr/>
        </p:nvSpPr>
        <p:spPr>
          <a:xfrm>
            <a:off x="522315" y="4075006"/>
            <a:ext cx="6676378" cy="2299747"/>
          </a:xfrm>
          <a:prstGeom prst="rect">
            <a:avLst/>
          </a:prstGeom>
          <a:noFill/>
        </p:spPr>
        <p:txBody>
          <a:bodyPr wrap="square" lIns="82945" tIns="41473" rIns="82945" bIns="41473" rtlCol="0">
            <a:spAutoFit/>
          </a:bodyPr>
          <a:lstStyle/>
          <a:p>
            <a:r>
              <a:rPr lang="en-US" sz="3600" b="1" dirty="0" smtClean="0">
                <a:solidFill>
                  <a:schemeClr val="accent6">
                    <a:lumMod val="50000"/>
                  </a:schemeClr>
                </a:solidFill>
                <a:latin typeface="Max's Handwritin"/>
                <a:cs typeface="Max's Handwritin"/>
              </a:rPr>
              <a:t>And at the moment we seem to be making the task even harder, not easier, by adding even more challenges into the path we need to follow!</a:t>
            </a:r>
            <a:endParaRPr lang="en-US" sz="3600" b="1" dirty="0">
              <a:solidFill>
                <a:schemeClr val="accent6">
                  <a:lumMod val="50000"/>
                </a:schemeClr>
              </a:solidFill>
              <a:latin typeface="Max's Handwritin"/>
              <a:cs typeface="Max's Handwritin"/>
            </a:endParaRPr>
          </a:p>
        </p:txBody>
      </p:sp>
    </p:spTree>
    <p:extLst>
      <p:ext uri="{BB962C8B-B14F-4D97-AF65-F5344CB8AC3E}">
        <p14:creationId xmlns:p14="http://schemas.microsoft.com/office/powerpoint/2010/main" val="3281696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8" y="1469270"/>
            <a:ext cx="7054289" cy="82242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endParaRPr lang="en-US" dirty="0">
              <a:solidFill>
                <a:srgbClr val="0000FF"/>
              </a:solidFill>
              <a:latin typeface="Powderfinger Type"/>
              <a:cs typeface="Powderfinger Type"/>
            </a:endParaRPr>
          </a:p>
        </p:txBody>
      </p:sp>
    </p:spTree>
    <p:extLst>
      <p:ext uri="{BB962C8B-B14F-4D97-AF65-F5344CB8AC3E}">
        <p14:creationId xmlns:p14="http://schemas.microsoft.com/office/powerpoint/2010/main" val="7010484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8" y="1469270"/>
            <a:ext cx="7054289" cy="82242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endParaRPr lang="en-US" dirty="0">
              <a:solidFill>
                <a:srgbClr val="0000FF"/>
              </a:solidFill>
              <a:latin typeface="Powderfinger Type"/>
              <a:cs typeface="Powderfinger Type"/>
            </a:endParaRPr>
          </a:p>
        </p:txBody>
      </p:sp>
      <p:sp>
        <p:nvSpPr>
          <p:cNvPr id="6" name="TextBox 5"/>
          <p:cNvSpPr txBox="1"/>
          <p:nvPr/>
        </p:nvSpPr>
        <p:spPr>
          <a:xfrm>
            <a:off x="3200332" y="2187837"/>
            <a:ext cx="4768177" cy="1088917"/>
          </a:xfrm>
          <a:prstGeom prst="rect">
            <a:avLst/>
          </a:prstGeom>
          <a:noFill/>
        </p:spPr>
        <p:txBody>
          <a:bodyPr wrap="square" lIns="82945" tIns="41473" rIns="82945" bIns="41473" rtlCol="0">
            <a:spAutoFit/>
          </a:bodyPr>
          <a:lstStyle/>
          <a:p>
            <a:r>
              <a:rPr lang="en-US" sz="3300" b="1" dirty="0">
                <a:solidFill>
                  <a:srgbClr val="B06824"/>
                </a:solidFill>
                <a:latin typeface="Max's Handwritin"/>
                <a:cs typeface="Max's Handwritin"/>
              </a:rPr>
              <a:t>It is NOT a case of a single </a:t>
            </a:r>
          </a:p>
          <a:p>
            <a:r>
              <a:rPr lang="en-US" sz="3300" b="1" dirty="0">
                <a:solidFill>
                  <a:srgbClr val="B06824"/>
                </a:solidFill>
                <a:latin typeface="Max's Handwritin"/>
                <a:cs typeface="Max's Handwritin"/>
              </a:rPr>
              <a:t>“either/or” decision </a:t>
            </a:r>
          </a:p>
        </p:txBody>
      </p:sp>
      <p:pic>
        <p:nvPicPr>
          <p:cNvPr id="2" name="Picture 1" descr="fig1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267" y="3690297"/>
            <a:ext cx="4115002" cy="2173645"/>
          </a:xfrm>
          <a:prstGeom prst="rect">
            <a:avLst/>
          </a:prstGeom>
        </p:spPr>
      </p:pic>
      <p:sp>
        <p:nvSpPr>
          <p:cNvPr id="7" name="TextBox 6"/>
          <p:cNvSpPr txBox="1"/>
          <p:nvPr/>
        </p:nvSpPr>
        <p:spPr>
          <a:xfrm>
            <a:off x="2155252" y="3102378"/>
            <a:ext cx="391905" cy="586340"/>
          </a:xfrm>
          <a:prstGeom prst="rect">
            <a:avLst/>
          </a:prstGeom>
          <a:noFill/>
        </p:spPr>
        <p:txBody>
          <a:bodyPr wrap="square" lIns="82945" tIns="41473" rIns="82945" bIns="41473" rtlCol="0">
            <a:spAutoFit/>
          </a:bodyPr>
          <a:lstStyle/>
          <a:p>
            <a:r>
              <a:rPr lang="en-US" sz="3300" b="1" dirty="0">
                <a:solidFill>
                  <a:srgbClr val="0000FF"/>
                </a:solidFill>
                <a:latin typeface="Max's Handwritin"/>
                <a:cs typeface="Max's Handwritin"/>
              </a:rPr>
              <a:t>?</a:t>
            </a:r>
          </a:p>
        </p:txBody>
      </p:sp>
      <p:sp>
        <p:nvSpPr>
          <p:cNvPr id="4" name="TextBox 3"/>
          <p:cNvSpPr txBox="1"/>
          <p:nvPr/>
        </p:nvSpPr>
        <p:spPr>
          <a:xfrm>
            <a:off x="4686300" y="4775200"/>
            <a:ext cx="633507" cy="461665"/>
          </a:xfrm>
          <a:prstGeom prst="rect">
            <a:avLst/>
          </a:prstGeom>
          <a:noFill/>
        </p:spPr>
        <p:txBody>
          <a:bodyPr wrap="none" rtlCol="0">
            <a:spAutoFit/>
          </a:bodyPr>
          <a:lstStyle/>
          <a:p>
            <a:r>
              <a:rPr lang="en-US" sz="2400" b="1" dirty="0">
                <a:solidFill>
                  <a:srgbClr val="0000FF"/>
                </a:solidFill>
                <a:latin typeface="Max's Handwritin"/>
                <a:cs typeface="Max's Handwritin"/>
              </a:rPr>
              <a:t>IPv6</a:t>
            </a:r>
          </a:p>
        </p:txBody>
      </p:sp>
      <p:sp>
        <p:nvSpPr>
          <p:cNvPr id="8" name="TextBox 7"/>
          <p:cNvSpPr txBox="1"/>
          <p:nvPr/>
        </p:nvSpPr>
        <p:spPr>
          <a:xfrm>
            <a:off x="391680" y="4927600"/>
            <a:ext cx="851515" cy="830997"/>
          </a:xfrm>
          <a:prstGeom prst="rect">
            <a:avLst/>
          </a:prstGeom>
          <a:noFill/>
        </p:spPr>
        <p:txBody>
          <a:bodyPr wrap="none" rtlCol="0">
            <a:spAutoFit/>
          </a:bodyPr>
          <a:lstStyle/>
          <a:p>
            <a:pPr algn="ctr"/>
            <a:r>
              <a:rPr lang="en-US" sz="2400" b="1" dirty="0" smtClean="0">
                <a:solidFill>
                  <a:schemeClr val="accent6">
                    <a:lumMod val="50000"/>
                  </a:schemeClr>
                </a:solidFill>
                <a:latin typeface="Max's Handwritin"/>
                <a:cs typeface="Max's Handwritin"/>
              </a:rPr>
              <a:t>IPv4 &amp;</a:t>
            </a:r>
          </a:p>
          <a:p>
            <a:pPr algn="ctr"/>
            <a:r>
              <a:rPr lang="en-US" sz="2400" b="1" dirty="0" smtClean="0">
                <a:solidFill>
                  <a:schemeClr val="accent6">
                    <a:lumMod val="50000"/>
                  </a:schemeClr>
                </a:solidFill>
                <a:latin typeface="Max's Handwritin"/>
                <a:cs typeface="Max's Handwritin"/>
              </a:rPr>
              <a:t>CGNs</a:t>
            </a:r>
            <a:endParaRPr lang="en-US" sz="2400" b="1" dirty="0">
              <a:solidFill>
                <a:schemeClr val="accent6">
                  <a:lumMod val="50000"/>
                </a:schemeClr>
              </a:solidFill>
              <a:latin typeface="Max's Handwritin"/>
              <a:cs typeface="Max's Handwritin"/>
            </a:endParaRPr>
          </a:p>
        </p:txBody>
      </p:sp>
    </p:spTree>
    <p:extLst>
      <p:ext uri="{BB962C8B-B14F-4D97-AF65-F5344CB8AC3E}">
        <p14:creationId xmlns:p14="http://schemas.microsoft.com/office/powerpoint/2010/main" val="1424364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8" y="1469270"/>
            <a:ext cx="7054289" cy="82242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endParaRPr lang="en-US" dirty="0">
              <a:solidFill>
                <a:srgbClr val="0000FF"/>
              </a:solidFill>
              <a:latin typeface="Powderfinger Type"/>
              <a:cs typeface="Powderfinger Type"/>
            </a:endParaRPr>
          </a:p>
        </p:txBody>
      </p:sp>
      <p:sp>
        <p:nvSpPr>
          <p:cNvPr id="6" name="TextBox 5"/>
          <p:cNvSpPr txBox="1"/>
          <p:nvPr/>
        </p:nvSpPr>
        <p:spPr>
          <a:xfrm>
            <a:off x="3200332" y="2187837"/>
            <a:ext cx="4768177" cy="1088917"/>
          </a:xfrm>
          <a:prstGeom prst="rect">
            <a:avLst/>
          </a:prstGeom>
          <a:noFill/>
        </p:spPr>
        <p:txBody>
          <a:bodyPr wrap="square" lIns="82945" tIns="41473" rIns="82945" bIns="41473" rtlCol="0">
            <a:spAutoFit/>
          </a:bodyPr>
          <a:lstStyle/>
          <a:p>
            <a:r>
              <a:rPr lang="en-US" sz="3300" b="1" dirty="0">
                <a:solidFill>
                  <a:srgbClr val="B06824"/>
                </a:solidFill>
                <a:latin typeface="Max's Handwritin"/>
                <a:cs typeface="Max's Handwritin"/>
              </a:rPr>
              <a:t>There are many different players</a:t>
            </a:r>
          </a:p>
          <a:p>
            <a:r>
              <a:rPr lang="en-US" sz="3300" b="1" dirty="0">
                <a:solidFill>
                  <a:srgbClr val="B06824"/>
                </a:solidFill>
                <a:latin typeface="Max's Handwritin"/>
                <a:cs typeface="Max's Handwritin"/>
              </a:rPr>
              <a:t>Each with their own perspective</a:t>
            </a:r>
          </a:p>
        </p:txBody>
      </p:sp>
      <p:pic>
        <p:nvPicPr>
          <p:cNvPr id="2" name="Picture 1" descr="fig1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11" y="3690298"/>
            <a:ext cx="2968026" cy="1567784"/>
          </a:xfrm>
          <a:prstGeom prst="rect">
            <a:avLst/>
          </a:prstGeom>
        </p:spPr>
      </p:pic>
      <p:sp>
        <p:nvSpPr>
          <p:cNvPr id="7" name="TextBox 6"/>
          <p:cNvSpPr txBox="1"/>
          <p:nvPr/>
        </p:nvSpPr>
        <p:spPr>
          <a:xfrm>
            <a:off x="1175490" y="3102378"/>
            <a:ext cx="391905" cy="586340"/>
          </a:xfrm>
          <a:prstGeom prst="rect">
            <a:avLst/>
          </a:prstGeom>
          <a:noFill/>
        </p:spPr>
        <p:txBody>
          <a:bodyPr wrap="square" lIns="82945" tIns="41473" rIns="82945" bIns="41473" rtlCol="0">
            <a:spAutoFit/>
          </a:bodyPr>
          <a:lstStyle/>
          <a:p>
            <a:r>
              <a:rPr lang="en-US" sz="3300" b="1" dirty="0">
                <a:solidFill>
                  <a:srgbClr val="0000FF"/>
                </a:solidFill>
                <a:latin typeface="Max's Handwritin"/>
                <a:cs typeface="Max's Handwritin"/>
              </a:rPr>
              <a:t>?</a:t>
            </a:r>
          </a:p>
        </p:txBody>
      </p:sp>
      <p:sp>
        <p:nvSpPr>
          <p:cNvPr id="8" name="Rectangle 7"/>
          <p:cNvSpPr/>
          <p:nvPr/>
        </p:nvSpPr>
        <p:spPr bwMode="auto">
          <a:xfrm>
            <a:off x="0" y="2841081"/>
            <a:ext cx="3135015" cy="2874271"/>
          </a:xfrm>
          <a:prstGeom prst="rect">
            <a:avLst/>
          </a:prstGeom>
          <a:solidFill>
            <a:srgbClr val="FFFFFE">
              <a:alpha val="87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pic>
        <p:nvPicPr>
          <p:cNvPr id="9" name="Picture 8" descr="fi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460" y="3439060"/>
            <a:ext cx="2472569" cy="2864212"/>
          </a:xfrm>
          <a:prstGeom prst="rect">
            <a:avLst/>
          </a:prstGeom>
        </p:spPr>
      </p:pic>
      <p:sp>
        <p:nvSpPr>
          <p:cNvPr id="10" name="TextBox 9"/>
          <p:cNvSpPr txBox="1"/>
          <p:nvPr/>
        </p:nvSpPr>
        <p:spPr>
          <a:xfrm>
            <a:off x="4310730" y="5062109"/>
            <a:ext cx="326587" cy="453088"/>
          </a:xfrm>
          <a:prstGeom prst="rect">
            <a:avLst/>
          </a:prstGeom>
          <a:noFill/>
        </p:spPr>
        <p:txBody>
          <a:bodyPr wrap="square" lIns="82945" tIns="41473" rIns="82945" bIns="41473" rtlCol="0">
            <a:spAutoFit/>
          </a:bodyPr>
          <a:lstStyle/>
          <a:p>
            <a:r>
              <a:rPr lang="en-US" b="1" dirty="0" smtClean="0">
                <a:solidFill>
                  <a:srgbClr val="FF0000"/>
                </a:solidFill>
                <a:latin typeface="Max's Handwritin"/>
                <a:cs typeface="Max's Handwritin"/>
              </a:rPr>
              <a:t>?</a:t>
            </a:r>
          </a:p>
        </p:txBody>
      </p:sp>
      <p:sp>
        <p:nvSpPr>
          <p:cNvPr id="11" name="TextBox 10"/>
          <p:cNvSpPr txBox="1"/>
          <p:nvPr/>
        </p:nvSpPr>
        <p:spPr>
          <a:xfrm>
            <a:off x="4506682" y="4670163"/>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2" name="TextBox 11"/>
          <p:cNvSpPr txBox="1"/>
          <p:nvPr/>
        </p:nvSpPr>
        <p:spPr>
          <a:xfrm>
            <a:off x="4833270" y="5035241"/>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3" name="TextBox 12"/>
          <p:cNvSpPr txBox="1"/>
          <p:nvPr/>
        </p:nvSpPr>
        <p:spPr>
          <a:xfrm>
            <a:off x="5421127" y="4866136"/>
            <a:ext cx="326587" cy="453088"/>
          </a:xfrm>
          <a:prstGeom prst="rect">
            <a:avLst/>
          </a:prstGeom>
          <a:noFill/>
        </p:spPr>
        <p:txBody>
          <a:bodyPr wrap="square" lIns="82945" tIns="41473" rIns="82945" bIns="41473" rtlCol="0">
            <a:spAutoFit/>
          </a:bodyPr>
          <a:lstStyle/>
          <a:p>
            <a:r>
              <a:rPr lang="en-US" b="1" dirty="0" smtClean="0">
                <a:solidFill>
                  <a:srgbClr val="FF0000"/>
                </a:solidFill>
                <a:latin typeface="Max's Handwritin"/>
                <a:cs typeface="Max's Handwritin"/>
              </a:rPr>
              <a:t>?</a:t>
            </a:r>
          </a:p>
        </p:txBody>
      </p:sp>
      <p:sp>
        <p:nvSpPr>
          <p:cNvPr id="14" name="TextBox 13"/>
          <p:cNvSpPr txBox="1"/>
          <p:nvPr/>
        </p:nvSpPr>
        <p:spPr>
          <a:xfrm>
            <a:off x="4180095" y="4408865"/>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5" name="TextBox 14"/>
          <p:cNvSpPr txBox="1"/>
          <p:nvPr/>
        </p:nvSpPr>
        <p:spPr>
          <a:xfrm>
            <a:off x="4702635" y="4278217"/>
            <a:ext cx="326587" cy="453088"/>
          </a:xfrm>
          <a:prstGeom prst="rect">
            <a:avLst/>
          </a:prstGeom>
          <a:noFill/>
        </p:spPr>
        <p:txBody>
          <a:bodyPr wrap="square" lIns="82945" tIns="41473" rIns="82945" bIns="41473" rtlCol="0">
            <a:spAutoFit/>
          </a:bodyPr>
          <a:lstStyle/>
          <a:p>
            <a:r>
              <a:rPr lang="en-US" b="1" dirty="0" smtClean="0">
                <a:solidFill>
                  <a:srgbClr val="FF0000"/>
                </a:solidFill>
                <a:latin typeface="Max's Handwritin"/>
                <a:cs typeface="Max's Handwritin"/>
              </a:rPr>
              <a:t>?</a:t>
            </a:r>
          </a:p>
        </p:txBody>
      </p:sp>
      <p:sp>
        <p:nvSpPr>
          <p:cNvPr id="16" name="TextBox 15"/>
          <p:cNvSpPr txBox="1"/>
          <p:nvPr/>
        </p:nvSpPr>
        <p:spPr>
          <a:xfrm>
            <a:off x="4245412" y="3886271"/>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7" name="TextBox 16"/>
          <p:cNvSpPr txBox="1"/>
          <p:nvPr/>
        </p:nvSpPr>
        <p:spPr>
          <a:xfrm>
            <a:off x="4448970" y="3624973"/>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8" name="TextBox 17"/>
          <p:cNvSpPr txBox="1"/>
          <p:nvPr/>
        </p:nvSpPr>
        <p:spPr>
          <a:xfrm>
            <a:off x="5094540" y="3559649"/>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9" name="TextBox 18"/>
          <p:cNvSpPr txBox="1"/>
          <p:nvPr/>
        </p:nvSpPr>
        <p:spPr>
          <a:xfrm>
            <a:off x="6074302" y="4474190"/>
            <a:ext cx="326587" cy="453088"/>
          </a:xfrm>
          <a:prstGeom prst="rect">
            <a:avLst/>
          </a:prstGeom>
          <a:noFill/>
        </p:spPr>
        <p:txBody>
          <a:bodyPr wrap="square" lIns="82945" tIns="41473" rIns="82945" bIns="41473" rtlCol="0">
            <a:spAutoFit/>
          </a:bodyPr>
          <a:lstStyle/>
          <a:p>
            <a:r>
              <a:rPr lang="en-US" b="1" dirty="0" smtClean="0">
                <a:solidFill>
                  <a:srgbClr val="008000"/>
                </a:solidFill>
                <a:latin typeface="Max's Handwritin"/>
                <a:cs typeface="Max's Handwritin"/>
              </a:rPr>
              <a:t>?</a:t>
            </a:r>
          </a:p>
        </p:txBody>
      </p:sp>
      <p:sp>
        <p:nvSpPr>
          <p:cNvPr id="20" name="TextBox 19"/>
          <p:cNvSpPr txBox="1"/>
          <p:nvPr/>
        </p:nvSpPr>
        <p:spPr>
          <a:xfrm>
            <a:off x="5421127" y="4316673"/>
            <a:ext cx="326587" cy="453088"/>
          </a:xfrm>
          <a:prstGeom prst="rect">
            <a:avLst/>
          </a:prstGeom>
          <a:noFill/>
        </p:spPr>
        <p:txBody>
          <a:bodyPr wrap="square" lIns="82945" tIns="41473" rIns="82945" bIns="41473" rtlCol="0">
            <a:spAutoFit/>
          </a:bodyPr>
          <a:lstStyle/>
          <a:p>
            <a:r>
              <a:rPr lang="en-US" b="1" dirty="0" smtClean="0">
                <a:solidFill>
                  <a:schemeClr val="accent5">
                    <a:lumMod val="25000"/>
                  </a:schemeClr>
                </a:solidFill>
                <a:latin typeface="Max's Handwritin"/>
                <a:cs typeface="Max's Handwritin"/>
              </a:rPr>
              <a:t>?</a:t>
            </a:r>
          </a:p>
        </p:txBody>
      </p:sp>
      <p:sp>
        <p:nvSpPr>
          <p:cNvPr id="21" name="TextBox 20"/>
          <p:cNvSpPr txBox="1"/>
          <p:nvPr/>
        </p:nvSpPr>
        <p:spPr>
          <a:xfrm>
            <a:off x="5094540" y="3951595"/>
            <a:ext cx="326587" cy="453088"/>
          </a:xfrm>
          <a:prstGeom prst="rect">
            <a:avLst/>
          </a:prstGeom>
          <a:noFill/>
        </p:spPr>
        <p:txBody>
          <a:bodyPr wrap="square" lIns="82945" tIns="41473" rIns="82945" bIns="41473" rtlCol="0">
            <a:spAutoFit/>
          </a:bodyPr>
          <a:lstStyle/>
          <a:p>
            <a:r>
              <a:rPr lang="en-US" b="1" dirty="0" smtClean="0">
                <a:solidFill>
                  <a:schemeClr val="accent5">
                    <a:lumMod val="25000"/>
                  </a:schemeClr>
                </a:solidFill>
                <a:latin typeface="Max's Handwritin"/>
                <a:cs typeface="Max's Handwritin"/>
              </a:rPr>
              <a:t>?</a:t>
            </a:r>
          </a:p>
        </p:txBody>
      </p:sp>
      <p:sp>
        <p:nvSpPr>
          <p:cNvPr id="22" name="TextBox 21"/>
          <p:cNvSpPr txBox="1"/>
          <p:nvPr/>
        </p:nvSpPr>
        <p:spPr>
          <a:xfrm>
            <a:off x="4049460" y="4408866"/>
            <a:ext cx="326587" cy="251288"/>
          </a:xfrm>
          <a:prstGeom prst="rect">
            <a:avLst/>
          </a:prstGeom>
          <a:noFill/>
        </p:spPr>
        <p:txBody>
          <a:bodyPr wrap="square" lIns="82945" tIns="41473" rIns="82945" bIns="41473" rtlCol="0">
            <a:spAutoFit/>
          </a:bodyPr>
          <a:lstStyle/>
          <a:p>
            <a:r>
              <a:rPr lang="en-US" sz="1100" b="1" dirty="0">
                <a:solidFill>
                  <a:srgbClr val="008000"/>
                </a:solidFill>
                <a:latin typeface="Max's Handwritin"/>
                <a:cs typeface="Max's Handwritin"/>
              </a:rPr>
              <a:t>?</a:t>
            </a:r>
          </a:p>
        </p:txBody>
      </p:sp>
      <p:sp>
        <p:nvSpPr>
          <p:cNvPr id="23" name="TextBox 22"/>
          <p:cNvSpPr txBox="1"/>
          <p:nvPr/>
        </p:nvSpPr>
        <p:spPr>
          <a:xfrm>
            <a:off x="4114777" y="3951595"/>
            <a:ext cx="326587" cy="251288"/>
          </a:xfrm>
          <a:prstGeom prst="rect">
            <a:avLst/>
          </a:prstGeom>
          <a:noFill/>
        </p:spPr>
        <p:txBody>
          <a:bodyPr wrap="square" lIns="82945" tIns="41473" rIns="82945" bIns="41473" rtlCol="0">
            <a:spAutoFit/>
          </a:bodyPr>
          <a:lstStyle/>
          <a:p>
            <a:r>
              <a:rPr lang="en-US" sz="1100" b="1" dirty="0">
                <a:solidFill>
                  <a:srgbClr val="0000FF"/>
                </a:solidFill>
                <a:latin typeface="Max's Handwritin"/>
                <a:cs typeface="Max's Handwritin"/>
              </a:rPr>
              <a:t>?</a:t>
            </a:r>
          </a:p>
        </p:txBody>
      </p:sp>
      <p:sp>
        <p:nvSpPr>
          <p:cNvPr id="24" name="TextBox 23"/>
          <p:cNvSpPr txBox="1"/>
          <p:nvPr/>
        </p:nvSpPr>
        <p:spPr>
          <a:xfrm>
            <a:off x="4187700" y="3700307"/>
            <a:ext cx="326587" cy="251288"/>
          </a:xfrm>
          <a:prstGeom prst="rect">
            <a:avLst/>
          </a:prstGeom>
          <a:noFill/>
        </p:spPr>
        <p:txBody>
          <a:bodyPr wrap="square" lIns="82945" tIns="41473" rIns="82945" bIns="41473" rtlCol="0">
            <a:spAutoFit/>
          </a:bodyPr>
          <a:lstStyle/>
          <a:p>
            <a:r>
              <a:rPr lang="en-US" sz="1100" b="1" dirty="0">
                <a:solidFill>
                  <a:srgbClr val="0000FF"/>
                </a:solidFill>
                <a:latin typeface="Max's Handwritin"/>
                <a:cs typeface="Max's Handwritin"/>
              </a:rPr>
              <a:t>?</a:t>
            </a:r>
          </a:p>
        </p:txBody>
      </p:sp>
      <p:sp>
        <p:nvSpPr>
          <p:cNvPr id="25" name="TextBox 24"/>
          <p:cNvSpPr txBox="1"/>
          <p:nvPr/>
        </p:nvSpPr>
        <p:spPr>
          <a:xfrm>
            <a:off x="4572000" y="3363676"/>
            <a:ext cx="326587" cy="251288"/>
          </a:xfrm>
          <a:prstGeom prst="rect">
            <a:avLst/>
          </a:prstGeom>
          <a:noFill/>
        </p:spPr>
        <p:txBody>
          <a:bodyPr wrap="square" lIns="82945" tIns="41473" rIns="82945" bIns="41473" rtlCol="0">
            <a:spAutoFit/>
          </a:bodyPr>
          <a:lstStyle/>
          <a:p>
            <a:r>
              <a:rPr lang="en-US" sz="1100" b="1" dirty="0">
                <a:solidFill>
                  <a:srgbClr val="008000"/>
                </a:solidFill>
                <a:latin typeface="Max's Handwritin"/>
                <a:cs typeface="Max's Handwritin"/>
              </a:rPr>
              <a:t>?</a:t>
            </a:r>
          </a:p>
        </p:txBody>
      </p:sp>
      <p:sp>
        <p:nvSpPr>
          <p:cNvPr id="26" name="TextBox 25"/>
          <p:cNvSpPr txBox="1"/>
          <p:nvPr/>
        </p:nvSpPr>
        <p:spPr>
          <a:xfrm>
            <a:off x="4963905" y="3363676"/>
            <a:ext cx="326587" cy="251288"/>
          </a:xfrm>
          <a:prstGeom prst="rect">
            <a:avLst/>
          </a:prstGeom>
          <a:noFill/>
        </p:spPr>
        <p:txBody>
          <a:bodyPr wrap="square" lIns="82945" tIns="41473" rIns="82945" bIns="41473" rtlCol="0">
            <a:spAutoFit/>
          </a:bodyPr>
          <a:lstStyle/>
          <a:p>
            <a:r>
              <a:rPr lang="en-US" sz="1100" b="1" dirty="0">
                <a:solidFill>
                  <a:schemeClr val="accent5">
                    <a:lumMod val="25000"/>
                  </a:schemeClr>
                </a:solidFill>
                <a:latin typeface="Max's Handwritin"/>
                <a:cs typeface="Max's Handwritin"/>
              </a:rPr>
              <a:t>?</a:t>
            </a:r>
          </a:p>
        </p:txBody>
      </p:sp>
      <p:sp>
        <p:nvSpPr>
          <p:cNvPr id="27" name="TextBox 26"/>
          <p:cNvSpPr txBox="1"/>
          <p:nvPr/>
        </p:nvSpPr>
        <p:spPr>
          <a:xfrm>
            <a:off x="5878350" y="3755622"/>
            <a:ext cx="326587" cy="251288"/>
          </a:xfrm>
          <a:prstGeom prst="rect">
            <a:avLst/>
          </a:prstGeom>
          <a:noFill/>
        </p:spPr>
        <p:txBody>
          <a:bodyPr wrap="square" lIns="82945" tIns="41473" rIns="82945" bIns="41473" rtlCol="0">
            <a:spAutoFit/>
          </a:bodyPr>
          <a:lstStyle/>
          <a:p>
            <a:r>
              <a:rPr lang="en-US" sz="1100" b="1" dirty="0">
                <a:solidFill>
                  <a:srgbClr val="0000FF"/>
                </a:solidFill>
                <a:latin typeface="Max's Handwritin"/>
                <a:cs typeface="Max's Handwritin"/>
              </a:rPr>
              <a:t>?</a:t>
            </a:r>
          </a:p>
        </p:txBody>
      </p:sp>
      <p:sp>
        <p:nvSpPr>
          <p:cNvPr id="28" name="TextBox 27"/>
          <p:cNvSpPr txBox="1"/>
          <p:nvPr/>
        </p:nvSpPr>
        <p:spPr>
          <a:xfrm>
            <a:off x="5617080" y="3429000"/>
            <a:ext cx="326587" cy="251288"/>
          </a:xfrm>
          <a:prstGeom prst="rect">
            <a:avLst/>
          </a:prstGeom>
          <a:noFill/>
        </p:spPr>
        <p:txBody>
          <a:bodyPr wrap="square" lIns="82945" tIns="41473" rIns="82945" bIns="41473" rtlCol="0">
            <a:spAutoFit/>
          </a:bodyPr>
          <a:lstStyle/>
          <a:p>
            <a:r>
              <a:rPr lang="en-US" sz="1100" b="1" dirty="0">
                <a:solidFill>
                  <a:srgbClr val="0000FF"/>
                </a:solidFill>
                <a:latin typeface="Max's Handwritin"/>
                <a:cs typeface="Max's Handwritin"/>
              </a:rPr>
              <a:t>?</a:t>
            </a:r>
          </a:p>
        </p:txBody>
      </p:sp>
      <p:sp>
        <p:nvSpPr>
          <p:cNvPr id="29" name="TextBox 28"/>
          <p:cNvSpPr txBox="1"/>
          <p:nvPr/>
        </p:nvSpPr>
        <p:spPr>
          <a:xfrm>
            <a:off x="5290492" y="3233027"/>
            <a:ext cx="326587" cy="251288"/>
          </a:xfrm>
          <a:prstGeom prst="rect">
            <a:avLst/>
          </a:prstGeom>
          <a:noFill/>
        </p:spPr>
        <p:txBody>
          <a:bodyPr wrap="square" lIns="82945" tIns="41473" rIns="82945" bIns="41473" rtlCol="0">
            <a:spAutoFit/>
          </a:bodyPr>
          <a:lstStyle/>
          <a:p>
            <a:r>
              <a:rPr lang="en-US" sz="1100" b="1" dirty="0">
                <a:solidFill>
                  <a:srgbClr val="000090"/>
                </a:solidFill>
                <a:latin typeface="Max's Handwritin"/>
                <a:cs typeface="Max's Handwritin"/>
              </a:rPr>
              <a:t>?</a:t>
            </a:r>
          </a:p>
        </p:txBody>
      </p:sp>
    </p:spTree>
    <p:extLst>
      <p:ext uri="{BB962C8B-B14F-4D97-AF65-F5344CB8AC3E}">
        <p14:creationId xmlns:p14="http://schemas.microsoft.com/office/powerpoint/2010/main" val="16276254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8" y="1469270"/>
            <a:ext cx="7054289" cy="82242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endParaRPr lang="en-US" dirty="0">
              <a:solidFill>
                <a:srgbClr val="0000FF"/>
              </a:solidFill>
              <a:latin typeface="Powderfinger Type"/>
              <a:cs typeface="Powderfinger Type"/>
            </a:endParaRPr>
          </a:p>
        </p:txBody>
      </p:sp>
      <p:sp>
        <p:nvSpPr>
          <p:cNvPr id="6" name="TextBox 5"/>
          <p:cNvSpPr txBox="1"/>
          <p:nvPr/>
        </p:nvSpPr>
        <p:spPr>
          <a:xfrm>
            <a:off x="3200332" y="2187837"/>
            <a:ext cx="4768177" cy="1088917"/>
          </a:xfrm>
          <a:prstGeom prst="rect">
            <a:avLst/>
          </a:prstGeom>
          <a:noFill/>
        </p:spPr>
        <p:txBody>
          <a:bodyPr wrap="square" lIns="82945" tIns="41473" rIns="82945" bIns="41473" rtlCol="0">
            <a:spAutoFit/>
          </a:bodyPr>
          <a:lstStyle/>
          <a:p>
            <a:r>
              <a:rPr lang="en-US" sz="3300" b="1" dirty="0">
                <a:solidFill>
                  <a:srgbClr val="B06824"/>
                </a:solidFill>
                <a:latin typeface="Max's Handwritin"/>
                <a:cs typeface="Max's Handwritin"/>
              </a:rPr>
              <a:t>There are many different players</a:t>
            </a:r>
          </a:p>
          <a:p>
            <a:r>
              <a:rPr lang="en-US" sz="3300" b="1" dirty="0">
                <a:solidFill>
                  <a:srgbClr val="B06824"/>
                </a:solidFill>
                <a:latin typeface="Max's Handwritin"/>
                <a:cs typeface="Max's Handwritin"/>
              </a:rPr>
              <a:t>Each with their own perspective</a:t>
            </a:r>
          </a:p>
        </p:txBody>
      </p:sp>
      <p:pic>
        <p:nvPicPr>
          <p:cNvPr id="2" name="Picture 1" descr="fig1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11" y="3690298"/>
            <a:ext cx="2968026" cy="1567784"/>
          </a:xfrm>
          <a:prstGeom prst="rect">
            <a:avLst/>
          </a:prstGeom>
        </p:spPr>
      </p:pic>
      <p:sp>
        <p:nvSpPr>
          <p:cNvPr id="7" name="TextBox 6"/>
          <p:cNvSpPr txBox="1"/>
          <p:nvPr/>
        </p:nvSpPr>
        <p:spPr>
          <a:xfrm>
            <a:off x="1175490" y="3102378"/>
            <a:ext cx="391905" cy="586340"/>
          </a:xfrm>
          <a:prstGeom prst="rect">
            <a:avLst/>
          </a:prstGeom>
          <a:noFill/>
        </p:spPr>
        <p:txBody>
          <a:bodyPr wrap="square" lIns="82945" tIns="41473" rIns="82945" bIns="41473" rtlCol="0">
            <a:spAutoFit/>
          </a:bodyPr>
          <a:lstStyle/>
          <a:p>
            <a:r>
              <a:rPr lang="en-US" sz="3300" b="1" dirty="0">
                <a:solidFill>
                  <a:srgbClr val="0000FF"/>
                </a:solidFill>
                <a:latin typeface="Max's Handwritin"/>
                <a:cs typeface="Max's Handwritin"/>
              </a:rPr>
              <a:t>?</a:t>
            </a:r>
          </a:p>
        </p:txBody>
      </p:sp>
      <p:sp>
        <p:nvSpPr>
          <p:cNvPr id="8" name="Rectangle 7"/>
          <p:cNvSpPr/>
          <p:nvPr/>
        </p:nvSpPr>
        <p:spPr bwMode="auto">
          <a:xfrm>
            <a:off x="0" y="2841081"/>
            <a:ext cx="3135015" cy="2874271"/>
          </a:xfrm>
          <a:prstGeom prst="rect">
            <a:avLst/>
          </a:prstGeom>
          <a:solidFill>
            <a:srgbClr val="FFFFFE">
              <a:alpha val="87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pic>
        <p:nvPicPr>
          <p:cNvPr id="9" name="Picture 8" descr="fi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682" y="3233027"/>
            <a:ext cx="1492807" cy="1729260"/>
          </a:xfrm>
          <a:prstGeom prst="rect">
            <a:avLst/>
          </a:prstGeom>
        </p:spPr>
      </p:pic>
      <p:pic>
        <p:nvPicPr>
          <p:cNvPr id="30" name="Picture 29" descr="fig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6682" y="4670162"/>
            <a:ext cx="1801147" cy="1108948"/>
          </a:xfrm>
          <a:prstGeom prst="rect">
            <a:avLst/>
          </a:prstGeom>
        </p:spPr>
      </p:pic>
      <p:sp>
        <p:nvSpPr>
          <p:cNvPr id="31" name="TextBox 30"/>
          <p:cNvSpPr txBox="1"/>
          <p:nvPr/>
        </p:nvSpPr>
        <p:spPr>
          <a:xfrm>
            <a:off x="2089935" y="5584703"/>
            <a:ext cx="6923654" cy="1099419"/>
          </a:xfrm>
          <a:prstGeom prst="rect">
            <a:avLst/>
          </a:prstGeom>
          <a:noFill/>
        </p:spPr>
        <p:txBody>
          <a:bodyPr wrap="square" lIns="82945" tIns="41473" rIns="82945" bIns="41473" rtlCol="0">
            <a:spAutoFit/>
          </a:bodyPr>
          <a:lstStyle/>
          <a:p>
            <a:pPr algn="ctr"/>
            <a:r>
              <a:rPr lang="en-US" sz="3300" b="1" dirty="0">
                <a:solidFill>
                  <a:srgbClr val="000090"/>
                </a:solidFill>
                <a:latin typeface="Max's Handwritin"/>
                <a:cs typeface="Max's Handwritin"/>
              </a:rPr>
              <a:t>And all potential approaches will be </a:t>
            </a:r>
            <a:r>
              <a:rPr lang="en-US" sz="3300" b="1" dirty="0" smtClean="0">
                <a:solidFill>
                  <a:srgbClr val="000090"/>
                </a:solidFill>
                <a:latin typeface="Max's Handwritin"/>
                <a:cs typeface="Max's Handwritin"/>
              </a:rPr>
              <a:t>explored at</a:t>
            </a:r>
          </a:p>
          <a:p>
            <a:pPr algn="ctr"/>
            <a:r>
              <a:rPr lang="en-US" sz="3300" b="1" dirty="0">
                <a:solidFill>
                  <a:srgbClr val="000090"/>
                </a:solidFill>
                <a:latin typeface="Max's Handwritin"/>
                <a:cs typeface="Max's Handwritin"/>
              </a:rPr>
              <a:t>t</a:t>
            </a:r>
            <a:r>
              <a:rPr lang="en-US" sz="3300" b="1" dirty="0" smtClean="0">
                <a:solidFill>
                  <a:srgbClr val="000090"/>
                </a:solidFill>
                <a:latin typeface="Max's Handwritin"/>
                <a:cs typeface="Max's Handwritin"/>
              </a:rPr>
              <a:t>he same time!</a:t>
            </a:r>
            <a:endParaRPr lang="en-US" sz="3300" b="1" dirty="0">
              <a:solidFill>
                <a:srgbClr val="000090"/>
              </a:solidFill>
              <a:latin typeface="Max's Handwritin"/>
              <a:cs typeface="Max's Handwritin"/>
            </a:endParaRPr>
          </a:p>
        </p:txBody>
      </p:sp>
    </p:spTree>
    <p:extLst>
      <p:ext uri="{BB962C8B-B14F-4D97-AF65-F5344CB8AC3E}">
        <p14:creationId xmlns:p14="http://schemas.microsoft.com/office/powerpoint/2010/main" val="3685688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83585" y="1469269"/>
            <a:ext cx="7968734" cy="1191752"/>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is no plan!</a:t>
            </a:r>
            <a:endParaRPr lang="en-US" dirty="0">
              <a:solidFill>
                <a:srgbClr val="FF0000"/>
              </a:solidFill>
              <a:latin typeface="Powderfinger Type"/>
              <a:cs typeface="Powderfinger Type"/>
            </a:endParaRPr>
          </a:p>
        </p:txBody>
      </p:sp>
    </p:spTree>
    <p:extLst>
      <p:ext uri="{BB962C8B-B14F-4D97-AF65-F5344CB8AC3E}">
        <p14:creationId xmlns:p14="http://schemas.microsoft.com/office/powerpoint/2010/main" val="19728337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83585" y="1469269"/>
            <a:ext cx="7968734" cy="1561084"/>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is no plan, just the interplay of</a:t>
            </a:r>
          </a:p>
          <a:p>
            <a:r>
              <a:rPr lang="en-US" dirty="0">
                <a:solidFill>
                  <a:srgbClr val="FF0000"/>
                </a:solidFill>
                <a:latin typeface="Powderfinger Type"/>
                <a:cs typeface="Powderfinger Type"/>
              </a:rPr>
              <a:t> </a:t>
            </a:r>
            <a:r>
              <a:rPr lang="en-US" dirty="0" smtClean="0">
                <a:solidFill>
                  <a:srgbClr val="FF0000"/>
                </a:solidFill>
                <a:latin typeface="Powderfinger Type"/>
                <a:cs typeface="Powderfinger Type"/>
              </a:rPr>
              <a:t>  various market pressures</a:t>
            </a:r>
            <a:endParaRPr lang="en-US" dirty="0">
              <a:solidFill>
                <a:srgbClr val="FF0000"/>
              </a:solidFill>
              <a:latin typeface="Powderfinger Type"/>
              <a:cs typeface="Powderfinger Type"/>
            </a:endParaRPr>
          </a:p>
        </p:txBody>
      </p:sp>
    </p:spTree>
    <p:extLst>
      <p:ext uri="{BB962C8B-B14F-4D97-AF65-F5344CB8AC3E}">
        <p14:creationId xmlns:p14="http://schemas.microsoft.com/office/powerpoint/2010/main" val="42044265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8" y="1469269"/>
            <a:ext cx="8229459" cy="2669079"/>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pressures</a:t>
            </a:r>
          </a:p>
          <a:p>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Varying IPv4 Address Exhaustion Timelines</a:t>
            </a:r>
            <a:endParaRPr lang="en-US" dirty="0">
              <a:solidFill>
                <a:srgbClr val="0000FF"/>
              </a:solidFill>
              <a:latin typeface="Powderfinger Type"/>
              <a:cs typeface="Powderfinger Type"/>
            </a:endParaRPr>
          </a:p>
        </p:txBody>
      </p:sp>
    </p:spTree>
    <p:extLst>
      <p:ext uri="{BB962C8B-B14F-4D97-AF65-F5344CB8AC3E}">
        <p14:creationId xmlns:p14="http://schemas.microsoft.com/office/powerpoint/2010/main" val="41100067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135" b="-1829"/>
          <a:stretch/>
        </p:blipFill>
        <p:spPr>
          <a:xfrm>
            <a:off x="105854" y="654538"/>
            <a:ext cx="9038146" cy="6533988"/>
          </a:xfrm>
        </p:spPr>
      </p:pic>
      <p:sp>
        <p:nvSpPr>
          <p:cNvPr id="8" name="TextBox 7"/>
          <p:cNvSpPr txBox="1"/>
          <p:nvPr/>
        </p:nvSpPr>
        <p:spPr>
          <a:xfrm>
            <a:off x="2677793" y="1795891"/>
            <a:ext cx="5892067" cy="453088"/>
          </a:xfrm>
          <a:prstGeom prst="rect">
            <a:avLst/>
          </a:prstGeom>
          <a:noFill/>
        </p:spPr>
        <p:txBody>
          <a:bodyPr wrap="none" lIns="82945" tIns="41473" rIns="82945" bIns="41473" rtlCol="0">
            <a:spAutoFit/>
          </a:bodyPr>
          <a:lstStyle/>
          <a:p>
            <a:r>
              <a:rPr lang="en-US" dirty="0" smtClean="0">
                <a:latin typeface="Powderfinger Type"/>
                <a:cs typeface="Powderfinger Type"/>
              </a:rPr>
              <a:t>IPv4 Address Exhaustion – APNIC</a:t>
            </a:r>
            <a:endParaRPr lang="en-US" dirty="0">
              <a:latin typeface="Powderfinger Type"/>
              <a:cs typeface="Powderfinger Type"/>
            </a:endParaRPr>
          </a:p>
        </p:txBody>
      </p:sp>
      <p:sp>
        <p:nvSpPr>
          <p:cNvPr id="9" name="Rectangle 8"/>
          <p:cNvSpPr/>
          <p:nvPr/>
        </p:nvSpPr>
        <p:spPr>
          <a:xfrm>
            <a:off x="3038230" y="164317"/>
            <a:ext cx="2940539" cy="980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211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t="-627" b="-1829"/>
          <a:stretch/>
        </p:blipFill>
        <p:spPr>
          <a:xfrm>
            <a:off x="0" y="608949"/>
            <a:ext cx="9144000" cy="6577948"/>
          </a:xfrm>
        </p:spPr>
      </p:pic>
      <p:sp>
        <p:nvSpPr>
          <p:cNvPr id="8" name="TextBox 7"/>
          <p:cNvSpPr txBox="1"/>
          <p:nvPr/>
        </p:nvSpPr>
        <p:spPr>
          <a:xfrm>
            <a:off x="3004380" y="2245864"/>
            <a:ext cx="4242923" cy="822420"/>
          </a:xfrm>
          <a:prstGeom prst="rect">
            <a:avLst/>
          </a:prstGeom>
          <a:noFill/>
        </p:spPr>
        <p:txBody>
          <a:bodyPr wrap="none" lIns="82945" tIns="41473" rIns="82945" bIns="41473" rtlCol="0">
            <a:spAutoFit/>
          </a:bodyPr>
          <a:lstStyle/>
          <a:p>
            <a:r>
              <a:rPr lang="en-US" dirty="0" smtClean="0">
                <a:latin typeface="Powderfinger Type"/>
                <a:cs typeface="Powderfinger Type"/>
              </a:rPr>
              <a:t>Remaining IPv4 Address</a:t>
            </a:r>
          </a:p>
          <a:p>
            <a:r>
              <a:rPr lang="en-US" dirty="0">
                <a:latin typeface="Powderfinger Type"/>
                <a:cs typeface="Powderfinger Type"/>
              </a:rPr>
              <a:t> </a:t>
            </a:r>
            <a:r>
              <a:rPr lang="en-US" dirty="0" smtClean="0">
                <a:latin typeface="Powderfinger Type"/>
                <a:cs typeface="Powderfinger Type"/>
              </a:rPr>
              <a:t>    Pools–All RIRs</a:t>
            </a:r>
            <a:endParaRPr lang="en-US" dirty="0">
              <a:latin typeface="Powderfinger Type"/>
              <a:cs typeface="Powderfinger Type"/>
            </a:endParaRPr>
          </a:p>
        </p:txBody>
      </p:sp>
      <p:sp>
        <p:nvSpPr>
          <p:cNvPr id="9" name="Rectangle 8"/>
          <p:cNvSpPr/>
          <p:nvPr/>
        </p:nvSpPr>
        <p:spPr>
          <a:xfrm>
            <a:off x="3292226" y="172335"/>
            <a:ext cx="2666999" cy="980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73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IETF Meeting – August 1990</a:t>
            </a:r>
            <a:endParaRPr lang="en-US" dirty="0">
              <a:latin typeface="Powderfinger Type"/>
              <a:cs typeface="Powderfinger Type"/>
            </a:endParaRPr>
          </a:p>
        </p:txBody>
      </p:sp>
      <p:pic>
        <p:nvPicPr>
          <p:cNvPr id="4" name="Content Placeholder 3" descr="18 65.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246" b="-16"/>
          <a:stretch/>
        </p:blipFill>
        <p:spPr>
          <a:xfrm>
            <a:off x="698500" y="1265238"/>
            <a:ext cx="4004626" cy="5135562"/>
          </a:xfrm>
        </p:spPr>
      </p:pic>
      <p:pic>
        <p:nvPicPr>
          <p:cNvPr id="5" name="Picture 4" descr="18 66.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158" y="1265238"/>
            <a:ext cx="3638742" cy="4724400"/>
          </a:xfrm>
          <a:prstGeom prst="rect">
            <a:avLst/>
          </a:prstGeom>
        </p:spPr>
      </p:pic>
    </p:spTree>
    <p:extLst>
      <p:ext uri="{BB962C8B-B14F-4D97-AF65-F5344CB8AC3E}">
        <p14:creationId xmlns:p14="http://schemas.microsoft.com/office/powerpoint/2010/main" val="39793801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rotWithShape="1">
          <a:blip r:embed="rId2"/>
          <a:srcRect t="-795" b="-1830"/>
          <a:stretch/>
        </p:blipFill>
        <p:spPr>
          <a:xfrm>
            <a:off x="64021" y="644769"/>
            <a:ext cx="9079979" cy="6542671"/>
          </a:xfrm>
        </p:spPr>
      </p:pic>
      <p:sp>
        <p:nvSpPr>
          <p:cNvPr id="10" name="TextBox 9"/>
          <p:cNvSpPr txBox="1"/>
          <p:nvPr/>
        </p:nvSpPr>
        <p:spPr>
          <a:xfrm>
            <a:off x="3135015" y="2710432"/>
            <a:ext cx="5707404" cy="453088"/>
          </a:xfrm>
          <a:prstGeom prst="rect">
            <a:avLst/>
          </a:prstGeom>
          <a:noFill/>
        </p:spPr>
        <p:txBody>
          <a:bodyPr wrap="none" lIns="82945" tIns="41473" rIns="82945" bIns="41473" rtlCol="0">
            <a:spAutoFit/>
          </a:bodyPr>
          <a:lstStyle/>
          <a:p>
            <a:r>
              <a:rPr lang="en-US" dirty="0" smtClean="0">
                <a:latin typeface="Powderfinger Type"/>
                <a:cs typeface="Powderfinger Type"/>
              </a:rPr>
              <a:t>Address Exhaustion Projections</a:t>
            </a:r>
            <a:endParaRPr lang="en-US" dirty="0">
              <a:latin typeface="Powderfinger Type"/>
              <a:cs typeface="Powderfinger Type"/>
            </a:endParaRPr>
          </a:p>
        </p:txBody>
      </p:sp>
      <p:sp>
        <p:nvSpPr>
          <p:cNvPr id="11" name="Donut 10"/>
          <p:cNvSpPr/>
          <p:nvPr/>
        </p:nvSpPr>
        <p:spPr bwMode="auto">
          <a:xfrm>
            <a:off x="5477249" y="5821205"/>
            <a:ext cx="587857" cy="587919"/>
          </a:xfrm>
          <a:prstGeom prst="donut">
            <a:avLst>
              <a:gd name="adj" fmla="val 2911"/>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2" name="Donut 11"/>
          <p:cNvSpPr/>
          <p:nvPr/>
        </p:nvSpPr>
        <p:spPr bwMode="auto">
          <a:xfrm>
            <a:off x="6374229" y="5819066"/>
            <a:ext cx="587857" cy="587919"/>
          </a:xfrm>
          <a:prstGeom prst="donut">
            <a:avLst>
              <a:gd name="adj" fmla="val 2911"/>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7" name="Rectangle 6"/>
          <p:cNvSpPr/>
          <p:nvPr/>
        </p:nvSpPr>
        <p:spPr>
          <a:xfrm>
            <a:off x="3292226" y="172335"/>
            <a:ext cx="2666999" cy="980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nut 7"/>
          <p:cNvSpPr/>
          <p:nvPr/>
        </p:nvSpPr>
        <p:spPr bwMode="auto">
          <a:xfrm>
            <a:off x="7259321" y="5819066"/>
            <a:ext cx="587857" cy="587919"/>
          </a:xfrm>
          <a:prstGeom prst="donut">
            <a:avLst>
              <a:gd name="adj" fmla="val 2911"/>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9" name="Donut 8"/>
          <p:cNvSpPr/>
          <p:nvPr/>
        </p:nvSpPr>
        <p:spPr bwMode="auto">
          <a:xfrm>
            <a:off x="7847178" y="5821205"/>
            <a:ext cx="587857" cy="587919"/>
          </a:xfrm>
          <a:prstGeom prst="donut">
            <a:avLst>
              <a:gd name="adj" fmla="val 2911"/>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Tree>
    <p:extLst>
      <p:ext uri="{BB962C8B-B14F-4D97-AF65-F5344CB8AC3E}">
        <p14:creationId xmlns:p14="http://schemas.microsoft.com/office/powerpoint/2010/main" val="8946636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Exhaustion Predictions</a:t>
            </a:r>
            <a:endParaRPr lang="en-US" dirty="0">
              <a:latin typeface="Powderfinger Type"/>
              <a:cs typeface="Powderfinger Type"/>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11900448"/>
              </p:ext>
            </p:extLst>
          </p:nvPr>
        </p:nvGraphicFramePr>
        <p:xfrm>
          <a:off x="456481" y="1604328"/>
          <a:ext cx="8226720" cy="2262764"/>
        </p:xfrm>
        <a:graphic>
          <a:graphicData uri="http://schemas.openxmlformats.org/drawingml/2006/table">
            <a:tbl>
              <a:tblPr firstRow="1" bandRow="1">
                <a:tableStyleId>{B301B821-A1FF-4177-AEE7-76D212191A09}</a:tableStyleId>
              </a:tblPr>
              <a:tblGrid>
                <a:gridCol w="2742240"/>
                <a:gridCol w="2742240"/>
                <a:gridCol w="2742240"/>
              </a:tblGrid>
              <a:tr h="580669">
                <a:tc>
                  <a:txBody>
                    <a:bodyPr/>
                    <a:lstStyle/>
                    <a:p>
                      <a:r>
                        <a:rPr lang="en-US" sz="1600" dirty="0" smtClean="0"/>
                        <a:t>RIR</a:t>
                      </a:r>
                      <a:endParaRPr lang="en-US" sz="1600" dirty="0"/>
                    </a:p>
                  </a:txBody>
                  <a:tcPr marL="82944" marR="82944" marT="41476" marB="41476"/>
                </a:tc>
                <a:tc>
                  <a:txBody>
                    <a:bodyPr/>
                    <a:lstStyle/>
                    <a:p>
                      <a:r>
                        <a:rPr lang="en-US" sz="1600" dirty="0" smtClean="0"/>
                        <a:t>Predicted</a:t>
                      </a:r>
                      <a:r>
                        <a:rPr lang="en-US" sz="1600" baseline="0" dirty="0" smtClean="0"/>
                        <a:t> Exhaustion </a:t>
                      </a:r>
                      <a:r>
                        <a:rPr lang="en-US" sz="1600" dirty="0" smtClean="0"/>
                        <a:t>Date *</a:t>
                      </a:r>
                      <a:endParaRPr lang="en-US" sz="1600" dirty="0"/>
                    </a:p>
                  </a:txBody>
                  <a:tcPr marL="82944" marR="82944" marT="41476" marB="41476"/>
                </a:tc>
                <a:tc>
                  <a:txBody>
                    <a:bodyPr/>
                    <a:lstStyle/>
                    <a:p>
                      <a:r>
                        <a:rPr lang="en-US" sz="1600" dirty="0" smtClean="0"/>
                        <a:t>Remaining Address</a:t>
                      </a:r>
                      <a:r>
                        <a:rPr lang="en-US" sz="1600" baseline="0" dirty="0" smtClean="0"/>
                        <a:t> Pool</a:t>
                      </a:r>
                    </a:p>
                    <a:p>
                      <a:r>
                        <a:rPr lang="en-US" sz="1600" baseline="0" dirty="0" smtClean="0"/>
                        <a:t>(1 May 2012)</a:t>
                      </a:r>
                    </a:p>
                  </a:txBody>
                  <a:tcPr marL="82944" marR="82944" marT="41476" marB="41476"/>
                </a:tc>
              </a:tr>
              <a:tr h="336419">
                <a:tc>
                  <a:txBody>
                    <a:bodyPr/>
                    <a:lstStyle/>
                    <a:p>
                      <a:r>
                        <a:rPr lang="en-US" sz="1600" dirty="0" smtClean="0"/>
                        <a:t>APNIC</a:t>
                      </a:r>
                      <a:endParaRPr lang="en-US" sz="1600" dirty="0"/>
                    </a:p>
                  </a:txBody>
                  <a:tcPr marL="82944" marR="82944" marT="41476" marB="41476"/>
                </a:tc>
                <a:tc>
                  <a:txBody>
                    <a:bodyPr/>
                    <a:lstStyle/>
                    <a:p>
                      <a:r>
                        <a:rPr lang="en-US" sz="1600" dirty="0" smtClean="0"/>
                        <a:t>19 April 2011 (actual)</a:t>
                      </a:r>
                      <a:endParaRPr lang="en-US" sz="1600" dirty="0"/>
                    </a:p>
                  </a:txBody>
                  <a:tcPr marL="82944" marR="82944" marT="41476" marB="41476"/>
                </a:tc>
                <a:tc>
                  <a:txBody>
                    <a:bodyPr/>
                    <a:lstStyle/>
                    <a:p>
                      <a:r>
                        <a:rPr lang="en-US" sz="1600" baseline="0" dirty="0" smtClean="0"/>
                        <a:t>1.16 /8s (0.3 /8s </a:t>
                      </a:r>
                      <a:r>
                        <a:rPr lang="en-US" sz="1600" baseline="0" dirty="0" err="1" smtClean="0"/>
                        <a:t>rsvd</a:t>
                      </a:r>
                      <a:r>
                        <a:rPr lang="en-US" sz="1600" baseline="0" dirty="0" smtClean="0"/>
                        <a:t>)</a:t>
                      </a:r>
                    </a:p>
                  </a:txBody>
                  <a:tcPr marL="82944" marR="82944" marT="41476" marB="41476"/>
                </a:tc>
              </a:tr>
              <a:tr h="336419">
                <a:tc>
                  <a:txBody>
                    <a:bodyPr/>
                    <a:lstStyle/>
                    <a:p>
                      <a:r>
                        <a:rPr lang="en-US" sz="1600" dirty="0" smtClean="0"/>
                        <a:t>RIPE NCC</a:t>
                      </a:r>
                      <a:endParaRPr lang="en-US" sz="1600" dirty="0"/>
                    </a:p>
                  </a:txBody>
                  <a:tcPr marL="82944" marR="82944" marT="41476" marB="41476"/>
                </a:tc>
                <a:tc>
                  <a:txBody>
                    <a:bodyPr/>
                    <a:lstStyle/>
                    <a:p>
                      <a:r>
                        <a:rPr lang="en-US" sz="1600" baseline="0" dirty="0" smtClean="0"/>
                        <a:t>13</a:t>
                      </a:r>
                      <a:r>
                        <a:rPr lang="en-US" sz="1600" dirty="0" smtClean="0"/>
                        <a:t> August 2012</a:t>
                      </a:r>
                      <a:endParaRPr lang="en-US" sz="1600" dirty="0"/>
                    </a:p>
                  </a:txBody>
                  <a:tcPr marL="82944" marR="82944" marT="41476" marB="41476"/>
                </a:tc>
                <a:tc>
                  <a:txBody>
                    <a:bodyPr/>
                    <a:lstStyle/>
                    <a:p>
                      <a:r>
                        <a:rPr lang="en-US" sz="1600" baseline="0" dirty="0" smtClean="0"/>
                        <a:t>2.32 /8s</a:t>
                      </a:r>
                    </a:p>
                  </a:txBody>
                  <a:tcPr marL="82944" marR="82944" marT="41476" marB="41476"/>
                </a:tc>
              </a:tr>
              <a:tr h="336419">
                <a:tc>
                  <a:txBody>
                    <a:bodyPr/>
                    <a:lstStyle/>
                    <a:p>
                      <a:r>
                        <a:rPr lang="en-US" sz="1600" dirty="0" smtClean="0"/>
                        <a:t>ARIN</a:t>
                      </a:r>
                      <a:endParaRPr lang="en-US" sz="1600" dirty="0"/>
                    </a:p>
                  </a:txBody>
                  <a:tcPr marL="82944" marR="82944" marT="41476" marB="41476"/>
                </a:tc>
                <a:tc>
                  <a:txBody>
                    <a:bodyPr/>
                    <a:lstStyle/>
                    <a:p>
                      <a:r>
                        <a:rPr lang="en-US" sz="1600" baseline="0" dirty="0" smtClean="0"/>
                        <a:t>20 June 2013</a:t>
                      </a:r>
                      <a:endParaRPr lang="en-US" sz="1600" dirty="0"/>
                    </a:p>
                  </a:txBody>
                  <a:tcPr marL="82944" marR="82944" marT="41476" marB="41476"/>
                </a:tc>
                <a:tc>
                  <a:txBody>
                    <a:bodyPr/>
                    <a:lstStyle/>
                    <a:p>
                      <a:r>
                        <a:rPr lang="en-US" sz="1600" baseline="0" dirty="0" smtClean="0"/>
                        <a:t>5.08 /8s</a:t>
                      </a:r>
                    </a:p>
                  </a:txBody>
                  <a:tcPr marL="82944" marR="82944" marT="41476" marB="41476"/>
                </a:tc>
              </a:tr>
              <a:tr h="336419">
                <a:tc>
                  <a:txBody>
                    <a:bodyPr/>
                    <a:lstStyle/>
                    <a:p>
                      <a:r>
                        <a:rPr lang="en-US" sz="1600" dirty="0" smtClean="0"/>
                        <a:t>LACNIC</a:t>
                      </a:r>
                      <a:endParaRPr lang="en-US" sz="1600" dirty="0"/>
                    </a:p>
                  </a:txBody>
                  <a:tcPr marL="82944" marR="82944" marT="41476" marB="41476"/>
                </a:tc>
                <a:tc>
                  <a:txBody>
                    <a:bodyPr/>
                    <a:lstStyle/>
                    <a:p>
                      <a:r>
                        <a:rPr lang="en-US" sz="1600" dirty="0" smtClean="0"/>
                        <a:t>20</a:t>
                      </a:r>
                      <a:r>
                        <a:rPr lang="en-US" sz="1600" baseline="0" dirty="0" smtClean="0"/>
                        <a:t> January</a:t>
                      </a:r>
                      <a:r>
                        <a:rPr lang="en-US" sz="1600" dirty="0" smtClean="0"/>
                        <a:t> 2014</a:t>
                      </a:r>
                      <a:endParaRPr lang="en-US" sz="1600" dirty="0"/>
                    </a:p>
                  </a:txBody>
                  <a:tcPr marL="82944" marR="82944" marT="41476" marB="41476"/>
                </a:tc>
                <a:tc>
                  <a:txBody>
                    <a:bodyPr/>
                    <a:lstStyle/>
                    <a:p>
                      <a:r>
                        <a:rPr lang="en-US" sz="1600" baseline="0" dirty="0" smtClean="0"/>
                        <a:t>3.65 /8s</a:t>
                      </a:r>
                    </a:p>
                  </a:txBody>
                  <a:tcPr marL="82944" marR="82944" marT="41476" marB="41476"/>
                </a:tc>
              </a:tr>
              <a:tr h="336419">
                <a:tc>
                  <a:txBody>
                    <a:bodyPr/>
                    <a:lstStyle/>
                    <a:p>
                      <a:r>
                        <a:rPr lang="en-US" sz="1600" dirty="0" smtClean="0"/>
                        <a:t>AFRINIC</a:t>
                      </a:r>
                      <a:endParaRPr lang="en-US" sz="1600" dirty="0"/>
                    </a:p>
                  </a:txBody>
                  <a:tcPr marL="82944" marR="82944" marT="41476" marB="41476"/>
                </a:tc>
                <a:tc>
                  <a:txBody>
                    <a:bodyPr/>
                    <a:lstStyle/>
                    <a:p>
                      <a:r>
                        <a:rPr lang="en-US" sz="1600" dirty="0" smtClean="0"/>
                        <a:t>4 November 2014</a:t>
                      </a:r>
                      <a:endParaRPr lang="en-US" sz="1600" dirty="0"/>
                    </a:p>
                  </a:txBody>
                  <a:tcPr marL="82944" marR="82944" marT="41476" marB="41476"/>
                </a:tc>
                <a:tc>
                  <a:txBody>
                    <a:bodyPr/>
                    <a:lstStyle/>
                    <a:p>
                      <a:r>
                        <a:rPr lang="en-US" sz="1600" baseline="0" dirty="0" smtClean="0"/>
                        <a:t>4.34 /8s</a:t>
                      </a:r>
                    </a:p>
                  </a:txBody>
                  <a:tcPr marL="82944" marR="82944" marT="41476" marB="41476"/>
                </a:tc>
              </a:tr>
            </a:tbl>
          </a:graphicData>
        </a:graphic>
      </p:graphicFrame>
      <p:sp>
        <p:nvSpPr>
          <p:cNvPr id="3" name="TextBox 2"/>
          <p:cNvSpPr txBox="1"/>
          <p:nvPr/>
        </p:nvSpPr>
        <p:spPr>
          <a:xfrm>
            <a:off x="2662292" y="5488889"/>
            <a:ext cx="6335797" cy="268422"/>
          </a:xfrm>
          <a:prstGeom prst="rect">
            <a:avLst/>
          </a:prstGeom>
          <a:noFill/>
        </p:spPr>
        <p:txBody>
          <a:bodyPr wrap="square" lIns="82945" tIns="41473" rIns="82945" bIns="41473" rtlCol="0">
            <a:spAutoFit/>
          </a:bodyPr>
          <a:lstStyle/>
          <a:p>
            <a:r>
              <a:rPr lang="en-US" sz="1200" i="1" dirty="0"/>
              <a:t>* Here “exhaustion” is defined as the point when the RIR’s remaining pool falls to 1 /8</a:t>
            </a:r>
          </a:p>
        </p:txBody>
      </p:sp>
    </p:spTree>
    <p:extLst>
      <p:ext uri="{BB962C8B-B14F-4D97-AF65-F5344CB8AC3E}">
        <p14:creationId xmlns:p14="http://schemas.microsoft.com/office/powerpoint/2010/main" val="6248553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33" y="3132667"/>
            <a:ext cx="6171650" cy="3063346"/>
          </a:xfrm>
        </p:spPr>
        <p:txBody>
          <a:bodyPr/>
          <a:lstStyle/>
          <a:p>
            <a:pPr marL="0" indent="0">
              <a:buNone/>
            </a:pPr>
            <a:r>
              <a:rPr lang="en-US" sz="4000" dirty="0" smtClean="0">
                <a:latin typeface="Powderfinger Type"/>
                <a:cs typeface="Powderfinger Type"/>
              </a:rPr>
              <a:t>So what?</a:t>
            </a:r>
            <a:endParaRPr lang="en-US" sz="4000"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72</a:t>
            </a:fld>
            <a:endParaRPr lang="en-US"/>
          </a:p>
        </p:txBody>
      </p:sp>
    </p:spTree>
    <p:extLst>
      <p:ext uri="{BB962C8B-B14F-4D97-AF65-F5344CB8AC3E}">
        <p14:creationId xmlns:p14="http://schemas.microsoft.com/office/powerpoint/2010/main" val="17690670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Reality Acceptance</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73</a:t>
            </a:fld>
            <a:endParaRPr lang="en-US"/>
          </a:p>
        </p:txBody>
      </p:sp>
    </p:spTree>
    <p:extLst>
      <p:ext uri="{BB962C8B-B14F-4D97-AF65-F5344CB8AC3E}">
        <p14:creationId xmlns:p14="http://schemas.microsoft.com/office/powerpoint/2010/main" val="5304841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Reality Acceptance</a:t>
            </a:r>
            <a:endParaRPr lang="en-US" dirty="0">
              <a:latin typeface="Powderfinger Type"/>
              <a:cs typeface="Powderfinger Type"/>
            </a:endParaRPr>
          </a:p>
        </p:txBody>
      </p:sp>
      <p:sp>
        <p:nvSpPr>
          <p:cNvPr id="3" name="Content Placeholder 2"/>
          <p:cNvSpPr>
            <a:spLocks noGrp="1"/>
          </p:cNvSpPr>
          <p:nvPr>
            <p:ph idx="1"/>
          </p:nvPr>
        </p:nvSpPr>
        <p:spPr>
          <a:xfrm>
            <a:off x="263017" y="1535321"/>
            <a:ext cx="8617966" cy="955102"/>
          </a:xfrm>
        </p:spPr>
        <p:txBody>
          <a:bodyPr/>
          <a:lstStyle/>
          <a:p>
            <a:pPr marL="0" indent="0">
              <a:buNone/>
            </a:pPr>
            <a:r>
              <a:rPr lang="en-US" b="1" dirty="0" smtClean="0">
                <a:solidFill>
                  <a:schemeClr val="accent6">
                    <a:lumMod val="50000"/>
                  </a:schemeClr>
                </a:solidFill>
              </a:rPr>
              <a:t>                                </a:t>
            </a:r>
            <a:r>
              <a:rPr lang="en-US" b="1" dirty="0" smtClean="0">
                <a:solidFill>
                  <a:schemeClr val="accent6">
                    <a:lumMod val="50000"/>
                  </a:schemeClr>
                </a:solidFill>
                <a:latin typeface="Powderfinger Type"/>
                <a:cs typeface="Powderfinger Type"/>
              </a:rPr>
              <a:t>Or not</a:t>
            </a:r>
          </a:p>
          <a:p>
            <a:pPr marL="0" indent="0">
              <a:buNone/>
            </a:pPr>
            <a:endParaRPr lang="en-US" b="1"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74</a:t>
            </a:fld>
            <a:endParaRPr lang="en-US"/>
          </a:p>
        </p:txBody>
      </p:sp>
    </p:spTree>
    <p:extLst>
      <p:ext uri="{BB962C8B-B14F-4D97-AF65-F5344CB8AC3E}">
        <p14:creationId xmlns:p14="http://schemas.microsoft.com/office/powerpoint/2010/main" val="39305306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Reality Acceptance</a:t>
            </a:r>
            <a:endParaRPr lang="en-US" dirty="0">
              <a:latin typeface="Powderfinger Type"/>
              <a:cs typeface="Powderfinger Type"/>
            </a:endParaRPr>
          </a:p>
        </p:txBody>
      </p:sp>
      <p:sp>
        <p:nvSpPr>
          <p:cNvPr id="3" name="Content Placeholder 2"/>
          <p:cNvSpPr>
            <a:spLocks noGrp="1"/>
          </p:cNvSpPr>
          <p:nvPr>
            <p:ph idx="1"/>
          </p:nvPr>
        </p:nvSpPr>
        <p:spPr>
          <a:xfrm>
            <a:off x="263017" y="1535321"/>
            <a:ext cx="8617966" cy="955102"/>
          </a:xfrm>
        </p:spPr>
        <p:txBody>
          <a:bodyPr/>
          <a:lstStyle/>
          <a:p>
            <a:pPr marL="0" indent="0">
              <a:buNone/>
            </a:pPr>
            <a:r>
              <a:rPr lang="en-US" b="1" dirty="0" smtClean="0">
                <a:solidFill>
                  <a:srgbClr val="984807"/>
                </a:solidFill>
              </a:rPr>
              <a:t>                                </a:t>
            </a:r>
            <a:r>
              <a:rPr lang="en-US" b="1" dirty="0" smtClean="0">
                <a:solidFill>
                  <a:srgbClr val="984807"/>
                </a:solidFill>
                <a:latin typeface="Powderfinger Type"/>
                <a:cs typeface="Powderfinger Type"/>
              </a:rPr>
              <a:t>Or not</a:t>
            </a:r>
          </a:p>
          <a:p>
            <a:pPr marL="0" indent="0">
              <a:buNone/>
            </a:pPr>
            <a:endParaRPr lang="en-US" b="1" dirty="0">
              <a:solidFill>
                <a:srgbClr val="984807"/>
              </a:solidFill>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75</a:t>
            </a:fld>
            <a:endParaRPr lang="en-US"/>
          </a:p>
        </p:txBody>
      </p:sp>
      <p:sp>
        <p:nvSpPr>
          <p:cNvPr id="6" name="TextBox 5"/>
          <p:cNvSpPr txBox="1"/>
          <p:nvPr/>
        </p:nvSpPr>
        <p:spPr>
          <a:xfrm>
            <a:off x="580592" y="3048001"/>
            <a:ext cx="8125180" cy="1200328"/>
          </a:xfrm>
          <a:prstGeom prst="rect">
            <a:avLst/>
          </a:prstGeom>
          <a:noFill/>
        </p:spPr>
        <p:txBody>
          <a:bodyPr wrap="none" rtlCol="0">
            <a:spAutoFit/>
          </a:bodyPr>
          <a:lstStyle/>
          <a:p>
            <a:r>
              <a:rPr lang="en-US" dirty="0" smtClean="0">
                <a:latin typeface="Powderfinger Type"/>
                <a:cs typeface="Powderfinger Type"/>
              </a:rPr>
              <a:t>Is IPv4 address exhaustion a “here and now”</a:t>
            </a:r>
          </a:p>
          <a:p>
            <a:r>
              <a:rPr lang="en-US" dirty="0">
                <a:latin typeface="Powderfinger Type"/>
                <a:cs typeface="Powderfinger Type"/>
              </a:rPr>
              <a:t>p</a:t>
            </a:r>
            <a:r>
              <a:rPr lang="en-US" dirty="0" smtClean="0">
                <a:latin typeface="Powderfinger Type"/>
                <a:cs typeface="Powderfinger Type"/>
              </a:rPr>
              <a:t>roblem or a “some time in the future”</a:t>
            </a:r>
          </a:p>
          <a:p>
            <a:r>
              <a:rPr lang="en-US" dirty="0" smtClean="0">
                <a:latin typeface="Powderfinger Type"/>
                <a:cs typeface="Powderfinger Type"/>
              </a:rPr>
              <a:t>problem?</a:t>
            </a:r>
            <a:endParaRPr lang="en-US" dirty="0">
              <a:latin typeface="Powderfinger Type"/>
              <a:cs typeface="Powderfinger Type"/>
            </a:endParaRPr>
          </a:p>
        </p:txBody>
      </p:sp>
    </p:spTree>
    <p:extLst>
      <p:ext uri="{BB962C8B-B14F-4D97-AF65-F5344CB8AC3E}">
        <p14:creationId xmlns:p14="http://schemas.microsoft.com/office/powerpoint/2010/main" val="24165600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Reality Acceptance</a:t>
            </a:r>
            <a:endParaRPr lang="en-US" dirty="0">
              <a:latin typeface="Powderfinger Type"/>
              <a:cs typeface="Powderfinger Type"/>
            </a:endParaRPr>
          </a:p>
        </p:txBody>
      </p:sp>
      <p:sp>
        <p:nvSpPr>
          <p:cNvPr id="3" name="Content Placeholder 2"/>
          <p:cNvSpPr>
            <a:spLocks noGrp="1"/>
          </p:cNvSpPr>
          <p:nvPr>
            <p:ph idx="1"/>
          </p:nvPr>
        </p:nvSpPr>
        <p:spPr>
          <a:xfrm>
            <a:off x="263017" y="1535321"/>
            <a:ext cx="8617966" cy="955102"/>
          </a:xfrm>
        </p:spPr>
        <p:txBody>
          <a:bodyPr/>
          <a:lstStyle/>
          <a:p>
            <a:pPr marL="0" indent="0">
              <a:buNone/>
            </a:pPr>
            <a:r>
              <a:rPr lang="en-US" b="1" dirty="0" smtClean="0">
                <a:solidFill>
                  <a:srgbClr val="984807"/>
                </a:solidFill>
              </a:rPr>
              <a:t>                                </a:t>
            </a:r>
            <a:r>
              <a:rPr lang="en-US" b="1" dirty="0" smtClean="0">
                <a:solidFill>
                  <a:srgbClr val="984807"/>
                </a:solidFill>
                <a:latin typeface="Powderfinger Type"/>
                <a:cs typeface="Powderfinger Type"/>
              </a:rPr>
              <a:t>Or not</a:t>
            </a:r>
          </a:p>
          <a:p>
            <a:pPr marL="0" indent="0">
              <a:buNone/>
            </a:pPr>
            <a:endParaRPr lang="en-US" b="1" dirty="0">
              <a:solidFill>
                <a:srgbClr val="984807"/>
              </a:solidFill>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76</a:t>
            </a:fld>
            <a:endParaRPr lang="en-US"/>
          </a:p>
        </p:txBody>
      </p:sp>
      <p:sp>
        <p:nvSpPr>
          <p:cNvPr id="6" name="TextBox 5"/>
          <p:cNvSpPr txBox="1"/>
          <p:nvPr/>
        </p:nvSpPr>
        <p:spPr>
          <a:xfrm>
            <a:off x="580592" y="3048001"/>
            <a:ext cx="8125180" cy="1200328"/>
          </a:xfrm>
          <a:prstGeom prst="rect">
            <a:avLst/>
          </a:prstGeom>
          <a:noFill/>
        </p:spPr>
        <p:txBody>
          <a:bodyPr wrap="none" rtlCol="0">
            <a:spAutoFit/>
          </a:bodyPr>
          <a:lstStyle/>
          <a:p>
            <a:r>
              <a:rPr lang="en-US" dirty="0" smtClean="0">
                <a:latin typeface="Powderfinger Type"/>
                <a:cs typeface="Powderfinger Type"/>
              </a:rPr>
              <a:t>Is IPv4 address exhaustion a “here and now”</a:t>
            </a:r>
          </a:p>
          <a:p>
            <a:r>
              <a:rPr lang="en-US" dirty="0">
                <a:latin typeface="Powderfinger Type"/>
                <a:cs typeface="Powderfinger Type"/>
              </a:rPr>
              <a:t>p</a:t>
            </a:r>
            <a:r>
              <a:rPr lang="en-US" dirty="0" smtClean="0">
                <a:latin typeface="Powderfinger Type"/>
                <a:cs typeface="Powderfinger Type"/>
              </a:rPr>
              <a:t>roblem or a “some time in the future”</a:t>
            </a:r>
          </a:p>
          <a:p>
            <a:r>
              <a:rPr lang="en-US" dirty="0" smtClean="0">
                <a:latin typeface="Powderfinger Type"/>
                <a:cs typeface="Powderfinger Type"/>
              </a:rPr>
              <a:t>problem?</a:t>
            </a:r>
            <a:endParaRPr lang="en-US" dirty="0">
              <a:latin typeface="Powderfinger Type"/>
              <a:cs typeface="Powderfinger Type"/>
            </a:endParaRPr>
          </a:p>
        </p:txBody>
      </p:sp>
      <p:sp>
        <p:nvSpPr>
          <p:cNvPr id="7" name="TextBox 6"/>
          <p:cNvSpPr txBox="1"/>
          <p:nvPr/>
        </p:nvSpPr>
        <p:spPr>
          <a:xfrm>
            <a:off x="981949" y="4312554"/>
            <a:ext cx="7133955" cy="1745750"/>
          </a:xfrm>
          <a:prstGeom prst="rect">
            <a:avLst/>
          </a:prstGeom>
          <a:noFill/>
        </p:spPr>
        <p:txBody>
          <a:bodyPr wrap="square" lIns="82945" tIns="41473" rIns="82945" bIns="41473" rtlCol="0">
            <a:spAutoFit/>
          </a:bodyPr>
          <a:lstStyle/>
          <a:p>
            <a:r>
              <a:rPr lang="en-US" sz="3600" b="1" dirty="0" smtClean="0">
                <a:solidFill>
                  <a:srgbClr val="0000FF"/>
                </a:solidFill>
                <a:latin typeface="Max's Handwritin"/>
                <a:cs typeface="Max's Handwritin"/>
              </a:rPr>
              <a:t>Well, that depends on where you happen to be! If it hasn’t happened to you yet, then denial is still an option!</a:t>
            </a:r>
            <a:endParaRPr lang="en-US" sz="3600" b="1" dirty="0">
              <a:solidFill>
                <a:srgbClr val="0000FF"/>
              </a:solidFill>
              <a:latin typeface="Max's Handwritin"/>
              <a:cs typeface="Max's Handwritin"/>
            </a:endParaRPr>
          </a:p>
        </p:txBody>
      </p:sp>
    </p:spTree>
    <p:extLst>
      <p:ext uri="{BB962C8B-B14F-4D97-AF65-F5344CB8AC3E}">
        <p14:creationId xmlns:p14="http://schemas.microsoft.com/office/powerpoint/2010/main" val="4206409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Reality Acceptance</a:t>
            </a:r>
            <a:endParaRPr lang="en-US" dirty="0">
              <a:latin typeface="Powderfinger Type"/>
              <a:cs typeface="Powderfinger Type"/>
            </a:endParaRPr>
          </a:p>
        </p:txBody>
      </p:sp>
      <p:sp>
        <p:nvSpPr>
          <p:cNvPr id="3" name="Content Placeholder 2"/>
          <p:cNvSpPr>
            <a:spLocks noGrp="1"/>
          </p:cNvSpPr>
          <p:nvPr>
            <p:ph idx="1"/>
          </p:nvPr>
        </p:nvSpPr>
        <p:spPr>
          <a:xfrm>
            <a:off x="263017" y="1535321"/>
            <a:ext cx="8617966" cy="955102"/>
          </a:xfrm>
        </p:spPr>
        <p:txBody>
          <a:bodyPr/>
          <a:lstStyle/>
          <a:p>
            <a:pPr marL="0" indent="0">
              <a:buNone/>
            </a:pPr>
            <a:r>
              <a:rPr lang="en-US" b="1" dirty="0" smtClean="0">
                <a:solidFill>
                  <a:schemeClr val="accent6">
                    <a:lumMod val="50000"/>
                  </a:schemeClr>
                </a:solidFill>
              </a:rPr>
              <a:t>                                </a:t>
            </a:r>
            <a:r>
              <a:rPr lang="en-US" b="1" dirty="0" smtClean="0">
                <a:solidFill>
                  <a:schemeClr val="accent6">
                    <a:lumMod val="50000"/>
                  </a:schemeClr>
                </a:solidFill>
                <a:latin typeface="Powderfinger Type"/>
                <a:cs typeface="Powderfinger Type"/>
              </a:rPr>
              <a:t>Or not</a:t>
            </a:r>
          </a:p>
          <a:p>
            <a:pPr marL="0" indent="0">
              <a:buNone/>
            </a:pPr>
            <a:endParaRPr lang="en-US" b="1"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77</a:t>
            </a:fld>
            <a:endParaRPr lang="en-US"/>
          </a:p>
        </p:txBody>
      </p:sp>
      <p:sp>
        <p:nvSpPr>
          <p:cNvPr id="5" name="TextBox 4"/>
          <p:cNvSpPr txBox="1"/>
          <p:nvPr/>
        </p:nvSpPr>
        <p:spPr>
          <a:xfrm>
            <a:off x="918716" y="4476979"/>
            <a:ext cx="7314823" cy="1323439"/>
          </a:xfrm>
          <a:prstGeom prst="rect">
            <a:avLst/>
          </a:prstGeom>
          <a:noFill/>
        </p:spPr>
        <p:txBody>
          <a:bodyPr wrap="none" rtlCol="0">
            <a:spAutoFit/>
          </a:bodyPr>
          <a:lstStyle/>
          <a:p>
            <a:r>
              <a:rPr lang="en-US" sz="4000" b="1" dirty="0" smtClean="0">
                <a:solidFill>
                  <a:srgbClr val="FF0000"/>
                </a:solidFill>
                <a:latin typeface="Max's Handwritin"/>
                <a:cs typeface="Max's Handwritin"/>
              </a:rPr>
              <a:t>It’s </a:t>
            </a:r>
            <a:r>
              <a:rPr lang="en-US" sz="4000" b="1" dirty="0">
                <a:solidFill>
                  <a:srgbClr val="FF0000"/>
                </a:solidFill>
                <a:latin typeface="Max's Handwritin"/>
                <a:cs typeface="Max's Handwritin"/>
              </a:rPr>
              <a:t>not happening until its happening to me</a:t>
            </a:r>
            <a:r>
              <a:rPr lang="en-US" sz="4000" b="1" dirty="0" smtClean="0">
                <a:solidFill>
                  <a:srgbClr val="FF0000"/>
                </a:solidFill>
                <a:latin typeface="Max's Handwritin"/>
                <a:cs typeface="Max's Handwritin"/>
              </a:rPr>
              <a:t>!</a:t>
            </a:r>
            <a:endParaRPr lang="en-US" sz="4000" b="1" dirty="0">
              <a:solidFill>
                <a:srgbClr val="FF0000"/>
              </a:solidFill>
              <a:latin typeface="Max's Handwritin"/>
              <a:cs typeface="Max's Handwritin"/>
            </a:endParaRPr>
          </a:p>
          <a:p>
            <a:endParaRPr lang="en-US" sz="4000" b="1" dirty="0">
              <a:solidFill>
                <a:srgbClr val="FF0000"/>
              </a:solidFill>
              <a:latin typeface="Max's Handwritin"/>
              <a:cs typeface="Max's Handwritin"/>
            </a:endParaRPr>
          </a:p>
        </p:txBody>
      </p:sp>
      <p:sp>
        <p:nvSpPr>
          <p:cNvPr id="6" name="TextBox 5"/>
          <p:cNvSpPr txBox="1"/>
          <p:nvPr/>
        </p:nvSpPr>
        <p:spPr>
          <a:xfrm>
            <a:off x="580592" y="3048001"/>
            <a:ext cx="8125180" cy="1200328"/>
          </a:xfrm>
          <a:prstGeom prst="rect">
            <a:avLst/>
          </a:prstGeom>
          <a:noFill/>
        </p:spPr>
        <p:txBody>
          <a:bodyPr wrap="none" rtlCol="0">
            <a:spAutoFit/>
          </a:bodyPr>
          <a:lstStyle/>
          <a:p>
            <a:r>
              <a:rPr lang="en-US" dirty="0" smtClean="0">
                <a:latin typeface="Powderfinger Type"/>
                <a:cs typeface="Powderfinger Type"/>
              </a:rPr>
              <a:t>Is IPv4 address exhaustion a “here and now”</a:t>
            </a:r>
          </a:p>
          <a:p>
            <a:r>
              <a:rPr lang="en-US" dirty="0">
                <a:latin typeface="Powderfinger Type"/>
                <a:cs typeface="Powderfinger Type"/>
              </a:rPr>
              <a:t>p</a:t>
            </a:r>
            <a:r>
              <a:rPr lang="en-US" dirty="0" smtClean="0">
                <a:latin typeface="Powderfinger Type"/>
                <a:cs typeface="Powderfinger Type"/>
              </a:rPr>
              <a:t>roblem or a “some time in the future”</a:t>
            </a:r>
          </a:p>
          <a:p>
            <a:r>
              <a:rPr lang="en-US" dirty="0" smtClean="0">
                <a:latin typeface="Powderfinger Type"/>
                <a:cs typeface="Powderfinger Type"/>
              </a:rPr>
              <a:t>problem?</a:t>
            </a:r>
            <a:endParaRPr lang="en-US" dirty="0">
              <a:latin typeface="Powderfinger Type"/>
              <a:cs typeface="Powderfinger Type"/>
            </a:endParaRPr>
          </a:p>
        </p:txBody>
      </p:sp>
    </p:spTree>
    <p:extLst>
      <p:ext uri="{BB962C8B-B14F-4D97-AF65-F5344CB8AC3E}">
        <p14:creationId xmlns:p14="http://schemas.microsoft.com/office/powerpoint/2010/main" val="35116601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6" y="1469269"/>
            <a:ext cx="8425733" cy="2669079"/>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a:t>
            </a:r>
            <a:r>
              <a:rPr lang="en-US" dirty="0" smtClean="0">
                <a:solidFill>
                  <a:srgbClr val="FF0000"/>
                </a:solidFill>
                <a:latin typeface="Powderfinger Type"/>
                <a:cs typeface="Powderfinger Type"/>
              </a:rPr>
              <a:t>pressures</a:t>
            </a:r>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a:t>
            </a:r>
            <a:r>
              <a:rPr lang="en-US" dirty="0">
                <a:solidFill>
                  <a:srgbClr val="0000FF"/>
                </a:solidFill>
                <a:latin typeface="Powderfinger Type"/>
                <a:cs typeface="Powderfinger Type"/>
              </a:rPr>
              <a:t>Varying IPv4 Address Exhaustion Timelines</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is a credibility problem!</a:t>
            </a:r>
          </a:p>
        </p:txBody>
      </p:sp>
    </p:spTree>
    <p:extLst>
      <p:ext uri="{BB962C8B-B14F-4D97-AF65-F5344CB8AC3E}">
        <p14:creationId xmlns:p14="http://schemas.microsoft.com/office/powerpoint/2010/main" val="34568555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6" y="1469269"/>
            <a:ext cx="8425733" cy="3407743"/>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a:t>
            </a:r>
            <a:r>
              <a:rPr lang="en-US" dirty="0" smtClean="0">
                <a:solidFill>
                  <a:srgbClr val="FF0000"/>
                </a:solidFill>
                <a:latin typeface="Powderfinger Type"/>
                <a:cs typeface="Powderfinger Type"/>
              </a:rPr>
              <a:t>pressures</a:t>
            </a:r>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a:t>
            </a:r>
            <a:r>
              <a:rPr lang="en-US" dirty="0">
                <a:solidFill>
                  <a:srgbClr val="0000FF"/>
                </a:solidFill>
                <a:latin typeface="Powderfinger Type"/>
                <a:cs typeface="Powderfinger Type"/>
              </a:rPr>
              <a:t>Varying IPv4 Address Exhaustion Timelines</a:t>
            </a:r>
          </a:p>
          <a:p>
            <a:r>
              <a:rPr lang="en-US" dirty="0" smtClean="0">
                <a:solidFill>
                  <a:srgbClr val="0000FF"/>
                </a:solidFill>
                <a:latin typeface="Powderfinger Type"/>
                <a:cs typeface="Powderfinger Type"/>
              </a:rPr>
              <a:t>   </a:t>
            </a:r>
            <a:r>
              <a:rPr lang="en-US" dirty="0">
                <a:solidFill>
                  <a:srgbClr val="FF0000"/>
                </a:solidFill>
                <a:latin typeface="Powderfinger Type"/>
                <a:cs typeface="Powderfinger Type"/>
              </a:rPr>
              <a:t>There is a credibility </a:t>
            </a:r>
            <a:r>
              <a:rPr lang="en-US" dirty="0" smtClean="0">
                <a:solidFill>
                  <a:srgbClr val="FF0000"/>
                </a:solidFill>
                <a:latin typeface="Powderfinger Type"/>
                <a:cs typeface="Powderfinger Type"/>
              </a:rPr>
              <a:t>problem: This</a:t>
            </a:r>
          </a:p>
          <a:p>
            <a:r>
              <a:rPr lang="en-US" dirty="0">
                <a:solidFill>
                  <a:srgbClr val="FF0000"/>
                </a:solidFill>
                <a:latin typeface="Powderfinger Type"/>
                <a:cs typeface="Powderfinger Type"/>
              </a:rPr>
              <a:t> </a:t>
            </a:r>
            <a:r>
              <a:rPr lang="en-US" dirty="0" smtClean="0">
                <a:solidFill>
                  <a:srgbClr val="FF0000"/>
                </a:solidFill>
                <a:latin typeface="Powderfinger Type"/>
                <a:cs typeface="Powderfinger Type"/>
              </a:rPr>
              <a:t>   industry has a hard time believing</a:t>
            </a:r>
          </a:p>
          <a:p>
            <a:r>
              <a:rPr lang="en-US" dirty="0">
                <a:solidFill>
                  <a:srgbClr val="FF0000"/>
                </a:solidFill>
                <a:latin typeface="Powderfinger Type"/>
                <a:cs typeface="Powderfinger Type"/>
              </a:rPr>
              <a:t> </a:t>
            </a:r>
            <a:r>
              <a:rPr lang="en-US" dirty="0" smtClean="0">
                <a:solidFill>
                  <a:srgbClr val="FF0000"/>
                </a:solidFill>
                <a:latin typeface="Powderfinger Type"/>
                <a:cs typeface="Powderfinger Type"/>
              </a:rPr>
              <a:t>   reality over its own mythology</a:t>
            </a:r>
          </a:p>
        </p:txBody>
      </p:sp>
    </p:spTree>
    <p:extLst>
      <p:ext uri="{BB962C8B-B14F-4D97-AF65-F5344CB8AC3E}">
        <p14:creationId xmlns:p14="http://schemas.microsoft.com/office/powerpoint/2010/main" val="304071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latin typeface="Powderfinger Type"/>
                <a:cs typeface="Powderfinger Type"/>
              </a:rPr>
              <a:t>IETF Meeting – August 1990</a:t>
            </a:r>
            <a:endParaRPr lang="en-US" dirty="0">
              <a:latin typeface="Powderfinger Type"/>
              <a:cs typeface="Powderfinger Type"/>
            </a:endParaRPr>
          </a:p>
        </p:txBody>
      </p:sp>
      <p:pic>
        <p:nvPicPr>
          <p:cNvPr id="7" name="Content Placeholder 6" descr="18 67.pdf"/>
          <p:cNvPicPr>
            <a:picLocks noGrp="1" noChangeAspect="1"/>
          </p:cNvPicPr>
          <p:nvPr>
            <p:ph idx="1"/>
          </p:nvPr>
        </p:nvPicPr>
        <p:blipFill rotWithShape="1">
          <a:blip r:embed="rId2">
            <a:extLst>
              <a:ext uri="{28A0092B-C50C-407E-A947-70E740481C1C}">
                <a14:useLocalDpi xmlns:a14="http://schemas.microsoft.com/office/drawing/2010/main" val="0"/>
              </a:ext>
            </a:extLst>
          </a:blip>
          <a:srcRect t="2326" r="41050" b="47288"/>
          <a:stretch/>
        </p:blipFill>
        <p:spPr>
          <a:xfrm>
            <a:off x="1727265" y="1399178"/>
            <a:ext cx="4851400" cy="5383740"/>
          </a:xfrm>
        </p:spPr>
      </p:pic>
    </p:spTree>
    <p:extLst>
      <p:ext uri="{BB962C8B-B14F-4D97-AF65-F5344CB8AC3E}">
        <p14:creationId xmlns:p14="http://schemas.microsoft.com/office/powerpoint/2010/main" val="2783261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6" y="1469270"/>
            <a:ext cx="8264097" cy="4515738"/>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a:t>
            </a:r>
            <a:r>
              <a:rPr lang="en-US" dirty="0" smtClean="0">
                <a:solidFill>
                  <a:srgbClr val="FF0000"/>
                </a:solidFill>
                <a:latin typeface="Powderfinger Type"/>
                <a:cs typeface="Powderfinger Type"/>
              </a:rPr>
              <a:t>pressures</a:t>
            </a:r>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a:t>
            </a:r>
            <a:r>
              <a:rPr lang="en-US" dirty="0">
                <a:solidFill>
                  <a:srgbClr val="0000FF"/>
                </a:solidFill>
                <a:latin typeface="Powderfinger Type"/>
                <a:cs typeface="Powderfinger Type"/>
              </a:rPr>
              <a:t>Varying IPv4 Address Exhaustion Timelines</a:t>
            </a:r>
          </a:p>
          <a:p>
            <a:r>
              <a:rPr lang="en-US" dirty="0">
                <a:solidFill>
                  <a:srgbClr val="0000FF"/>
                </a:solidFill>
                <a:latin typeface="Powderfinger Type"/>
                <a:cs typeface="Powderfinger Type"/>
              </a:rPr>
              <a:t>   </a:t>
            </a:r>
            <a:r>
              <a:rPr lang="en-US" dirty="0">
                <a:solidFill>
                  <a:srgbClr val="FF0000"/>
                </a:solidFill>
                <a:latin typeface="Powderfinger Type"/>
                <a:cs typeface="Powderfinger Type"/>
              </a:rPr>
              <a:t>There is a credibility problem: This</a:t>
            </a:r>
          </a:p>
          <a:p>
            <a:r>
              <a:rPr lang="en-US" dirty="0">
                <a:solidFill>
                  <a:srgbClr val="FF0000"/>
                </a:solidFill>
                <a:latin typeface="Powderfinger Type"/>
                <a:cs typeface="Powderfinger Type"/>
              </a:rPr>
              <a:t>    industry has a hard time believing</a:t>
            </a:r>
          </a:p>
          <a:p>
            <a:r>
              <a:rPr lang="en-US" dirty="0">
                <a:solidFill>
                  <a:srgbClr val="FF0000"/>
                </a:solidFill>
                <a:latin typeface="Powderfinger Type"/>
                <a:cs typeface="Powderfinger Type"/>
              </a:rPr>
              <a:t>    reality over its own mythology</a:t>
            </a:r>
          </a:p>
          <a:p>
            <a:endParaRPr lang="en-US" dirty="0">
              <a:solidFill>
                <a:srgbClr val="FF0000"/>
              </a:solidFill>
              <a:latin typeface="Powderfinger Type"/>
              <a:cs typeface="Powderfinger Type"/>
            </a:endParaRPr>
          </a:p>
          <a:p>
            <a:r>
              <a:rPr lang="en-US" dirty="0" smtClean="0">
                <a:solidFill>
                  <a:srgbClr val="0000FF"/>
                </a:solidFill>
                <a:latin typeface="Powderfinger Type"/>
                <a:cs typeface="Powderfinger Type"/>
              </a:rPr>
              <a:t>3. </a:t>
            </a:r>
            <a:r>
              <a:rPr lang="en-US" dirty="0">
                <a:solidFill>
                  <a:srgbClr val="0000FF"/>
                </a:solidFill>
                <a:latin typeface="Powderfinger Type"/>
                <a:cs typeface="Powderfinger Type"/>
              </a:rPr>
              <a:t>Regional </a:t>
            </a:r>
            <a:r>
              <a:rPr lang="en-US" dirty="0" smtClean="0">
                <a:solidFill>
                  <a:srgbClr val="0000FF"/>
                </a:solidFill>
                <a:latin typeface="Powderfinger Type"/>
                <a:cs typeface="Powderfinger Type"/>
              </a:rPr>
              <a:t>Diversity</a:t>
            </a:r>
            <a:endParaRPr lang="en-US" dirty="0">
              <a:solidFill>
                <a:srgbClr val="0000FF"/>
              </a:solidFill>
              <a:latin typeface="Powderfinger Type"/>
              <a:cs typeface="Powderfinger Type"/>
            </a:endParaRPr>
          </a:p>
          <a:p>
            <a:endParaRPr lang="en-US" dirty="0">
              <a:solidFill>
                <a:srgbClr val="FF0000"/>
              </a:solidFill>
              <a:latin typeface="Powderfinger Type"/>
              <a:cs typeface="Powderfinger Type"/>
            </a:endParaRPr>
          </a:p>
        </p:txBody>
      </p:sp>
    </p:spTree>
    <p:extLst>
      <p:ext uri="{BB962C8B-B14F-4D97-AF65-F5344CB8AC3E}">
        <p14:creationId xmlns:p14="http://schemas.microsoft.com/office/powerpoint/2010/main" val="38724081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02" y="881350"/>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697" y="3363675"/>
            <a:ext cx="2078208" cy="1161338"/>
          </a:xfrm>
          <a:prstGeom prst="rect">
            <a:avLst/>
          </a:prstGeom>
        </p:spPr>
      </p:pic>
      <p:sp>
        <p:nvSpPr>
          <p:cNvPr id="6" name="TextBox 5"/>
          <p:cNvSpPr txBox="1"/>
          <p:nvPr/>
        </p:nvSpPr>
        <p:spPr>
          <a:xfrm>
            <a:off x="694783" y="3233027"/>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963905" y="1403945"/>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5421127" y="3102378"/>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481840" y="4212892"/>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4410724" y="4214471"/>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6" name="Oval 15"/>
          <p:cNvSpPr/>
          <p:nvPr/>
        </p:nvSpPr>
        <p:spPr bwMode="auto">
          <a:xfrm>
            <a:off x="3461602" y="3102378"/>
            <a:ext cx="261270" cy="261297"/>
          </a:xfrm>
          <a:prstGeom prst="ellipse">
            <a:avLst/>
          </a:prstGeom>
          <a:gradFill flip="none" rotWithShape="1">
            <a:gsLst>
              <a:gs pos="4000">
                <a:srgbClr val="0000FF"/>
              </a:gs>
              <a:gs pos="9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7" name="Oval 16"/>
          <p:cNvSpPr/>
          <p:nvPr/>
        </p:nvSpPr>
        <p:spPr bwMode="auto">
          <a:xfrm>
            <a:off x="2939062" y="3233027"/>
            <a:ext cx="261270" cy="261297"/>
          </a:xfrm>
          <a:prstGeom prst="ellipse">
            <a:avLst/>
          </a:prstGeom>
          <a:gradFill flip="none" rotWithShape="1">
            <a:gsLst>
              <a:gs pos="0">
                <a:srgbClr val="B06824"/>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8" name="Oval 17"/>
          <p:cNvSpPr/>
          <p:nvPr/>
        </p:nvSpPr>
        <p:spPr bwMode="auto">
          <a:xfrm>
            <a:off x="1980986" y="3782490"/>
            <a:ext cx="261270" cy="261297"/>
          </a:xfrm>
          <a:prstGeom prst="ellipse">
            <a:avLst/>
          </a:prstGeom>
          <a:gradFill flip="none" rotWithShape="1">
            <a:gsLst>
              <a:gs pos="0">
                <a:srgbClr val="008000"/>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9" name="Oval 18"/>
          <p:cNvSpPr/>
          <p:nvPr/>
        </p:nvSpPr>
        <p:spPr bwMode="auto">
          <a:xfrm>
            <a:off x="2351205" y="3494324"/>
            <a:ext cx="261270" cy="261297"/>
          </a:xfrm>
          <a:prstGeom prst="ellipse">
            <a:avLst/>
          </a:prstGeom>
          <a:gradFill flip="none" rotWithShape="1">
            <a:gsLst>
              <a:gs pos="0">
                <a:srgbClr val="978F66"/>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0" name="Oval 19"/>
          <p:cNvSpPr/>
          <p:nvPr/>
        </p:nvSpPr>
        <p:spPr bwMode="auto">
          <a:xfrm>
            <a:off x="1458446" y="4043787"/>
            <a:ext cx="261270" cy="261297"/>
          </a:xfrm>
          <a:prstGeom prst="ellipse">
            <a:avLst/>
          </a:prstGeom>
          <a:gradFill flip="none" rotWithShape="1">
            <a:gsLst>
              <a:gs pos="0">
                <a:schemeClr val="accent4">
                  <a:lumMod val="25000"/>
                </a:schemeClr>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1" name="TextBox 20"/>
          <p:cNvSpPr txBox="1"/>
          <p:nvPr/>
        </p:nvSpPr>
        <p:spPr>
          <a:xfrm>
            <a:off x="3722873" y="2775757"/>
            <a:ext cx="770239" cy="453088"/>
          </a:xfrm>
          <a:prstGeom prst="rect">
            <a:avLst/>
          </a:prstGeom>
          <a:noFill/>
        </p:spPr>
        <p:txBody>
          <a:bodyPr wrap="none" lIns="82945" tIns="41473" rIns="82945" bIns="41473" rtlCol="0">
            <a:spAutoFit/>
          </a:bodyPr>
          <a:lstStyle/>
          <a:p>
            <a:r>
              <a:rPr lang="en-US" b="1" dirty="0" smtClean="0">
                <a:solidFill>
                  <a:srgbClr val="5D33CA"/>
                </a:solidFill>
                <a:latin typeface="Max's Handwritin"/>
                <a:cs typeface="Max's Handwritin"/>
              </a:rPr>
              <a:t>APNIC</a:t>
            </a:r>
            <a:endParaRPr lang="en-US" b="1" dirty="0">
              <a:solidFill>
                <a:srgbClr val="5D33CA"/>
              </a:solidFill>
              <a:latin typeface="Max's Handwritin"/>
              <a:cs typeface="Max's Handwritin"/>
            </a:endParaRPr>
          </a:p>
        </p:txBody>
      </p:sp>
      <p:sp>
        <p:nvSpPr>
          <p:cNvPr id="22" name="TextBox 21"/>
          <p:cNvSpPr txBox="1"/>
          <p:nvPr/>
        </p:nvSpPr>
        <p:spPr>
          <a:xfrm>
            <a:off x="2351205" y="2841081"/>
            <a:ext cx="114213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RIPE NCC</a:t>
            </a:r>
            <a:endParaRPr lang="en-US" b="1" dirty="0">
              <a:solidFill>
                <a:srgbClr val="A39B6E"/>
              </a:solidFill>
              <a:latin typeface="Max's Handwritin"/>
              <a:cs typeface="Max's Handwritin"/>
            </a:endParaRPr>
          </a:p>
        </p:txBody>
      </p:sp>
      <p:sp>
        <p:nvSpPr>
          <p:cNvPr id="23" name="TextBox 22"/>
          <p:cNvSpPr txBox="1"/>
          <p:nvPr/>
        </p:nvSpPr>
        <p:spPr>
          <a:xfrm>
            <a:off x="1523764" y="3363676"/>
            <a:ext cx="872831" cy="453088"/>
          </a:xfrm>
          <a:prstGeom prst="rect">
            <a:avLst/>
          </a:prstGeom>
          <a:noFill/>
        </p:spPr>
        <p:txBody>
          <a:bodyPr wrap="none" lIns="82945" tIns="41473" rIns="82945" bIns="41473" rtlCol="0">
            <a:spAutoFit/>
          </a:bodyPr>
          <a:lstStyle/>
          <a:p>
            <a:r>
              <a:rPr lang="en-US" b="1" dirty="0" smtClean="0">
                <a:solidFill>
                  <a:srgbClr val="35B198"/>
                </a:solidFill>
                <a:latin typeface="Max's Handwritin"/>
                <a:cs typeface="Max's Handwritin"/>
              </a:rPr>
              <a:t>LACNIC</a:t>
            </a:r>
            <a:endParaRPr lang="en-US" b="1" dirty="0">
              <a:solidFill>
                <a:srgbClr val="35B198"/>
              </a:solidFill>
              <a:latin typeface="Max's Handwritin"/>
              <a:cs typeface="Max's Handwritin"/>
            </a:endParaRPr>
          </a:p>
        </p:txBody>
      </p:sp>
      <p:sp>
        <p:nvSpPr>
          <p:cNvPr id="24" name="TextBox 23"/>
          <p:cNvSpPr txBox="1"/>
          <p:nvPr/>
        </p:nvSpPr>
        <p:spPr>
          <a:xfrm>
            <a:off x="1393128" y="4239760"/>
            <a:ext cx="101389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AFRINIC</a:t>
            </a:r>
            <a:endParaRPr lang="en-US" b="1" dirty="0">
              <a:solidFill>
                <a:srgbClr val="A39B6E"/>
              </a:solidFill>
              <a:latin typeface="Max's Handwritin"/>
              <a:cs typeface="Max's Handwritin"/>
            </a:endParaRPr>
          </a:p>
        </p:txBody>
      </p:sp>
      <p:sp>
        <p:nvSpPr>
          <p:cNvPr id="25" name="TextBox 24"/>
          <p:cNvSpPr txBox="1"/>
          <p:nvPr/>
        </p:nvSpPr>
        <p:spPr>
          <a:xfrm>
            <a:off x="1914844" y="3198753"/>
            <a:ext cx="654823" cy="453088"/>
          </a:xfrm>
          <a:prstGeom prst="rect">
            <a:avLst/>
          </a:prstGeom>
          <a:noFill/>
        </p:spPr>
        <p:txBody>
          <a:bodyPr wrap="none" lIns="82945" tIns="41473" rIns="82945" bIns="41473" rtlCol="0">
            <a:spAutoFit/>
          </a:bodyPr>
          <a:lstStyle/>
          <a:p>
            <a:r>
              <a:rPr lang="en-US" b="1" dirty="0" smtClean="0">
                <a:solidFill>
                  <a:srgbClr val="90512B"/>
                </a:solidFill>
                <a:latin typeface="Max's Handwritin"/>
                <a:cs typeface="Max's Handwritin"/>
              </a:rPr>
              <a:t>ARIN</a:t>
            </a:r>
            <a:endParaRPr lang="en-US" b="1" dirty="0">
              <a:solidFill>
                <a:srgbClr val="90512B"/>
              </a:solidFill>
              <a:latin typeface="Max's Handwritin"/>
              <a:cs typeface="Max's Handwritin"/>
            </a:endParaRPr>
          </a:p>
        </p:txBody>
      </p:sp>
      <p:sp>
        <p:nvSpPr>
          <p:cNvPr id="26" name="TextBox 25"/>
          <p:cNvSpPr txBox="1"/>
          <p:nvPr/>
        </p:nvSpPr>
        <p:spPr>
          <a:xfrm>
            <a:off x="1371442" y="1273296"/>
            <a:ext cx="1423818" cy="586340"/>
          </a:xfrm>
          <a:prstGeom prst="rect">
            <a:avLst/>
          </a:prstGeom>
          <a:noFill/>
        </p:spPr>
        <p:txBody>
          <a:bodyPr wrap="none" lIns="82945" tIns="41473" rIns="82945" bIns="41473" rtlCol="0">
            <a:spAutoFit/>
          </a:bodyPr>
          <a:lstStyle/>
          <a:p>
            <a:r>
              <a:rPr lang="en-US" sz="3300" dirty="0">
                <a:latin typeface="Powderfinger Type"/>
                <a:cs typeface="Powderfinger Type"/>
              </a:rPr>
              <a:t>Today</a:t>
            </a:r>
          </a:p>
        </p:txBody>
      </p:sp>
    </p:spTree>
    <p:extLst>
      <p:ext uri="{BB962C8B-B14F-4D97-AF65-F5344CB8AC3E}">
        <p14:creationId xmlns:p14="http://schemas.microsoft.com/office/powerpoint/2010/main" val="4098620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02" y="881350"/>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697" y="3363675"/>
            <a:ext cx="2078208" cy="1161338"/>
          </a:xfrm>
          <a:prstGeom prst="rect">
            <a:avLst/>
          </a:prstGeom>
        </p:spPr>
      </p:pic>
      <p:sp>
        <p:nvSpPr>
          <p:cNvPr id="6" name="TextBox 5"/>
          <p:cNvSpPr txBox="1"/>
          <p:nvPr/>
        </p:nvSpPr>
        <p:spPr>
          <a:xfrm>
            <a:off x="694783" y="3626552"/>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963905" y="1403945"/>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5421127" y="3102378"/>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481840" y="4212892"/>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4410724" y="4214471"/>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6" name="Oval 15"/>
          <p:cNvSpPr/>
          <p:nvPr/>
        </p:nvSpPr>
        <p:spPr bwMode="auto">
          <a:xfrm>
            <a:off x="5682397" y="3624973"/>
            <a:ext cx="261270" cy="261297"/>
          </a:xfrm>
          <a:prstGeom prst="ellipse">
            <a:avLst/>
          </a:prstGeom>
          <a:gradFill flip="none" rotWithShape="1">
            <a:gsLst>
              <a:gs pos="4000">
                <a:srgbClr val="0000FF"/>
              </a:gs>
              <a:gs pos="9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7" name="Oval 16"/>
          <p:cNvSpPr/>
          <p:nvPr/>
        </p:nvSpPr>
        <p:spPr bwMode="auto">
          <a:xfrm>
            <a:off x="3324469" y="3102378"/>
            <a:ext cx="261270" cy="261297"/>
          </a:xfrm>
          <a:prstGeom prst="ellipse">
            <a:avLst/>
          </a:prstGeom>
          <a:gradFill flip="none" rotWithShape="1">
            <a:gsLst>
              <a:gs pos="0">
                <a:srgbClr val="B06824"/>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8" name="Oval 17"/>
          <p:cNvSpPr/>
          <p:nvPr/>
        </p:nvSpPr>
        <p:spPr bwMode="auto">
          <a:xfrm>
            <a:off x="1893982" y="3751439"/>
            <a:ext cx="261270" cy="261297"/>
          </a:xfrm>
          <a:prstGeom prst="ellipse">
            <a:avLst/>
          </a:prstGeom>
          <a:gradFill flip="none" rotWithShape="1">
            <a:gsLst>
              <a:gs pos="0">
                <a:srgbClr val="008000"/>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9" name="Oval 18"/>
          <p:cNvSpPr/>
          <p:nvPr/>
        </p:nvSpPr>
        <p:spPr bwMode="auto">
          <a:xfrm>
            <a:off x="2581291" y="3363675"/>
            <a:ext cx="261270" cy="261297"/>
          </a:xfrm>
          <a:prstGeom prst="ellipse">
            <a:avLst/>
          </a:prstGeom>
          <a:gradFill flip="none" rotWithShape="1">
            <a:gsLst>
              <a:gs pos="0">
                <a:srgbClr val="978F66"/>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0" name="Oval 19"/>
          <p:cNvSpPr/>
          <p:nvPr/>
        </p:nvSpPr>
        <p:spPr bwMode="auto">
          <a:xfrm>
            <a:off x="1545710" y="3974497"/>
            <a:ext cx="261270" cy="261297"/>
          </a:xfrm>
          <a:prstGeom prst="ellipse">
            <a:avLst/>
          </a:prstGeom>
          <a:gradFill flip="none" rotWithShape="1">
            <a:gsLst>
              <a:gs pos="0">
                <a:schemeClr val="accent4">
                  <a:lumMod val="25000"/>
                </a:schemeClr>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1" name="TextBox 20"/>
          <p:cNvSpPr txBox="1"/>
          <p:nvPr/>
        </p:nvSpPr>
        <p:spPr>
          <a:xfrm>
            <a:off x="5943668" y="3598105"/>
            <a:ext cx="770239" cy="453088"/>
          </a:xfrm>
          <a:prstGeom prst="rect">
            <a:avLst/>
          </a:prstGeom>
          <a:noFill/>
        </p:spPr>
        <p:txBody>
          <a:bodyPr wrap="none" lIns="82945" tIns="41473" rIns="82945" bIns="41473" rtlCol="0">
            <a:spAutoFit/>
          </a:bodyPr>
          <a:lstStyle/>
          <a:p>
            <a:r>
              <a:rPr lang="en-US" b="1" dirty="0" smtClean="0">
                <a:solidFill>
                  <a:srgbClr val="5D33CA"/>
                </a:solidFill>
                <a:latin typeface="Max's Handwritin"/>
                <a:cs typeface="Max's Handwritin"/>
              </a:rPr>
              <a:t>APNIC</a:t>
            </a:r>
            <a:endParaRPr lang="en-US" b="1" dirty="0">
              <a:solidFill>
                <a:srgbClr val="5D33CA"/>
              </a:solidFill>
              <a:latin typeface="Max's Handwritin"/>
              <a:cs typeface="Max's Handwritin"/>
            </a:endParaRPr>
          </a:p>
        </p:txBody>
      </p:sp>
      <p:sp>
        <p:nvSpPr>
          <p:cNvPr id="22" name="TextBox 21"/>
          <p:cNvSpPr txBox="1"/>
          <p:nvPr/>
        </p:nvSpPr>
        <p:spPr>
          <a:xfrm>
            <a:off x="3526920" y="2710432"/>
            <a:ext cx="114213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RIPE NCC</a:t>
            </a:r>
            <a:endParaRPr lang="en-US" b="1" dirty="0">
              <a:solidFill>
                <a:srgbClr val="A39B6E"/>
              </a:solidFill>
              <a:latin typeface="Max's Handwritin"/>
              <a:cs typeface="Max's Handwritin"/>
            </a:endParaRPr>
          </a:p>
        </p:txBody>
      </p:sp>
      <p:sp>
        <p:nvSpPr>
          <p:cNvPr id="23" name="TextBox 22"/>
          <p:cNvSpPr txBox="1"/>
          <p:nvPr/>
        </p:nvSpPr>
        <p:spPr>
          <a:xfrm>
            <a:off x="1079902" y="3498507"/>
            <a:ext cx="872831" cy="453088"/>
          </a:xfrm>
          <a:prstGeom prst="rect">
            <a:avLst/>
          </a:prstGeom>
          <a:noFill/>
        </p:spPr>
        <p:txBody>
          <a:bodyPr wrap="none" lIns="82945" tIns="41473" rIns="82945" bIns="41473" rtlCol="0">
            <a:spAutoFit/>
          </a:bodyPr>
          <a:lstStyle/>
          <a:p>
            <a:r>
              <a:rPr lang="en-US" b="1" dirty="0" smtClean="0">
                <a:solidFill>
                  <a:srgbClr val="35B198"/>
                </a:solidFill>
                <a:latin typeface="Max's Handwritin"/>
                <a:cs typeface="Max's Handwritin"/>
              </a:rPr>
              <a:t>LACNIC</a:t>
            </a:r>
            <a:endParaRPr lang="en-US" b="1" dirty="0">
              <a:solidFill>
                <a:srgbClr val="35B198"/>
              </a:solidFill>
              <a:latin typeface="Max's Handwritin"/>
              <a:cs typeface="Max's Handwritin"/>
            </a:endParaRPr>
          </a:p>
        </p:txBody>
      </p:sp>
      <p:sp>
        <p:nvSpPr>
          <p:cNvPr id="24" name="TextBox 23"/>
          <p:cNvSpPr txBox="1"/>
          <p:nvPr/>
        </p:nvSpPr>
        <p:spPr>
          <a:xfrm>
            <a:off x="1828665" y="3951595"/>
            <a:ext cx="101389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AFRINIC</a:t>
            </a:r>
            <a:endParaRPr lang="en-US" b="1" dirty="0">
              <a:solidFill>
                <a:srgbClr val="A39B6E"/>
              </a:solidFill>
              <a:latin typeface="Max's Handwritin"/>
              <a:cs typeface="Max's Handwritin"/>
            </a:endParaRPr>
          </a:p>
        </p:txBody>
      </p:sp>
      <p:sp>
        <p:nvSpPr>
          <p:cNvPr id="25" name="TextBox 24"/>
          <p:cNvSpPr txBox="1"/>
          <p:nvPr/>
        </p:nvSpPr>
        <p:spPr>
          <a:xfrm>
            <a:off x="2324750" y="3071807"/>
            <a:ext cx="654823" cy="453088"/>
          </a:xfrm>
          <a:prstGeom prst="rect">
            <a:avLst/>
          </a:prstGeom>
          <a:noFill/>
        </p:spPr>
        <p:txBody>
          <a:bodyPr wrap="none" lIns="82945" tIns="41473" rIns="82945" bIns="41473" rtlCol="0">
            <a:spAutoFit/>
          </a:bodyPr>
          <a:lstStyle/>
          <a:p>
            <a:r>
              <a:rPr lang="en-US" b="1" dirty="0" smtClean="0">
                <a:solidFill>
                  <a:srgbClr val="90512B"/>
                </a:solidFill>
                <a:latin typeface="Max's Handwritin"/>
                <a:cs typeface="Max's Handwritin"/>
              </a:rPr>
              <a:t>ARIN</a:t>
            </a:r>
            <a:endParaRPr lang="en-US" b="1" dirty="0">
              <a:solidFill>
                <a:srgbClr val="90512B"/>
              </a:solidFill>
              <a:latin typeface="Max's Handwritin"/>
              <a:cs typeface="Max's Handwritin"/>
            </a:endParaRPr>
          </a:p>
        </p:txBody>
      </p:sp>
      <p:sp>
        <p:nvSpPr>
          <p:cNvPr id="26" name="TextBox 25"/>
          <p:cNvSpPr txBox="1"/>
          <p:nvPr/>
        </p:nvSpPr>
        <p:spPr>
          <a:xfrm>
            <a:off x="1044855" y="1469269"/>
            <a:ext cx="2452716" cy="591587"/>
          </a:xfrm>
          <a:prstGeom prst="rect">
            <a:avLst/>
          </a:prstGeom>
          <a:noFill/>
        </p:spPr>
        <p:txBody>
          <a:bodyPr wrap="none" lIns="82945" tIns="41473" rIns="82945" bIns="41473" rtlCol="0">
            <a:spAutoFit/>
          </a:bodyPr>
          <a:lstStyle/>
          <a:p>
            <a:r>
              <a:rPr lang="en-US" sz="3300" dirty="0" smtClean="0">
                <a:latin typeface="Powderfinger Type"/>
                <a:cs typeface="Powderfinger Type"/>
              </a:rPr>
              <a:t>Late 2012</a:t>
            </a:r>
            <a:endParaRPr lang="en-US" sz="3300" dirty="0">
              <a:latin typeface="Powderfinger Type"/>
              <a:cs typeface="Powderfinger Type"/>
            </a:endParaRPr>
          </a:p>
        </p:txBody>
      </p:sp>
    </p:spTree>
    <p:extLst>
      <p:ext uri="{BB962C8B-B14F-4D97-AF65-F5344CB8AC3E}">
        <p14:creationId xmlns:p14="http://schemas.microsoft.com/office/powerpoint/2010/main" val="31942532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02" y="881350"/>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697" y="3363675"/>
            <a:ext cx="2078208" cy="1161338"/>
          </a:xfrm>
          <a:prstGeom prst="rect">
            <a:avLst/>
          </a:prstGeom>
        </p:spPr>
      </p:pic>
      <p:sp>
        <p:nvSpPr>
          <p:cNvPr id="6" name="TextBox 5"/>
          <p:cNvSpPr txBox="1"/>
          <p:nvPr/>
        </p:nvSpPr>
        <p:spPr>
          <a:xfrm>
            <a:off x="694783" y="3626552"/>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963905" y="1403945"/>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5421127" y="3102378"/>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481840" y="4212892"/>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4410724" y="4214471"/>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6" name="Oval 15"/>
          <p:cNvSpPr/>
          <p:nvPr/>
        </p:nvSpPr>
        <p:spPr bwMode="auto">
          <a:xfrm>
            <a:off x="4968161" y="4278216"/>
            <a:ext cx="261270" cy="261297"/>
          </a:xfrm>
          <a:prstGeom prst="ellipse">
            <a:avLst/>
          </a:prstGeom>
          <a:gradFill flip="none" rotWithShape="1">
            <a:gsLst>
              <a:gs pos="4000">
                <a:srgbClr val="0000FF"/>
              </a:gs>
              <a:gs pos="9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7" name="Oval 16"/>
          <p:cNvSpPr/>
          <p:nvPr/>
        </p:nvSpPr>
        <p:spPr bwMode="auto">
          <a:xfrm>
            <a:off x="5421127" y="3102378"/>
            <a:ext cx="261270" cy="261297"/>
          </a:xfrm>
          <a:prstGeom prst="ellipse">
            <a:avLst/>
          </a:prstGeom>
          <a:gradFill flip="none" rotWithShape="1">
            <a:gsLst>
              <a:gs pos="0">
                <a:srgbClr val="B06824"/>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8" name="Oval 17"/>
          <p:cNvSpPr/>
          <p:nvPr/>
        </p:nvSpPr>
        <p:spPr bwMode="auto">
          <a:xfrm>
            <a:off x="2176938" y="3563316"/>
            <a:ext cx="261270" cy="261297"/>
          </a:xfrm>
          <a:prstGeom prst="ellipse">
            <a:avLst/>
          </a:prstGeom>
          <a:gradFill flip="none" rotWithShape="1">
            <a:gsLst>
              <a:gs pos="0">
                <a:srgbClr val="008000"/>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9" name="Oval 18"/>
          <p:cNvSpPr/>
          <p:nvPr/>
        </p:nvSpPr>
        <p:spPr bwMode="auto">
          <a:xfrm>
            <a:off x="2939062" y="3167703"/>
            <a:ext cx="261270" cy="261297"/>
          </a:xfrm>
          <a:prstGeom prst="ellipse">
            <a:avLst/>
          </a:prstGeom>
          <a:gradFill flip="none" rotWithShape="1">
            <a:gsLst>
              <a:gs pos="0">
                <a:srgbClr val="978F66"/>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0" name="Oval 19"/>
          <p:cNvSpPr/>
          <p:nvPr/>
        </p:nvSpPr>
        <p:spPr bwMode="auto">
          <a:xfrm>
            <a:off x="1835941" y="3866139"/>
            <a:ext cx="261270" cy="261297"/>
          </a:xfrm>
          <a:prstGeom prst="ellipse">
            <a:avLst/>
          </a:prstGeom>
          <a:gradFill flip="none" rotWithShape="1">
            <a:gsLst>
              <a:gs pos="0">
                <a:schemeClr val="accent4">
                  <a:lumMod val="25000"/>
                </a:schemeClr>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1" name="TextBox 20"/>
          <p:cNvSpPr txBox="1"/>
          <p:nvPr/>
        </p:nvSpPr>
        <p:spPr>
          <a:xfrm>
            <a:off x="5229432" y="4251349"/>
            <a:ext cx="770239" cy="453088"/>
          </a:xfrm>
          <a:prstGeom prst="rect">
            <a:avLst/>
          </a:prstGeom>
          <a:noFill/>
        </p:spPr>
        <p:txBody>
          <a:bodyPr wrap="none" lIns="82945" tIns="41473" rIns="82945" bIns="41473" rtlCol="0">
            <a:spAutoFit/>
          </a:bodyPr>
          <a:lstStyle/>
          <a:p>
            <a:r>
              <a:rPr lang="en-US" b="1" dirty="0" smtClean="0">
                <a:solidFill>
                  <a:srgbClr val="5D33CA"/>
                </a:solidFill>
                <a:latin typeface="Max's Handwritin"/>
                <a:cs typeface="Max's Handwritin"/>
              </a:rPr>
              <a:t>APNIC</a:t>
            </a:r>
            <a:endParaRPr lang="en-US" b="1" dirty="0">
              <a:solidFill>
                <a:srgbClr val="5D33CA"/>
              </a:solidFill>
              <a:latin typeface="Max's Handwritin"/>
              <a:cs typeface="Max's Handwritin"/>
            </a:endParaRPr>
          </a:p>
        </p:txBody>
      </p:sp>
      <p:sp>
        <p:nvSpPr>
          <p:cNvPr id="22" name="TextBox 21"/>
          <p:cNvSpPr txBox="1"/>
          <p:nvPr/>
        </p:nvSpPr>
        <p:spPr>
          <a:xfrm>
            <a:off x="5623578" y="2710432"/>
            <a:ext cx="114213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RIPE NCC</a:t>
            </a:r>
            <a:endParaRPr lang="en-US" b="1" dirty="0">
              <a:solidFill>
                <a:srgbClr val="A39B6E"/>
              </a:solidFill>
              <a:latin typeface="Max's Handwritin"/>
              <a:cs typeface="Max's Handwritin"/>
            </a:endParaRPr>
          </a:p>
        </p:txBody>
      </p:sp>
      <p:sp>
        <p:nvSpPr>
          <p:cNvPr id="23" name="TextBox 22"/>
          <p:cNvSpPr txBox="1"/>
          <p:nvPr/>
        </p:nvSpPr>
        <p:spPr>
          <a:xfrm>
            <a:off x="1454889" y="3237209"/>
            <a:ext cx="872831" cy="453088"/>
          </a:xfrm>
          <a:prstGeom prst="rect">
            <a:avLst/>
          </a:prstGeom>
          <a:noFill/>
        </p:spPr>
        <p:txBody>
          <a:bodyPr wrap="none" lIns="82945" tIns="41473" rIns="82945" bIns="41473" rtlCol="0">
            <a:spAutoFit/>
          </a:bodyPr>
          <a:lstStyle/>
          <a:p>
            <a:r>
              <a:rPr lang="en-US" b="1" dirty="0" smtClean="0">
                <a:solidFill>
                  <a:srgbClr val="35B198"/>
                </a:solidFill>
                <a:latin typeface="Max's Handwritin"/>
                <a:cs typeface="Max's Handwritin"/>
              </a:rPr>
              <a:t>LACNIC</a:t>
            </a:r>
            <a:endParaRPr lang="en-US" b="1" dirty="0">
              <a:solidFill>
                <a:srgbClr val="35B198"/>
              </a:solidFill>
              <a:latin typeface="Max's Handwritin"/>
              <a:cs typeface="Max's Handwritin"/>
            </a:endParaRPr>
          </a:p>
        </p:txBody>
      </p:sp>
      <p:sp>
        <p:nvSpPr>
          <p:cNvPr id="24" name="TextBox 23"/>
          <p:cNvSpPr txBox="1"/>
          <p:nvPr/>
        </p:nvSpPr>
        <p:spPr>
          <a:xfrm>
            <a:off x="1770624" y="4062113"/>
            <a:ext cx="101389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AFRINIC</a:t>
            </a:r>
            <a:endParaRPr lang="en-US" b="1" dirty="0">
              <a:solidFill>
                <a:srgbClr val="A39B6E"/>
              </a:solidFill>
              <a:latin typeface="Max's Handwritin"/>
              <a:cs typeface="Max's Handwritin"/>
            </a:endParaRPr>
          </a:p>
        </p:txBody>
      </p:sp>
      <p:sp>
        <p:nvSpPr>
          <p:cNvPr id="25" name="TextBox 24"/>
          <p:cNvSpPr txBox="1"/>
          <p:nvPr/>
        </p:nvSpPr>
        <p:spPr>
          <a:xfrm>
            <a:off x="2438208" y="2975912"/>
            <a:ext cx="654823" cy="453088"/>
          </a:xfrm>
          <a:prstGeom prst="rect">
            <a:avLst/>
          </a:prstGeom>
          <a:noFill/>
        </p:spPr>
        <p:txBody>
          <a:bodyPr wrap="none" lIns="82945" tIns="41473" rIns="82945" bIns="41473" rtlCol="0">
            <a:spAutoFit/>
          </a:bodyPr>
          <a:lstStyle/>
          <a:p>
            <a:r>
              <a:rPr lang="en-US" b="1" dirty="0" smtClean="0">
                <a:solidFill>
                  <a:srgbClr val="90512B"/>
                </a:solidFill>
                <a:latin typeface="Max's Handwritin"/>
                <a:cs typeface="Max's Handwritin"/>
              </a:rPr>
              <a:t>ARIN</a:t>
            </a:r>
            <a:endParaRPr lang="en-US" b="1" dirty="0">
              <a:solidFill>
                <a:srgbClr val="90512B"/>
              </a:solidFill>
              <a:latin typeface="Max's Handwritin"/>
              <a:cs typeface="Max's Handwritin"/>
            </a:endParaRPr>
          </a:p>
        </p:txBody>
      </p:sp>
      <p:sp>
        <p:nvSpPr>
          <p:cNvPr id="26" name="TextBox 25"/>
          <p:cNvSpPr txBox="1"/>
          <p:nvPr/>
        </p:nvSpPr>
        <p:spPr>
          <a:xfrm>
            <a:off x="1044855" y="1469269"/>
            <a:ext cx="1172541" cy="586340"/>
          </a:xfrm>
          <a:prstGeom prst="rect">
            <a:avLst/>
          </a:prstGeom>
          <a:noFill/>
        </p:spPr>
        <p:txBody>
          <a:bodyPr wrap="none" lIns="82945" tIns="41473" rIns="82945" bIns="41473" rtlCol="0">
            <a:spAutoFit/>
          </a:bodyPr>
          <a:lstStyle/>
          <a:p>
            <a:r>
              <a:rPr lang="en-US" sz="3300" dirty="0">
                <a:latin typeface="Powderfinger Type"/>
                <a:cs typeface="Powderfinger Type"/>
              </a:rPr>
              <a:t>2013</a:t>
            </a:r>
          </a:p>
        </p:txBody>
      </p:sp>
    </p:spTree>
    <p:extLst>
      <p:ext uri="{BB962C8B-B14F-4D97-AF65-F5344CB8AC3E}">
        <p14:creationId xmlns:p14="http://schemas.microsoft.com/office/powerpoint/2010/main" val="29463992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28" y="685378"/>
            <a:ext cx="8226720" cy="2482325"/>
          </a:xfrm>
        </p:spPr>
        <p:txBody>
          <a:bodyPr/>
          <a:lstStyle/>
          <a:p>
            <a:pPr marL="0" indent="0">
              <a:buNone/>
            </a:pPr>
            <a:r>
              <a:rPr lang="en-US" sz="2400" dirty="0" smtClean="0">
                <a:latin typeface="Powderfinger Type"/>
                <a:cs typeface="Powderfinger Type"/>
              </a:rPr>
              <a:t>By 2013 it is possible that different regions of the world will be experiencing very different market pressures for the provision of Internet services, due to differing transitional pressures from IPv4 exhaustion</a:t>
            </a:r>
          </a:p>
        </p:txBody>
      </p:sp>
    </p:spTree>
    <p:extLst>
      <p:ext uri="{BB962C8B-B14F-4D97-AF65-F5344CB8AC3E}">
        <p14:creationId xmlns:p14="http://schemas.microsoft.com/office/powerpoint/2010/main" val="19013401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28" y="685378"/>
            <a:ext cx="8226720" cy="2482325"/>
          </a:xfrm>
        </p:spPr>
        <p:txBody>
          <a:bodyPr/>
          <a:lstStyle/>
          <a:p>
            <a:pPr marL="0" indent="0">
              <a:buNone/>
            </a:pPr>
            <a:r>
              <a:rPr lang="en-US" sz="2400" dirty="0" smtClean="0">
                <a:latin typeface="Powderfinger Type"/>
                <a:cs typeface="Powderfinger Type"/>
              </a:rPr>
              <a:t>By 2013 it is possible that different regions of the world will be experiencing very different market pressures for the provision of Internet services, due to differing transitional pressures from </a:t>
            </a:r>
            <a:r>
              <a:rPr lang="en-US" sz="2400" dirty="0">
                <a:latin typeface="Powderfinger Type"/>
                <a:cs typeface="Powderfinger Type"/>
              </a:rPr>
              <a:t>IPv4 exhaustion</a:t>
            </a:r>
            <a:endParaRPr lang="en-US" sz="2400" dirty="0" smtClean="0">
              <a:latin typeface="Powderfinger Type"/>
              <a:cs typeface="Powderfinger Type"/>
            </a:endParaRPr>
          </a:p>
        </p:txBody>
      </p:sp>
      <p:sp>
        <p:nvSpPr>
          <p:cNvPr id="5" name="TextBox 4"/>
          <p:cNvSpPr txBox="1"/>
          <p:nvPr/>
        </p:nvSpPr>
        <p:spPr>
          <a:xfrm>
            <a:off x="2257584" y="3820946"/>
            <a:ext cx="6298783" cy="3407743"/>
          </a:xfrm>
          <a:prstGeom prst="rect">
            <a:avLst/>
          </a:prstGeom>
          <a:noFill/>
        </p:spPr>
        <p:txBody>
          <a:bodyPr wrap="square" lIns="82945" tIns="41473" rIns="82945" bIns="41473" rtlCol="0">
            <a:spAutoFit/>
          </a:bodyPr>
          <a:lstStyle/>
          <a:p>
            <a:endParaRPr lang="en-US" sz="3600" b="1" dirty="0">
              <a:solidFill>
                <a:srgbClr val="984807"/>
              </a:solidFill>
              <a:latin typeface="Max's Handwritin"/>
              <a:cs typeface="Max's Handwritin"/>
            </a:endParaRPr>
          </a:p>
          <a:p>
            <a:r>
              <a:rPr lang="en-US" sz="3600" b="1" dirty="0">
                <a:solidFill>
                  <a:srgbClr val="984807"/>
                </a:solidFill>
                <a:latin typeface="Max's Handwritin"/>
                <a:cs typeface="Max's Handwritin"/>
              </a:rPr>
              <a:t>What’s the level of risk that the differing environments of transition lead to significantly different outcomes in each region?</a:t>
            </a:r>
          </a:p>
          <a:p>
            <a:endParaRPr lang="en-US" sz="3600" b="1" dirty="0">
              <a:solidFill>
                <a:srgbClr val="984807"/>
              </a:solidFill>
              <a:latin typeface="Max's Handwritin"/>
              <a:cs typeface="Max's Handwritin"/>
            </a:endParaRPr>
          </a:p>
        </p:txBody>
      </p:sp>
    </p:spTree>
    <p:extLst>
      <p:ext uri="{BB962C8B-B14F-4D97-AF65-F5344CB8AC3E}">
        <p14:creationId xmlns:p14="http://schemas.microsoft.com/office/powerpoint/2010/main" val="26171698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28" y="685378"/>
            <a:ext cx="8226720" cy="2482325"/>
          </a:xfrm>
        </p:spPr>
        <p:txBody>
          <a:bodyPr/>
          <a:lstStyle/>
          <a:p>
            <a:pPr marL="0" indent="0">
              <a:buNone/>
            </a:pPr>
            <a:r>
              <a:rPr lang="en-US" sz="2400" dirty="0" smtClean="0">
                <a:latin typeface="Powderfinger Type"/>
                <a:cs typeface="Powderfinger Type"/>
              </a:rPr>
              <a:t>By 2013 it is possible that different regions of the world will be experiencing very different market pressures for the provision of Internet services, due to differing transitional </a:t>
            </a:r>
            <a:r>
              <a:rPr lang="en-US" sz="2400" dirty="0">
                <a:latin typeface="Powderfinger Type"/>
                <a:cs typeface="Powderfinger Type"/>
              </a:rPr>
              <a:t>pressures from IPv4 exhaustion</a:t>
            </a:r>
            <a:endParaRPr lang="en-US" sz="2400" dirty="0" smtClean="0">
              <a:latin typeface="Powderfinger Type"/>
              <a:cs typeface="Powderfinger Type"/>
            </a:endParaRPr>
          </a:p>
        </p:txBody>
      </p:sp>
      <p:sp>
        <p:nvSpPr>
          <p:cNvPr id="5" name="TextBox 4"/>
          <p:cNvSpPr txBox="1"/>
          <p:nvPr/>
        </p:nvSpPr>
        <p:spPr>
          <a:xfrm>
            <a:off x="3330967" y="4116483"/>
            <a:ext cx="5943892" cy="2317437"/>
          </a:xfrm>
          <a:prstGeom prst="rect">
            <a:avLst/>
          </a:prstGeom>
          <a:noFill/>
        </p:spPr>
        <p:txBody>
          <a:bodyPr wrap="square" lIns="82945" tIns="41473" rIns="82945" bIns="41473" rtlCol="0">
            <a:spAutoFit/>
          </a:bodyPr>
          <a:lstStyle/>
          <a:p>
            <a:endParaRPr lang="en-US" sz="2900" b="1" dirty="0">
              <a:solidFill>
                <a:srgbClr val="A7ABA4"/>
              </a:solidFill>
              <a:latin typeface="Max's Handwritin"/>
              <a:cs typeface="Max's Handwritin"/>
            </a:endParaRPr>
          </a:p>
          <a:p>
            <a:r>
              <a:rPr lang="en-US" sz="2900" b="1" dirty="0">
                <a:solidFill>
                  <a:srgbClr val="A7ABA4"/>
                </a:solidFill>
                <a:latin typeface="Max's Handwritin"/>
                <a:cs typeface="Max's Handwritin"/>
              </a:rPr>
              <a:t>What’s the level of risk that the differing environments of transition lead to significantly different outcomes in each region?</a:t>
            </a:r>
          </a:p>
          <a:p>
            <a:endParaRPr lang="en-US" sz="2900" b="1" dirty="0">
              <a:solidFill>
                <a:srgbClr val="A7ABA4"/>
              </a:solidFill>
              <a:latin typeface="Max's Handwritin"/>
              <a:cs typeface="Max's Handwritin"/>
            </a:endParaRPr>
          </a:p>
        </p:txBody>
      </p:sp>
      <p:sp>
        <p:nvSpPr>
          <p:cNvPr id="6" name="TextBox 5"/>
          <p:cNvSpPr txBox="1"/>
          <p:nvPr/>
        </p:nvSpPr>
        <p:spPr>
          <a:xfrm>
            <a:off x="456998" y="2571916"/>
            <a:ext cx="6531749" cy="2299747"/>
          </a:xfrm>
          <a:prstGeom prst="rect">
            <a:avLst/>
          </a:prstGeom>
          <a:noFill/>
        </p:spPr>
        <p:txBody>
          <a:bodyPr wrap="square" lIns="82945" tIns="41473" rIns="82945" bIns="41473" rtlCol="0">
            <a:spAutoFit/>
          </a:bodyPr>
          <a:lstStyle/>
          <a:p>
            <a:endParaRPr lang="en-US" sz="3600" b="1" dirty="0">
              <a:solidFill>
                <a:srgbClr val="FF0000"/>
              </a:solidFill>
              <a:latin typeface="Max's Handwritin"/>
              <a:cs typeface="Max's Handwritin"/>
            </a:endParaRPr>
          </a:p>
          <a:p>
            <a:r>
              <a:rPr lang="en-US" sz="3600" b="1" dirty="0">
                <a:solidFill>
                  <a:srgbClr val="FF0000"/>
                </a:solidFill>
                <a:latin typeface="Max's Handwritin"/>
                <a:cs typeface="Max's Handwritin"/>
              </a:rPr>
              <a:t>Will we continue to maintain coherency of a single Internet through this transition?</a:t>
            </a:r>
          </a:p>
          <a:p>
            <a:endParaRPr lang="en-US" sz="3600" b="1" dirty="0">
              <a:solidFill>
                <a:srgbClr val="FF0000"/>
              </a:solidFill>
              <a:latin typeface="Max's Handwritin"/>
              <a:cs typeface="Max's Handwritin"/>
            </a:endParaRPr>
          </a:p>
        </p:txBody>
      </p:sp>
    </p:spTree>
    <p:extLst>
      <p:ext uri="{BB962C8B-B14F-4D97-AF65-F5344CB8AC3E}">
        <p14:creationId xmlns:p14="http://schemas.microsoft.com/office/powerpoint/2010/main" val="40463806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The Myth of the Long Term Plan</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87</a:t>
            </a:fld>
            <a:endParaRPr lang="en-US"/>
          </a:p>
        </p:txBody>
      </p:sp>
    </p:spTree>
    <p:extLst>
      <p:ext uri="{BB962C8B-B14F-4D97-AF65-F5344CB8AC3E}">
        <p14:creationId xmlns:p14="http://schemas.microsoft.com/office/powerpoint/2010/main" val="25016240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The Myth of the Long Term Plan</a:t>
            </a:r>
            <a:endParaRPr lang="en-US" dirty="0">
              <a:latin typeface="Powderfinger Type"/>
              <a:cs typeface="Powderfinger Type"/>
            </a:endParaRPr>
          </a:p>
        </p:txBody>
      </p:sp>
      <p:sp>
        <p:nvSpPr>
          <p:cNvPr id="3" name="Content Placeholder 2"/>
          <p:cNvSpPr>
            <a:spLocks noGrp="1"/>
          </p:cNvSpPr>
          <p:nvPr>
            <p:ph idx="1"/>
          </p:nvPr>
        </p:nvSpPr>
        <p:spPr>
          <a:xfrm>
            <a:off x="263017" y="1535320"/>
            <a:ext cx="8617966" cy="1597347"/>
          </a:xfrm>
        </p:spPr>
        <p:txBody>
          <a:bodyPr/>
          <a:lstStyle/>
          <a:p>
            <a:pPr marL="0" indent="0">
              <a:buNone/>
            </a:pPr>
            <a:r>
              <a:rPr lang="en-US" sz="3600" b="1" dirty="0" smtClean="0">
                <a:latin typeface="Max's Handwritin"/>
                <a:cs typeface="Max's Handwritin"/>
              </a:rPr>
              <a:t>“Transition will take many years... </a:t>
            </a:r>
          </a:p>
          <a:p>
            <a:pPr marL="0" indent="0">
              <a:buNone/>
            </a:pPr>
            <a:r>
              <a:rPr lang="en-US" sz="3600" b="1" dirty="0">
                <a:latin typeface="Max's Handwritin"/>
                <a:cs typeface="Max's Handwritin"/>
              </a:rPr>
              <a:t> </a:t>
            </a:r>
            <a:r>
              <a:rPr lang="en-US" sz="3600" b="1" dirty="0" smtClean="0">
                <a:latin typeface="Max's Handwritin"/>
                <a:cs typeface="Max's Handwritin"/>
              </a:rPr>
              <a:t>    5 years, maybe 10 years, maybe longer”</a:t>
            </a:r>
            <a:endParaRPr lang="en-US" sz="3600" b="1" dirty="0">
              <a:latin typeface="Max's Handwritin"/>
              <a:cs typeface="Max's Handwritin"/>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88</a:t>
            </a:fld>
            <a:endParaRPr lang="en-US"/>
          </a:p>
        </p:txBody>
      </p:sp>
    </p:spTree>
    <p:extLst>
      <p:ext uri="{BB962C8B-B14F-4D97-AF65-F5344CB8AC3E}">
        <p14:creationId xmlns:p14="http://schemas.microsoft.com/office/powerpoint/2010/main" val="6382835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The Myth of the Long Term Plan</a:t>
            </a:r>
            <a:endParaRPr lang="en-US" dirty="0">
              <a:latin typeface="Powderfinger Type"/>
              <a:cs typeface="Powderfinger Type"/>
            </a:endParaRPr>
          </a:p>
        </p:txBody>
      </p:sp>
      <p:sp>
        <p:nvSpPr>
          <p:cNvPr id="3" name="Content Placeholder 2"/>
          <p:cNvSpPr>
            <a:spLocks noGrp="1"/>
          </p:cNvSpPr>
          <p:nvPr>
            <p:ph idx="1"/>
          </p:nvPr>
        </p:nvSpPr>
        <p:spPr>
          <a:xfrm>
            <a:off x="263017" y="1535320"/>
            <a:ext cx="8617966" cy="1597347"/>
          </a:xfrm>
        </p:spPr>
        <p:txBody>
          <a:bodyPr/>
          <a:lstStyle/>
          <a:p>
            <a:pPr marL="0" indent="0">
              <a:buNone/>
            </a:pPr>
            <a:r>
              <a:rPr lang="en-US" b="1" dirty="0" smtClean="0">
                <a:latin typeface="Max's Handwritin"/>
                <a:cs typeface="Max's Handwritin"/>
              </a:rPr>
              <a:t>“Transition will take many years... </a:t>
            </a:r>
          </a:p>
          <a:p>
            <a:pPr marL="0" indent="0">
              <a:buNone/>
            </a:pPr>
            <a:r>
              <a:rPr lang="en-US" b="1" dirty="0">
                <a:latin typeface="Max's Handwritin"/>
                <a:cs typeface="Max's Handwritin"/>
              </a:rPr>
              <a:t> </a:t>
            </a:r>
            <a:r>
              <a:rPr lang="en-US" b="1" dirty="0" smtClean="0">
                <a:latin typeface="Max's Handwritin"/>
                <a:cs typeface="Max's Handwritin"/>
              </a:rPr>
              <a:t>    5 years, maybe 10 years, maybe longer”</a:t>
            </a:r>
            <a:endParaRPr lang="en-US" b="1" dirty="0">
              <a:latin typeface="Max's Handwritin"/>
              <a:cs typeface="Max's Handwritin"/>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89</a:t>
            </a:fld>
            <a:endParaRPr lang="en-US"/>
          </a:p>
        </p:txBody>
      </p:sp>
      <p:sp>
        <p:nvSpPr>
          <p:cNvPr id="5" name="TextBox 4"/>
          <p:cNvSpPr txBox="1"/>
          <p:nvPr/>
        </p:nvSpPr>
        <p:spPr>
          <a:xfrm>
            <a:off x="1762819" y="3277810"/>
            <a:ext cx="6204857" cy="1446550"/>
          </a:xfrm>
          <a:prstGeom prst="rect">
            <a:avLst/>
          </a:prstGeom>
          <a:noFill/>
        </p:spPr>
        <p:txBody>
          <a:bodyPr wrap="square" rtlCol="0">
            <a:spAutoFit/>
          </a:bodyPr>
          <a:lstStyle/>
          <a:p>
            <a:r>
              <a:rPr lang="en-US" sz="4400" b="1" dirty="0" smtClean="0">
                <a:solidFill>
                  <a:srgbClr val="984807"/>
                </a:solidFill>
                <a:latin typeface="Max's Handwritin"/>
                <a:cs typeface="Max's Handwritin"/>
              </a:rPr>
              <a:t>Are we still firmly committed to the plans we had 5 years ago?</a:t>
            </a:r>
            <a:endParaRPr lang="en-US" sz="4400" b="1" dirty="0">
              <a:solidFill>
                <a:srgbClr val="984807"/>
              </a:solidFill>
              <a:latin typeface="Max's Handwritin"/>
              <a:cs typeface="Max's Handwritin"/>
            </a:endParaRPr>
          </a:p>
        </p:txBody>
      </p:sp>
    </p:spTree>
    <p:extLst>
      <p:ext uri="{BB962C8B-B14F-4D97-AF65-F5344CB8AC3E}">
        <p14:creationId xmlns:p14="http://schemas.microsoft.com/office/powerpoint/2010/main" val="141784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3400" dirty="0" smtClean="0">
                <a:latin typeface="Powderfinger Type"/>
                <a:cs typeface="Powderfinger Type"/>
              </a:rPr>
              <a:t>IPv4 Address Allocations</a:t>
            </a:r>
            <a:endParaRPr lang="en-US" sz="3400" dirty="0">
              <a:latin typeface="Powderfinger Type"/>
              <a:cs typeface="Powderfinger Type"/>
            </a:endParaRPr>
          </a:p>
        </p:txBody>
      </p:sp>
      <p:pic>
        <p:nvPicPr>
          <p:cNvPr id="2" name="Picture 1"/>
          <p:cNvPicPr>
            <a:picLocks noChangeAspect="1"/>
          </p:cNvPicPr>
          <p:nvPr/>
        </p:nvPicPr>
        <p:blipFill>
          <a:blip r:embed="rId2"/>
          <a:stretch>
            <a:fillRect/>
          </a:stretch>
        </p:blipFill>
        <p:spPr>
          <a:xfrm>
            <a:off x="0" y="1073472"/>
            <a:ext cx="9144000" cy="5486400"/>
          </a:xfrm>
          <a:prstGeom prst="rect">
            <a:avLst/>
          </a:prstGeom>
        </p:spPr>
      </p:pic>
      <p:sp>
        <p:nvSpPr>
          <p:cNvPr id="3" name="Rectangle 2"/>
          <p:cNvSpPr/>
          <p:nvPr/>
        </p:nvSpPr>
        <p:spPr>
          <a:xfrm>
            <a:off x="2332570" y="1777999"/>
            <a:ext cx="6597536" cy="36125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647936" y="4561202"/>
            <a:ext cx="345998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393006" y="4376536"/>
            <a:ext cx="1313243" cy="369332"/>
          </a:xfrm>
          <a:prstGeom prst="rect">
            <a:avLst/>
          </a:prstGeom>
          <a:noFill/>
        </p:spPr>
        <p:txBody>
          <a:bodyPr wrap="none" rtlCol="0">
            <a:spAutoFit/>
          </a:bodyPr>
          <a:lstStyle/>
          <a:p>
            <a:r>
              <a:rPr lang="en-US" dirty="0" smtClean="0"/>
              <a:t>Class B Nets</a:t>
            </a:r>
            <a:endParaRPr lang="en-US" dirty="0"/>
          </a:p>
        </p:txBody>
      </p:sp>
      <p:sp>
        <p:nvSpPr>
          <p:cNvPr id="7" name="Freeform 6"/>
          <p:cNvSpPr/>
          <p:nvPr/>
        </p:nvSpPr>
        <p:spPr>
          <a:xfrm>
            <a:off x="2371447" y="4522328"/>
            <a:ext cx="829358" cy="712688"/>
          </a:xfrm>
          <a:custGeom>
            <a:avLst/>
            <a:gdLst>
              <a:gd name="connsiteX0" fmla="*/ 0 w 829358"/>
              <a:gd name="connsiteY0" fmla="*/ 712688 h 712688"/>
              <a:gd name="connsiteX1" fmla="*/ 285092 w 829358"/>
              <a:gd name="connsiteY1" fmla="*/ 479444 h 712688"/>
              <a:gd name="connsiteX2" fmla="*/ 829358 w 829358"/>
              <a:gd name="connsiteY2" fmla="*/ 0 h 712688"/>
            </a:gdLst>
            <a:ahLst/>
            <a:cxnLst>
              <a:cxn ang="0">
                <a:pos x="connsiteX0" y="connsiteY0"/>
              </a:cxn>
              <a:cxn ang="0">
                <a:pos x="connsiteX1" y="connsiteY1"/>
              </a:cxn>
              <a:cxn ang="0">
                <a:pos x="connsiteX2" y="connsiteY2"/>
              </a:cxn>
            </a:cxnLst>
            <a:rect l="l" t="t" r="r" b="b"/>
            <a:pathLst>
              <a:path w="829358" h="712688">
                <a:moveTo>
                  <a:pt x="0" y="712688"/>
                </a:moveTo>
                <a:cubicBezTo>
                  <a:pt x="73433" y="655456"/>
                  <a:pt x="146866" y="598225"/>
                  <a:pt x="285092" y="479444"/>
                </a:cubicBezTo>
                <a:cubicBezTo>
                  <a:pt x="423318" y="360663"/>
                  <a:pt x="829358" y="0"/>
                  <a:pt x="829358" y="0"/>
                </a:cubicBezTo>
              </a:path>
            </a:pathLst>
          </a:custGeom>
          <a:ln>
            <a:solidFill>
              <a:srgbClr val="FF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922421" y="5131832"/>
            <a:ext cx="928459" cy="369332"/>
          </a:xfrm>
          <a:prstGeom prst="rect">
            <a:avLst/>
          </a:prstGeom>
          <a:noFill/>
        </p:spPr>
        <p:txBody>
          <a:bodyPr wrap="none" rtlCol="0">
            <a:spAutoFit/>
          </a:bodyPr>
          <a:lstStyle/>
          <a:p>
            <a:r>
              <a:rPr lang="en-US" dirty="0" smtClean="0"/>
              <a:t>NSFNET</a:t>
            </a:r>
            <a:endParaRPr lang="en-US" dirty="0"/>
          </a:p>
        </p:txBody>
      </p:sp>
      <p:sp>
        <p:nvSpPr>
          <p:cNvPr id="10" name="TextBox 9"/>
          <p:cNvSpPr txBox="1"/>
          <p:nvPr/>
        </p:nvSpPr>
        <p:spPr>
          <a:xfrm>
            <a:off x="922421" y="4559428"/>
            <a:ext cx="1531188" cy="369332"/>
          </a:xfrm>
          <a:prstGeom prst="rect">
            <a:avLst/>
          </a:prstGeom>
          <a:noFill/>
        </p:spPr>
        <p:txBody>
          <a:bodyPr wrap="none" rtlCol="0">
            <a:spAutoFit/>
          </a:bodyPr>
          <a:lstStyle/>
          <a:p>
            <a:r>
              <a:rPr lang="en-US" dirty="0" smtClean="0"/>
              <a:t>A&amp;R networks</a:t>
            </a:r>
          </a:p>
        </p:txBody>
      </p:sp>
      <p:cxnSp>
        <p:nvCxnSpPr>
          <p:cNvPr id="11" name="Straight Arrow Connector 10"/>
          <p:cNvCxnSpPr>
            <a:stCxn id="9" idx="2"/>
          </p:cNvCxnSpPr>
          <p:nvPr/>
        </p:nvCxnSpPr>
        <p:spPr>
          <a:xfrm>
            <a:off x="1386651" y="5501164"/>
            <a:ext cx="464229" cy="6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714500" y="4955064"/>
            <a:ext cx="501442" cy="27995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713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The Myth of the Long Term Plan</a:t>
            </a:r>
            <a:endParaRPr lang="en-US" dirty="0">
              <a:latin typeface="Powderfinger Type"/>
              <a:cs typeface="Powderfinger Type"/>
            </a:endParaRPr>
          </a:p>
        </p:txBody>
      </p:sp>
      <p:sp>
        <p:nvSpPr>
          <p:cNvPr id="3" name="Content Placeholder 2"/>
          <p:cNvSpPr>
            <a:spLocks noGrp="1"/>
          </p:cNvSpPr>
          <p:nvPr>
            <p:ph idx="1"/>
          </p:nvPr>
        </p:nvSpPr>
        <p:spPr>
          <a:xfrm>
            <a:off x="263017" y="1535320"/>
            <a:ext cx="8617966" cy="1597347"/>
          </a:xfrm>
        </p:spPr>
        <p:txBody>
          <a:bodyPr/>
          <a:lstStyle/>
          <a:p>
            <a:pPr marL="0" indent="0">
              <a:buNone/>
            </a:pPr>
            <a:r>
              <a:rPr lang="en-US" b="1" dirty="0" smtClean="0">
                <a:latin typeface="Max's Handwritin"/>
                <a:cs typeface="Max's Handwritin"/>
              </a:rPr>
              <a:t>“Transition will take many years... </a:t>
            </a:r>
          </a:p>
          <a:p>
            <a:pPr marL="0" indent="0">
              <a:buNone/>
            </a:pPr>
            <a:r>
              <a:rPr lang="en-US" b="1" dirty="0">
                <a:latin typeface="Max's Handwritin"/>
                <a:cs typeface="Max's Handwritin"/>
              </a:rPr>
              <a:t> </a:t>
            </a:r>
            <a:r>
              <a:rPr lang="en-US" b="1" dirty="0" smtClean="0">
                <a:latin typeface="Max's Handwritin"/>
                <a:cs typeface="Max's Handwritin"/>
              </a:rPr>
              <a:t>    5 years, maybe 10 years, maybe longer”</a:t>
            </a:r>
            <a:endParaRPr lang="en-US" b="1" dirty="0">
              <a:latin typeface="Max's Handwritin"/>
              <a:cs typeface="Max's Handwritin"/>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90</a:t>
            </a:fld>
            <a:endParaRPr lang="en-US"/>
          </a:p>
        </p:txBody>
      </p:sp>
      <p:sp>
        <p:nvSpPr>
          <p:cNvPr id="5" name="TextBox 4"/>
          <p:cNvSpPr txBox="1"/>
          <p:nvPr/>
        </p:nvSpPr>
        <p:spPr>
          <a:xfrm>
            <a:off x="1762819" y="3277810"/>
            <a:ext cx="6204857" cy="2123658"/>
          </a:xfrm>
          <a:prstGeom prst="rect">
            <a:avLst/>
          </a:prstGeom>
          <a:noFill/>
        </p:spPr>
        <p:txBody>
          <a:bodyPr wrap="square" rtlCol="0">
            <a:spAutoFit/>
          </a:bodyPr>
          <a:lstStyle/>
          <a:p>
            <a:r>
              <a:rPr lang="en-US" sz="4400" b="1" dirty="0" smtClean="0">
                <a:solidFill>
                  <a:srgbClr val="984807"/>
                </a:solidFill>
                <a:latin typeface="Max's Handwritin"/>
                <a:cs typeface="Max's Handwritin"/>
              </a:rPr>
              <a:t>Are we still firmly committed to the plans we had 5 years ago? How about our 10 year old plans?</a:t>
            </a:r>
            <a:endParaRPr lang="en-US" sz="4400" b="1" dirty="0">
              <a:solidFill>
                <a:srgbClr val="984807"/>
              </a:solidFill>
              <a:latin typeface="Max's Handwritin"/>
              <a:cs typeface="Max's Handwritin"/>
            </a:endParaRPr>
          </a:p>
        </p:txBody>
      </p:sp>
    </p:spTree>
    <p:extLst>
      <p:ext uri="{BB962C8B-B14F-4D97-AF65-F5344CB8AC3E}">
        <p14:creationId xmlns:p14="http://schemas.microsoft.com/office/powerpoint/2010/main" val="39680779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The Myth of the Long Term Plan</a:t>
            </a:r>
            <a:endParaRPr lang="en-US" dirty="0">
              <a:latin typeface="Powderfinger Type"/>
              <a:cs typeface="Powderfinger Type"/>
            </a:endParaRPr>
          </a:p>
        </p:txBody>
      </p:sp>
      <p:sp>
        <p:nvSpPr>
          <p:cNvPr id="3" name="Content Placeholder 2"/>
          <p:cNvSpPr>
            <a:spLocks noGrp="1"/>
          </p:cNvSpPr>
          <p:nvPr>
            <p:ph idx="1"/>
          </p:nvPr>
        </p:nvSpPr>
        <p:spPr>
          <a:xfrm>
            <a:off x="263017" y="1535320"/>
            <a:ext cx="8617966" cy="1597347"/>
          </a:xfrm>
        </p:spPr>
        <p:txBody>
          <a:bodyPr/>
          <a:lstStyle/>
          <a:p>
            <a:pPr marL="0" indent="0">
              <a:buNone/>
            </a:pPr>
            <a:r>
              <a:rPr lang="en-US" dirty="0" smtClean="0">
                <a:latin typeface="Max's Handwritin"/>
                <a:cs typeface="Max's Handwritin"/>
              </a:rPr>
              <a:t>“Transition will take many years... </a:t>
            </a:r>
          </a:p>
          <a:p>
            <a:pPr marL="0" indent="0">
              <a:buNone/>
            </a:pPr>
            <a:r>
              <a:rPr lang="en-US" dirty="0">
                <a:latin typeface="Max's Handwritin"/>
                <a:cs typeface="Max's Handwritin"/>
              </a:rPr>
              <a:t> </a:t>
            </a:r>
            <a:r>
              <a:rPr lang="en-US" dirty="0" smtClean="0">
                <a:latin typeface="Max's Handwritin"/>
                <a:cs typeface="Max's Handwritin"/>
              </a:rPr>
              <a:t>    5 years, maybe 10 years, maybe longer”</a:t>
            </a:r>
            <a:endParaRPr lang="en-US" dirty="0">
              <a:latin typeface="Max's Handwritin"/>
              <a:cs typeface="Max's Handwritin"/>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91</a:t>
            </a:fld>
            <a:endParaRPr lang="en-US"/>
          </a:p>
        </p:txBody>
      </p:sp>
      <p:sp>
        <p:nvSpPr>
          <p:cNvPr id="6" name="TextBox 5"/>
          <p:cNvSpPr txBox="1"/>
          <p:nvPr/>
        </p:nvSpPr>
        <p:spPr>
          <a:xfrm>
            <a:off x="599434" y="4281676"/>
            <a:ext cx="8116549" cy="1200328"/>
          </a:xfrm>
          <a:prstGeom prst="rect">
            <a:avLst/>
          </a:prstGeom>
          <a:noFill/>
        </p:spPr>
        <p:txBody>
          <a:bodyPr wrap="square" rtlCol="0">
            <a:spAutoFit/>
          </a:bodyPr>
          <a:lstStyle/>
          <a:p>
            <a:r>
              <a:rPr lang="en-US" dirty="0" smtClean="0">
                <a:latin typeface="Powderfinger Type"/>
                <a:cs typeface="Powderfinger Type"/>
              </a:rPr>
              <a:t>The longer the period of transition, the higher the risk of completely losing the plot and heading into other directions!</a:t>
            </a:r>
            <a:endParaRPr lang="en-US" dirty="0">
              <a:latin typeface="Powderfinger Type"/>
              <a:cs typeface="Powderfinger Type"/>
            </a:endParaRPr>
          </a:p>
        </p:txBody>
      </p:sp>
    </p:spTree>
    <p:extLst>
      <p:ext uri="{BB962C8B-B14F-4D97-AF65-F5344CB8AC3E}">
        <p14:creationId xmlns:p14="http://schemas.microsoft.com/office/powerpoint/2010/main" val="42789003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P1000100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567652" flipV="1">
            <a:off x="5198716" y="2467749"/>
            <a:ext cx="982892" cy="1537069"/>
          </a:xfrm>
          <a:prstGeom prst="rect">
            <a:avLst/>
          </a:prstGeom>
        </p:spPr>
      </p:pic>
      <p:pic>
        <p:nvPicPr>
          <p:cNvPr id="28" name="Picture 27" descr="P1000100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032348">
            <a:off x="5933954" y="2805385"/>
            <a:ext cx="522595" cy="2464133"/>
          </a:xfrm>
          <a:prstGeom prst="rect">
            <a:avLst/>
          </a:prstGeom>
        </p:spPr>
      </p:pic>
      <p:sp>
        <p:nvSpPr>
          <p:cNvPr id="6" name="TextBox 5"/>
          <p:cNvSpPr txBox="1"/>
          <p:nvPr/>
        </p:nvSpPr>
        <p:spPr>
          <a:xfrm>
            <a:off x="4180095" y="3624973"/>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7707240" y="489404"/>
            <a:ext cx="481586" cy="335051"/>
          </a:xfrm>
          <a:prstGeom prst="rect">
            <a:avLst/>
          </a:prstGeom>
          <a:noFill/>
        </p:spPr>
        <p:txBody>
          <a:bodyPr wrap="none" lIns="82945" tIns="41473" rIns="82945" bIns="41473" rtlCol="0">
            <a:spAutoFit/>
          </a:bodyPr>
          <a:lstStyle/>
          <a:p>
            <a:r>
              <a:rPr lang="en-US" sz="1600" b="1" dirty="0">
                <a:solidFill>
                  <a:srgbClr val="FF0000"/>
                </a:solidFill>
                <a:latin typeface="Max's Handwritin"/>
                <a:cs typeface="Max's Handwritin"/>
              </a:rPr>
              <a:t>IPv6</a:t>
            </a:r>
          </a:p>
        </p:txBody>
      </p:sp>
      <p:sp>
        <p:nvSpPr>
          <p:cNvPr id="17" name="Oval 16"/>
          <p:cNvSpPr/>
          <p:nvPr/>
        </p:nvSpPr>
        <p:spPr bwMode="auto">
          <a:xfrm>
            <a:off x="5486444" y="4016919"/>
            <a:ext cx="261270" cy="261297"/>
          </a:xfrm>
          <a:prstGeom prst="ellipse">
            <a:avLst/>
          </a:prstGeom>
          <a:gradFill flip="none" rotWithShape="1">
            <a:gsLst>
              <a:gs pos="0">
                <a:srgbClr val="B06824"/>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0" name="Oval 19"/>
          <p:cNvSpPr/>
          <p:nvPr/>
        </p:nvSpPr>
        <p:spPr bwMode="auto">
          <a:xfrm>
            <a:off x="5159857" y="3037054"/>
            <a:ext cx="261270" cy="261297"/>
          </a:xfrm>
          <a:prstGeom prst="ellipse">
            <a:avLst/>
          </a:prstGeom>
          <a:gradFill flip="none" rotWithShape="1">
            <a:gsLst>
              <a:gs pos="0">
                <a:schemeClr val="accent4">
                  <a:lumMod val="25000"/>
                </a:schemeClr>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1" name="TextBox 20"/>
          <p:cNvSpPr txBox="1"/>
          <p:nvPr/>
        </p:nvSpPr>
        <p:spPr>
          <a:xfrm>
            <a:off x="3984143" y="4408865"/>
            <a:ext cx="488111" cy="453088"/>
          </a:xfrm>
          <a:prstGeom prst="rect">
            <a:avLst/>
          </a:prstGeom>
          <a:noFill/>
        </p:spPr>
        <p:txBody>
          <a:bodyPr wrap="none" lIns="82945" tIns="41473" rIns="82945" bIns="41473" rtlCol="0">
            <a:spAutoFit/>
          </a:bodyPr>
          <a:lstStyle/>
          <a:p>
            <a:r>
              <a:rPr lang="en-US" b="1" dirty="0" smtClean="0">
                <a:solidFill>
                  <a:srgbClr val="5D33CA"/>
                </a:solidFill>
                <a:latin typeface="Max's Handwritin"/>
                <a:cs typeface="Max's Handwritin"/>
              </a:rPr>
              <a:t>Asia</a:t>
            </a:r>
            <a:endParaRPr lang="en-US" b="1" dirty="0">
              <a:solidFill>
                <a:srgbClr val="5D33CA"/>
              </a:solidFill>
              <a:latin typeface="Max's Handwritin"/>
              <a:cs typeface="Max's Handwritin"/>
            </a:endParaRPr>
          </a:p>
        </p:txBody>
      </p:sp>
      <p:sp>
        <p:nvSpPr>
          <p:cNvPr id="22" name="TextBox 21"/>
          <p:cNvSpPr txBox="1"/>
          <p:nvPr/>
        </p:nvSpPr>
        <p:spPr>
          <a:xfrm>
            <a:off x="5682398" y="3755622"/>
            <a:ext cx="1924401"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Europe / Mid East</a:t>
            </a:r>
            <a:endParaRPr lang="en-US" b="1" dirty="0">
              <a:solidFill>
                <a:srgbClr val="A39B6E"/>
              </a:solidFill>
              <a:latin typeface="Max's Handwritin"/>
              <a:cs typeface="Max's Handwritin"/>
            </a:endParaRPr>
          </a:p>
        </p:txBody>
      </p:sp>
      <p:sp>
        <p:nvSpPr>
          <p:cNvPr id="23" name="TextBox 22"/>
          <p:cNvSpPr txBox="1"/>
          <p:nvPr/>
        </p:nvSpPr>
        <p:spPr>
          <a:xfrm>
            <a:off x="3918825" y="2579783"/>
            <a:ext cx="1116488" cy="453088"/>
          </a:xfrm>
          <a:prstGeom prst="rect">
            <a:avLst/>
          </a:prstGeom>
          <a:noFill/>
        </p:spPr>
        <p:txBody>
          <a:bodyPr wrap="none" lIns="82945" tIns="41473" rIns="82945" bIns="41473" rtlCol="0">
            <a:spAutoFit/>
          </a:bodyPr>
          <a:lstStyle/>
          <a:p>
            <a:r>
              <a:rPr lang="en-US" b="1" dirty="0" smtClean="0">
                <a:solidFill>
                  <a:srgbClr val="35B198"/>
                </a:solidFill>
                <a:latin typeface="Max's Handwritin"/>
                <a:cs typeface="Max's Handwritin"/>
              </a:rPr>
              <a:t>S. America</a:t>
            </a:r>
            <a:endParaRPr lang="en-US" b="1" dirty="0">
              <a:solidFill>
                <a:srgbClr val="35B198"/>
              </a:solidFill>
              <a:latin typeface="Max's Handwritin"/>
              <a:cs typeface="Max's Handwritin"/>
            </a:endParaRPr>
          </a:p>
        </p:txBody>
      </p:sp>
      <p:sp>
        <p:nvSpPr>
          <p:cNvPr id="24" name="TextBox 23"/>
          <p:cNvSpPr txBox="1"/>
          <p:nvPr/>
        </p:nvSpPr>
        <p:spPr>
          <a:xfrm>
            <a:off x="5421127" y="3037054"/>
            <a:ext cx="667647"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Africa</a:t>
            </a:r>
            <a:endParaRPr lang="en-US" b="1" dirty="0">
              <a:solidFill>
                <a:srgbClr val="A39B6E"/>
              </a:solidFill>
              <a:latin typeface="Max's Handwritin"/>
              <a:cs typeface="Max's Handwritin"/>
            </a:endParaRPr>
          </a:p>
        </p:txBody>
      </p:sp>
      <p:sp>
        <p:nvSpPr>
          <p:cNvPr id="26" name="TextBox 25"/>
          <p:cNvSpPr txBox="1"/>
          <p:nvPr/>
        </p:nvSpPr>
        <p:spPr>
          <a:xfrm>
            <a:off x="1044855" y="1469269"/>
            <a:ext cx="1440553" cy="586340"/>
          </a:xfrm>
          <a:prstGeom prst="rect">
            <a:avLst/>
          </a:prstGeom>
          <a:noFill/>
        </p:spPr>
        <p:txBody>
          <a:bodyPr wrap="none" lIns="82945" tIns="41473" rIns="82945" bIns="41473" rtlCol="0">
            <a:spAutoFit/>
          </a:bodyPr>
          <a:lstStyle/>
          <a:p>
            <a:r>
              <a:rPr lang="en-US" sz="3300" dirty="0">
                <a:latin typeface="Powderfinger Type"/>
                <a:cs typeface="Powderfinger Type"/>
              </a:rPr>
              <a:t>20xx?</a:t>
            </a:r>
          </a:p>
        </p:txBody>
      </p:sp>
      <p:pic>
        <p:nvPicPr>
          <p:cNvPr id="27" name="Picture 26" descr="P1000100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920" y="4191215"/>
            <a:ext cx="849127" cy="1328164"/>
          </a:xfrm>
          <a:prstGeom prst="rect">
            <a:avLst/>
          </a:prstGeom>
        </p:spPr>
      </p:pic>
      <p:pic>
        <p:nvPicPr>
          <p:cNvPr id="30" name="Picture 29" descr="P1000100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37816" flipH="1" flipV="1">
            <a:off x="3801514" y="2574815"/>
            <a:ext cx="407532" cy="1160618"/>
          </a:xfrm>
          <a:prstGeom prst="rect">
            <a:avLst/>
          </a:prstGeom>
        </p:spPr>
      </p:pic>
      <p:pic>
        <p:nvPicPr>
          <p:cNvPr id="31" name="Picture 30" descr="P1000100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516873" flipH="1" flipV="1">
            <a:off x="3012426" y="3092425"/>
            <a:ext cx="898451" cy="1285026"/>
          </a:xfrm>
          <a:prstGeom prst="rect">
            <a:avLst/>
          </a:prstGeom>
        </p:spPr>
      </p:pic>
      <p:sp>
        <p:nvSpPr>
          <p:cNvPr id="16" name="Oval 15"/>
          <p:cNvSpPr/>
          <p:nvPr/>
        </p:nvSpPr>
        <p:spPr bwMode="auto">
          <a:xfrm>
            <a:off x="3722872" y="4408865"/>
            <a:ext cx="261270" cy="261297"/>
          </a:xfrm>
          <a:prstGeom prst="ellipse">
            <a:avLst/>
          </a:prstGeom>
          <a:gradFill flip="none" rotWithShape="1">
            <a:gsLst>
              <a:gs pos="4000">
                <a:srgbClr val="0000FF"/>
              </a:gs>
              <a:gs pos="9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8" name="Oval 17"/>
          <p:cNvSpPr/>
          <p:nvPr/>
        </p:nvSpPr>
        <p:spPr bwMode="auto">
          <a:xfrm>
            <a:off x="4049460" y="3037054"/>
            <a:ext cx="261270" cy="261297"/>
          </a:xfrm>
          <a:prstGeom prst="ellipse">
            <a:avLst/>
          </a:prstGeom>
          <a:gradFill flip="none" rotWithShape="1">
            <a:gsLst>
              <a:gs pos="0">
                <a:srgbClr val="008000"/>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9" name="Oval 18"/>
          <p:cNvSpPr/>
          <p:nvPr/>
        </p:nvSpPr>
        <p:spPr bwMode="auto">
          <a:xfrm>
            <a:off x="3526920" y="3363675"/>
            <a:ext cx="261270" cy="261297"/>
          </a:xfrm>
          <a:prstGeom prst="ellipse">
            <a:avLst/>
          </a:prstGeom>
          <a:gradFill flip="none" rotWithShape="1">
            <a:gsLst>
              <a:gs pos="0">
                <a:srgbClr val="978F66"/>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5" name="TextBox 24"/>
          <p:cNvSpPr txBox="1"/>
          <p:nvPr/>
        </p:nvSpPr>
        <p:spPr>
          <a:xfrm>
            <a:off x="3004380" y="2944862"/>
            <a:ext cx="1116488" cy="453088"/>
          </a:xfrm>
          <a:prstGeom prst="rect">
            <a:avLst/>
          </a:prstGeom>
          <a:noFill/>
        </p:spPr>
        <p:txBody>
          <a:bodyPr wrap="none" lIns="82945" tIns="41473" rIns="82945" bIns="41473" rtlCol="0">
            <a:spAutoFit/>
          </a:bodyPr>
          <a:lstStyle/>
          <a:p>
            <a:r>
              <a:rPr lang="en-US" b="1" dirty="0" smtClean="0">
                <a:solidFill>
                  <a:srgbClr val="90512B"/>
                </a:solidFill>
                <a:latin typeface="Max's Handwritin"/>
                <a:cs typeface="Max's Handwritin"/>
              </a:rPr>
              <a:t>N. America</a:t>
            </a:r>
            <a:endParaRPr lang="en-US" b="1" dirty="0">
              <a:solidFill>
                <a:srgbClr val="90512B"/>
              </a:solidFill>
              <a:latin typeface="Max's Handwritin"/>
              <a:cs typeface="Max's Handwritin"/>
            </a:endParaRPr>
          </a:p>
        </p:txBody>
      </p:sp>
    </p:spTree>
    <p:extLst>
      <p:ext uri="{BB962C8B-B14F-4D97-AF65-F5344CB8AC3E}">
        <p14:creationId xmlns:p14="http://schemas.microsoft.com/office/powerpoint/2010/main" val="17868382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93</a:t>
            </a:fld>
            <a:endParaRPr lang="en-GB"/>
          </a:p>
        </p:txBody>
      </p:sp>
      <p:sp>
        <p:nvSpPr>
          <p:cNvPr id="5" name="TextBox 4"/>
          <p:cNvSpPr txBox="1"/>
          <p:nvPr/>
        </p:nvSpPr>
        <p:spPr>
          <a:xfrm>
            <a:off x="718267" y="1330729"/>
            <a:ext cx="8241006" cy="488507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a:t>
            </a:r>
            <a:r>
              <a:rPr lang="en-US" dirty="0" smtClean="0">
                <a:solidFill>
                  <a:srgbClr val="FF0000"/>
                </a:solidFill>
                <a:latin typeface="Powderfinger Type"/>
                <a:cs typeface="Powderfinger Type"/>
              </a:rPr>
              <a:t>pressures</a:t>
            </a:r>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a:t>
            </a:r>
            <a:r>
              <a:rPr lang="en-US" dirty="0">
                <a:solidFill>
                  <a:srgbClr val="0000FF"/>
                </a:solidFill>
                <a:latin typeface="Powderfinger Type"/>
                <a:cs typeface="Powderfinger Type"/>
              </a:rPr>
              <a:t>Varying IPv4 Address Exhaustion Timelines</a:t>
            </a:r>
          </a:p>
          <a:p>
            <a:r>
              <a:rPr lang="en-US" dirty="0">
                <a:solidFill>
                  <a:srgbClr val="0000FF"/>
                </a:solidFill>
                <a:latin typeface="Powderfinger Type"/>
                <a:cs typeface="Powderfinger Type"/>
              </a:rPr>
              <a:t>   </a:t>
            </a:r>
            <a:r>
              <a:rPr lang="en-US" dirty="0">
                <a:solidFill>
                  <a:srgbClr val="FF0000"/>
                </a:solidFill>
                <a:latin typeface="Powderfinger Type"/>
                <a:cs typeface="Powderfinger Type"/>
              </a:rPr>
              <a:t>There is a credibility problem: This</a:t>
            </a:r>
          </a:p>
          <a:p>
            <a:r>
              <a:rPr lang="en-US" dirty="0">
                <a:solidFill>
                  <a:srgbClr val="FF0000"/>
                </a:solidFill>
                <a:latin typeface="Powderfinger Type"/>
                <a:cs typeface="Powderfinger Type"/>
              </a:rPr>
              <a:t>    industry has a hard time believing</a:t>
            </a:r>
          </a:p>
          <a:p>
            <a:r>
              <a:rPr lang="en-US" dirty="0">
                <a:solidFill>
                  <a:srgbClr val="FF0000"/>
                </a:solidFill>
                <a:latin typeface="Powderfinger Type"/>
                <a:cs typeface="Powderfinger Type"/>
              </a:rPr>
              <a:t>    reality over its own mythology</a:t>
            </a:r>
          </a:p>
          <a:p>
            <a:endParaRPr lang="en-US" dirty="0">
              <a:solidFill>
                <a:srgbClr val="FF0000"/>
              </a:solidFill>
              <a:latin typeface="Powderfinger Type"/>
              <a:cs typeface="Powderfinger Type"/>
            </a:endParaRPr>
          </a:p>
          <a:p>
            <a:r>
              <a:rPr lang="en-US" dirty="0" smtClean="0">
                <a:solidFill>
                  <a:srgbClr val="0000FF"/>
                </a:solidFill>
                <a:latin typeface="Powderfinger Type"/>
                <a:cs typeface="Powderfinger Type"/>
              </a:rPr>
              <a:t>3. </a:t>
            </a:r>
            <a:r>
              <a:rPr lang="en-US" dirty="0">
                <a:solidFill>
                  <a:srgbClr val="0000FF"/>
                </a:solidFill>
                <a:latin typeface="Powderfinger Type"/>
                <a:cs typeface="Powderfinger Type"/>
              </a:rPr>
              <a:t>Regional </a:t>
            </a:r>
            <a:r>
              <a:rPr lang="en-US" dirty="0" smtClean="0">
                <a:solidFill>
                  <a:srgbClr val="0000FF"/>
                </a:solidFill>
                <a:latin typeface="Powderfinger Type"/>
                <a:cs typeface="Powderfinger Type"/>
              </a:rPr>
              <a:t>Diversity</a:t>
            </a:r>
          </a:p>
          <a:p>
            <a:r>
              <a:rPr lang="en-US" dirty="0">
                <a:solidFill>
                  <a:srgbClr val="0000FF"/>
                </a:solidFill>
                <a:latin typeface="Powderfinger Type"/>
                <a:cs typeface="Powderfinger Type"/>
              </a:rPr>
              <a:t>	</a:t>
            </a:r>
            <a:r>
              <a:rPr lang="en-US" dirty="0" smtClean="0">
                <a:solidFill>
                  <a:srgbClr val="FF0000"/>
                </a:solidFill>
                <a:latin typeface="Powderfinger Type"/>
                <a:cs typeface="Powderfinger Type"/>
              </a:rPr>
              <a:t>One </a:t>
            </a:r>
            <a:r>
              <a:rPr lang="en-US" dirty="0">
                <a:solidFill>
                  <a:srgbClr val="FF0000"/>
                </a:solidFill>
                <a:latin typeface="Powderfinger Type"/>
                <a:cs typeface="Powderfinger Type"/>
              </a:rPr>
              <a:t>n</a:t>
            </a:r>
            <a:r>
              <a:rPr lang="en-US" dirty="0" smtClean="0">
                <a:solidFill>
                  <a:srgbClr val="FF0000"/>
                </a:solidFill>
                <a:latin typeface="Powderfinger Type"/>
                <a:cs typeface="Powderfinger Type"/>
              </a:rPr>
              <a:t>etwork is not an assured outcome!</a:t>
            </a:r>
            <a:endParaRPr lang="en-US" dirty="0">
              <a:solidFill>
                <a:srgbClr val="FF0000"/>
              </a:solidFill>
              <a:latin typeface="Powderfinger Type"/>
              <a:cs typeface="Powderfinger Type"/>
            </a:endParaRPr>
          </a:p>
          <a:p>
            <a:endParaRPr lang="en-US" dirty="0">
              <a:solidFill>
                <a:srgbClr val="FF0000"/>
              </a:solidFill>
              <a:latin typeface="Powderfinger Type"/>
              <a:cs typeface="Powderfinger Type"/>
            </a:endParaRPr>
          </a:p>
        </p:txBody>
      </p:sp>
    </p:spTree>
    <p:extLst>
      <p:ext uri="{BB962C8B-B14F-4D97-AF65-F5344CB8AC3E}">
        <p14:creationId xmlns:p14="http://schemas.microsoft.com/office/powerpoint/2010/main" val="4776285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94</a:t>
            </a:fld>
            <a:endParaRPr lang="en-GB"/>
          </a:p>
        </p:txBody>
      </p:sp>
      <p:sp>
        <p:nvSpPr>
          <p:cNvPr id="5" name="TextBox 4"/>
          <p:cNvSpPr txBox="1"/>
          <p:nvPr/>
        </p:nvSpPr>
        <p:spPr>
          <a:xfrm>
            <a:off x="718267" y="1189609"/>
            <a:ext cx="8241006" cy="5993065"/>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a:t>
            </a:r>
            <a:r>
              <a:rPr lang="en-US" dirty="0" smtClean="0">
                <a:solidFill>
                  <a:srgbClr val="FF0000"/>
                </a:solidFill>
                <a:latin typeface="Powderfinger Type"/>
                <a:cs typeface="Powderfinger Type"/>
              </a:rPr>
              <a:t>pressures</a:t>
            </a:r>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a:t>
            </a:r>
            <a:r>
              <a:rPr lang="en-US" dirty="0">
                <a:solidFill>
                  <a:srgbClr val="0000FF"/>
                </a:solidFill>
                <a:latin typeface="Powderfinger Type"/>
                <a:cs typeface="Powderfinger Type"/>
              </a:rPr>
              <a:t>Varying IPv4 Address Exhaustion Timelines</a:t>
            </a:r>
          </a:p>
          <a:p>
            <a:r>
              <a:rPr lang="en-US" dirty="0">
                <a:solidFill>
                  <a:srgbClr val="0000FF"/>
                </a:solidFill>
                <a:latin typeface="Powderfinger Type"/>
                <a:cs typeface="Powderfinger Type"/>
              </a:rPr>
              <a:t>   </a:t>
            </a:r>
            <a:r>
              <a:rPr lang="en-US" dirty="0">
                <a:solidFill>
                  <a:srgbClr val="FF0000"/>
                </a:solidFill>
                <a:latin typeface="Powderfinger Type"/>
                <a:cs typeface="Powderfinger Type"/>
              </a:rPr>
              <a:t>There is a credibility problem: This</a:t>
            </a:r>
          </a:p>
          <a:p>
            <a:r>
              <a:rPr lang="en-US" dirty="0">
                <a:solidFill>
                  <a:srgbClr val="FF0000"/>
                </a:solidFill>
                <a:latin typeface="Powderfinger Type"/>
                <a:cs typeface="Powderfinger Type"/>
              </a:rPr>
              <a:t>    industry has a hard time believing</a:t>
            </a:r>
          </a:p>
          <a:p>
            <a:r>
              <a:rPr lang="en-US" dirty="0">
                <a:solidFill>
                  <a:srgbClr val="FF0000"/>
                </a:solidFill>
                <a:latin typeface="Powderfinger Type"/>
                <a:cs typeface="Powderfinger Type"/>
              </a:rPr>
              <a:t>    reality over its own mythology</a:t>
            </a:r>
          </a:p>
          <a:p>
            <a:endParaRPr lang="en-US" dirty="0">
              <a:solidFill>
                <a:srgbClr val="FF0000"/>
              </a:solidFill>
              <a:latin typeface="Powderfinger Type"/>
              <a:cs typeface="Powderfinger Type"/>
            </a:endParaRPr>
          </a:p>
          <a:p>
            <a:r>
              <a:rPr lang="en-US" dirty="0" smtClean="0">
                <a:solidFill>
                  <a:srgbClr val="0000FF"/>
                </a:solidFill>
                <a:latin typeface="Powderfinger Type"/>
                <a:cs typeface="Powderfinger Type"/>
              </a:rPr>
              <a:t>3. </a:t>
            </a:r>
            <a:r>
              <a:rPr lang="en-US" dirty="0">
                <a:solidFill>
                  <a:srgbClr val="0000FF"/>
                </a:solidFill>
                <a:latin typeface="Powderfinger Type"/>
                <a:cs typeface="Powderfinger Type"/>
              </a:rPr>
              <a:t>Regional </a:t>
            </a:r>
            <a:r>
              <a:rPr lang="en-US" dirty="0" smtClean="0">
                <a:solidFill>
                  <a:srgbClr val="0000FF"/>
                </a:solidFill>
                <a:latin typeface="Powderfinger Type"/>
                <a:cs typeface="Powderfinger Type"/>
              </a:rPr>
              <a:t>Diversity</a:t>
            </a:r>
          </a:p>
          <a:p>
            <a:r>
              <a:rPr lang="en-US" dirty="0">
                <a:solidFill>
                  <a:srgbClr val="0000FF"/>
                </a:solidFill>
                <a:latin typeface="Powderfinger Type"/>
                <a:cs typeface="Powderfinger Type"/>
              </a:rPr>
              <a:t>	</a:t>
            </a:r>
            <a:r>
              <a:rPr lang="en-US" dirty="0">
                <a:solidFill>
                  <a:srgbClr val="FF0000"/>
                </a:solidFill>
                <a:latin typeface="Powderfinger Type"/>
                <a:cs typeface="Powderfinger Type"/>
              </a:rPr>
              <a:t>One network is not an assured </a:t>
            </a:r>
            <a:r>
              <a:rPr lang="en-US" dirty="0" smtClean="0">
                <a:solidFill>
                  <a:srgbClr val="FF0000"/>
                </a:solidFill>
                <a:latin typeface="Powderfinger Type"/>
                <a:cs typeface="Powderfinger Type"/>
              </a:rPr>
              <a:t>outcome:</a:t>
            </a:r>
          </a:p>
          <a:p>
            <a:r>
              <a:rPr lang="en-US" dirty="0" smtClean="0">
                <a:solidFill>
                  <a:srgbClr val="FF0000"/>
                </a:solidFill>
                <a:latin typeface="Powderfinger Type"/>
                <a:cs typeface="Powderfinger Type"/>
              </a:rPr>
              <a:t>   Market pressures during an extended</a:t>
            </a:r>
          </a:p>
          <a:p>
            <a:r>
              <a:rPr lang="en-US" dirty="0">
                <a:solidFill>
                  <a:srgbClr val="FF0000"/>
                </a:solidFill>
                <a:latin typeface="Powderfinger Type"/>
                <a:cs typeface="Powderfinger Type"/>
              </a:rPr>
              <a:t> </a:t>
            </a:r>
            <a:r>
              <a:rPr lang="en-US" dirty="0" smtClean="0">
                <a:solidFill>
                  <a:srgbClr val="FF0000"/>
                </a:solidFill>
                <a:latin typeface="Powderfinger Type"/>
                <a:cs typeface="Powderfinger Type"/>
              </a:rPr>
              <a:t>  transition may push the Internet along</a:t>
            </a:r>
          </a:p>
          <a:p>
            <a:r>
              <a:rPr lang="en-US" dirty="0" smtClean="0">
                <a:solidFill>
                  <a:srgbClr val="FF0000"/>
                </a:solidFill>
                <a:latin typeface="Powderfinger Type"/>
                <a:cs typeface="Powderfinger Type"/>
              </a:rPr>
              <a:t>   different paths in each region</a:t>
            </a:r>
            <a:endParaRPr lang="en-US" dirty="0">
              <a:solidFill>
                <a:srgbClr val="FF0000"/>
              </a:solidFill>
              <a:latin typeface="Powderfinger Type"/>
              <a:cs typeface="Powderfinger Type"/>
            </a:endParaRPr>
          </a:p>
          <a:p>
            <a:endParaRPr lang="en-US" dirty="0">
              <a:solidFill>
                <a:srgbClr val="FF0000"/>
              </a:solidFill>
              <a:latin typeface="Powderfinger Type"/>
              <a:cs typeface="Powderfinger Type"/>
            </a:endParaRPr>
          </a:p>
        </p:txBody>
      </p:sp>
    </p:spTree>
    <p:extLst>
      <p:ext uri="{BB962C8B-B14F-4D97-AF65-F5344CB8AC3E}">
        <p14:creationId xmlns:p14="http://schemas.microsoft.com/office/powerpoint/2010/main" val="10669542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017" y="248618"/>
            <a:ext cx="8617966" cy="4660693"/>
          </a:xfrm>
        </p:spPr>
        <p:txBody>
          <a:bodyPr>
            <a:normAutofit fontScale="92500" lnSpcReduction="10000"/>
          </a:bodyPr>
          <a:lstStyle/>
          <a:p>
            <a:pPr marL="0" lvl="1" indent="0">
              <a:buNone/>
            </a:pPr>
            <a:endParaRPr lang="en-US" sz="2400" b="1" dirty="0" smtClean="0">
              <a:latin typeface="Powderfinger Type"/>
              <a:cs typeface="Powderfinger Type"/>
            </a:endParaRPr>
          </a:p>
          <a:p>
            <a:pPr marL="0" lvl="1" indent="0">
              <a:buNone/>
            </a:pPr>
            <a:r>
              <a:rPr lang="en-US" sz="2400" b="1" dirty="0" smtClean="0">
                <a:latin typeface="Powderfinger Type"/>
                <a:cs typeface="Powderfinger Type"/>
              </a:rPr>
              <a:t>If IPv6 is what we are after as an open and accessible platform for further network growth and innovation then the public interest in a continuing open and accessible network needs to be expressed within the dynamics of market pressures.</a:t>
            </a:r>
          </a:p>
          <a:p>
            <a:pPr marL="0" lvl="1" indent="0">
              <a:buNone/>
            </a:pPr>
            <a:endParaRPr lang="en-US" sz="2400" b="1" dirty="0">
              <a:latin typeface="Powderfinger Type"/>
              <a:cs typeface="Powderfinger Type"/>
            </a:endParaRPr>
          </a:p>
          <a:p>
            <a:pPr marL="0" lvl="1" indent="0">
              <a:buNone/>
            </a:pPr>
            <a:endParaRPr lang="en-US" sz="2400" b="1" dirty="0" smtClean="0">
              <a:latin typeface="Powderfinger Type"/>
              <a:cs typeface="Powderfinger Type"/>
            </a:endParaRPr>
          </a:p>
          <a:p>
            <a:pPr marL="0" lvl="1" indent="0">
              <a:buNone/>
            </a:pPr>
            <a:endParaRPr lang="en-US" sz="2400" b="1" dirty="0">
              <a:latin typeface="Powderfinger Type"/>
              <a:cs typeface="Powderfinger Type"/>
            </a:endParaRPr>
          </a:p>
          <a:p>
            <a:pPr marL="0" lvl="1" indent="0">
              <a:buNone/>
            </a:pPr>
            <a:r>
              <a:rPr lang="en-US" sz="3600" b="1" dirty="0" smtClean="0">
                <a:solidFill>
                  <a:srgbClr val="3366FF"/>
                </a:solidFill>
                <a:latin typeface="Max's Handwritin"/>
                <a:cs typeface="Max's Handwritin"/>
              </a:rPr>
              <a:t>Today’s question is: </a:t>
            </a:r>
          </a:p>
          <a:p>
            <a:pPr marL="0" lvl="1" indent="0">
              <a:buNone/>
            </a:pPr>
            <a:r>
              <a:rPr lang="en-US" sz="3600" b="1" dirty="0">
                <a:solidFill>
                  <a:srgbClr val="3366FF"/>
                </a:solidFill>
                <a:latin typeface="Max's Handwritin"/>
                <a:cs typeface="Max's Handwritin"/>
              </a:rPr>
              <a:t> </a:t>
            </a:r>
            <a:r>
              <a:rPr lang="en-US" sz="3600" b="1" dirty="0" smtClean="0">
                <a:solidFill>
                  <a:srgbClr val="3366FF"/>
                </a:solidFill>
                <a:latin typeface="Max's Handwritin"/>
                <a:cs typeface="Max's Handwritin"/>
              </a:rPr>
              <a:t>             </a:t>
            </a:r>
            <a:r>
              <a:rPr lang="en-US" sz="4400" b="1" dirty="0" smtClean="0">
                <a:solidFill>
                  <a:srgbClr val="3366FF"/>
                </a:solidFill>
                <a:latin typeface="Max's Handwritin"/>
                <a:cs typeface="Max's Handwritin"/>
              </a:rPr>
              <a:t>How can we do this?</a:t>
            </a:r>
          </a:p>
          <a:p>
            <a:endParaRPr lang="en-US" sz="2400"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95</a:t>
            </a:fld>
            <a:endParaRPr lang="en-US"/>
          </a:p>
        </p:txBody>
      </p:sp>
    </p:spTree>
    <p:extLst>
      <p:ext uri="{BB962C8B-B14F-4D97-AF65-F5344CB8AC3E}">
        <p14:creationId xmlns:p14="http://schemas.microsoft.com/office/powerpoint/2010/main" val="8356090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How can we help the Internet through this transition?</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96</a:t>
            </a:fld>
            <a:endParaRPr lang="en-GB"/>
          </a:p>
        </p:txBody>
      </p:sp>
    </p:spTree>
    <p:extLst>
      <p:ext uri="{BB962C8B-B14F-4D97-AF65-F5344CB8AC3E}">
        <p14:creationId xmlns:p14="http://schemas.microsoft.com/office/powerpoint/2010/main" val="21286720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How can we help the Internet through this transition?</a:t>
            </a:r>
            <a:endParaRPr lang="en-US" sz="4000" dirty="0">
              <a:latin typeface="Powderfinger Type"/>
              <a:cs typeface="Powderfinger Type"/>
            </a:endParaRPr>
          </a:p>
        </p:txBody>
      </p:sp>
      <p:sp>
        <p:nvSpPr>
          <p:cNvPr id="3" name="Content Placeholder 2"/>
          <p:cNvSpPr>
            <a:spLocks noGrp="1"/>
          </p:cNvSpPr>
          <p:nvPr>
            <p:ph idx="1"/>
          </p:nvPr>
        </p:nvSpPr>
        <p:spPr>
          <a:xfrm>
            <a:off x="2024618" y="2971730"/>
            <a:ext cx="6658583" cy="1306487"/>
          </a:xfrm>
        </p:spPr>
        <p:txBody>
          <a:bodyPr/>
          <a:lstStyle/>
          <a:p>
            <a:pPr marL="0" indent="0">
              <a:buNone/>
            </a:pPr>
            <a:r>
              <a:rPr lang="en-US" sz="3600" b="1" dirty="0" smtClean="0">
                <a:solidFill>
                  <a:srgbClr val="3366FF"/>
                </a:solidFill>
                <a:latin typeface="Max's Handwritin"/>
                <a:cs typeface="Max's Handwritin"/>
              </a:rPr>
              <a:t>Or at least, how can we avoid making it any worse than it is now?</a:t>
            </a:r>
            <a:endParaRPr lang="en-US" sz="3600" b="1" dirty="0">
              <a:solidFill>
                <a:srgbClr val="3366FF"/>
              </a:solidFill>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97</a:t>
            </a:fld>
            <a:endParaRPr lang="en-GB"/>
          </a:p>
        </p:txBody>
      </p:sp>
    </p:spTree>
    <p:extLst>
      <p:ext uri="{BB962C8B-B14F-4D97-AF65-F5344CB8AC3E}">
        <p14:creationId xmlns:p14="http://schemas.microsoft.com/office/powerpoint/2010/main" val="8952191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98</a:t>
            </a:fld>
            <a:endParaRPr lang="en-US"/>
          </a:p>
        </p:txBody>
      </p:sp>
    </p:spTree>
    <p:extLst>
      <p:ext uri="{BB962C8B-B14F-4D97-AF65-F5344CB8AC3E}">
        <p14:creationId xmlns:p14="http://schemas.microsoft.com/office/powerpoint/2010/main" val="14152539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905" y="1451429"/>
            <a:ext cx="6171650" cy="3063346"/>
          </a:xfrm>
        </p:spPr>
        <p:txBody>
          <a:bodyPr>
            <a:normAutofit fontScale="92500" lnSpcReduction="10000"/>
          </a:bodyPr>
          <a:lstStyle/>
          <a:p>
            <a:pPr marL="0" indent="0" algn="ctr">
              <a:buNone/>
            </a:pPr>
            <a:r>
              <a:rPr lang="en-US" sz="4000" b="1" dirty="0" smtClean="0">
                <a:solidFill>
                  <a:srgbClr val="3366FF"/>
                </a:solidFill>
                <a:latin typeface="Max's Handwritin"/>
                <a:cs typeface="Max's Handwritin"/>
              </a:rPr>
              <a:t>Yes, that was intentionally left blank!</a:t>
            </a:r>
          </a:p>
          <a:p>
            <a:pPr marL="0" indent="0" algn="ctr">
              <a:buNone/>
            </a:pPr>
            <a:endParaRPr lang="en-US" sz="4000" b="1" dirty="0">
              <a:solidFill>
                <a:schemeClr val="accent6">
                  <a:lumMod val="50000"/>
                </a:schemeClr>
              </a:solidFill>
              <a:latin typeface="Max's Handwritin"/>
              <a:cs typeface="Max's Handwritin"/>
            </a:endParaRPr>
          </a:p>
          <a:p>
            <a:pPr marL="0" indent="0" algn="ctr">
              <a:buNone/>
            </a:pPr>
            <a:r>
              <a:rPr lang="en-US" sz="4000" b="1" dirty="0" smtClean="0">
                <a:solidFill>
                  <a:schemeClr val="accent6">
                    <a:lumMod val="50000"/>
                  </a:schemeClr>
                </a:solidFill>
                <a:latin typeface="Max's Handwritin"/>
                <a:cs typeface="Max's Handwritin"/>
              </a:rPr>
              <a:t>I really don’t know what will work.</a:t>
            </a:r>
          </a:p>
          <a:p>
            <a:pPr marL="0" indent="0" algn="ctr">
              <a:buNone/>
            </a:pPr>
            <a:r>
              <a:rPr lang="en-US" sz="4000" b="1" dirty="0" smtClean="0">
                <a:solidFill>
                  <a:schemeClr val="accent6">
                    <a:lumMod val="50000"/>
                  </a:schemeClr>
                </a:solidFill>
                <a:latin typeface="Max's Handwritin"/>
                <a:cs typeface="Max's Handwritin"/>
              </a:rPr>
              <a:t>And as far as I can see, nor does anyone else!</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99</a:t>
            </a:fld>
            <a:endParaRPr lang="en-US"/>
          </a:p>
        </p:txBody>
      </p:sp>
    </p:spTree>
    <p:extLst>
      <p:ext uri="{BB962C8B-B14F-4D97-AF65-F5344CB8AC3E}">
        <p14:creationId xmlns:p14="http://schemas.microsoft.com/office/powerpoint/2010/main" val="3269656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3103</TotalTime>
  <Words>3107</Words>
  <Application>Microsoft Macintosh PowerPoint</Application>
  <PresentationFormat>On-screen Show (4:3)</PresentationFormat>
  <Paragraphs>502</Paragraphs>
  <Slides>106</Slides>
  <Notes>0</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Office Theme</vt:lpstr>
      <vt:lpstr>The Post-IPocalypse Internet</vt:lpstr>
      <vt:lpstr>PowerPoint Presentation</vt:lpstr>
      <vt:lpstr>PowerPoint Presentation</vt:lpstr>
      <vt:lpstr>PowerPoint Presentation</vt:lpstr>
      <vt:lpstr>The Internet...</vt:lpstr>
      <vt:lpstr>The Internet...</vt:lpstr>
      <vt:lpstr>IETF Meeting – August 1990</vt:lpstr>
      <vt:lpstr>IETF Meeting – August 1990</vt:lpstr>
      <vt:lpstr>IPv4 Address Allocations</vt:lpstr>
      <vt:lpstr>What did we do back in 1992?</vt:lpstr>
      <vt:lpstr>The CIDR Fix</vt:lpstr>
      <vt:lpstr>What else did we do back in 1992?</vt:lpstr>
      <vt:lpstr>zzzzzz</vt:lpstr>
      <vt:lpstr>CIDR worked!</vt:lpstr>
      <vt:lpstr>Meanwhile, we continued to build (IPv4) networks</vt:lpstr>
      <vt:lpstr>The rude awakening</vt:lpstr>
      <vt:lpstr>IPv4 Address Allocations</vt:lpstr>
      <vt:lpstr>PowerPoint Presentation</vt:lpstr>
      <vt:lpstr>The rude awakening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IPv6 capability, as seen by Google</vt:lpstr>
      <vt:lpstr>Packet Counting...</vt:lpstr>
      <vt:lpstr>PowerPoint Presentation</vt:lpstr>
      <vt:lpstr>The IPv6 Transition Plan  - V2.0</vt:lpstr>
      <vt:lpstr>What’s gone wrong?</vt:lpstr>
      <vt:lpstr>What’s gone wrong?</vt:lpstr>
      <vt:lpstr>What’s gone wrong?</vt:lpstr>
      <vt:lpstr>Economics!</vt:lpstr>
      <vt:lpstr>Economics!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Exhaustion Predictions</vt:lpstr>
      <vt:lpstr>PowerPoint Presentation</vt:lpstr>
      <vt:lpstr>Reality Acceptance</vt:lpstr>
      <vt:lpstr>Reality Acceptance</vt:lpstr>
      <vt:lpstr>Reality Acceptance</vt:lpstr>
      <vt:lpstr>Reality Acceptance</vt:lpstr>
      <vt:lpstr>Reality Acceptance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Myth of the Long Term Plan</vt:lpstr>
      <vt:lpstr>The Myth of the Long Term Plan</vt:lpstr>
      <vt:lpstr>The Myth of the Long Term Plan</vt:lpstr>
      <vt:lpstr>The Myth of the Long Term Plan</vt:lpstr>
      <vt:lpstr>The Myth of the Long Term Plan</vt:lpstr>
      <vt:lpstr>PowerPoint Presentation</vt:lpstr>
      <vt:lpstr>PowerPoint Presentation</vt:lpstr>
      <vt:lpstr>PowerPoint Presentation</vt:lpstr>
      <vt:lpstr>PowerPoint Presentation</vt:lpstr>
      <vt:lpstr>How can we help the Internet through this transition?</vt:lpstr>
      <vt:lpstr>How can we help the Internet through this transition?</vt:lpstr>
      <vt:lpstr>PowerPoint Presentation</vt:lpstr>
      <vt:lpstr>PowerPoint Presentation</vt:lpstr>
      <vt:lpstr>PowerPoint Presentation</vt:lpstr>
      <vt:lpstr>Three thoughts...</vt:lpstr>
      <vt:lpstr>Firstly</vt:lpstr>
      <vt:lpstr>Secondly</vt:lpstr>
      <vt:lpstr>Finally...</vt:lpstr>
      <vt:lpstr>PowerPoint Presentation</vt:lpstr>
      <vt:lpstr>Thank You!</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IPcolaypse!</dc:title>
  <dc:creator>Geoff Huston</dc:creator>
  <cp:lastModifiedBy>Geoff Huston</cp:lastModifiedBy>
  <cp:revision>39</cp:revision>
  <dcterms:created xsi:type="dcterms:W3CDTF">2012-04-27T19:21:09Z</dcterms:created>
  <dcterms:modified xsi:type="dcterms:W3CDTF">2012-04-30T06:06:57Z</dcterms:modified>
</cp:coreProperties>
</file>