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65"/>
  </p:notesMasterIdLst>
  <p:handoutMasterIdLst>
    <p:handoutMasterId r:id="rId66"/>
  </p:handoutMasterIdLst>
  <p:sldIdLst>
    <p:sldId id="283"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5" r:id="rId59"/>
    <p:sldId id="340" r:id="rId60"/>
    <p:sldId id="341" r:id="rId61"/>
    <p:sldId id="342" r:id="rId62"/>
    <p:sldId id="343" r:id="rId63"/>
    <p:sldId id="34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C5C"/>
    <a:srgbClr val="C01B1C"/>
    <a:srgbClr val="C40836"/>
    <a:srgbClr val="590F4A"/>
    <a:srgbClr val="166813"/>
    <a:srgbClr val="004FBB"/>
    <a:srgbClr val="383838"/>
    <a:srgbClr val="00A2D7"/>
    <a:srgbClr val="FFCF00"/>
    <a:srgbClr val="F2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19" autoAdjust="0"/>
  </p:normalViewPr>
  <p:slideViewPr>
    <p:cSldViewPr>
      <p:cViewPr>
        <p:scale>
          <a:sx n="134" d="100"/>
          <a:sy n="134" d="100"/>
        </p:scale>
        <p:origin x="-1528" y="-760"/>
      </p:cViewPr>
      <p:guideLst>
        <p:guide orient="horz" pos="2160"/>
        <p:guide pos="292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t>10/09/2014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t>10/09/2014</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 y="0"/>
            <a:ext cx="9326880" cy="7034021"/>
          </a:xfrm>
          <a:prstGeom prst="rect">
            <a:avLst/>
          </a:prstGeom>
        </p:spPr>
      </p:pic>
      <p:sp>
        <p:nvSpPr>
          <p:cNvPr id="2" name="Title 1"/>
          <p:cNvSpPr>
            <a:spLocks noGrp="1"/>
          </p:cNvSpPr>
          <p:nvPr>
            <p:ph type="ctrTitle"/>
          </p:nvPr>
        </p:nvSpPr>
        <p:spPr>
          <a:xfrm>
            <a:off x="323528" y="1844825"/>
            <a:ext cx="8424936" cy="2160239"/>
          </a:xfrm>
        </p:spPr>
        <p:txBody>
          <a:bodyPr>
            <a:normAutofit/>
          </a:bodyPr>
          <a:lstStyle>
            <a:lvl1pPr algn="l">
              <a:defRPr sz="5400">
                <a:solidFill>
                  <a:schemeClr val="bg1"/>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323528" y="4077072"/>
            <a:ext cx="842493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600200"/>
            <a:ext cx="8352928" cy="4565103"/>
          </a:xfrm>
        </p:spPr>
        <p:txBody>
          <a:bodyPr/>
          <a:lstStyle/>
          <a:p>
            <a:pPr lvl="0"/>
            <a:r>
              <a:rPr lang="en-AU" smtClean="0"/>
              <a:t>Click to edit Master text styles</a:t>
            </a:r>
          </a:p>
          <a:p>
            <a:pPr lvl="1"/>
            <a:r>
              <a:rPr lang="en-AU" smtClean="0"/>
              <a:t>Second level</a:t>
            </a:r>
          </a:p>
          <a:p>
            <a:pPr lvl="2"/>
            <a:r>
              <a:rPr lang="en-AU" smtClean="0"/>
              <a:t>Third level</a:t>
            </a:r>
          </a:p>
        </p:txBody>
      </p:sp>
      <p:sp>
        <p:nvSpPr>
          <p:cNvPr id="8"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352928" cy="1143000"/>
          </a:xfrm>
        </p:spPr>
        <p:txBody>
          <a:bodyPr/>
          <a:lstStyle>
            <a:lvl1pPr>
              <a:defRPr>
                <a:solidFill>
                  <a:schemeClr val="tx1"/>
                </a:solidFill>
              </a:defRPr>
            </a:lvl1pPr>
          </a:lstStyle>
          <a:p>
            <a:r>
              <a:rPr lang="en-AU" dirty="0" smtClean="0"/>
              <a:t>Click to edit Master title style</a:t>
            </a:r>
            <a:endParaRPr lang="en-AU" dirty="0"/>
          </a:p>
        </p:txBody>
      </p:sp>
      <p:sp>
        <p:nvSpPr>
          <p:cNvPr id="3" name="Content Placeholder 2"/>
          <p:cNvSpPr>
            <a:spLocks noGrp="1"/>
          </p:cNvSpPr>
          <p:nvPr>
            <p:ph idx="1"/>
          </p:nvPr>
        </p:nvSpPr>
        <p:spPr>
          <a:xfrm>
            <a:off x="395536" y="1772816"/>
            <a:ext cx="8352928" cy="3528391"/>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AU" dirty="0" smtClean="0"/>
              <a:t>Click to edit Master text styles</a:t>
            </a:r>
          </a:p>
          <a:p>
            <a:pPr lvl="1"/>
            <a:r>
              <a:rPr lang="en-AU" dirty="0" smtClean="0"/>
              <a:t>Second level</a:t>
            </a:r>
          </a:p>
          <a:p>
            <a:pPr lvl="2"/>
            <a:r>
              <a:rPr lang="en-AU" dirty="0" smtClean="0"/>
              <a:t>Third level</a:t>
            </a:r>
          </a:p>
        </p:txBody>
      </p:sp>
    </p:spTree>
    <p:extLst>
      <p:ext uri="{BB962C8B-B14F-4D97-AF65-F5344CB8AC3E}">
        <p14:creationId xmlns:p14="http://schemas.microsoft.com/office/powerpoint/2010/main" val="141347994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600200"/>
            <a:ext cx="4104456"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600200"/>
            <a:ext cx="41764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6534864"/>
            <a:ext cx="9180000" cy="351900"/>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6625130"/>
            <a:ext cx="288032" cy="216024"/>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8" r:id="rId3"/>
    <p:sldLayoutId id="2147483672" r:id="rId4"/>
    <p:sldLayoutId id="2147483674" r:id="rId5"/>
    <p:sldLayoutId id="2147483675"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730" y="2130425"/>
            <a:ext cx="8595552" cy="1470025"/>
          </a:xfrm>
        </p:spPr>
        <p:txBody>
          <a:bodyPr>
            <a:normAutofit fontScale="90000"/>
          </a:bodyPr>
          <a:lstStyle/>
          <a:p>
            <a:r>
              <a:rPr lang="en-US" dirty="0" smtClean="0">
                <a:latin typeface="Powderfinger Type"/>
                <a:cs typeface="Powderfinger Type"/>
              </a:rPr>
              <a:t>What’s so special</a:t>
            </a:r>
            <a:br>
              <a:rPr lang="en-US" dirty="0" smtClean="0">
                <a:latin typeface="Powderfinger Type"/>
                <a:cs typeface="Powderfinger Type"/>
              </a:rPr>
            </a:br>
            <a:r>
              <a:rPr lang="en-US" dirty="0" smtClean="0">
                <a:latin typeface="Powderfinger Type"/>
                <a:cs typeface="Powderfinger Type"/>
              </a:rPr>
              <a:t>about the number 512?</a:t>
            </a:r>
            <a:endParaRPr lang="en-US" dirty="0">
              <a:latin typeface="Powderfinger Type"/>
              <a:cs typeface="Powderfinger Type"/>
            </a:endParaRPr>
          </a:p>
        </p:txBody>
      </p:sp>
      <p:sp>
        <p:nvSpPr>
          <p:cNvPr id="3" name="Subtitle 2"/>
          <p:cNvSpPr>
            <a:spLocks noGrp="1"/>
          </p:cNvSpPr>
          <p:nvPr>
            <p:ph type="subTitle" idx="1"/>
          </p:nvPr>
        </p:nvSpPr>
        <p:spPr>
          <a:xfrm>
            <a:off x="179512" y="4725144"/>
            <a:ext cx="6400800" cy="1752600"/>
          </a:xfrm>
        </p:spPr>
        <p:txBody>
          <a:bodyPr>
            <a:normAutofit/>
          </a:bodyPr>
          <a:lstStyle/>
          <a:p>
            <a:r>
              <a:rPr lang="en-US" sz="1800" dirty="0" smtClean="0">
                <a:solidFill>
                  <a:srgbClr val="F27D0A"/>
                </a:solidFill>
                <a:latin typeface="AhnbergHand"/>
                <a:cs typeface="AhnbergHand"/>
              </a:rPr>
              <a:t>Geoff Huston</a:t>
            </a:r>
          </a:p>
          <a:p>
            <a:r>
              <a:rPr lang="en-US" sz="1800" dirty="0" smtClean="0">
                <a:solidFill>
                  <a:srgbClr val="F27D0A"/>
                </a:solidFill>
                <a:latin typeface="AhnbergHand"/>
                <a:cs typeface="AhnbergHand"/>
              </a:rPr>
              <a:t>Chief Scientist, APNIC Labs</a:t>
            </a:r>
          </a:p>
          <a:p>
            <a:r>
              <a:rPr lang="en-US" sz="1400" dirty="0" smtClean="0">
                <a:solidFill>
                  <a:srgbClr val="F27D0A"/>
                </a:solidFill>
                <a:latin typeface="AhnbergHand"/>
                <a:cs typeface="AhnbergHand"/>
              </a:rPr>
              <a:t>17 September 2014</a:t>
            </a:r>
            <a:endParaRPr lang="en-US" sz="1400" dirty="0">
              <a:solidFill>
                <a:srgbClr val="F27D0A"/>
              </a:solidFill>
              <a:latin typeface="AhnbergHand"/>
              <a:cs typeface="AhnbergHand"/>
            </a:endParaRPr>
          </a:p>
        </p:txBody>
      </p:sp>
    </p:spTree>
    <p:extLst>
      <p:ext uri="{BB962C8B-B14F-4D97-AF65-F5344CB8AC3E}">
        <p14:creationId xmlns:p14="http://schemas.microsoft.com/office/powerpoint/2010/main" val="141545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214" y="504977"/>
            <a:ext cx="8591557" cy="5772452"/>
          </a:xfrm>
          <a:prstGeom prst="rect">
            <a:avLst/>
          </a:prstGeom>
        </p:spPr>
      </p:pic>
      <p:sp>
        <p:nvSpPr>
          <p:cNvPr id="3" name="TextBox 2"/>
          <p:cNvSpPr txBox="1"/>
          <p:nvPr/>
        </p:nvSpPr>
        <p:spPr>
          <a:xfrm>
            <a:off x="1111285" y="4319981"/>
            <a:ext cx="2813591" cy="307777"/>
          </a:xfrm>
          <a:prstGeom prst="rect">
            <a:avLst/>
          </a:prstGeom>
          <a:solidFill>
            <a:srgbClr val="FFFFFF"/>
          </a:solidFill>
        </p:spPr>
        <p:txBody>
          <a:bodyPr wrap="none" rtlCol="0">
            <a:spAutoFit/>
          </a:bodyPr>
          <a:lstStyle/>
          <a:p>
            <a:r>
              <a:rPr lang="en-US" sz="1400" dirty="0" smtClean="0">
                <a:latin typeface="AhnbergHand"/>
                <a:cs typeface="AhnbergHand"/>
              </a:rPr>
              <a:t>1994: Introduction of CIDR</a:t>
            </a:r>
            <a:endParaRPr lang="en-US" sz="1400" dirty="0">
              <a:latin typeface="AhnbergHand"/>
              <a:cs typeface="AhnbergHand"/>
            </a:endParaRPr>
          </a:p>
        </p:txBody>
      </p:sp>
      <p:sp>
        <p:nvSpPr>
          <p:cNvPr id="5" name="TextBox 4"/>
          <p:cNvSpPr txBox="1"/>
          <p:nvPr/>
        </p:nvSpPr>
        <p:spPr>
          <a:xfrm>
            <a:off x="1357987" y="3678284"/>
            <a:ext cx="4347515" cy="307777"/>
          </a:xfrm>
          <a:prstGeom prst="rect">
            <a:avLst/>
          </a:prstGeom>
          <a:solidFill>
            <a:srgbClr val="FFFFFF"/>
          </a:solidFill>
        </p:spPr>
        <p:txBody>
          <a:bodyPr wrap="square" rtlCol="0">
            <a:spAutoFit/>
          </a:bodyPr>
          <a:lstStyle/>
          <a:p>
            <a:r>
              <a:rPr lang="en-US" sz="1400" dirty="0" smtClean="0">
                <a:latin typeface="AhnbergHand"/>
                <a:cs typeface="AhnbergHand"/>
              </a:rPr>
              <a:t>2001: The Great Internet Boom and Bust</a:t>
            </a:r>
            <a:endParaRPr lang="en-US" sz="1400" dirty="0">
              <a:latin typeface="AhnbergHand"/>
              <a:cs typeface="AhnbergHand"/>
            </a:endParaRPr>
          </a:p>
        </p:txBody>
      </p:sp>
      <p:sp>
        <p:nvSpPr>
          <p:cNvPr id="6" name="TextBox 5"/>
          <p:cNvSpPr txBox="1"/>
          <p:nvPr/>
        </p:nvSpPr>
        <p:spPr>
          <a:xfrm>
            <a:off x="3233770" y="3027837"/>
            <a:ext cx="3177865" cy="307777"/>
          </a:xfrm>
          <a:prstGeom prst="rect">
            <a:avLst/>
          </a:prstGeom>
          <a:solidFill>
            <a:srgbClr val="FFFFFF"/>
          </a:solidFill>
        </p:spPr>
        <p:txBody>
          <a:bodyPr wrap="none" rtlCol="0">
            <a:spAutoFit/>
          </a:bodyPr>
          <a:lstStyle/>
          <a:p>
            <a:r>
              <a:rPr lang="en-US" sz="1400" dirty="0" smtClean="0">
                <a:latin typeface="AhnbergHand"/>
                <a:cs typeface="AhnbergHand"/>
              </a:rPr>
              <a:t>2005: Broadband to the Masses</a:t>
            </a:r>
            <a:endParaRPr lang="en-US" sz="1400" dirty="0">
              <a:latin typeface="AhnbergHand"/>
              <a:cs typeface="AhnbergHand"/>
            </a:endParaRPr>
          </a:p>
        </p:txBody>
      </p:sp>
      <p:sp>
        <p:nvSpPr>
          <p:cNvPr id="7" name="TextBox 6"/>
          <p:cNvSpPr txBox="1"/>
          <p:nvPr/>
        </p:nvSpPr>
        <p:spPr>
          <a:xfrm>
            <a:off x="4055869" y="2085820"/>
            <a:ext cx="3428149" cy="307777"/>
          </a:xfrm>
          <a:prstGeom prst="rect">
            <a:avLst/>
          </a:prstGeom>
          <a:solidFill>
            <a:srgbClr val="FFFFFF"/>
          </a:solidFill>
        </p:spPr>
        <p:txBody>
          <a:bodyPr wrap="none" rtlCol="0">
            <a:spAutoFit/>
          </a:bodyPr>
          <a:lstStyle/>
          <a:p>
            <a:r>
              <a:rPr lang="en-US" sz="1400" dirty="0" smtClean="0">
                <a:latin typeface="AhnbergHand"/>
                <a:cs typeface="AhnbergHand"/>
              </a:rPr>
              <a:t>2009: The GFC hits the Internet</a:t>
            </a:r>
            <a:endParaRPr lang="en-US" sz="1400" dirty="0">
              <a:latin typeface="AhnbergHand"/>
              <a:cs typeface="AhnbergHand"/>
            </a:endParaRPr>
          </a:p>
        </p:txBody>
      </p:sp>
      <p:sp>
        <p:nvSpPr>
          <p:cNvPr id="8" name="TextBox 7"/>
          <p:cNvSpPr txBox="1"/>
          <p:nvPr/>
        </p:nvSpPr>
        <p:spPr>
          <a:xfrm>
            <a:off x="5505242" y="964052"/>
            <a:ext cx="2564571" cy="307777"/>
          </a:xfrm>
          <a:prstGeom prst="rect">
            <a:avLst/>
          </a:prstGeom>
          <a:solidFill>
            <a:srgbClr val="FFFFFF"/>
          </a:solidFill>
        </p:spPr>
        <p:txBody>
          <a:bodyPr wrap="none" rtlCol="0">
            <a:spAutoFit/>
          </a:bodyPr>
          <a:lstStyle/>
          <a:p>
            <a:r>
              <a:rPr lang="en-US" sz="1400" dirty="0" smtClean="0">
                <a:latin typeface="AhnbergHand"/>
                <a:cs typeface="AhnbergHand"/>
              </a:rPr>
              <a:t>2011: Address Exhaustion</a:t>
            </a:r>
            <a:endParaRPr lang="en-US" sz="1400" dirty="0">
              <a:latin typeface="AhnbergHand"/>
              <a:cs typeface="AhnbergHand"/>
            </a:endParaRPr>
          </a:p>
        </p:txBody>
      </p:sp>
      <p:cxnSp>
        <p:nvCxnSpPr>
          <p:cNvPr id="9" name="Straight Arrow Connector 8"/>
          <p:cNvCxnSpPr/>
          <p:nvPr/>
        </p:nvCxnSpPr>
        <p:spPr>
          <a:xfrm flipH="1">
            <a:off x="1342571" y="4627758"/>
            <a:ext cx="1389707" cy="9481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44320" y="4091302"/>
            <a:ext cx="0" cy="746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321905" y="3367677"/>
            <a:ext cx="419704" cy="1095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596855" y="2455152"/>
            <a:ext cx="116002" cy="1223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606787" y="1333384"/>
            <a:ext cx="97880" cy="15815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747578" y="162433"/>
            <a:ext cx="4616581" cy="369332"/>
          </a:xfrm>
          <a:prstGeom prst="rect">
            <a:avLst/>
          </a:prstGeom>
          <a:noFill/>
        </p:spPr>
        <p:txBody>
          <a:bodyPr wrap="none" rtlCol="0">
            <a:spAutoFit/>
          </a:bodyPr>
          <a:lstStyle/>
          <a:p>
            <a:r>
              <a:rPr lang="en-US" dirty="0" smtClean="0">
                <a:solidFill>
                  <a:schemeClr val="accent6">
                    <a:lumMod val="50000"/>
                  </a:schemeClr>
                </a:solidFill>
                <a:latin typeface="Powderfinger Type"/>
                <a:cs typeface="Powderfinger Type"/>
              </a:rPr>
              <a:t>20 years of routing the Internet</a:t>
            </a:r>
            <a:endParaRPr lang="en-US" dirty="0">
              <a:solidFill>
                <a:schemeClr val="accent6">
                  <a:lumMod val="50000"/>
                </a:schemeClr>
              </a:solidFill>
              <a:latin typeface="Powderfinger Type"/>
              <a:cs typeface="Powderfinger Type"/>
            </a:endParaRPr>
          </a:p>
        </p:txBody>
      </p:sp>
    </p:spTree>
    <p:extLst>
      <p:ext uri="{BB962C8B-B14F-4D97-AF65-F5344CB8AC3E}">
        <p14:creationId xmlns:p14="http://schemas.microsoft.com/office/powerpoint/2010/main" val="2327478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91" b="-1465"/>
          <a:stretch/>
        </p:blipFill>
        <p:spPr>
          <a:xfrm>
            <a:off x="641459" y="1254662"/>
            <a:ext cx="8276263" cy="5303811"/>
          </a:xfrm>
        </p:spPr>
      </p:pic>
      <p:sp>
        <p:nvSpPr>
          <p:cNvPr id="8" name="Rectangle 7"/>
          <p:cNvSpPr/>
          <p:nvPr/>
        </p:nvSpPr>
        <p:spPr>
          <a:xfrm>
            <a:off x="133474" y="1254662"/>
            <a:ext cx="1260324" cy="50227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64381" y="6047240"/>
            <a:ext cx="785898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9390"/>
            <a:ext cx="8229600" cy="1143000"/>
          </a:xfrm>
        </p:spPr>
        <p:txBody>
          <a:bodyPr>
            <a:noAutofit/>
          </a:bodyPr>
          <a:lstStyle/>
          <a:p>
            <a:r>
              <a:rPr lang="en-US" sz="3200" dirty="0" smtClean="0">
                <a:solidFill>
                  <a:srgbClr val="984807"/>
                </a:solidFill>
                <a:latin typeface="Powderfinger Type"/>
                <a:cs typeface="Powderfinger Type"/>
              </a:rPr>
              <a:t>IPv4 BGP Prefix Count 2011 - 2014</a:t>
            </a:r>
            <a:endParaRPr lang="en-US" sz="3200" dirty="0">
              <a:solidFill>
                <a:srgbClr val="984807"/>
              </a:solidFill>
              <a:latin typeface="Powderfinger Type"/>
              <a:cs typeface="Powderfinger Type"/>
            </a:endParaRPr>
          </a:p>
        </p:txBody>
      </p:sp>
      <p:sp>
        <p:nvSpPr>
          <p:cNvPr id="3" name="TextBox 2"/>
          <p:cNvSpPr txBox="1"/>
          <p:nvPr/>
        </p:nvSpPr>
        <p:spPr>
          <a:xfrm>
            <a:off x="116612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6" name="TextBox 5"/>
          <p:cNvSpPr txBox="1"/>
          <p:nvPr/>
        </p:nvSpPr>
        <p:spPr>
          <a:xfrm>
            <a:off x="295640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7" name="TextBox 6"/>
          <p:cNvSpPr txBox="1"/>
          <p:nvPr/>
        </p:nvSpPr>
        <p:spPr>
          <a:xfrm>
            <a:off x="424890" y="4857939"/>
            <a:ext cx="944226" cy="369332"/>
          </a:xfrm>
          <a:prstGeom prst="rect">
            <a:avLst/>
          </a:prstGeom>
          <a:solidFill>
            <a:schemeClr val="bg1"/>
          </a:solidFill>
        </p:spPr>
        <p:txBody>
          <a:bodyPr wrap="none" rtlCol="0">
            <a:spAutoFit/>
          </a:bodyPr>
          <a:lstStyle/>
          <a:p>
            <a:r>
              <a:rPr lang="en-US" dirty="0" smtClean="0"/>
              <a:t>350,000</a:t>
            </a:r>
            <a:endParaRPr lang="en-US" dirty="0"/>
          </a:p>
        </p:txBody>
      </p:sp>
      <p:sp>
        <p:nvSpPr>
          <p:cNvPr id="9" name="TextBox 8"/>
          <p:cNvSpPr txBox="1"/>
          <p:nvPr/>
        </p:nvSpPr>
        <p:spPr>
          <a:xfrm>
            <a:off x="424890" y="3058527"/>
            <a:ext cx="944226" cy="369332"/>
          </a:xfrm>
          <a:prstGeom prst="rect">
            <a:avLst/>
          </a:prstGeom>
          <a:solidFill>
            <a:schemeClr val="bg1"/>
          </a:solidFill>
        </p:spPr>
        <p:txBody>
          <a:bodyPr wrap="none" rtlCol="0">
            <a:spAutoFit/>
          </a:bodyPr>
          <a:lstStyle/>
          <a:p>
            <a:r>
              <a:rPr lang="en-US" dirty="0" smtClean="0"/>
              <a:t>450,000</a:t>
            </a:r>
            <a:endParaRPr lang="en-US" dirty="0"/>
          </a:p>
        </p:txBody>
      </p:sp>
      <p:sp>
        <p:nvSpPr>
          <p:cNvPr id="10" name="TextBox 9"/>
          <p:cNvSpPr txBox="1"/>
          <p:nvPr/>
        </p:nvSpPr>
        <p:spPr>
          <a:xfrm>
            <a:off x="424890" y="1232013"/>
            <a:ext cx="944226" cy="369332"/>
          </a:xfrm>
          <a:prstGeom prst="rect">
            <a:avLst/>
          </a:prstGeom>
          <a:solidFill>
            <a:schemeClr val="bg1"/>
          </a:solidFill>
        </p:spPr>
        <p:txBody>
          <a:bodyPr wrap="none" rtlCol="0">
            <a:spAutoFit/>
          </a:bodyPr>
          <a:lstStyle/>
          <a:p>
            <a:r>
              <a:rPr lang="en-US" dirty="0" smtClean="0"/>
              <a:t>550,000</a:t>
            </a:r>
            <a:endParaRPr lang="en-US" dirty="0"/>
          </a:p>
        </p:txBody>
      </p:sp>
      <p:sp>
        <p:nvSpPr>
          <p:cNvPr id="12" name="TextBox 11"/>
          <p:cNvSpPr txBox="1"/>
          <p:nvPr/>
        </p:nvSpPr>
        <p:spPr>
          <a:xfrm>
            <a:off x="477684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15" name="TextBox 14"/>
          <p:cNvSpPr txBox="1"/>
          <p:nvPr/>
        </p:nvSpPr>
        <p:spPr>
          <a:xfrm>
            <a:off x="658221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13" name="TextBox 12"/>
          <p:cNvSpPr txBox="1"/>
          <p:nvPr/>
        </p:nvSpPr>
        <p:spPr>
          <a:xfrm>
            <a:off x="8385907"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2015</a:t>
            </a:r>
            <a:endParaRPr lang="en-US" dirty="0"/>
          </a:p>
        </p:txBody>
      </p:sp>
    </p:spTree>
    <p:extLst>
      <p:ext uri="{BB962C8B-B14F-4D97-AF65-F5344CB8AC3E}">
        <p14:creationId xmlns:p14="http://schemas.microsoft.com/office/powerpoint/2010/main" val="279402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984807"/>
                </a:solidFill>
                <a:latin typeface="Powderfinger Type"/>
                <a:cs typeface="Powderfinger Type"/>
              </a:rPr>
              <a:t>IPv4 2013- 2014 BGP Vital Statistics</a:t>
            </a:r>
            <a:endParaRPr lang="en-US" sz="4000" dirty="0">
              <a:solidFill>
                <a:srgbClr val="984807"/>
              </a:solidFill>
              <a:latin typeface="Powderfinger Type"/>
              <a:cs typeface="Powderfinger Type"/>
            </a:endParaRPr>
          </a:p>
        </p:txBody>
      </p:sp>
      <p:sp>
        <p:nvSpPr>
          <p:cNvPr id="4" name="Rectangle 5"/>
          <p:cNvSpPr>
            <a:spLocks noGrp="1" noChangeArrowheads="1"/>
          </p:cNvSpPr>
          <p:nvPr>
            <p:ph idx="1"/>
          </p:nvPr>
        </p:nvSpPr>
        <p:spPr bwMode="auto">
          <a:xfrm>
            <a:off x="457200" y="1600200"/>
            <a:ext cx="8579296"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spcBef>
                <a:spcPts val="0"/>
              </a:spcBef>
              <a:buNone/>
            </a:pPr>
            <a:r>
              <a:rPr lang="en-US" sz="1800" dirty="0">
                <a:latin typeface="Calibri" charset="0"/>
              </a:rPr>
              <a:t>				</a:t>
            </a:r>
            <a:r>
              <a:rPr lang="en-US" sz="1800" dirty="0" smtClean="0">
                <a:latin typeface="Calibri" charset="0"/>
              </a:rPr>
              <a:t>Jan-13</a:t>
            </a:r>
            <a:r>
              <a:rPr lang="en-US" sz="1800" dirty="0">
                <a:latin typeface="Calibri" charset="0"/>
              </a:rPr>
              <a:t>		 </a:t>
            </a:r>
            <a:r>
              <a:rPr lang="en-US" sz="1800" dirty="0" smtClean="0">
                <a:latin typeface="Calibri" charset="0"/>
              </a:rPr>
              <a:t>Aug-14</a:t>
            </a:r>
            <a:r>
              <a:rPr lang="en-US" sz="1800" dirty="0">
                <a:latin typeface="Calibri" charset="0"/>
              </a:rPr>
              <a:t>	</a:t>
            </a:r>
          </a:p>
          <a:p>
            <a:pPr marL="0" indent="0">
              <a:spcBef>
                <a:spcPts val="0"/>
              </a:spcBef>
              <a:buNone/>
            </a:pPr>
            <a:endParaRPr lang="en-US" sz="1800" dirty="0">
              <a:latin typeface="Calibri" charset="0"/>
            </a:endParaRPr>
          </a:p>
          <a:p>
            <a:pPr marL="0" indent="0">
              <a:spcBef>
                <a:spcPts val="0"/>
              </a:spcBef>
              <a:buNone/>
            </a:pPr>
            <a:r>
              <a:rPr lang="en-US" sz="1800" b="1" dirty="0">
                <a:solidFill>
                  <a:srgbClr val="824933"/>
                </a:solidFill>
                <a:latin typeface="Calibri" charset="0"/>
              </a:rPr>
              <a:t>Prefix Count</a:t>
            </a:r>
            <a:r>
              <a:rPr lang="en-US" sz="1800" dirty="0">
                <a:latin typeface="Calibri" charset="0"/>
              </a:rPr>
              <a:t>			</a:t>
            </a:r>
            <a:r>
              <a:rPr lang="en-US" sz="1800" dirty="0" smtClean="0">
                <a:latin typeface="Calibri" charset="0"/>
              </a:rPr>
              <a:t>440,000</a:t>
            </a:r>
            <a:r>
              <a:rPr lang="en-US" sz="1800" dirty="0">
                <a:latin typeface="Calibri" charset="0"/>
              </a:rPr>
              <a:t>		</a:t>
            </a:r>
            <a:r>
              <a:rPr lang="en-US" sz="1800" dirty="0" smtClean="0">
                <a:latin typeface="Calibri" charset="0"/>
              </a:rPr>
              <a:t>512,000</a:t>
            </a:r>
            <a:r>
              <a:rPr lang="en-US" sz="1800" dirty="0">
                <a:latin typeface="Calibri" charset="0"/>
              </a:rPr>
              <a:t>		</a:t>
            </a:r>
            <a:r>
              <a:rPr lang="en-US" sz="1800" dirty="0" smtClean="0">
                <a:solidFill>
                  <a:srgbClr val="824933"/>
                </a:solidFill>
                <a:latin typeface="Calibri" charset="0"/>
              </a:rPr>
              <a:t>+ 11</a:t>
            </a:r>
            <a:r>
              <a:rPr lang="en-US" sz="1800" b="1" dirty="0" smtClean="0">
                <a:solidFill>
                  <a:srgbClr val="824933"/>
                </a:solidFill>
                <a:latin typeface="Calibri" charset="0"/>
              </a:rPr>
              <a:t>% p.a.</a:t>
            </a:r>
            <a:endParaRPr lang="en-US" sz="1800" b="1" dirty="0">
              <a:solidFill>
                <a:srgbClr val="824933"/>
              </a:solidFill>
              <a:latin typeface="Calibri" charset="0"/>
            </a:endParaRPr>
          </a:p>
          <a:p>
            <a:pPr marL="0" indent="0">
              <a:spcBef>
                <a:spcPts val="0"/>
              </a:spcBef>
              <a:buNone/>
            </a:pPr>
            <a:r>
              <a:rPr lang="en-US" sz="1800" dirty="0">
                <a:latin typeface="Calibri" charset="0"/>
              </a:rPr>
              <a:t>    Roots				</a:t>
            </a:r>
            <a:r>
              <a:rPr lang="en-US" sz="1800" dirty="0" smtClean="0">
                <a:latin typeface="Calibri" charset="0"/>
              </a:rPr>
              <a:t>216,000</a:t>
            </a:r>
            <a:r>
              <a:rPr lang="en-US" sz="1800" dirty="0">
                <a:latin typeface="Calibri" charset="0"/>
              </a:rPr>
              <a:t>		</a:t>
            </a:r>
            <a:r>
              <a:rPr lang="en-US" sz="1800" dirty="0" smtClean="0">
                <a:latin typeface="Calibri" charset="0"/>
              </a:rPr>
              <a:t>249,000</a:t>
            </a:r>
            <a:r>
              <a:rPr lang="en-US" sz="1800" dirty="0">
                <a:latin typeface="Calibri" charset="0"/>
              </a:rPr>
              <a:t>		</a:t>
            </a:r>
            <a:r>
              <a:rPr lang="en-US" sz="1800" dirty="0" smtClean="0">
                <a:latin typeface="Calibri" charset="0"/>
              </a:rPr>
              <a:t>+</a:t>
            </a:r>
            <a:r>
              <a:rPr lang="en-US" sz="1800" dirty="0">
                <a:latin typeface="Calibri" charset="0"/>
              </a:rPr>
              <a:t> </a:t>
            </a:r>
            <a:r>
              <a:rPr lang="en-US" sz="1800" dirty="0" smtClean="0">
                <a:latin typeface="Calibri" charset="0"/>
              </a:rPr>
              <a:t>  9%</a:t>
            </a:r>
            <a:endParaRPr lang="en-US" sz="1800" dirty="0">
              <a:latin typeface="Calibri" charset="0"/>
            </a:endParaRPr>
          </a:p>
          <a:p>
            <a:pPr marL="0" indent="0">
              <a:spcBef>
                <a:spcPts val="0"/>
              </a:spcBef>
              <a:buNone/>
            </a:pPr>
            <a:r>
              <a:rPr lang="en-US" sz="1800" dirty="0">
                <a:latin typeface="Calibri" charset="0"/>
              </a:rPr>
              <a:t>    More Specifics	</a:t>
            </a:r>
            <a:r>
              <a:rPr lang="en-US" sz="1800" dirty="0" smtClean="0">
                <a:latin typeface="Calibri" charset="0"/>
              </a:rPr>
              <a:t>		224,000</a:t>
            </a:r>
            <a:r>
              <a:rPr lang="en-US" sz="1800" dirty="0">
                <a:latin typeface="Calibri" charset="0"/>
              </a:rPr>
              <a:t>		</a:t>
            </a:r>
            <a:r>
              <a:rPr lang="en-US" sz="1800" dirty="0" smtClean="0">
                <a:latin typeface="Calibri" charset="0"/>
              </a:rPr>
              <a:t>264,000</a:t>
            </a:r>
            <a:r>
              <a:rPr lang="en-US" sz="1800" dirty="0">
                <a:latin typeface="Calibri" charset="0"/>
              </a:rPr>
              <a:t>		</a:t>
            </a:r>
            <a:r>
              <a:rPr lang="en-US" sz="1800" dirty="0" smtClean="0">
                <a:latin typeface="Calibri" charset="0"/>
              </a:rPr>
              <a:t>+ 11%</a:t>
            </a:r>
            <a:endParaRPr lang="en-US" sz="1800" dirty="0">
              <a:latin typeface="Calibri" charset="0"/>
            </a:endParaRPr>
          </a:p>
          <a:p>
            <a:pPr marL="0" indent="0">
              <a:spcBef>
                <a:spcPts val="0"/>
              </a:spcBef>
              <a:buNone/>
            </a:pPr>
            <a:r>
              <a:rPr lang="en-US" sz="1800" b="1" dirty="0">
                <a:solidFill>
                  <a:srgbClr val="824933"/>
                </a:solidFill>
                <a:latin typeface="Calibri" charset="0"/>
              </a:rPr>
              <a:t>Address Span</a:t>
            </a:r>
            <a:r>
              <a:rPr lang="en-US" sz="1800" dirty="0">
                <a:latin typeface="Calibri" charset="0"/>
              </a:rPr>
              <a:t>	</a:t>
            </a:r>
            <a:r>
              <a:rPr lang="en-US" sz="1800" dirty="0" smtClean="0">
                <a:latin typeface="Calibri" charset="0"/>
              </a:rPr>
              <a:t>	</a:t>
            </a:r>
            <a:r>
              <a:rPr lang="en-US" sz="1800" dirty="0">
                <a:latin typeface="Calibri" charset="0"/>
              </a:rPr>
              <a:t>	</a:t>
            </a:r>
            <a:r>
              <a:rPr lang="en-US" sz="1800" dirty="0" smtClean="0">
                <a:latin typeface="Calibri" charset="0"/>
              </a:rPr>
              <a:t>156/</a:t>
            </a:r>
            <a:r>
              <a:rPr lang="en-US" sz="1800" dirty="0">
                <a:latin typeface="Calibri" charset="0"/>
              </a:rPr>
              <a:t>8s		</a:t>
            </a:r>
            <a:r>
              <a:rPr lang="en-US" sz="1800" dirty="0" smtClean="0">
                <a:latin typeface="Calibri" charset="0"/>
              </a:rPr>
              <a:t>162/</a:t>
            </a:r>
            <a:r>
              <a:rPr lang="en-US" sz="1800" dirty="0">
                <a:latin typeface="Calibri" charset="0"/>
              </a:rPr>
              <a:t>8s		</a:t>
            </a:r>
            <a:r>
              <a:rPr lang="en-US" sz="1800" dirty="0">
                <a:solidFill>
                  <a:srgbClr val="824933"/>
                </a:solidFill>
                <a:latin typeface="Calibri" charset="0"/>
              </a:rPr>
              <a:t>+</a:t>
            </a:r>
            <a:r>
              <a:rPr lang="en-US" sz="1800" b="1" dirty="0">
                <a:solidFill>
                  <a:srgbClr val="824933"/>
                </a:solidFill>
                <a:latin typeface="Calibri" charset="0"/>
              </a:rPr>
              <a:t> </a:t>
            </a:r>
            <a:r>
              <a:rPr lang="en-US" sz="1800" b="1" dirty="0" smtClean="0">
                <a:solidFill>
                  <a:srgbClr val="824933"/>
                </a:solidFill>
                <a:latin typeface="Calibri" charset="0"/>
              </a:rPr>
              <a:t>  2%</a:t>
            </a:r>
            <a:endParaRPr lang="en-US" sz="1800" b="1" dirty="0">
              <a:solidFill>
                <a:srgbClr val="824933"/>
              </a:solidFill>
              <a:latin typeface="Calibri" charset="0"/>
            </a:endParaRPr>
          </a:p>
          <a:p>
            <a:pPr marL="0" indent="0">
              <a:spcBef>
                <a:spcPts val="0"/>
              </a:spcBef>
              <a:buNone/>
            </a:pPr>
            <a:r>
              <a:rPr lang="en-US" sz="1800" b="1" dirty="0">
                <a:solidFill>
                  <a:srgbClr val="824933"/>
                </a:solidFill>
                <a:latin typeface="Calibri" charset="0"/>
              </a:rPr>
              <a:t>AS Count</a:t>
            </a:r>
            <a:r>
              <a:rPr lang="en-US" sz="1800" dirty="0">
                <a:latin typeface="Calibri" charset="0"/>
              </a:rPr>
              <a:t>				</a:t>
            </a:r>
            <a:r>
              <a:rPr lang="en-US" sz="1800" dirty="0" smtClean="0">
                <a:latin typeface="Calibri" charset="0"/>
              </a:rPr>
              <a:t>  43,000</a:t>
            </a:r>
            <a:r>
              <a:rPr lang="en-US" sz="1800" dirty="0">
                <a:latin typeface="Calibri" charset="0"/>
              </a:rPr>
              <a:t>		</a:t>
            </a:r>
            <a:r>
              <a:rPr lang="en-US" sz="1800" dirty="0" smtClean="0">
                <a:latin typeface="Calibri" charset="0"/>
              </a:rPr>
              <a:t>48,000</a:t>
            </a:r>
            <a:r>
              <a:rPr lang="en-US" sz="1800" dirty="0">
                <a:latin typeface="Calibri" charset="0"/>
              </a:rPr>
              <a:t>		</a:t>
            </a:r>
            <a:r>
              <a:rPr lang="en-US" sz="1800" dirty="0" smtClean="0">
                <a:solidFill>
                  <a:srgbClr val="824933"/>
                </a:solidFill>
                <a:latin typeface="Calibri" charset="0"/>
              </a:rPr>
              <a:t>+   7</a:t>
            </a:r>
            <a:r>
              <a:rPr lang="en-US" sz="1800" b="1" dirty="0" smtClean="0">
                <a:solidFill>
                  <a:srgbClr val="824933"/>
                </a:solidFill>
                <a:latin typeface="Calibri" charset="0"/>
              </a:rPr>
              <a:t>%</a:t>
            </a:r>
            <a:endParaRPr lang="en-US" sz="1800" b="1" dirty="0">
              <a:solidFill>
                <a:srgbClr val="824933"/>
              </a:solidFill>
              <a:latin typeface="Calibri" charset="0"/>
            </a:endParaRPr>
          </a:p>
          <a:p>
            <a:pPr marL="0" indent="0">
              <a:spcBef>
                <a:spcPts val="0"/>
              </a:spcBef>
              <a:buNone/>
            </a:pPr>
            <a:r>
              <a:rPr lang="en-US" sz="1800" dirty="0">
                <a:latin typeface="Calibri" charset="0"/>
              </a:rPr>
              <a:t>  Transit				 </a:t>
            </a:r>
            <a:r>
              <a:rPr lang="en-US" sz="1800" dirty="0" smtClean="0">
                <a:latin typeface="Calibri" charset="0"/>
              </a:rPr>
              <a:t>   6,100</a:t>
            </a:r>
            <a:r>
              <a:rPr lang="en-US" sz="1800" dirty="0">
                <a:latin typeface="Calibri" charset="0"/>
              </a:rPr>
              <a:t>		  7</a:t>
            </a:r>
            <a:r>
              <a:rPr lang="en-US" sz="1800" dirty="0" smtClean="0">
                <a:latin typeface="Calibri" charset="0"/>
              </a:rPr>
              <a:t>,000</a:t>
            </a:r>
            <a:r>
              <a:rPr lang="en-US" sz="1800" dirty="0">
                <a:latin typeface="Calibri" charset="0"/>
              </a:rPr>
              <a:t>		</a:t>
            </a:r>
            <a:r>
              <a:rPr lang="en-US" sz="1800" dirty="0" smtClean="0">
                <a:latin typeface="Calibri" charset="0"/>
              </a:rPr>
              <a:t>+</a:t>
            </a:r>
            <a:r>
              <a:rPr lang="en-US" sz="1800" dirty="0">
                <a:latin typeface="Calibri" charset="0"/>
              </a:rPr>
              <a:t>  </a:t>
            </a:r>
            <a:r>
              <a:rPr lang="en-US" sz="1800" dirty="0" smtClean="0">
                <a:latin typeface="Calibri" charset="0"/>
              </a:rPr>
              <a:t> 9%</a:t>
            </a:r>
            <a:endParaRPr lang="en-US" sz="1800" dirty="0">
              <a:latin typeface="Calibri" charset="0"/>
            </a:endParaRPr>
          </a:p>
          <a:p>
            <a:pPr marL="0" indent="0">
              <a:spcBef>
                <a:spcPts val="0"/>
              </a:spcBef>
              <a:buNone/>
            </a:pPr>
            <a:r>
              <a:rPr lang="en-US" sz="1800" dirty="0">
                <a:latin typeface="Calibri" charset="0"/>
              </a:rPr>
              <a:t>  Stub				</a:t>
            </a:r>
            <a:r>
              <a:rPr lang="en-US" sz="1800" dirty="0" smtClean="0">
                <a:latin typeface="Calibri" charset="0"/>
              </a:rPr>
              <a:t>  36,900</a:t>
            </a:r>
            <a:r>
              <a:rPr lang="en-US" sz="1800" dirty="0">
                <a:latin typeface="Calibri" charset="0"/>
              </a:rPr>
              <a:t>		</a:t>
            </a:r>
            <a:r>
              <a:rPr lang="en-US" sz="1800" dirty="0" smtClean="0">
                <a:latin typeface="Calibri" charset="0"/>
              </a:rPr>
              <a:t>41,000</a:t>
            </a:r>
            <a:r>
              <a:rPr lang="en-US" sz="1800" dirty="0">
                <a:latin typeface="Calibri" charset="0"/>
              </a:rPr>
              <a:t>		</a:t>
            </a:r>
            <a:r>
              <a:rPr lang="en-US" sz="1800" dirty="0" smtClean="0">
                <a:latin typeface="Calibri" charset="0"/>
              </a:rPr>
              <a:t>+</a:t>
            </a:r>
            <a:r>
              <a:rPr lang="en-US" sz="1800" dirty="0">
                <a:latin typeface="Calibri" charset="0"/>
              </a:rPr>
              <a:t>  </a:t>
            </a:r>
            <a:r>
              <a:rPr lang="en-US" sz="1800" dirty="0" smtClean="0">
                <a:latin typeface="Calibri" charset="0"/>
              </a:rPr>
              <a:t> 7%</a:t>
            </a:r>
            <a:endParaRPr lang="en-US" sz="1800" dirty="0">
              <a:latin typeface="Calibri" charset="0"/>
            </a:endParaRPr>
          </a:p>
        </p:txBody>
      </p:sp>
    </p:spTree>
    <p:extLst>
      <p:ext uri="{BB962C8B-B14F-4D97-AF65-F5344CB8AC3E}">
        <p14:creationId xmlns:p14="http://schemas.microsoft.com/office/powerpoint/2010/main" val="156279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latin typeface="Powderfinger Type"/>
                <a:cs typeface="Powderfinger Type"/>
              </a:rPr>
              <a:t>IPv4 in 2014 – Growth is Slowing (slightly)</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a:bodyPr>
          <a:lstStyle/>
          <a:p>
            <a:pPr>
              <a:spcBef>
                <a:spcPts val="1248"/>
              </a:spcBef>
            </a:pPr>
            <a:r>
              <a:rPr lang="en-US" dirty="0" smtClean="0"/>
              <a:t>Overall IPv4 Internet growth in terms of BGP </a:t>
            </a:r>
            <a:r>
              <a:rPr lang="en-US" dirty="0"/>
              <a:t>i</a:t>
            </a:r>
            <a:r>
              <a:rPr lang="en-US" dirty="0" smtClean="0"/>
              <a:t>s at a rate of some </a:t>
            </a:r>
            <a:r>
              <a:rPr lang="en-US" b="1" dirty="0" smtClean="0">
                <a:solidFill>
                  <a:srgbClr val="FF0000"/>
                </a:solidFill>
              </a:rPr>
              <a:t>~9%-10% p.a.</a:t>
            </a:r>
          </a:p>
          <a:p>
            <a:pPr>
              <a:spcBef>
                <a:spcPts val="1248"/>
              </a:spcBef>
            </a:pPr>
            <a:r>
              <a:rPr lang="en-US" dirty="0" smtClean="0"/>
              <a:t>Address span growing far more slowly than the table size (although the LACNIC </a:t>
            </a:r>
            <a:r>
              <a:rPr lang="en-US" dirty="0" err="1" smtClean="0"/>
              <a:t>runout</a:t>
            </a:r>
            <a:r>
              <a:rPr lang="en-US" dirty="0"/>
              <a:t> </a:t>
            </a:r>
            <a:r>
              <a:rPr lang="en-US" dirty="0" smtClean="0"/>
              <a:t>in May caused a visible blip in the address rate)</a:t>
            </a:r>
          </a:p>
          <a:p>
            <a:pPr>
              <a:spcBef>
                <a:spcPts val="1248"/>
              </a:spcBef>
            </a:pPr>
            <a:r>
              <a:rPr lang="en-US" dirty="0" smtClean="0"/>
              <a:t>The rate of growth of the IPv4 Internet is slowing down (slightly)</a:t>
            </a:r>
          </a:p>
          <a:p>
            <a:pPr lvl="1">
              <a:spcBef>
                <a:spcPts val="1248"/>
              </a:spcBef>
            </a:pPr>
            <a:r>
              <a:rPr lang="en-US" dirty="0" smtClean="0"/>
              <a:t>Address shortages?</a:t>
            </a:r>
          </a:p>
          <a:p>
            <a:pPr lvl="1">
              <a:spcBef>
                <a:spcPts val="1248"/>
              </a:spcBef>
            </a:pPr>
            <a:r>
              <a:rPr lang="en-US" dirty="0" smtClean="0"/>
              <a:t>Masking by NAT deployments?</a:t>
            </a:r>
          </a:p>
          <a:p>
            <a:pPr lvl="1">
              <a:spcBef>
                <a:spcPts val="1248"/>
              </a:spcBef>
            </a:pPr>
            <a:r>
              <a:rPr lang="en-US" dirty="0" smtClean="0"/>
              <a:t>Saturation of critical market sectors?</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300747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87" y="967486"/>
            <a:ext cx="8274955" cy="5265881"/>
          </a:xfrm>
          <a:prstGeom prst="rect">
            <a:avLst/>
          </a:prstGeom>
        </p:spPr>
      </p:pic>
      <p:sp>
        <p:nvSpPr>
          <p:cNvPr id="4" name="Rectangle 3"/>
          <p:cNvSpPr/>
          <p:nvPr/>
        </p:nvSpPr>
        <p:spPr>
          <a:xfrm>
            <a:off x="342857" y="764704"/>
            <a:ext cx="773804"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79896" y="5656794"/>
            <a:ext cx="710238" cy="369332"/>
          </a:xfrm>
          <a:prstGeom prst="rect">
            <a:avLst/>
          </a:prstGeom>
          <a:noFill/>
        </p:spPr>
        <p:txBody>
          <a:bodyPr wrap="none" rtlCol="0">
            <a:spAutoFit/>
          </a:bodyPr>
          <a:lstStyle/>
          <a:p>
            <a:r>
              <a:rPr lang="en-US" dirty="0" smtClean="0"/>
              <a:t>2,000</a:t>
            </a:r>
            <a:endParaRPr lang="en-US" dirty="0"/>
          </a:p>
        </p:txBody>
      </p:sp>
      <p:sp>
        <p:nvSpPr>
          <p:cNvPr id="8" name="TextBox 7"/>
          <p:cNvSpPr txBox="1"/>
          <p:nvPr/>
        </p:nvSpPr>
        <p:spPr>
          <a:xfrm>
            <a:off x="298184" y="3804974"/>
            <a:ext cx="827232" cy="369332"/>
          </a:xfrm>
          <a:prstGeom prst="rect">
            <a:avLst/>
          </a:prstGeom>
          <a:noFill/>
        </p:spPr>
        <p:txBody>
          <a:bodyPr wrap="none" rtlCol="0">
            <a:spAutoFit/>
          </a:bodyPr>
          <a:lstStyle/>
          <a:p>
            <a:r>
              <a:rPr lang="en-US" dirty="0" smtClean="0"/>
              <a:t>10,000</a:t>
            </a:r>
            <a:endParaRPr lang="en-US" dirty="0"/>
          </a:p>
        </p:txBody>
      </p:sp>
      <p:sp>
        <p:nvSpPr>
          <p:cNvPr id="9" name="Rectangle 8"/>
          <p:cNvSpPr/>
          <p:nvPr/>
        </p:nvSpPr>
        <p:spPr>
          <a:xfrm>
            <a:off x="617285" y="5775139"/>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5384" y="2080216"/>
            <a:ext cx="827232" cy="369332"/>
          </a:xfrm>
          <a:prstGeom prst="rect">
            <a:avLst/>
          </a:prstGeom>
          <a:noFill/>
        </p:spPr>
        <p:txBody>
          <a:bodyPr wrap="none" rtlCol="0">
            <a:spAutoFit/>
          </a:bodyPr>
          <a:lstStyle/>
          <a:p>
            <a:r>
              <a:rPr lang="en-US" dirty="0"/>
              <a:t>2</a:t>
            </a:r>
            <a:r>
              <a:rPr lang="en-US" dirty="0" smtClean="0"/>
              <a:t>0,000</a:t>
            </a:r>
            <a:endParaRPr lang="en-US" dirty="0"/>
          </a:p>
        </p:txBody>
      </p:sp>
      <p:sp>
        <p:nvSpPr>
          <p:cNvPr id="17" name="TextBox 16"/>
          <p:cNvSpPr txBox="1"/>
          <p:nvPr/>
        </p:nvSpPr>
        <p:spPr>
          <a:xfrm>
            <a:off x="836812"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18" name="TextBox 17"/>
          <p:cNvSpPr txBox="1"/>
          <p:nvPr/>
        </p:nvSpPr>
        <p:spPr>
          <a:xfrm>
            <a:off x="2664789"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19" name="TextBox 18"/>
          <p:cNvSpPr txBox="1"/>
          <p:nvPr/>
        </p:nvSpPr>
        <p:spPr>
          <a:xfrm>
            <a:off x="4492766"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20" name="TextBox 19"/>
          <p:cNvSpPr txBox="1"/>
          <p:nvPr/>
        </p:nvSpPr>
        <p:spPr>
          <a:xfrm>
            <a:off x="6320742"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7" name="TextBox 6"/>
          <p:cNvSpPr txBox="1"/>
          <p:nvPr/>
        </p:nvSpPr>
        <p:spPr>
          <a:xfrm>
            <a:off x="823756" y="5549402"/>
            <a:ext cx="301660"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1332471" y="2922843"/>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a:stCxn id="16" idx="2"/>
          </p:cNvCxnSpPr>
          <p:nvPr/>
        </p:nvCxnSpPr>
        <p:spPr>
          <a:xfrm flipH="1">
            <a:off x="2069100" y="3292175"/>
            <a:ext cx="326918" cy="1267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0906"/>
            <a:ext cx="8229600" cy="1143000"/>
          </a:xfrm>
        </p:spPr>
        <p:txBody>
          <a:bodyPr/>
          <a:lstStyle/>
          <a:p>
            <a:r>
              <a:rPr lang="en-US" dirty="0" smtClean="0">
                <a:solidFill>
                  <a:srgbClr val="793F05"/>
                </a:solidFill>
                <a:latin typeface="Powderfinger Type"/>
                <a:cs typeface="Powderfinger Type"/>
              </a:rPr>
              <a:t>IPv6 </a:t>
            </a:r>
            <a:r>
              <a:rPr lang="en-US" dirty="0" smtClean="0">
                <a:solidFill>
                  <a:srgbClr val="984807"/>
                </a:solidFill>
                <a:latin typeface="Powderfinger Type"/>
                <a:cs typeface="Powderfinger Type"/>
              </a:rPr>
              <a:t>BGP Prefix Count</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139259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latin typeface="Powderfinger Type"/>
                <a:cs typeface="Powderfinger Type"/>
              </a:rPr>
              <a:t>IPv6 2013-2014 BGP Vital Statistics</a:t>
            </a:r>
            <a:endParaRPr lang="en-US" dirty="0">
              <a:solidFill>
                <a:srgbClr val="984807"/>
              </a:solidFill>
              <a:latin typeface="Powderfinger Type"/>
              <a:cs typeface="Powderfinger Type"/>
            </a:endParaRPr>
          </a:p>
        </p:txBody>
      </p:sp>
      <p:sp>
        <p:nvSpPr>
          <p:cNvPr id="4" name="Rectangle 5"/>
          <p:cNvSpPr>
            <a:spLocks noGrp="1" noChangeArrowheads="1"/>
          </p:cNvSpPr>
          <p:nvPr>
            <p:ph idx="1"/>
          </p:nvPr>
        </p:nvSpPr>
        <p:spPr bwMode="auto">
          <a:xfrm>
            <a:off x="457200" y="1600200"/>
            <a:ext cx="822960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spcBef>
                <a:spcPts val="0"/>
              </a:spcBef>
              <a:buNone/>
            </a:pPr>
            <a:r>
              <a:rPr lang="en-US" sz="2000" dirty="0">
                <a:latin typeface="Calibri" charset="0"/>
              </a:rPr>
              <a:t>				</a:t>
            </a:r>
            <a:r>
              <a:rPr lang="en-US" sz="2000" dirty="0" smtClean="0">
                <a:latin typeface="Calibri" charset="0"/>
              </a:rPr>
              <a:t>Jan-13	Aug-14</a:t>
            </a:r>
            <a:r>
              <a:rPr lang="en-US" sz="2000" dirty="0">
                <a:latin typeface="Calibri" charset="0"/>
              </a:rPr>
              <a:t>	</a:t>
            </a:r>
            <a:r>
              <a:rPr lang="en-US" sz="2000" dirty="0" smtClean="0">
                <a:latin typeface="Calibri" charset="0"/>
              </a:rPr>
              <a:t>	</a:t>
            </a:r>
            <a:r>
              <a:rPr lang="en-US" sz="1400" dirty="0" smtClean="0">
                <a:latin typeface="Calibri" charset="0"/>
              </a:rPr>
              <a:t>p.a</a:t>
            </a:r>
            <a:r>
              <a:rPr lang="en-US" sz="1400" dirty="0">
                <a:latin typeface="Calibri" charset="0"/>
              </a:rPr>
              <a:t>. rate</a:t>
            </a:r>
            <a:endParaRPr lang="en-US" sz="2000" dirty="0">
              <a:latin typeface="Calibri" charset="0"/>
            </a:endParaRPr>
          </a:p>
          <a:p>
            <a:pPr marL="0" indent="0">
              <a:spcBef>
                <a:spcPts val="0"/>
              </a:spcBef>
              <a:buNone/>
            </a:pPr>
            <a:endParaRPr lang="en-US" sz="2000" dirty="0">
              <a:latin typeface="Calibri" charset="0"/>
            </a:endParaRPr>
          </a:p>
          <a:p>
            <a:pPr marL="0" indent="0">
              <a:spcBef>
                <a:spcPts val="0"/>
              </a:spcBef>
              <a:buNone/>
            </a:pPr>
            <a:r>
              <a:rPr lang="en-US" sz="2000" b="1" dirty="0">
                <a:solidFill>
                  <a:srgbClr val="824933"/>
                </a:solidFill>
                <a:latin typeface="Calibri" charset="0"/>
              </a:rPr>
              <a:t>Prefix Count</a:t>
            </a:r>
            <a:r>
              <a:rPr lang="en-US" sz="2000" dirty="0">
                <a:latin typeface="Calibri" charset="0"/>
              </a:rPr>
              <a:t>			</a:t>
            </a:r>
            <a:r>
              <a:rPr lang="en-US" sz="2000" dirty="0" smtClean="0">
                <a:latin typeface="Calibri" charset="0"/>
              </a:rPr>
              <a:t>   11,500</a:t>
            </a:r>
            <a:r>
              <a:rPr lang="en-US" sz="2000" dirty="0">
                <a:latin typeface="Calibri" charset="0"/>
              </a:rPr>
              <a:t>	 </a:t>
            </a:r>
            <a:r>
              <a:rPr lang="en-US" sz="2000" dirty="0" smtClean="0">
                <a:latin typeface="Calibri" charset="0"/>
              </a:rPr>
              <a:t>   19,036	</a:t>
            </a:r>
            <a:r>
              <a:rPr lang="en-US" sz="2000" dirty="0" smtClean="0">
                <a:solidFill>
                  <a:srgbClr val="824933"/>
                </a:solidFill>
                <a:latin typeface="Calibri" charset="0"/>
              </a:rPr>
              <a:t>+  39</a:t>
            </a:r>
            <a:r>
              <a:rPr lang="en-US" sz="2000" b="1" dirty="0" smtClean="0">
                <a:solidFill>
                  <a:srgbClr val="824933"/>
                </a:solidFill>
                <a:latin typeface="Calibri" charset="0"/>
              </a:rPr>
              <a:t>%</a:t>
            </a:r>
            <a:endParaRPr lang="en-US" sz="2000" b="1" dirty="0">
              <a:solidFill>
                <a:srgbClr val="824933"/>
              </a:solidFill>
              <a:latin typeface="Calibri" charset="0"/>
            </a:endParaRPr>
          </a:p>
          <a:p>
            <a:pPr marL="0" indent="0">
              <a:spcBef>
                <a:spcPts val="0"/>
              </a:spcBef>
              <a:buNone/>
            </a:pPr>
            <a:r>
              <a:rPr lang="en-US" sz="2000" dirty="0">
                <a:latin typeface="Calibri" charset="0"/>
              </a:rPr>
              <a:t>    Roots				 </a:t>
            </a:r>
            <a:r>
              <a:rPr lang="en-US" sz="2000" dirty="0" smtClean="0">
                <a:latin typeface="Calibri" charset="0"/>
              </a:rPr>
              <a:t>    8,451</a:t>
            </a:r>
            <a:r>
              <a:rPr lang="en-US" sz="2000" dirty="0">
                <a:latin typeface="Calibri" charset="0"/>
              </a:rPr>
              <a:t>	 </a:t>
            </a:r>
            <a:r>
              <a:rPr lang="en-US" sz="2000" dirty="0" smtClean="0">
                <a:latin typeface="Calibri" charset="0"/>
              </a:rPr>
              <a:t>   12,998	+  32%</a:t>
            </a:r>
            <a:endParaRPr lang="en-US" sz="2000" dirty="0">
              <a:latin typeface="Calibri" charset="0"/>
            </a:endParaRPr>
          </a:p>
          <a:p>
            <a:pPr marL="0" indent="0">
              <a:spcBef>
                <a:spcPts val="0"/>
              </a:spcBef>
              <a:buNone/>
            </a:pPr>
            <a:r>
              <a:rPr lang="en-US" sz="2000" dirty="0">
                <a:latin typeface="Calibri" charset="0"/>
              </a:rPr>
              <a:t>    More </a:t>
            </a:r>
            <a:r>
              <a:rPr lang="en-US" sz="2000" dirty="0" smtClean="0">
                <a:latin typeface="Calibri" charset="0"/>
              </a:rPr>
              <a:t>Specifics	  </a:t>
            </a:r>
            <a:r>
              <a:rPr lang="en-US" sz="2000" dirty="0">
                <a:latin typeface="Calibri" charset="0"/>
              </a:rPr>
              <a:t>	</a:t>
            </a:r>
            <a:r>
              <a:rPr lang="en-US" sz="2000" dirty="0" smtClean="0">
                <a:latin typeface="Calibri" charset="0"/>
              </a:rPr>
              <a:t>                     3,049</a:t>
            </a:r>
            <a:r>
              <a:rPr lang="en-US" sz="2000" dirty="0">
                <a:latin typeface="Calibri" charset="0"/>
              </a:rPr>
              <a:t>	</a:t>
            </a:r>
            <a:r>
              <a:rPr lang="en-US" sz="2000" dirty="0" smtClean="0">
                <a:latin typeface="Calibri" charset="0"/>
              </a:rPr>
              <a:t>      6,038	+</a:t>
            </a:r>
            <a:r>
              <a:rPr lang="en-US" sz="2000" dirty="0">
                <a:latin typeface="Calibri" charset="0"/>
              </a:rPr>
              <a:t> </a:t>
            </a:r>
            <a:r>
              <a:rPr lang="en-US" sz="2000" dirty="0" smtClean="0">
                <a:latin typeface="Calibri" charset="0"/>
              </a:rPr>
              <a:t> 59%</a:t>
            </a:r>
            <a:endParaRPr lang="en-US" sz="2000" dirty="0">
              <a:latin typeface="Calibri" charset="0"/>
            </a:endParaRPr>
          </a:p>
          <a:p>
            <a:pPr marL="0" indent="0">
              <a:spcBef>
                <a:spcPts val="0"/>
              </a:spcBef>
              <a:buNone/>
            </a:pPr>
            <a:r>
              <a:rPr lang="en-US" sz="2000" b="1" dirty="0">
                <a:solidFill>
                  <a:srgbClr val="824933"/>
                </a:solidFill>
                <a:latin typeface="Calibri" charset="0"/>
              </a:rPr>
              <a:t>Address </a:t>
            </a:r>
            <a:r>
              <a:rPr lang="en-US" sz="2000" b="1" dirty="0" smtClean="0">
                <a:solidFill>
                  <a:srgbClr val="824933"/>
                </a:solidFill>
                <a:latin typeface="Calibri" charset="0"/>
              </a:rPr>
              <a:t>Span (/32s)</a:t>
            </a:r>
            <a:r>
              <a:rPr lang="en-US" sz="2000" dirty="0">
                <a:latin typeface="Calibri" charset="0"/>
              </a:rPr>
              <a:t> </a:t>
            </a:r>
            <a:r>
              <a:rPr lang="en-US" sz="2000" dirty="0" smtClean="0">
                <a:latin typeface="Calibri" charset="0"/>
              </a:rPr>
              <a:t>    		   65,127</a:t>
            </a:r>
            <a:r>
              <a:rPr lang="en-US" sz="2000" dirty="0">
                <a:latin typeface="Calibri" charset="0"/>
              </a:rPr>
              <a:t>	</a:t>
            </a:r>
            <a:r>
              <a:rPr lang="en-US" sz="2000" dirty="0" smtClean="0">
                <a:latin typeface="Calibri" charset="0"/>
              </a:rPr>
              <a:t>    73,153</a:t>
            </a:r>
            <a:r>
              <a:rPr lang="en-US" sz="2000" dirty="0">
                <a:latin typeface="Calibri" charset="0"/>
              </a:rPr>
              <a:t> </a:t>
            </a:r>
            <a:r>
              <a:rPr lang="en-US" sz="2000" dirty="0" smtClean="0">
                <a:latin typeface="Calibri" charset="0"/>
              </a:rPr>
              <a:t>               </a:t>
            </a:r>
            <a:r>
              <a:rPr lang="en-US" sz="2000" dirty="0" smtClean="0">
                <a:solidFill>
                  <a:srgbClr val="824933"/>
                </a:solidFill>
                <a:latin typeface="Calibri" charset="0"/>
              </a:rPr>
              <a:t>+</a:t>
            </a:r>
            <a:r>
              <a:rPr lang="en-US" sz="2000" b="1" dirty="0" smtClean="0">
                <a:solidFill>
                  <a:srgbClr val="824933"/>
                </a:solidFill>
                <a:latin typeface="Calibri" charset="0"/>
              </a:rPr>
              <a:t>  </a:t>
            </a:r>
            <a:r>
              <a:rPr lang="en-US" sz="2000" b="1" dirty="0">
                <a:solidFill>
                  <a:srgbClr val="824933"/>
                </a:solidFill>
                <a:latin typeface="Calibri" charset="0"/>
              </a:rPr>
              <a:t> </a:t>
            </a:r>
            <a:r>
              <a:rPr lang="en-US" sz="2000" b="1" dirty="0" smtClean="0">
                <a:solidFill>
                  <a:srgbClr val="824933"/>
                </a:solidFill>
                <a:latin typeface="Calibri" charset="0"/>
              </a:rPr>
              <a:t> 7%</a:t>
            </a:r>
            <a:endParaRPr lang="en-US" sz="2000" b="1" dirty="0">
              <a:solidFill>
                <a:srgbClr val="824933"/>
              </a:solidFill>
              <a:latin typeface="Calibri" charset="0"/>
            </a:endParaRPr>
          </a:p>
          <a:p>
            <a:pPr marL="0" indent="0">
              <a:spcBef>
                <a:spcPts val="0"/>
              </a:spcBef>
              <a:buNone/>
            </a:pPr>
            <a:r>
              <a:rPr lang="en-US" sz="2000" b="1" dirty="0">
                <a:solidFill>
                  <a:srgbClr val="824933"/>
                </a:solidFill>
                <a:latin typeface="Calibri" charset="0"/>
              </a:rPr>
              <a:t>AS Count</a:t>
            </a:r>
            <a:r>
              <a:rPr lang="en-US" sz="2000" dirty="0">
                <a:latin typeface="Calibri" charset="0"/>
              </a:rPr>
              <a:t>			 </a:t>
            </a:r>
            <a:r>
              <a:rPr lang="en-US" sz="2000" dirty="0" smtClean="0">
                <a:latin typeface="Calibri" charset="0"/>
              </a:rPr>
              <a:t>  </a:t>
            </a:r>
            <a:r>
              <a:rPr lang="en-US" sz="2000" dirty="0">
                <a:latin typeface="Calibri" charset="0"/>
              </a:rPr>
              <a:t> </a:t>
            </a:r>
            <a:r>
              <a:rPr lang="en-US" sz="2000" dirty="0" smtClean="0">
                <a:latin typeface="Calibri" charset="0"/>
              </a:rPr>
              <a:t> 6,560</a:t>
            </a:r>
            <a:r>
              <a:rPr lang="en-US" sz="2000" dirty="0">
                <a:latin typeface="Calibri" charset="0"/>
              </a:rPr>
              <a:t>	 </a:t>
            </a:r>
            <a:r>
              <a:rPr lang="en-US" sz="2000" dirty="0" smtClean="0">
                <a:latin typeface="Calibri" charset="0"/>
              </a:rPr>
              <a:t>     8,684	</a:t>
            </a:r>
            <a:r>
              <a:rPr lang="en-US" sz="2000" dirty="0" smtClean="0">
                <a:solidFill>
                  <a:srgbClr val="824933"/>
                </a:solidFill>
                <a:latin typeface="Calibri" charset="0"/>
              </a:rPr>
              <a:t>+  </a:t>
            </a:r>
            <a:r>
              <a:rPr lang="en-US" sz="2000" b="1" dirty="0" smtClean="0">
                <a:solidFill>
                  <a:srgbClr val="824933"/>
                </a:solidFill>
                <a:latin typeface="Calibri" charset="0"/>
              </a:rPr>
              <a:t>19%</a:t>
            </a:r>
            <a:endParaRPr lang="en-US" sz="2000" b="1" dirty="0">
              <a:solidFill>
                <a:srgbClr val="824933"/>
              </a:solidFill>
              <a:latin typeface="Calibri" charset="0"/>
            </a:endParaRPr>
          </a:p>
          <a:p>
            <a:pPr marL="0" indent="0">
              <a:spcBef>
                <a:spcPts val="0"/>
              </a:spcBef>
              <a:buNone/>
            </a:pPr>
            <a:r>
              <a:rPr lang="en-US" sz="2000" dirty="0">
                <a:latin typeface="Calibri" charset="0"/>
              </a:rPr>
              <a:t>  Transit				   </a:t>
            </a:r>
            <a:r>
              <a:rPr lang="en-US" sz="2000" dirty="0" smtClean="0">
                <a:latin typeface="Calibri" charset="0"/>
              </a:rPr>
              <a:t>  1,260</a:t>
            </a:r>
            <a:r>
              <a:rPr lang="en-US" sz="2000" dirty="0">
                <a:latin typeface="Calibri" charset="0"/>
              </a:rPr>
              <a:t>	</a:t>
            </a:r>
            <a:r>
              <a:rPr lang="en-US" sz="2000" dirty="0" smtClean="0">
                <a:latin typeface="Calibri" charset="0"/>
              </a:rPr>
              <a:t>      1,676	+  20%</a:t>
            </a:r>
            <a:endParaRPr lang="en-US" sz="2000" dirty="0">
              <a:latin typeface="Calibri" charset="0"/>
            </a:endParaRPr>
          </a:p>
          <a:p>
            <a:pPr marL="0" indent="0">
              <a:spcBef>
                <a:spcPts val="0"/>
              </a:spcBef>
              <a:buNone/>
            </a:pPr>
            <a:r>
              <a:rPr lang="en-US" sz="2000" dirty="0">
                <a:latin typeface="Calibri" charset="0"/>
              </a:rPr>
              <a:t>  Stub				 </a:t>
            </a:r>
            <a:r>
              <a:rPr lang="en-US" sz="2000" dirty="0" smtClean="0">
                <a:latin typeface="Calibri" charset="0"/>
              </a:rPr>
              <a:t>    5,300</a:t>
            </a:r>
            <a:r>
              <a:rPr lang="en-US" sz="2000" dirty="0">
                <a:latin typeface="Calibri" charset="0"/>
              </a:rPr>
              <a:t>	</a:t>
            </a:r>
            <a:r>
              <a:rPr lang="en-US" sz="2000" dirty="0" smtClean="0">
                <a:latin typeface="Calibri" charset="0"/>
              </a:rPr>
              <a:t>      7,008</a:t>
            </a:r>
            <a:r>
              <a:rPr lang="en-US" sz="2000" dirty="0">
                <a:latin typeface="Calibri" charset="0"/>
              </a:rPr>
              <a:t>	</a:t>
            </a:r>
            <a:r>
              <a:rPr lang="en-US" sz="2000" dirty="0" smtClean="0">
                <a:latin typeface="Calibri" charset="0"/>
              </a:rPr>
              <a:t>+  19%</a:t>
            </a:r>
            <a:endParaRPr lang="en-US" sz="2000" dirty="0">
              <a:latin typeface="Calibri" charset="0"/>
            </a:endParaRPr>
          </a:p>
        </p:txBody>
      </p:sp>
    </p:spTree>
    <p:extLst>
      <p:ext uri="{BB962C8B-B14F-4D97-AF65-F5344CB8AC3E}">
        <p14:creationId xmlns:p14="http://schemas.microsoft.com/office/powerpoint/2010/main" val="2579727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IPv6 in 2013</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Overall IPv6 Internet growth in terms of BGP </a:t>
            </a:r>
            <a:r>
              <a:rPr lang="en-US" dirty="0"/>
              <a:t>i</a:t>
            </a:r>
            <a:r>
              <a:rPr lang="en-US" dirty="0" smtClean="0"/>
              <a:t>s </a:t>
            </a:r>
            <a:r>
              <a:rPr lang="en-US" b="1" dirty="0">
                <a:solidFill>
                  <a:srgbClr val="FF0000"/>
                </a:solidFill>
              </a:rPr>
              <a:t>2</a:t>
            </a:r>
            <a:r>
              <a:rPr lang="en-US" b="1" dirty="0" smtClean="0">
                <a:solidFill>
                  <a:srgbClr val="FF0000"/>
                </a:solidFill>
              </a:rPr>
              <a:t>0% - </a:t>
            </a:r>
            <a:r>
              <a:rPr lang="en-US" b="1" dirty="0">
                <a:solidFill>
                  <a:srgbClr val="FF0000"/>
                </a:solidFill>
              </a:rPr>
              <a:t>4</a:t>
            </a:r>
            <a:r>
              <a:rPr lang="en-US" b="1" dirty="0" smtClean="0">
                <a:solidFill>
                  <a:srgbClr val="FF0000"/>
                </a:solidFill>
              </a:rPr>
              <a:t>0 % p.a.</a:t>
            </a:r>
          </a:p>
          <a:p>
            <a:pPr lvl="1"/>
            <a:r>
              <a:rPr lang="en-US" dirty="0" smtClean="0"/>
              <a:t>2012 growth rate was ~ 90%.</a:t>
            </a:r>
          </a:p>
          <a:p>
            <a:pPr marL="0" indent="0">
              <a:buNone/>
            </a:pPr>
            <a:endParaRPr lang="en-US" sz="2400" dirty="0" smtClean="0"/>
          </a:p>
          <a:p>
            <a:pPr marL="0" indent="0">
              <a:buNone/>
            </a:pPr>
            <a:endParaRPr lang="en-US" sz="2400" dirty="0"/>
          </a:p>
          <a:p>
            <a:pPr marL="0" indent="0">
              <a:buNone/>
            </a:pPr>
            <a:r>
              <a:rPr lang="en-US" sz="2400" dirty="0" smtClean="0"/>
              <a:t>(Looking at the AS count, if these relative growth rates persist then the IPv6 network would span the same network domain as IPv4 in ~16 years time  -- 2030!)</a:t>
            </a:r>
            <a:endParaRPr lang="en-US" sz="2400" dirty="0"/>
          </a:p>
        </p:txBody>
      </p:sp>
    </p:spTree>
    <p:extLst>
      <p:ext uri="{BB962C8B-B14F-4D97-AF65-F5344CB8AC3E}">
        <p14:creationId xmlns:p14="http://schemas.microsoft.com/office/powerpoint/2010/main" val="1758010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latin typeface="Powderfinger Type"/>
                <a:cs typeface="Powderfinger Type"/>
              </a:rPr>
              <a:t>IPv6 in 2013 – Growth is Slowing?</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a:bodyPr>
          <a:lstStyle/>
          <a:p>
            <a:pPr>
              <a:spcBef>
                <a:spcPts val="1248"/>
              </a:spcBef>
            </a:pPr>
            <a:r>
              <a:rPr lang="en-US" dirty="0" smtClean="0"/>
              <a:t>Overall Internet growth in terms of BGP </a:t>
            </a:r>
            <a:r>
              <a:rPr lang="en-US" dirty="0"/>
              <a:t>i</a:t>
            </a:r>
            <a:r>
              <a:rPr lang="en-US" dirty="0" smtClean="0"/>
              <a:t>s at a rate of some </a:t>
            </a:r>
            <a:r>
              <a:rPr lang="en-US" b="1" dirty="0" smtClean="0">
                <a:solidFill>
                  <a:srgbClr val="FF0000"/>
                </a:solidFill>
              </a:rPr>
              <a:t>~20-</a:t>
            </a:r>
            <a:r>
              <a:rPr lang="en-US" b="1" dirty="0">
                <a:solidFill>
                  <a:srgbClr val="FF0000"/>
                </a:solidFill>
              </a:rPr>
              <a:t>4</a:t>
            </a:r>
            <a:r>
              <a:rPr lang="en-US" b="1" dirty="0" smtClean="0">
                <a:solidFill>
                  <a:srgbClr val="FF0000"/>
                </a:solidFill>
              </a:rPr>
              <a:t>0% p.a.</a:t>
            </a:r>
          </a:p>
          <a:p>
            <a:pPr>
              <a:spcBef>
                <a:spcPts val="1248"/>
              </a:spcBef>
            </a:pPr>
            <a:r>
              <a:rPr lang="en-US" dirty="0" smtClean="0"/>
              <a:t>AS growth sub-linear</a:t>
            </a:r>
          </a:p>
          <a:p>
            <a:pPr>
              <a:spcBef>
                <a:spcPts val="1248"/>
              </a:spcBef>
            </a:pPr>
            <a:r>
              <a:rPr lang="en-US" dirty="0" smtClean="0"/>
              <a:t>The rate of growth of the IPv6 Internet is also slowing down</a:t>
            </a:r>
          </a:p>
          <a:p>
            <a:pPr lvl="1">
              <a:spcBef>
                <a:spcPts val="1248"/>
              </a:spcBef>
            </a:pPr>
            <a:r>
              <a:rPr lang="en-US" dirty="0" smtClean="0"/>
              <a:t>Lack of critical momentum behind IPv6?</a:t>
            </a:r>
          </a:p>
          <a:p>
            <a:pPr lvl="1">
              <a:spcBef>
                <a:spcPts val="1248"/>
              </a:spcBef>
            </a:pPr>
            <a:r>
              <a:rPr lang="en-US" dirty="0" smtClean="0"/>
              <a:t>Saturation of critical market sectors by IPv4?</a:t>
            </a:r>
          </a:p>
          <a:p>
            <a:pPr lvl="1">
              <a:spcBef>
                <a:spcPts val="1248"/>
              </a:spcBef>
            </a:pPr>
            <a:r>
              <a:rPr lang="en-US" dirty="0" smtClean="0">
                <a:solidFill>
                  <a:srgbClr val="7F7F7F"/>
                </a:solidFill>
              </a:rPr>
              <a:t>&lt;</a:t>
            </a:r>
            <a:r>
              <a:rPr lang="en-US" i="1" dirty="0" smtClean="0">
                <a:solidFill>
                  <a:schemeClr val="bg1">
                    <a:lumMod val="50000"/>
                  </a:schemeClr>
                </a:solidFill>
              </a:rPr>
              <a:t>some other factor</a:t>
            </a:r>
            <a:r>
              <a:rPr lang="en-US" dirty="0" smtClean="0">
                <a:solidFill>
                  <a:srgbClr val="7F7F7F"/>
                </a:solidFill>
              </a:rPr>
              <a:t>&gt;</a:t>
            </a:r>
            <a:r>
              <a:rPr lang="en-US" dirty="0" smtClean="0"/>
              <a:t>?</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2825503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2" y="2097995"/>
            <a:ext cx="8229600" cy="1143000"/>
          </a:xfrm>
        </p:spPr>
        <p:txBody>
          <a:bodyPr/>
          <a:lstStyle/>
          <a:p>
            <a:r>
              <a:rPr lang="en-US" dirty="0" smtClean="0">
                <a:solidFill>
                  <a:srgbClr val="984807"/>
                </a:solidFill>
                <a:latin typeface="AhnbergHand"/>
                <a:cs typeface="AhnbergHand"/>
              </a:rPr>
              <a:t>What to expect</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295006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Size Projections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Generate </a:t>
            </a:r>
            <a:r>
              <a:rPr lang="en-US" dirty="0"/>
              <a:t>a</a:t>
            </a:r>
            <a:r>
              <a:rPr lang="en-US" dirty="0" smtClean="0"/>
              <a:t> projection of the IPv4 routing table using a quadratic (O(2) polynomial) over the historic data</a:t>
            </a:r>
          </a:p>
          <a:p>
            <a:pPr lvl="1"/>
            <a:r>
              <a:rPr lang="en-US" dirty="0" smtClean="0"/>
              <a:t>For IPv4 this is a time of </a:t>
            </a:r>
            <a:r>
              <a:rPr lang="en-US" b="1" dirty="0" smtClean="0"/>
              <a:t>extreme uncertainty</a:t>
            </a:r>
          </a:p>
          <a:p>
            <a:pPr lvl="2"/>
            <a:r>
              <a:rPr lang="en-US" dirty="0" smtClean="0"/>
              <a:t>Registry IPv4 address run out</a:t>
            </a:r>
          </a:p>
          <a:p>
            <a:pPr lvl="2"/>
            <a:r>
              <a:rPr lang="en-US" dirty="0" smtClean="0"/>
              <a:t>Uncertainty over the impacts of any after-market in IPv4 on the routing table</a:t>
            </a:r>
          </a:p>
          <a:p>
            <a:pPr marL="457200" lvl="1" indent="0">
              <a:buNone/>
            </a:pPr>
            <a:r>
              <a:rPr lang="en-US" dirty="0" smtClean="0"/>
              <a:t>	which makes this projection even more</a:t>
            </a:r>
          </a:p>
          <a:p>
            <a:pPr marL="457200" lvl="1" indent="0">
              <a:buNone/>
            </a:pPr>
            <a:r>
              <a:rPr lang="en-US" dirty="0"/>
              <a:t> </a:t>
            </a:r>
            <a:r>
              <a:rPr lang="en-US" dirty="0" smtClean="0"/>
              <a:t>     speculative than normal!</a:t>
            </a:r>
          </a:p>
        </p:txBody>
      </p:sp>
    </p:spTree>
    <p:extLst>
      <p:ext uri="{BB962C8B-B14F-4D97-AF65-F5344CB8AC3E}">
        <p14:creationId xmlns:p14="http://schemas.microsoft.com/office/powerpoint/2010/main" val="3510759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12 August 2014</a:t>
            </a:r>
            <a:endParaRPr lang="en-US" dirty="0">
              <a:solidFill>
                <a:schemeClr val="accent6">
                  <a:lumMod val="50000"/>
                </a:schemeClr>
              </a:solidFill>
              <a:latin typeface="Powderfinger Type"/>
              <a:cs typeface="Powderfinger Type"/>
            </a:endParaRPr>
          </a:p>
        </p:txBody>
      </p:sp>
      <p:pic>
        <p:nvPicPr>
          <p:cNvPr id="6" name="Picture 5"/>
          <p:cNvPicPr>
            <a:picLocks noChangeAspect="1"/>
          </p:cNvPicPr>
          <p:nvPr/>
        </p:nvPicPr>
        <p:blipFill>
          <a:blip r:embed="rId2"/>
          <a:stretch>
            <a:fillRect/>
          </a:stretch>
        </p:blipFill>
        <p:spPr>
          <a:xfrm>
            <a:off x="1104371" y="4088607"/>
            <a:ext cx="3032254" cy="2050500"/>
          </a:xfrm>
          <a:prstGeom prst="rect">
            <a:avLst/>
          </a:prstGeom>
        </p:spPr>
      </p:pic>
      <p:sp>
        <p:nvSpPr>
          <p:cNvPr id="7" name="TextBox 6"/>
          <p:cNvSpPr txBox="1"/>
          <p:nvPr/>
        </p:nvSpPr>
        <p:spPr>
          <a:xfrm>
            <a:off x="1104371" y="6266532"/>
            <a:ext cx="3351659"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Newborn Panda Triplets in China </a:t>
            </a:r>
            <a:endParaRPr lang="en-US" sz="1400" dirty="0">
              <a:solidFill>
                <a:schemeClr val="tx1">
                  <a:lumMod val="50000"/>
                  <a:lumOff val="50000"/>
                </a:schemeClr>
              </a:solidFill>
              <a:latin typeface="AhnbergHand"/>
              <a:cs typeface="AhnbergHand"/>
            </a:endParaRPr>
          </a:p>
        </p:txBody>
      </p:sp>
      <p:pic>
        <p:nvPicPr>
          <p:cNvPr id="8" name="Picture 7"/>
          <p:cNvPicPr>
            <a:picLocks noChangeAspect="1"/>
          </p:cNvPicPr>
          <p:nvPr/>
        </p:nvPicPr>
        <p:blipFill>
          <a:blip r:embed="rId3"/>
          <a:stretch>
            <a:fillRect/>
          </a:stretch>
        </p:blipFill>
        <p:spPr>
          <a:xfrm>
            <a:off x="4366028" y="1417638"/>
            <a:ext cx="2295071" cy="2295071"/>
          </a:xfrm>
          <a:prstGeom prst="rect">
            <a:avLst/>
          </a:prstGeom>
        </p:spPr>
      </p:pic>
      <p:sp>
        <p:nvSpPr>
          <p:cNvPr id="9" name="TextBox 8"/>
          <p:cNvSpPr txBox="1"/>
          <p:nvPr/>
        </p:nvSpPr>
        <p:spPr>
          <a:xfrm>
            <a:off x="6661099" y="1506183"/>
            <a:ext cx="2310544" cy="954107"/>
          </a:xfrm>
          <a:prstGeom prst="rect">
            <a:avLst/>
          </a:prstGeom>
          <a:noFill/>
        </p:spPr>
        <p:txBody>
          <a:bodyPr wrap="square" rtlCol="0">
            <a:spAutoFit/>
          </a:bodyPr>
          <a:lstStyle/>
          <a:p>
            <a:r>
              <a:rPr lang="en-US" sz="1400" dirty="0" smtClean="0">
                <a:solidFill>
                  <a:schemeClr val="tx1">
                    <a:lumMod val="50000"/>
                    <a:lumOff val="50000"/>
                  </a:schemeClr>
                </a:solidFill>
                <a:latin typeface="AhnbergHand"/>
                <a:cs typeface="AhnbergHand"/>
              </a:rPr>
              <a:t>Rosetta closes in on </a:t>
            </a:r>
            <a:r>
              <a:rPr lang="en-US" sz="1400" dirty="0">
                <a:solidFill>
                  <a:schemeClr val="tx1">
                    <a:lumMod val="50000"/>
                    <a:lumOff val="50000"/>
                  </a:schemeClr>
                </a:solidFill>
                <a:latin typeface="AhnbergHand"/>
                <a:cs typeface="AhnbergHand"/>
              </a:rPr>
              <a:t>comet 67P/</a:t>
            </a:r>
            <a:r>
              <a:rPr lang="en-US" sz="1400" dirty="0" err="1">
                <a:solidFill>
                  <a:schemeClr val="tx1">
                    <a:lumMod val="50000"/>
                    <a:lumOff val="50000"/>
                  </a:schemeClr>
                </a:solidFill>
                <a:latin typeface="AhnbergHand"/>
                <a:cs typeface="AhnbergHand"/>
              </a:rPr>
              <a:t>Churyumov-Gerasimenko</a:t>
            </a:r>
            <a:endParaRPr lang="en-US" sz="1400" dirty="0">
              <a:solidFill>
                <a:schemeClr val="tx1">
                  <a:lumMod val="50000"/>
                  <a:lumOff val="50000"/>
                </a:schemeClr>
              </a:solidFill>
              <a:latin typeface="AhnbergHand"/>
              <a:cs typeface="AhnbergHand"/>
            </a:endParaRPr>
          </a:p>
        </p:txBody>
      </p:sp>
      <p:pic>
        <p:nvPicPr>
          <p:cNvPr id="12" name="Picture 11" descr="Screen Shot 2014-08-26 at 2.59.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86" y="1333500"/>
            <a:ext cx="2650905" cy="1623786"/>
          </a:xfrm>
          <a:prstGeom prst="rect">
            <a:avLst/>
          </a:prstGeom>
        </p:spPr>
      </p:pic>
      <p:sp>
        <p:nvSpPr>
          <p:cNvPr id="13" name="TextBox 12"/>
          <p:cNvSpPr txBox="1"/>
          <p:nvPr/>
        </p:nvSpPr>
        <p:spPr>
          <a:xfrm>
            <a:off x="703414" y="3053432"/>
            <a:ext cx="2041772"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World Elephant Day</a:t>
            </a:r>
            <a:endParaRPr lang="en-US" sz="1400" dirty="0">
              <a:solidFill>
                <a:schemeClr val="tx1">
                  <a:lumMod val="50000"/>
                  <a:lumOff val="50000"/>
                </a:schemeClr>
              </a:solidFill>
              <a:latin typeface="AhnbergHand"/>
              <a:cs typeface="AhnbergHand"/>
            </a:endParaRPr>
          </a:p>
        </p:txBody>
      </p:sp>
    </p:spTree>
    <p:extLst>
      <p:ext uri="{BB962C8B-B14F-4D97-AF65-F5344CB8AC3E}">
        <p14:creationId xmlns:p14="http://schemas.microsoft.com/office/powerpoint/2010/main" val="358477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14" b="-1422"/>
          <a:stretch/>
        </p:blipFill>
        <p:spPr>
          <a:xfrm>
            <a:off x="547910" y="1248778"/>
            <a:ext cx="8229600" cy="5343634"/>
          </a:xfrm>
        </p:spPr>
      </p:pic>
      <p:sp>
        <p:nvSpPr>
          <p:cNvPr id="14" name="Rectangle 13"/>
          <p:cNvSpPr/>
          <p:nvPr/>
        </p:nvSpPr>
        <p:spPr>
          <a:xfrm>
            <a:off x="191110" y="907144"/>
            <a:ext cx="1086303" cy="55879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8291" y="6044895"/>
            <a:ext cx="7888509"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95781" y="6044895"/>
            <a:ext cx="652643" cy="369332"/>
          </a:xfrm>
          <a:prstGeom prst="rect">
            <a:avLst/>
          </a:prstGeom>
          <a:solidFill>
            <a:srgbClr val="FFFFFF"/>
          </a:solidFill>
        </p:spPr>
        <p:txBody>
          <a:bodyPr wrap="none" rtlCol="0">
            <a:spAutoFit/>
          </a:bodyPr>
          <a:lstStyle/>
          <a:p>
            <a:pPr algn="ctr"/>
            <a:r>
              <a:rPr lang="en-US" dirty="0" smtClean="0"/>
              <a:t>2004</a:t>
            </a:r>
            <a:endParaRPr lang="en-US" dirty="0"/>
          </a:p>
        </p:txBody>
      </p:sp>
      <p:sp>
        <p:nvSpPr>
          <p:cNvPr id="17" name="TextBox 16"/>
          <p:cNvSpPr txBox="1"/>
          <p:nvPr/>
        </p:nvSpPr>
        <p:spPr>
          <a:xfrm>
            <a:off x="4964850" y="6044895"/>
            <a:ext cx="652643" cy="369332"/>
          </a:xfrm>
          <a:prstGeom prst="rect">
            <a:avLst/>
          </a:prstGeom>
          <a:solidFill>
            <a:srgbClr val="FFFFFF"/>
          </a:solidFill>
        </p:spPr>
        <p:txBody>
          <a:bodyPr wrap="none" rtlCol="0">
            <a:spAutoFit/>
          </a:bodyPr>
          <a:lstStyle/>
          <a:p>
            <a:pPr algn="ctr"/>
            <a:r>
              <a:rPr lang="en-US" dirty="0" smtClean="0"/>
              <a:t>2010</a:t>
            </a:r>
          </a:p>
        </p:txBody>
      </p:sp>
      <p:sp>
        <p:nvSpPr>
          <p:cNvPr id="18" name="TextBox 17"/>
          <p:cNvSpPr txBox="1"/>
          <p:nvPr/>
        </p:nvSpPr>
        <p:spPr>
          <a:xfrm>
            <a:off x="975753" y="5786203"/>
            <a:ext cx="301660" cy="369332"/>
          </a:xfrm>
          <a:prstGeom prst="rect">
            <a:avLst/>
          </a:prstGeom>
          <a:noFill/>
        </p:spPr>
        <p:txBody>
          <a:bodyPr wrap="none" rtlCol="0">
            <a:spAutoFit/>
          </a:bodyPr>
          <a:lstStyle/>
          <a:p>
            <a:r>
              <a:rPr lang="en-US" dirty="0" smtClean="0"/>
              <a:t>0</a:t>
            </a:r>
            <a:endParaRPr lang="en-US" dirty="0"/>
          </a:p>
        </p:txBody>
      </p:sp>
      <p:sp>
        <p:nvSpPr>
          <p:cNvPr id="20" name="TextBox 19"/>
          <p:cNvSpPr txBox="1"/>
          <p:nvPr/>
        </p:nvSpPr>
        <p:spPr>
          <a:xfrm>
            <a:off x="333187" y="1212494"/>
            <a:ext cx="944226" cy="369332"/>
          </a:xfrm>
          <a:prstGeom prst="rect">
            <a:avLst/>
          </a:prstGeom>
          <a:solidFill>
            <a:schemeClr val="bg1"/>
          </a:solidFill>
        </p:spPr>
        <p:txBody>
          <a:bodyPr wrap="none" rtlCol="0">
            <a:spAutoFit/>
          </a:bodyPr>
          <a:lstStyle/>
          <a:p>
            <a:r>
              <a:rPr lang="en-US" dirty="0"/>
              <a:t>6</a:t>
            </a:r>
            <a:r>
              <a:rPr lang="en-US" dirty="0" smtClean="0"/>
              <a:t>00,000</a:t>
            </a:r>
            <a:endParaRPr lang="en-US" dirty="0"/>
          </a:p>
        </p:txBody>
      </p:sp>
      <p:sp>
        <p:nvSpPr>
          <p:cNvPr id="21" name="TextBox 20"/>
          <p:cNvSpPr txBox="1"/>
          <p:nvPr/>
        </p:nvSpPr>
        <p:spPr>
          <a:xfrm>
            <a:off x="2318804" y="6044895"/>
            <a:ext cx="652643" cy="369332"/>
          </a:xfrm>
          <a:prstGeom prst="rect">
            <a:avLst/>
          </a:prstGeom>
          <a:solidFill>
            <a:srgbClr val="FFFFFF"/>
          </a:solidFill>
        </p:spPr>
        <p:txBody>
          <a:bodyPr wrap="none" rtlCol="0">
            <a:spAutoFit/>
          </a:bodyPr>
          <a:lstStyle/>
          <a:p>
            <a:pPr algn="ctr"/>
            <a:r>
              <a:rPr lang="en-US" dirty="0" smtClean="0"/>
              <a:t>2006</a:t>
            </a:r>
            <a:endParaRPr lang="en-US" dirty="0"/>
          </a:p>
        </p:txBody>
      </p:sp>
      <p:sp>
        <p:nvSpPr>
          <p:cNvPr id="22" name="TextBox 21"/>
          <p:cNvSpPr txBox="1"/>
          <p:nvPr/>
        </p:nvSpPr>
        <p:spPr>
          <a:xfrm>
            <a:off x="6287873" y="6044895"/>
            <a:ext cx="652643" cy="369332"/>
          </a:xfrm>
          <a:prstGeom prst="rect">
            <a:avLst/>
          </a:prstGeom>
          <a:solidFill>
            <a:srgbClr val="FFFFFF"/>
          </a:solidFill>
        </p:spPr>
        <p:txBody>
          <a:bodyPr wrap="none" rtlCol="0">
            <a:spAutoFit/>
          </a:bodyPr>
          <a:lstStyle/>
          <a:p>
            <a:pPr algn="ctr"/>
            <a:r>
              <a:rPr lang="en-US" dirty="0" smtClean="0"/>
              <a:t>2012</a:t>
            </a:r>
          </a:p>
        </p:txBody>
      </p:sp>
      <p:sp>
        <p:nvSpPr>
          <p:cNvPr id="23" name="TextBox 22"/>
          <p:cNvSpPr txBox="1"/>
          <p:nvPr/>
        </p:nvSpPr>
        <p:spPr>
          <a:xfrm>
            <a:off x="7610896" y="6044895"/>
            <a:ext cx="652643" cy="369332"/>
          </a:xfrm>
          <a:prstGeom prst="rect">
            <a:avLst/>
          </a:prstGeom>
          <a:solidFill>
            <a:srgbClr val="FFFFFF"/>
          </a:solidFill>
        </p:spPr>
        <p:txBody>
          <a:bodyPr wrap="none" rtlCol="0">
            <a:spAutoFit/>
          </a:bodyPr>
          <a:lstStyle/>
          <a:p>
            <a:pPr algn="ctr"/>
            <a:r>
              <a:rPr lang="en-US" dirty="0" smtClean="0"/>
              <a:t>2014</a:t>
            </a:r>
          </a:p>
        </p:txBody>
      </p:sp>
      <p:sp>
        <p:nvSpPr>
          <p:cNvPr id="24" name="TextBox 23"/>
          <p:cNvSpPr txBox="1"/>
          <p:nvPr/>
        </p:nvSpPr>
        <p:spPr>
          <a:xfrm>
            <a:off x="333187" y="4261634"/>
            <a:ext cx="944226" cy="369332"/>
          </a:xfrm>
          <a:prstGeom prst="rect">
            <a:avLst/>
          </a:prstGeom>
          <a:noFill/>
        </p:spPr>
        <p:txBody>
          <a:bodyPr wrap="none" rtlCol="0">
            <a:spAutoFit/>
          </a:bodyPr>
          <a:lstStyle/>
          <a:p>
            <a:r>
              <a:rPr lang="en-US" dirty="0"/>
              <a:t>2</a:t>
            </a:r>
            <a:r>
              <a:rPr lang="en-US" dirty="0" smtClean="0"/>
              <a:t>00,000</a:t>
            </a:r>
            <a:endParaRPr lang="en-US" dirty="0"/>
          </a:p>
        </p:txBody>
      </p:sp>
      <p:sp>
        <p:nvSpPr>
          <p:cNvPr id="25" name="TextBox 24"/>
          <p:cNvSpPr txBox="1"/>
          <p:nvPr/>
        </p:nvSpPr>
        <p:spPr>
          <a:xfrm>
            <a:off x="333187" y="2737064"/>
            <a:ext cx="944226" cy="369332"/>
          </a:xfrm>
          <a:prstGeom prst="rect">
            <a:avLst/>
          </a:prstGeom>
          <a:solidFill>
            <a:schemeClr val="bg1"/>
          </a:solidFill>
        </p:spPr>
        <p:txBody>
          <a:bodyPr wrap="none" rtlCol="0">
            <a:spAutoFit/>
          </a:bodyPr>
          <a:lstStyle/>
          <a:p>
            <a:r>
              <a:rPr lang="en-US" dirty="0" smtClean="0"/>
              <a:t>400,000</a:t>
            </a:r>
            <a:endParaRPr lang="en-US" dirty="0"/>
          </a:p>
        </p:txBody>
      </p:sp>
      <p:sp>
        <p:nvSpPr>
          <p:cNvPr id="3" name="TextBox 2"/>
          <p:cNvSpPr txBox="1"/>
          <p:nvPr/>
        </p:nvSpPr>
        <p:spPr>
          <a:xfrm>
            <a:off x="1263458" y="1503638"/>
            <a:ext cx="4649054" cy="646331"/>
          </a:xfrm>
          <a:prstGeom prst="rect">
            <a:avLst/>
          </a:prstGeom>
          <a:noFill/>
        </p:spPr>
        <p:txBody>
          <a:bodyPr wrap="none" rtlCol="0">
            <a:spAutoFit/>
          </a:bodyPr>
          <a:lstStyle/>
          <a:p>
            <a:r>
              <a:rPr lang="en-US" sz="1200" dirty="0" smtClean="0"/>
              <a:t>Linear: Y </a:t>
            </a:r>
            <a:r>
              <a:rPr lang="en-US" sz="1200" dirty="0"/>
              <a:t>= -</a:t>
            </a:r>
            <a:r>
              <a:rPr lang="en-US" sz="1200" dirty="0" smtClean="0"/>
              <a:t>169638 </a:t>
            </a:r>
            <a:r>
              <a:rPr lang="en-US" sz="1200" dirty="0"/>
              <a:t>+ </a:t>
            </a:r>
            <a:r>
              <a:rPr lang="en-US" sz="1200" dirty="0" smtClean="0"/>
              <a:t>(</a:t>
            </a:r>
            <a:r>
              <a:rPr lang="en-US" sz="1200" dirty="0"/>
              <a:t>t</a:t>
            </a:r>
            <a:r>
              <a:rPr lang="en-US" sz="1200" dirty="0" smtClean="0"/>
              <a:t> </a:t>
            </a:r>
            <a:r>
              <a:rPr lang="en-US" sz="1200" dirty="0"/>
              <a:t>* </a:t>
            </a:r>
            <a:r>
              <a:rPr lang="en-US" sz="1200" dirty="0" smtClean="0"/>
              <a:t>1517.584)</a:t>
            </a:r>
            <a:endParaRPr lang="en-US" sz="1200" dirty="0"/>
          </a:p>
          <a:p>
            <a:r>
              <a:rPr lang="en-US" sz="1200" dirty="0" smtClean="0"/>
              <a:t>Quadratic: Y  </a:t>
            </a:r>
            <a:r>
              <a:rPr lang="en-US" sz="1200" dirty="0"/>
              <a:t>= </a:t>
            </a:r>
            <a:r>
              <a:rPr lang="en-US" sz="1200" dirty="0" smtClean="0"/>
              <a:t>-4973214 </a:t>
            </a:r>
            <a:r>
              <a:rPr lang="en-US" sz="1200" dirty="0"/>
              <a:t>+ </a:t>
            </a:r>
            <a:r>
              <a:rPr lang="en-US" sz="1200" dirty="0" smtClean="0"/>
              <a:t>(6484.294 </a:t>
            </a:r>
            <a:r>
              <a:rPr lang="en-US" sz="1200" dirty="0"/>
              <a:t>* t</a:t>
            </a:r>
            <a:r>
              <a:rPr lang="en-US" sz="1200" dirty="0" smtClean="0"/>
              <a:t>) </a:t>
            </a:r>
            <a:r>
              <a:rPr lang="en-US" sz="1200" dirty="0"/>
              <a:t>+ (</a:t>
            </a:r>
            <a:r>
              <a:rPr lang="en-US" sz="1200" dirty="0" smtClean="0"/>
              <a:t>-1.837814* 10</a:t>
            </a:r>
            <a:r>
              <a:rPr lang="en-US" sz="1200" baseline="30000" dirty="0" smtClean="0"/>
              <a:t>-12</a:t>
            </a:r>
            <a:r>
              <a:rPr lang="en-US" sz="1200" dirty="0" smtClean="0"/>
              <a:t> </a:t>
            </a:r>
            <a:r>
              <a:rPr lang="en-US" sz="1200" dirty="0"/>
              <a:t>* t</a:t>
            </a:r>
            <a:r>
              <a:rPr lang="en-US" sz="1200" baseline="30000" dirty="0" smtClean="0"/>
              <a:t>2</a:t>
            </a:r>
            <a:r>
              <a:rPr lang="en-US" sz="1200" dirty="0" smtClean="0"/>
              <a:t>)</a:t>
            </a:r>
          </a:p>
          <a:p>
            <a:r>
              <a:rPr lang="en-US" sz="1200" dirty="0" smtClean="0"/>
              <a:t>Exponential: Y = </a:t>
            </a:r>
            <a:r>
              <a:rPr lang="en-US" sz="1200" dirty="0"/>
              <a:t>10**(</a:t>
            </a:r>
            <a:r>
              <a:rPr lang="en-US" sz="1200" dirty="0" smtClean="0"/>
              <a:t>3.540416 </a:t>
            </a:r>
            <a:r>
              <a:rPr lang="en-US" sz="1200" dirty="0"/>
              <a:t>+ (year * </a:t>
            </a:r>
            <a:r>
              <a:rPr lang="en-US" sz="1200" dirty="0" smtClean="0"/>
              <a:t>1.547426e</a:t>
            </a:r>
            <a:r>
              <a:rPr lang="en-US" sz="1200" dirty="0"/>
              <a:t>-09))</a:t>
            </a:r>
          </a:p>
        </p:txBody>
      </p:sp>
      <p:sp>
        <p:nvSpPr>
          <p:cNvPr id="26" name="TextBox 25"/>
          <p:cNvSpPr txBox="1"/>
          <p:nvPr/>
        </p:nvSpPr>
        <p:spPr>
          <a:xfrm>
            <a:off x="3641827" y="6044895"/>
            <a:ext cx="652643" cy="369332"/>
          </a:xfrm>
          <a:prstGeom prst="rect">
            <a:avLst/>
          </a:prstGeom>
          <a:solidFill>
            <a:srgbClr val="FFFFFF"/>
          </a:solidFill>
        </p:spPr>
        <p:txBody>
          <a:bodyPr wrap="none" rtlCol="0">
            <a:spAutoFit/>
          </a:bodyPr>
          <a:lstStyle/>
          <a:p>
            <a:pPr algn="ctr"/>
            <a:r>
              <a:rPr lang="en-US" dirty="0" smtClean="0"/>
              <a:t>2008</a:t>
            </a:r>
            <a:endParaRPr lang="en-US" dirty="0"/>
          </a:p>
        </p:txBody>
      </p:sp>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IPv4 Table Size</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278495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lstStyle/>
          <a:p>
            <a:r>
              <a:rPr lang="en-US" dirty="0" smtClean="0">
                <a:solidFill>
                  <a:srgbClr val="984807"/>
                </a:solidFill>
                <a:latin typeface="Powderfinger Type"/>
                <a:cs typeface="Powderfinger Type"/>
              </a:rPr>
              <a:t>V4 - Daily Growth Rates</a:t>
            </a:r>
            <a:endParaRPr lang="en-US"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39" b="-3098"/>
          <a:stretch/>
        </p:blipFill>
        <p:spPr>
          <a:xfrm>
            <a:off x="457200" y="1124855"/>
            <a:ext cx="8229600" cy="5696857"/>
          </a:xfrm>
        </p:spPr>
      </p:pic>
    </p:spTree>
    <p:extLst>
      <p:ext uri="{BB962C8B-B14F-4D97-AF65-F5344CB8AC3E}">
        <p14:creationId xmlns:p14="http://schemas.microsoft.com/office/powerpoint/2010/main" val="3590166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spTree>
    <p:extLst>
      <p:ext uri="{BB962C8B-B14F-4D97-AF65-F5344CB8AC3E}">
        <p14:creationId xmlns:p14="http://schemas.microsoft.com/office/powerpoint/2010/main" val="39974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26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cxnSp>
        <p:nvCxnSpPr>
          <p:cNvPr id="7" name="Straight Connector 6"/>
          <p:cNvCxnSpPr/>
          <p:nvPr/>
        </p:nvCxnSpPr>
        <p:spPr>
          <a:xfrm>
            <a:off x="4844143" y="2431143"/>
            <a:ext cx="3701143" cy="1279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844143" y="3223078"/>
            <a:ext cx="3701143" cy="12790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0846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793F05"/>
                </a:solidFill>
                <a:latin typeface="Powderfinger Type"/>
                <a:cs typeface="Powderfinger Type"/>
              </a:rPr>
              <a:t>IPv4 BGP Table Size predictions</a:t>
            </a:r>
            <a:endParaRPr lang="en-US" sz="3200"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spcBef>
                <a:spcPts val="600"/>
              </a:spcBef>
              <a:buNone/>
            </a:pPr>
            <a:r>
              <a:rPr lang="en-US" dirty="0" smtClean="0"/>
              <a:t>Jan 2013	</a:t>
            </a:r>
            <a:r>
              <a:rPr lang="en-US" dirty="0"/>
              <a:t> </a:t>
            </a:r>
            <a:r>
              <a:rPr lang="en-US" dirty="0" smtClean="0"/>
              <a:t>   441,172 entries</a:t>
            </a:r>
          </a:p>
          <a:p>
            <a:pPr marL="0" indent="0">
              <a:spcBef>
                <a:spcPts val="600"/>
              </a:spcBef>
              <a:buNone/>
            </a:pPr>
            <a:r>
              <a:rPr lang="en-US" dirty="0"/>
              <a:t> </a:t>
            </a:r>
            <a:r>
              <a:rPr lang="en-US" dirty="0" smtClean="0"/>
              <a:t>      2014	</a:t>
            </a:r>
            <a:r>
              <a:rPr lang="en-US" dirty="0"/>
              <a:t> </a:t>
            </a:r>
            <a:r>
              <a:rPr lang="en-US" dirty="0" smtClean="0"/>
              <a:t>   488,011 entries</a:t>
            </a:r>
          </a:p>
          <a:p>
            <a:pPr marL="0" indent="0">
              <a:spcBef>
                <a:spcPts val="600"/>
              </a:spcBef>
              <a:buNone/>
            </a:pPr>
            <a:r>
              <a:rPr lang="en-US" dirty="0"/>
              <a:t> </a:t>
            </a:r>
            <a:r>
              <a:rPr lang="en-US" dirty="0" smtClean="0"/>
              <a:t>      </a:t>
            </a:r>
            <a:r>
              <a:rPr lang="en-US" i="1" dirty="0" smtClean="0">
                <a:solidFill>
                  <a:schemeClr val="tx1">
                    <a:lumMod val="50000"/>
                    <a:lumOff val="50000"/>
                  </a:schemeClr>
                </a:solidFill>
              </a:rPr>
              <a:t>2015	</a:t>
            </a:r>
            <a:r>
              <a:rPr lang="en-US" i="1" dirty="0">
                <a:solidFill>
                  <a:schemeClr val="tx1">
                    <a:lumMod val="50000"/>
                    <a:lumOff val="50000"/>
                  </a:schemeClr>
                </a:solidFill>
              </a:rPr>
              <a:t> </a:t>
            </a:r>
            <a:r>
              <a:rPr lang="en-US" i="1" dirty="0" smtClean="0">
                <a:solidFill>
                  <a:schemeClr val="tx1">
                    <a:lumMod val="50000"/>
                    <a:lumOff val="50000"/>
                  </a:schemeClr>
                </a:solidFill>
              </a:rPr>
              <a:t>   540,000 entries		</a:t>
            </a:r>
            <a:r>
              <a:rPr lang="en-US" i="1" dirty="0" smtClean="0">
                <a:solidFill>
                  <a:schemeClr val="bg1">
                    <a:lumMod val="85000"/>
                  </a:schemeClr>
                </a:solidFill>
              </a:rPr>
              <a:t>559,000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2016	</a:t>
            </a:r>
            <a:r>
              <a:rPr lang="en-US" i="1" dirty="0">
                <a:solidFill>
                  <a:schemeClr val="tx1">
                    <a:lumMod val="50000"/>
                    <a:lumOff val="50000"/>
                  </a:schemeClr>
                </a:solidFill>
              </a:rPr>
              <a:t> </a:t>
            </a:r>
            <a:r>
              <a:rPr lang="en-US" i="1" dirty="0" smtClean="0">
                <a:solidFill>
                  <a:schemeClr val="tx1">
                    <a:lumMod val="50000"/>
                    <a:lumOff val="50000"/>
                  </a:schemeClr>
                </a:solidFill>
              </a:rPr>
              <a:t>   590,000 entries		</a:t>
            </a:r>
            <a:r>
              <a:rPr lang="en-US" i="1" dirty="0" smtClean="0">
                <a:solidFill>
                  <a:srgbClr val="D9D9D9"/>
                </a:solidFill>
              </a:rPr>
              <a:t>630,000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2017	</a:t>
            </a:r>
            <a:r>
              <a:rPr lang="en-US" i="1" dirty="0">
                <a:solidFill>
                  <a:schemeClr val="tx1">
                    <a:lumMod val="50000"/>
                    <a:lumOff val="50000"/>
                  </a:schemeClr>
                </a:solidFill>
              </a:rPr>
              <a:t> </a:t>
            </a:r>
            <a:r>
              <a:rPr lang="en-US" i="1" dirty="0" smtClean="0">
                <a:solidFill>
                  <a:schemeClr val="tx1">
                    <a:lumMod val="50000"/>
                    <a:lumOff val="50000"/>
                  </a:schemeClr>
                </a:solidFill>
              </a:rPr>
              <a:t>   640,000 entries		</a:t>
            </a:r>
            <a:r>
              <a:rPr lang="en-US" i="1" dirty="0" smtClean="0">
                <a:solidFill>
                  <a:srgbClr val="D9D9D9"/>
                </a:solidFill>
              </a:rPr>
              <a:t>710,000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2018	</a:t>
            </a:r>
            <a:r>
              <a:rPr lang="en-US" i="1" dirty="0">
                <a:solidFill>
                  <a:schemeClr val="tx1">
                    <a:lumMod val="50000"/>
                    <a:lumOff val="50000"/>
                  </a:schemeClr>
                </a:solidFill>
              </a:rPr>
              <a:t> </a:t>
            </a:r>
            <a:r>
              <a:rPr lang="en-US" i="1" dirty="0" smtClean="0">
                <a:solidFill>
                  <a:schemeClr val="tx1">
                    <a:lumMod val="50000"/>
                    <a:lumOff val="50000"/>
                  </a:schemeClr>
                </a:solidFill>
              </a:rPr>
              <a:t>   690,000 entries		</a:t>
            </a:r>
            <a:r>
              <a:rPr lang="en-US" i="1" dirty="0" smtClean="0">
                <a:solidFill>
                  <a:srgbClr val="D9D9D9"/>
                </a:solidFill>
              </a:rPr>
              <a:t>801,000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   740,000 entries</a:t>
            </a:r>
            <a:r>
              <a:rPr lang="en-US" i="1" dirty="0" smtClean="0">
                <a:solidFill>
                  <a:schemeClr val="tx1">
                    <a:lumMod val="50000"/>
                    <a:lumOff val="50000"/>
                  </a:schemeClr>
                </a:solidFill>
              </a:rPr>
              <a:t>		</a:t>
            </a:r>
            <a:r>
              <a:rPr lang="en-US" i="1" dirty="0" smtClean="0">
                <a:solidFill>
                  <a:srgbClr val="D9D9D9"/>
                </a:solidFill>
              </a:rPr>
              <a:t>902,000</a:t>
            </a:r>
            <a:endParaRPr lang="en-US" i="1" dirty="0">
              <a:solidFill>
                <a:srgbClr val="D9D9D9"/>
              </a:solidFill>
            </a:endParaRPr>
          </a:p>
          <a:p>
            <a:pPr marL="0" indent="0">
              <a:spcBef>
                <a:spcPts val="600"/>
              </a:spcBef>
              <a:buNone/>
            </a:pPr>
            <a:endParaRPr lang="en-US" dirty="0" smtClean="0">
              <a:solidFill>
                <a:schemeClr val="bg1">
                  <a:lumMod val="65000"/>
                </a:schemeClr>
              </a:solidFill>
            </a:endParaRPr>
          </a:p>
          <a:p>
            <a:pPr marL="0" indent="0">
              <a:spcBef>
                <a:spcPts val="600"/>
              </a:spcBef>
              <a:buNone/>
            </a:pPr>
            <a:r>
              <a:rPr lang="en-US" sz="2200" i="1" dirty="0" smtClean="0">
                <a:solidFill>
                  <a:srgbClr val="000000"/>
                </a:solidFill>
              </a:rPr>
              <a:t>These numbers are dubious due to uncertainties introduced by IPv4 address exhaustion pressures. </a:t>
            </a:r>
            <a:endParaRPr lang="en-US" sz="2200" i="1" dirty="0">
              <a:solidFill>
                <a:srgbClr val="000000"/>
              </a:solidFill>
            </a:endParaRPr>
          </a:p>
        </p:txBody>
      </p:sp>
      <p:sp>
        <p:nvSpPr>
          <p:cNvPr id="5" name="TextBox 4"/>
          <p:cNvSpPr txBox="1"/>
          <p:nvPr/>
        </p:nvSpPr>
        <p:spPr>
          <a:xfrm>
            <a:off x="2555776" y="1268760"/>
            <a:ext cx="1422234" cy="369332"/>
          </a:xfrm>
          <a:prstGeom prst="rect">
            <a:avLst/>
          </a:prstGeom>
          <a:noFill/>
        </p:spPr>
        <p:txBody>
          <a:bodyPr wrap="none" rtlCol="0">
            <a:spAutoFit/>
          </a:bodyPr>
          <a:lstStyle/>
          <a:p>
            <a:r>
              <a:rPr lang="en-US" dirty="0" smtClean="0"/>
              <a:t>Linear Model</a:t>
            </a:r>
            <a:endParaRPr lang="en-US" dirty="0"/>
          </a:p>
        </p:txBody>
      </p:sp>
      <p:sp>
        <p:nvSpPr>
          <p:cNvPr id="6" name="TextBox 5"/>
          <p:cNvSpPr txBox="1"/>
          <p:nvPr/>
        </p:nvSpPr>
        <p:spPr>
          <a:xfrm>
            <a:off x="5652120" y="1268760"/>
            <a:ext cx="1950286" cy="369332"/>
          </a:xfrm>
          <a:prstGeom prst="rect">
            <a:avLst/>
          </a:prstGeom>
          <a:noFill/>
        </p:spPr>
        <p:txBody>
          <a:bodyPr wrap="none" rtlCol="0">
            <a:spAutoFit/>
          </a:bodyPr>
          <a:lstStyle/>
          <a:p>
            <a:r>
              <a:rPr lang="en-US" dirty="0" smtClean="0"/>
              <a:t>Exponential Model</a:t>
            </a:r>
            <a:endParaRPr lang="en-US" dirty="0"/>
          </a:p>
        </p:txBody>
      </p:sp>
    </p:spTree>
    <p:extLst>
      <p:ext uri="{BB962C8B-B14F-4D97-AF65-F5344CB8AC3E}">
        <p14:creationId xmlns:p14="http://schemas.microsoft.com/office/powerpoint/2010/main" val="254793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82" b="-1421"/>
          <a:stretch/>
        </p:blipFill>
        <p:spPr>
          <a:xfrm>
            <a:off x="520697" y="1224644"/>
            <a:ext cx="8229600" cy="5331484"/>
          </a:xfrm>
        </p:spPr>
      </p:pic>
      <p:sp>
        <p:nvSpPr>
          <p:cNvPr id="14" name="Rectangle 13"/>
          <p:cNvSpPr/>
          <p:nvPr/>
        </p:nvSpPr>
        <p:spPr>
          <a:xfrm>
            <a:off x="121837" y="907144"/>
            <a:ext cx="1086303" cy="55879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8291" y="6044895"/>
            <a:ext cx="7888509"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05071" y="6044895"/>
            <a:ext cx="652643" cy="369332"/>
          </a:xfrm>
          <a:prstGeom prst="rect">
            <a:avLst/>
          </a:prstGeom>
          <a:solidFill>
            <a:srgbClr val="FFFFFF"/>
          </a:solidFill>
        </p:spPr>
        <p:txBody>
          <a:bodyPr wrap="none" rtlCol="0">
            <a:spAutoFit/>
          </a:bodyPr>
          <a:lstStyle/>
          <a:p>
            <a:pPr algn="ctr"/>
            <a:r>
              <a:rPr lang="en-US" dirty="0" smtClean="0"/>
              <a:t>2004</a:t>
            </a:r>
            <a:endParaRPr lang="en-US" dirty="0"/>
          </a:p>
        </p:txBody>
      </p:sp>
      <p:sp>
        <p:nvSpPr>
          <p:cNvPr id="17" name="TextBox 16"/>
          <p:cNvSpPr txBox="1"/>
          <p:nvPr/>
        </p:nvSpPr>
        <p:spPr>
          <a:xfrm>
            <a:off x="4913074" y="6044895"/>
            <a:ext cx="652643" cy="369332"/>
          </a:xfrm>
          <a:prstGeom prst="rect">
            <a:avLst/>
          </a:prstGeom>
          <a:solidFill>
            <a:srgbClr val="FFFFFF"/>
          </a:solidFill>
        </p:spPr>
        <p:txBody>
          <a:bodyPr wrap="none" rtlCol="0">
            <a:spAutoFit/>
          </a:bodyPr>
          <a:lstStyle/>
          <a:p>
            <a:pPr algn="ctr"/>
            <a:r>
              <a:rPr lang="en-US" dirty="0" smtClean="0"/>
              <a:t>2010</a:t>
            </a:r>
          </a:p>
        </p:txBody>
      </p:sp>
      <p:sp>
        <p:nvSpPr>
          <p:cNvPr id="18" name="TextBox 17"/>
          <p:cNvSpPr txBox="1"/>
          <p:nvPr/>
        </p:nvSpPr>
        <p:spPr>
          <a:xfrm>
            <a:off x="894721" y="5764539"/>
            <a:ext cx="301660" cy="369332"/>
          </a:xfrm>
          <a:prstGeom prst="rect">
            <a:avLst/>
          </a:prstGeom>
          <a:noFill/>
        </p:spPr>
        <p:txBody>
          <a:bodyPr wrap="none" rtlCol="0">
            <a:spAutoFit/>
          </a:bodyPr>
          <a:lstStyle/>
          <a:p>
            <a:r>
              <a:rPr lang="en-US" dirty="0" smtClean="0"/>
              <a:t>0</a:t>
            </a:r>
            <a:endParaRPr lang="en-US" dirty="0"/>
          </a:p>
        </p:txBody>
      </p:sp>
      <p:sp>
        <p:nvSpPr>
          <p:cNvPr id="19" name="TextBox 18"/>
          <p:cNvSpPr txBox="1"/>
          <p:nvPr/>
        </p:nvSpPr>
        <p:spPr>
          <a:xfrm>
            <a:off x="369149" y="3218358"/>
            <a:ext cx="827232" cy="369332"/>
          </a:xfrm>
          <a:prstGeom prst="rect">
            <a:avLst/>
          </a:prstGeom>
          <a:solidFill>
            <a:schemeClr val="bg1"/>
          </a:solidFill>
        </p:spPr>
        <p:txBody>
          <a:bodyPr wrap="none" rtlCol="0">
            <a:spAutoFit/>
          </a:bodyPr>
          <a:lstStyle/>
          <a:p>
            <a:r>
              <a:rPr lang="en-US" dirty="0" smtClean="0"/>
              <a:t>15,000</a:t>
            </a:r>
            <a:endParaRPr lang="en-US" dirty="0"/>
          </a:p>
        </p:txBody>
      </p:sp>
      <p:sp>
        <p:nvSpPr>
          <p:cNvPr id="20" name="TextBox 19"/>
          <p:cNvSpPr txBox="1"/>
          <p:nvPr/>
        </p:nvSpPr>
        <p:spPr>
          <a:xfrm>
            <a:off x="369149" y="2369631"/>
            <a:ext cx="827232" cy="369332"/>
          </a:xfrm>
          <a:prstGeom prst="rect">
            <a:avLst/>
          </a:prstGeom>
          <a:solidFill>
            <a:schemeClr val="bg1"/>
          </a:solidFill>
        </p:spPr>
        <p:txBody>
          <a:bodyPr wrap="none" rtlCol="0">
            <a:spAutoFit/>
          </a:bodyPr>
          <a:lstStyle/>
          <a:p>
            <a:r>
              <a:rPr lang="en-US" dirty="0"/>
              <a:t>2</a:t>
            </a:r>
            <a:r>
              <a:rPr lang="en-US" dirty="0" smtClean="0"/>
              <a:t>0,000</a:t>
            </a:r>
            <a:endParaRPr lang="en-US" dirty="0"/>
          </a:p>
        </p:txBody>
      </p:sp>
      <p:sp>
        <p:nvSpPr>
          <p:cNvPr id="21" name="TextBox 20"/>
          <p:cNvSpPr txBox="1"/>
          <p:nvPr/>
        </p:nvSpPr>
        <p:spPr>
          <a:xfrm>
            <a:off x="3577073" y="6044895"/>
            <a:ext cx="652643" cy="369332"/>
          </a:xfrm>
          <a:prstGeom prst="rect">
            <a:avLst/>
          </a:prstGeom>
          <a:solidFill>
            <a:srgbClr val="FFFFFF"/>
          </a:solidFill>
        </p:spPr>
        <p:txBody>
          <a:bodyPr wrap="none" rtlCol="0">
            <a:spAutoFit/>
          </a:bodyPr>
          <a:lstStyle/>
          <a:p>
            <a:pPr algn="ctr"/>
            <a:r>
              <a:rPr lang="en-US" dirty="0" smtClean="0"/>
              <a:t>2008</a:t>
            </a:r>
            <a:endParaRPr lang="en-US" dirty="0"/>
          </a:p>
        </p:txBody>
      </p:sp>
      <p:sp>
        <p:nvSpPr>
          <p:cNvPr id="22" name="TextBox 21"/>
          <p:cNvSpPr txBox="1"/>
          <p:nvPr/>
        </p:nvSpPr>
        <p:spPr>
          <a:xfrm>
            <a:off x="6249075" y="6044895"/>
            <a:ext cx="652643" cy="369332"/>
          </a:xfrm>
          <a:prstGeom prst="rect">
            <a:avLst/>
          </a:prstGeom>
          <a:solidFill>
            <a:srgbClr val="FFFFFF"/>
          </a:solidFill>
        </p:spPr>
        <p:txBody>
          <a:bodyPr wrap="none" rtlCol="0">
            <a:spAutoFit/>
          </a:bodyPr>
          <a:lstStyle/>
          <a:p>
            <a:pPr algn="ctr"/>
            <a:r>
              <a:rPr lang="en-US" dirty="0" smtClean="0"/>
              <a:t>2012</a:t>
            </a:r>
          </a:p>
        </p:txBody>
      </p:sp>
      <p:sp>
        <p:nvSpPr>
          <p:cNvPr id="23" name="TextBox 22"/>
          <p:cNvSpPr txBox="1"/>
          <p:nvPr/>
        </p:nvSpPr>
        <p:spPr>
          <a:xfrm>
            <a:off x="7585077" y="6044895"/>
            <a:ext cx="652643" cy="369332"/>
          </a:xfrm>
          <a:prstGeom prst="rect">
            <a:avLst/>
          </a:prstGeom>
          <a:solidFill>
            <a:srgbClr val="FFFFFF"/>
          </a:solidFill>
        </p:spPr>
        <p:txBody>
          <a:bodyPr wrap="none" rtlCol="0">
            <a:spAutoFit/>
          </a:bodyPr>
          <a:lstStyle/>
          <a:p>
            <a:pPr algn="ctr"/>
            <a:r>
              <a:rPr lang="en-US" dirty="0" smtClean="0"/>
              <a:t>2014</a:t>
            </a:r>
          </a:p>
        </p:txBody>
      </p:sp>
      <p:sp>
        <p:nvSpPr>
          <p:cNvPr id="24" name="TextBox 23"/>
          <p:cNvSpPr txBox="1"/>
          <p:nvPr/>
        </p:nvSpPr>
        <p:spPr>
          <a:xfrm>
            <a:off x="369149" y="4067085"/>
            <a:ext cx="827232" cy="369332"/>
          </a:xfrm>
          <a:prstGeom prst="rect">
            <a:avLst/>
          </a:prstGeom>
          <a:noFill/>
        </p:spPr>
        <p:txBody>
          <a:bodyPr wrap="none" rtlCol="0">
            <a:spAutoFit/>
          </a:bodyPr>
          <a:lstStyle/>
          <a:p>
            <a:r>
              <a:rPr lang="en-US" dirty="0"/>
              <a:t>1</a:t>
            </a:r>
            <a:r>
              <a:rPr lang="en-US" dirty="0" smtClean="0"/>
              <a:t>0,000</a:t>
            </a:r>
            <a:endParaRPr lang="en-US" dirty="0"/>
          </a:p>
        </p:txBody>
      </p:sp>
      <p:sp>
        <p:nvSpPr>
          <p:cNvPr id="27" name="TextBox 26"/>
          <p:cNvSpPr txBox="1"/>
          <p:nvPr/>
        </p:nvSpPr>
        <p:spPr>
          <a:xfrm>
            <a:off x="369149" y="1520904"/>
            <a:ext cx="827232" cy="369332"/>
          </a:xfrm>
          <a:prstGeom prst="rect">
            <a:avLst/>
          </a:prstGeom>
          <a:solidFill>
            <a:schemeClr val="bg1"/>
          </a:solidFill>
        </p:spPr>
        <p:txBody>
          <a:bodyPr wrap="none" rtlCol="0">
            <a:spAutoFit/>
          </a:bodyPr>
          <a:lstStyle/>
          <a:p>
            <a:r>
              <a:rPr lang="en-US" dirty="0" smtClean="0"/>
              <a:t>25,000</a:t>
            </a:r>
            <a:endParaRPr lang="en-US" dirty="0"/>
          </a:p>
        </p:txBody>
      </p:sp>
      <p:sp>
        <p:nvSpPr>
          <p:cNvPr id="25" name="TextBox 24"/>
          <p:cNvSpPr txBox="1"/>
          <p:nvPr/>
        </p:nvSpPr>
        <p:spPr>
          <a:xfrm>
            <a:off x="486143" y="4915812"/>
            <a:ext cx="710238" cy="369332"/>
          </a:xfrm>
          <a:prstGeom prst="rect">
            <a:avLst/>
          </a:prstGeom>
          <a:noFill/>
        </p:spPr>
        <p:txBody>
          <a:bodyPr wrap="none" rtlCol="0">
            <a:spAutoFit/>
          </a:bodyPr>
          <a:lstStyle/>
          <a:p>
            <a:r>
              <a:rPr lang="en-US" dirty="0"/>
              <a:t>5</a:t>
            </a:r>
            <a:r>
              <a:rPr lang="en-US" dirty="0" smtClean="0"/>
              <a:t>,000</a:t>
            </a:r>
            <a:endParaRPr lang="en-US" dirty="0"/>
          </a:p>
        </p:txBody>
      </p:sp>
      <p:sp>
        <p:nvSpPr>
          <p:cNvPr id="28" name="TextBox 27"/>
          <p:cNvSpPr txBox="1"/>
          <p:nvPr/>
        </p:nvSpPr>
        <p:spPr>
          <a:xfrm>
            <a:off x="2241072" y="6044895"/>
            <a:ext cx="652643" cy="369332"/>
          </a:xfrm>
          <a:prstGeom prst="rect">
            <a:avLst/>
          </a:prstGeom>
          <a:solidFill>
            <a:srgbClr val="FFFFFF"/>
          </a:solidFill>
        </p:spPr>
        <p:txBody>
          <a:bodyPr wrap="none" rtlCol="0">
            <a:spAutoFit/>
          </a:bodyPr>
          <a:lstStyle/>
          <a:p>
            <a:pPr algn="ctr"/>
            <a:r>
              <a:rPr lang="en-US" dirty="0" smtClean="0"/>
              <a:t>2006</a:t>
            </a:r>
            <a:endParaRPr lang="en-US" dirty="0"/>
          </a:p>
        </p:txBody>
      </p:sp>
      <p:sp>
        <p:nvSpPr>
          <p:cNvPr id="2" name="Title 1"/>
          <p:cNvSpPr>
            <a:spLocks noGrp="1"/>
          </p:cNvSpPr>
          <p:nvPr>
            <p:ph type="title"/>
          </p:nvPr>
        </p:nvSpPr>
        <p:spPr/>
        <p:txBody>
          <a:bodyPr/>
          <a:lstStyle/>
          <a:p>
            <a:r>
              <a:rPr lang="en-US" dirty="0" smtClean="0">
                <a:solidFill>
                  <a:schemeClr val="accent2">
                    <a:lumMod val="50000"/>
                  </a:schemeClr>
                </a:solidFill>
                <a:latin typeface="Powderfinger Type"/>
                <a:cs typeface="Powderfinger Type"/>
              </a:rPr>
              <a:t>IPv6 Table Size</a:t>
            </a:r>
            <a:endParaRPr lang="en-US" dirty="0">
              <a:solidFill>
                <a:schemeClr val="accent2">
                  <a:lumMod val="50000"/>
                </a:schemeClr>
              </a:solidFill>
              <a:latin typeface="Powderfinger Type"/>
              <a:cs typeface="Powderfinger Type"/>
            </a:endParaRPr>
          </a:p>
        </p:txBody>
      </p:sp>
    </p:spTree>
    <p:extLst>
      <p:ext uri="{BB962C8B-B14F-4D97-AF65-F5344CB8AC3E}">
        <p14:creationId xmlns:p14="http://schemas.microsoft.com/office/powerpoint/2010/main" val="2825659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V6 - Daily Growth Rates</a:t>
            </a:r>
            <a:endParaRPr lang="en-US" dirty="0">
              <a:solidFill>
                <a:srgbClr val="793F05"/>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399" b="375"/>
          <a:stretch/>
        </p:blipFill>
        <p:spPr>
          <a:xfrm>
            <a:off x="457200" y="1043214"/>
            <a:ext cx="8229600" cy="5542643"/>
          </a:xfrm>
        </p:spPr>
      </p:pic>
    </p:spTree>
    <p:extLst>
      <p:ext uri="{BB962C8B-B14F-4D97-AF65-F5344CB8AC3E}">
        <p14:creationId xmlns:p14="http://schemas.microsoft.com/office/powerpoint/2010/main" val="4147369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783"/>
          <a:stretch/>
        </p:blipFill>
        <p:spPr>
          <a:xfrm>
            <a:off x="457200" y="1061357"/>
            <a:ext cx="8229600" cy="5587999"/>
          </a:xfrm>
        </p:spPr>
      </p:pic>
    </p:spTree>
    <p:extLst>
      <p:ext uri="{BB962C8B-B14F-4D97-AF65-F5344CB8AC3E}">
        <p14:creationId xmlns:p14="http://schemas.microsoft.com/office/powerpoint/2010/main" val="2895509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spTree>
    <p:extLst>
      <p:ext uri="{BB962C8B-B14F-4D97-AF65-F5344CB8AC3E}">
        <p14:creationId xmlns:p14="http://schemas.microsoft.com/office/powerpoint/2010/main" val="4123336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cxnSp>
        <p:nvCxnSpPr>
          <p:cNvPr id="5" name="Straight Connector 4"/>
          <p:cNvCxnSpPr/>
          <p:nvPr/>
        </p:nvCxnSpPr>
        <p:spPr>
          <a:xfrm>
            <a:off x="2848429" y="3002642"/>
            <a:ext cx="5361214" cy="1723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65401" y="4561113"/>
            <a:ext cx="5517242" cy="15076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0195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8-18 at 4.11.34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206" r="-199"/>
          <a:stretch/>
        </p:blipFill>
        <p:spPr>
          <a:xfrm>
            <a:off x="217714" y="717249"/>
            <a:ext cx="6241143" cy="2289589"/>
          </a:xfrm>
        </p:spPr>
      </p:pic>
      <p:pic>
        <p:nvPicPr>
          <p:cNvPr id="5" name="Picture 4" descr="Screen Shot 2014-08-18 at 4.15.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33" y="3410857"/>
            <a:ext cx="3857576" cy="3314095"/>
          </a:xfrm>
          <a:prstGeom prst="rect">
            <a:avLst/>
          </a:prstGeom>
        </p:spPr>
      </p:pic>
      <p:pic>
        <p:nvPicPr>
          <p:cNvPr id="6" name="Picture 5" descr="Screen Shot 2014-08-18 at 4.17.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84" y="3006838"/>
            <a:ext cx="4462935" cy="3428051"/>
          </a:xfrm>
          <a:prstGeom prst="rect">
            <a:avLst/>
          </a:prstGeom>
        </p:spPr>
      </p:pic>
      <p:pic>
        <p:nvPicPr>
          <p:cNvPr id="7" name="Picture 6" descr="Screen Shot 2014-08-18 at 4.2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73" y="203326"/>
            <a:ext cx="4125168" cy="2803512"/>
          </a:xfrm>
          <a:prstGeom prst="rect">
            <a:avLst/>
          </a:prstGeom>
        </p:spPr>
      </p:pic>
      <p:sp>
        <p:nvSpPr>
          <p:cNvPr id="2" name="TextBox 1"/>
          <p:cNvSpPr txBox="1"/>
          <p:nvPr/>
        </p:nvSpPr>
        <p:spPr>
          <a:xfrm>
            <a:off x="2983455" y="253324"/>
            <a:ext cx="4609332" cy="954107"/>
          </a:xfrm>
          <a:prstGeom prst="rect">
            <a:avLst/>
          </a:prstGeom>
          <a:noFill/>
        </p:spPr>
        <p:txBody>
          <a:bodyPr wrap="square" rtlCol="0">
            <a:spAutoFit/>
          </a:bodyPr>
          <a:lstStyle/>
          <a:p>
            <a:r>
              <a:rPr lang="en-US" sz="2800" b="1" dirty="0" smtClean="0">
                <a:solidFill>
                  <a:srgbClr val="F27D0A"/>
                </a:solidFill>
                <a:latin typeface="AhnbergHand"/>
                <a:cs typeface="AhnbergHand"/>
              </a:rPr>
              <a:t>The Internet apparently has a bad hair day</a:t>
            </a:r>
            <a:endParaRPr lang="en-US" sz="2800" b="1" dirty="0">
              <a:solidFill>
                <a:srgbClr val="F27D0A"/>
              </a:solidFill>
              <a:latin typeface="AhnbergHand"/>
              <a:cs typeface="AhnbergHand"/>
            </a:endParaRPr>
          </a:p>
        </p:txBody>
      </p:sp>
    </p:spTree>
    <p:extLst>
      <p:ext uri="{BB962C8B-B14F-4D97-AF65-F5344CB8AC3E}">
        <p14:creationId xmlns:p14="http://schemas.microsoft.com/office/powerpoint/2010/main" val="3134934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IPv6 BGP Table Size predictions</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Jan 2013					  11,600 entries</a:t>
            </a:r>
          </a:p>
          <a:p>
            <a:pPr marL="0" indent="0">
              <a:buNone/>
            </a:pPr>
            <a:r>
              <a:rPr lang="en-US" dirty="0"/>
              <a:t>	 </a:t>
            </a:r>
            <a:r>
              <a:rPr lang="en-US" dirty="0" smtClean="0"/>
              <a:t> 2014				  16,200 entries</a:t>
            </a:r>
          </a:p>
          <a:p>
            <a:pPr marL="0" indent="0">
              <a:buNone/>
            </a:pPr>
            <a:r>
              <a:rPr lang="en-US" dirty="0"/>
              <a:t>	</a:t>
            </a:r>
            <a:r>
              <a:rPr lang="en-US" dirty="0" smtClean="0"/>
              <a:t>  </a:t>
            </a:r>
            <a:r>
              <a:rPr lang="en-US" i="1" dirty="0" smtClean="0">
                <a:solidFill>
                  <a:schemeClr val="tx1">
                    <a:lumMod val="50000"/>
                    <a:lumOff val="50000"/>
                  </a:schemeClr>
                </a:solidFill>
              </a:rPr>
              <a:t>2015				  24,600 entries		</a:t>
            </a:r>
            <a:r>
              <a:rPr lang="en-US" i="1" dirty="0" smtClean="0">
                <a:solidFill>
                  <a:srgbClr val="D9D9D9"/>
                </a:solidFill>
              </a:rPr>
              <a:t>19,000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2016			  	  36,400 entries		</a:t>
            </a:r>
            <a:r>
              <a:rPr lang="en-US" i="1" dirty="0" smtClean="0">
                <a:solidFill>
                  <a:srgbClr val="D9D9D9"/>
                </a:solidFill>
              </a:rPr>
              <a:t>23,000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2017				  54,000 entries		</a:t>
            </a:r>
            <a:r>
              <a:rPr lang="en-US" i="1" dirty="0" smtClean="0">
                <a:solidFill>
                  <a:srgbClr val="D9D9D9"/>
                </a:solidFill>
              </a:rPr>
              <a:t>27,000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2018				  80,000 entries		</a:t>
            </a:r>
            <a:r>
              <a:rPr lang="en-US" i="1" dirty="0" smtClean="0">
                <a:solidFill>
                  <a:srgbClr val="D9D9D9"/>
                </a:solidFill>
              </a:rPr>
              <a:t>30,000</a:t>
            </a:r>
          </a:p>
          <a:p>
            <a:pPr marL="0" indent="0">
              <a:buNone/>
            </a:pPr>
            <a:r>
              <a:rPr lang="en-US" i="1" dirty="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119,000 entries</a:t>
            </a:r>
            <a:r>
              <a:rPr lang="en-US" i="1" dirty="0" smtClean="0">
                <a:solidFill>
                  <a:schemeClr val="tx1">
                    <a:lumMod val="50000"/>
                    <a:lumOff val="50000"/>
                  </a:schemeClr>
                </a:solidFill>
              </a:rPr>
              <a:t>		</a:t>
            </a:r>
            <a:r>
              <a:rPr lang="en-US" i="1" dirty="0" smtClean="0">
                <a:solidFill>
                  <a:srgbClr val="D9D9D9"/>
                </a:solidFill>
              </a:rPr>
              <a:t>35,000</a:t>
            </a:r>
            <a:endParaRPr lang="en-US" i="1" dirty="0">
              <a:solidFill>
                <a:srgbClr val="D9D9D9"/>
              </a:solidFill>
            </a:endParaRPr>
          </a:p>
          <a:p>
            <a:pPr marL="0" indent="0">
              <a:buNone/>
            </a:pPr>
            <a:endParaRPr lang="en-US" dirty="0" smtClean="0">
              <a:solidFill>
                <a:schemeClr val="bg1">
                  <a:lumMod val="65000"/>
                </a:schemeClr>
              </a:solidFill>
            </a:endParaRPr>
          </a:p>
          <a:p>
            <a:pPr marL="0" indent="0">
              <a:buNone/>
            </a:pPr>
            <a:r>
              <a:rPr lang="en-US" sz="2200" i="1" dirty="0" smtClean="0">
                <a:solidFill>
                  <a:srgbClr val="000000"/>
                </a:solidFill>
              </a:rPr>
              <a:t> </a:t>
            </a:r>
            <a:endParaRPr lang="en-US" sz="2200" i="1" dirty="0">
              <a:solidFill>
                <a:srgbClr val="000000"/>
              </a:solidFill>
            </a:endParaRPr>
          </a:p>
        </p:txBody>
      </p:sp>
      <p:sp>
        <p:nvSpPr>
          <p:cNvPr id="5" name="TextBox 4"/>
          <p:cNvSpPr txBox="1"/>
          <p:nvPr/>
        </p:nvSpPr>
        <p:spPr>
          <a:xfrm>
            <a:off x="3931166" y="1230868"/>
            <a:ext cx="1950286" cy="369332"/>
          </a:xfrm>
          <a:prstGeom prst="rect">
            <a:avLst/>
          </a:prstGeom>
          <a:noFill/>
        </p:spPr>
        <p:txBody>
          <a:bodyPr wrap="none" rtlCol="0">
            <a:spAutoFit/>
          </a:bodyPr>
          <a:lstStyle/>
          <a:p>
            <a:r>
              <a:rPr lang="en-US" dirty="0" smtClean="0"/>
              <a:t>Exponential Model</a:t>
            </a:r>
            <a:endParaRPr lang="en-US" dirty="0"/>
          </a:p>
        </p:txBody>
      </p:sp>
      <p:sp>
        <p:nvSpPr>
          <p:cNvPr id="6" name="TextBox 5"/>
          <p:cNvSpPr txBox="1"/>
          <p:nvPr/>
        </p:nvSpPr>
        <p:spPr>
          <a:xfrm>
            <a:off x="6736514" y="1230868"/>
            <a:ext cx="1370049" cy="369332"/>
          </a:xfrm>
          <a:prstGeom prst="rect">
            <a:avLst/>
          </a:prstGeom>
          <a:noFill/>
        </p:spPr>
        <p:txBody>
          <a:bodyPr wrap="none" rtlCol="0">
            <a:spAutoFit/>
          </a:bodyPr>
          <a:lstStyle/>
          <a:p>
            <a:r>
              <a:rPr lang="en-US" dirty="0" err="1" smtClean="0"/>
              <a:t>LinearModel</a:t>
            </a:r>
            <a:endParaRPr lang="en-US" dirty="0"/>
          </a:p>
        </p:txBody>
      </p:sp>
    </p:spTree>
    <p:extLst>
      <p:ext uri="{BB962C8B-B14F-4D97-AF65-F5344CB8AC3E}">
        <p14:creationId xmlns:p14="http://schemas.microsoft.com/office/powerpoint/2010/main" val="3147240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Up and to the Right</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Most Internet curves are “up and to the right”</a:t>
            </a:r>
            <a:endParaRPr lang="en-US" dirty="0"/>
          </a:p>
          <a:p>
            <a:r>
              <a:rPr lang="en-US" dirty="0" smtClean="0"/>
              <a:t>But what makes this curve painful?</a:t>
            </a:r>
          </a:p>
          <a:p>
            <a:pPr lvl="1"/>
            <a:r>
              <a:rPr lang="en-US" dirty="0" smtClean="0"/>
              <a:t>The pain threshold is approximated by Moore’s Law</a:t>
            </a:r>
          </a:p>
          <a:p>
            <a:endParaRPr lang="en-US" dirty="0"/>
          </a:p>
        </p:txBody>
      </p:sp>
    </p:spTree>
    <p:extLst>
      <p:ext uri="{BB962C8B-B14F-4D97-AF65-F5344CB8AC3E}">
        <p14:creationId xmlns:p14="http://schemas.microsoft.com/office/powerpoint/2010/main" val="1556035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14609" t="-19241" r="-16782" b="-3798"/>
          <a:stretch/>
        </p:blipFill>
        <p:spPr>
          <a:xfrm>
            <a:off x="457200" y="0"/>
            <a:ext cx="8229600" cy="7212032"/>
          </a:xfrm>
        </p:spPr>
      </p:pic>
      <p:sp>
        <p:nvSpPr>
          <p:cNvPr id="6" name="Left Arrow 5"/>
          <p:cNvSpPr/>
          <p:nvPr/>
        </p:nvSpPr>
        <p:spPr>
          <a:xfrm rot="2843987">
            <a:off x="3941537" y="2657064"/>
            <a:ext cx="919691" cy="540173"/>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rot="13484172">
            <a:off x="5349365" y="4064978"/>
            <a:ext cx="919691" cy="540173"/>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128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815" b="-113"/>
          <a:stretch/>
        </p:blipFill>
        <p:spPr>
          <a:xfrm>
            <a:off x="457200" y="1149615"/>
            <a:ext cx="8229600" cy="5337967"/>
          </a:xfrm>
        </p:spPr>
      </p:pic>
      <p:sp>
        <p:nvSpPr>
          <p:cNvPr id="5" name="TextBox 4"/>
          <p:cNvSpPr txBox="1"/>
          <p:nvPr/>
        </p:nvSpPr>
        <p:spPr>
          <a:xfrm>
            <a:off x="4853948"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4642010" y="5320537"/>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8" name="Straight Arrow Connector 7"/>
          <p:cNvCxnSpPr/>
          <p:nvPr/>
        </p:nvCxnSpPr>
        <p:spPr>
          <a:xfrm>
            <a:off x="6532089" y="2661416"/>
            <a:ext cx="1284512" cy="732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342937" y="4445177"/>
            <a:ext cx="473664" cy="8753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7980" y="295033"/>
            <a:ext cx="7738016" cy="523220"/>
          </a:xfrm>
          <a:prstGeom prst="rect">
            <a:avLst/>
          </a:prstGeom>
          <a:noFill/>
        </p:spPr>
        <p:txBody>
          <a:bodyPr wrap="none" rtlCol="0">
            <a:spAutoFit/>
          </a:bodyPr>
          <a:lstStyle/>
          <a:p>
            <a:r>
              <a:rPr lang="en-US" sz="2800" dirty="0" smtClean="0">
                <a:solidFill>
                  <a:srgbClr val="984807"/>
                </a:solidFill>
                <a:latin typeface="Powderfinger Type"/>
                <a:cs typeface="Powderfinger Type"/>
              </a:rPr>
              <a:t>IPv4 BGP Table size and Moore’s Law</a:t>
            </a:r>
            <a:endParaRPr lang="en-US" sz="2800" dirty="0">
              <a:solidFill>
                <a:srgbClr val="984807"/>
              </a:solidFill>
              <a:latin typeface="Powderfinger Type"/>
              <a:cs typeface="Powderfinger Type"/>
            </a:endParaRPr>
          </a:p>
        </p:txBody>
      </p:sp>
    </p:spTree>
    <p:extLst>
      <p:ext uri="{BB962C8B-B14F-4D97-AF65-F5344CB8AC3E}">
        <p14:creationId xmlns:p14="http://schemas.microsoft.com/office/powerpoint/2010/main" val="1837896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52" b="-1462"/>
          <a:stretch/>
        </p:blipFill>
        <p:spPr>
          <a:xfrm>
            <a:off x="457200" y="1226256"/>
            <a:ext cx="8229600" cy="5332023"/>
          </a:xfrm>
        </p:spPr>
      </p:pic>
      <p:sp>
        <p:nvSpPr>
          <p:cNvPr id="2" name="Title 1"/>
          <p:cNvSpPr>
            <a:spLocks noGrp="1"/>
          </p:cNvSpPr>
          <p:nvPr>
            <p:ph type="title"/>
          </p:nvPr>
        </p:nvSpPr>
        <p:spPr/>
        <p:txBody>
          <a:bodyPr>
            <a:normAutofit/>
          </a:bodyPr>
          <a:lstStyle/>
          <a:p>
            <a:r>
              <a:rPr lang="en-US" sz="3600" dirty="0" smtClean="0">
                <a:solidFill>
                  <a:srgbClr val="984807"/>
                </a:solidFill>
                <a:latin typeface="Powderfinger Type"/>
                <a:cs typeface="Powderfinger Type"/>
              </a:rPr>
              <a:t>IPv6 Projections and Moore’s Law</a:t>
            </a:r>
            <a:endParaRPr lang="en-US" sz="3600" dirty="0">
              <a:solidFill>
                <a:srgbClr val="984807"/>
              </a:solidFill>
              <a:latin typeface="Powderfinger Type"/>
              <a:cs typeface="Powderfinger Type"/>
            </a:endParaRPr>
          </a:p>
        </p:txBody>
      </p:sp>
      <p:sp>
        <p:nvSpPr>
          <p:cNvPr id="5" name="TextBox 4"/>
          <p:cNvSpPr txBox="1"/>
          <p:nvPr/>
        </p:nvSpPr>
        <p:spPr>
          <a:xfrm>
            <a:off x="5138596"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3722459" y="5091148"/>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7" name="Straight Arrow Connector 6"/>
          <p:cNvCxnSpPr/>
          <p:nvPr/>
        </p:nvCxnSpPr>
        <p:spPr>
          <a:xfrm>
            <a:off x="6532089" y="2661416"/>
            <a:ext cx="1467622" cy="524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7342937" y="5211587"/>
            <a:ext cx="878726" cy="108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342937" y="4379485"/>
            <a:ext cx="656774" cy="941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342937" y="5363987"/>
            <a:ext cx="8787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2344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Table Growth</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r>
              <a:rPr lang="en-US" dirty="0" smtClean="0"/>
              <a:t>Nothing in these figures suggests that there is cause for urgent alarm -- at present</a:t>
            </a:r>
          </a:p>
          <a:p>
            <a:r>
              <a:rPr lang="en-US" dirty="0" smtClean="0"/>
              <a:t>The overall </a:t>
            </a:r>
            <a:r>
              <a:rPr lang="en-US" dirty="0" err="1" smtClean="0"/>
              <a:t>eBGP</a:t>
            </a:r>
            <a:r>
              <a:rPr lang="en-US" dirty="0" smtClean="0"/>
              <a:t> growth rates for IPv4 are holding at a modest level, and the IPv6 table, although it is growing rapidly,  is still relatively small in size in absolute terms</a:t>
            </a:r>
          </a:p>
          <a:p>
            <a:r>
              <a:rPr lang="en-US" dirty="0" smtClean="0"/>
              <a:t>As long as we are prepared to live within the technical constraints of the current routing paradigm it will continue to be viable for some time yet </a:t>
            </a:r>
          </a:p>
          <a:p>
            <a:pPr marL="0" indent="0">
              <a:buNone/>
            </a:pPr>
            <a:endParaRPr lang="en-US" dirty="0" smtClean="0"/>
          </a:p>
          <a:p>
            <a:endParaRPr lang="en-US" dirty="0"/>
          </a:p>
        </p:txBody>
      </p:sp>
    </p:spTree>
    <p:extLst>
      <p:ext uri="{BB962C8B-B14F-4D97-AF65-F5344CB8AC3E}">
        <p14:creationId xmlns:p14="http://schemas.microsoft.com/office/powerpoint/2010/main" val="2945664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Table Size </a:t>
            </a:r>
            <a:r>
              <a:rPr lang="en-US" dirty="0" err="1" smtClean="0">
                <a:solidFill>
                  <a:srgbClr val="984807"/>
                </a:solidFill>
                <a:latin typeface="Powderfinger Type"/>
                <a:cs typeface="Powderfinger Type"/>
              </a:rPr>
              <a:t>vs</a:t>
            </a:r>
            <a:r>
              <a:rPr lang="en-US" dirty="0" smtClean="0">
                <a:solidFill>
                  <a:srgbClr val="984807"/>
                </a:solidFill>
                <a:latin typeface="Powderfinger Type"/>
                <a:cs typeface="Powderfinger Type"/>
              </a:rPr>
              <a:t> Updates</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1354445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Updates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What about the level of updates in BGP?</a:t>
            </a:r>
          </a:p>
          <a:p>
            <a:r>
              <a:rPr lang="en-US" dirty="0" smtClean="0"/>
              <a:t>Let’s look at the update load from a single </a:t>
            </a:r>
            <a:r>
              <a:rPr lang="en-US" dirty="0" err="1" smtClean="0"/>
              <a:t>eBGP</a:t>
            </a:r>
            <a:r>
              <a:rPr lang="en-US" dirty="0" smtClean="0"/>
              <a:t> feed in a DFZ context</a:t>
            </a:r>
          </a:p>
          <a:p>
            <a:pPr marL="0" indent="0">
              <a:buNone/>
            </a:pPr>
            <a:endParaRPr lang="en-US" dirty="0" smtClean="0"/>
          </a:p>
        </p:txBody>
      </p:sp>
    </p:spTree>
    <p:extLst>
      <p:ext uri="{BB962C8B-B14F-4D97-AF65-F5344CB8AC3E}">
        <p14:creationId xmlns:p14="http://schemas.microsoft.com/office/powerpoint/2010/main" val="174741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1143000"/>
          </a:xfrm>
        </p:spPr>
        <p:txBody>
          <a:bodyPr>
            <a:normAutofit/>
          </a:bodyPr>
          <a:lstStyle/>
          <a:p>
            <a:r>
              <a:rPr lang="en-US" dirty="0" smtClean="0">
                <a:solidFill>
                  <a:srgbClr val="984807"/>
                </a:solidFill>
                <a:latin typeface="Powderfinger Type"/>
                <a:cs typeface="Powderfinger Type"/>
              </a:rPr>
              <a:t>Announcements and Withdrawals</a:t>
            </a:r>
            <a:endParaRPr lang="en-US" dirty="0">
              <a:solidFill>
                <a:srgbClr val="984807"/>
              </a:solidFill>
              <a:latin typeface="Powderfinger Type"/>
              <a:cs typeface="Powderfinger Type"/>
            </a:endParaRPr>
          </a:p>
        </p:txBody>
      </p:sp>
      <p:pic>
        <p:nvPicPr>
          <p:cNvPr id="9" name="Content Placeholder 8"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8307" b="27925"/>
          <a:stretch/>
        </p:blipFill>
        <p:spPr>
          <a:xfrm>
            <a:off x="457200" y="1336924"/>
            <a:ext cx="8229600" cy="5097021"/>
          </a:xfrm>
        </p:spPr>
      </p:pic>
    </p:spTree>
    <p:extLst>
      <p:ext uri="{BB962C8B-B14F-4D97-AF65-F5344CB8AC3E}">
        <p14:creationId xmlns:p14="http://schemas.microsoft.com/office/powerpoint/2010/main" val="1456103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54"/>
            <a:ext cx="8229600" cy="1143000"/>
          </a:xfrm>
        </p:spPr>
        <p:txBody>
          <a:bodyPr/>
          <a:lstStyle/>
          <a:p>
            <a:r>
              <a:rPr lang="en-US" dirty="0" smtClean="0">
                <a:solidFill>
                  <a:srgbClr val="984807"/>
                </a:solidFill>
                <a:latin typeface="Powderfinger Type"/>
                <a:cs typeface="Powderfinger Type"/>
              </a:rPr>
              <a:t>Convergence Performance</a:t>
            </a:r>
            <a:endParaRPr lang="en-US" dirty="0">
              <a:solidFill>
                <a:srgbClr val="984807"/>
              </a:solidFill>
              <a:latin typeface="Powderfinger Type"/>
              <a:cs typeface="Powderfinger Type"/>
            </a:endParaRPr>
          </a:p>
        </p:txBody>
      </p:sp>
      <p:pic>
        <p:nvPicPr>
          <p:cNvPr id="7" name="Content Placeholder 6" descr="upds-cvgt-2.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41" b="-1983"/>
          <a:stretch/>
        </p:blipFill>
        <p:spPr>
          <a:xfrm>
            <a:off x="457200" y="1242454"/>
            <a:ext cx="8229600" cy="5358606"/>
          </a:xfrm>
        </p:spPr>
      </p:pic>
    </p:spTree>
    <p:extLst>
      <p:ext uri="{BB962C8B-B14F-4D97-AF65-F5344CB8AC3E}">
        <p14:creationId xmlns:p14="http://schemas.microsoft.com/office/powerpoint/2010/main" val="1376826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What happened?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Did we all sneeze at once and cause the routing system to fail?</a:t>
            </a:r>
          </a:p>
          <a:p>
            <a:pPr marL="0" indent="0">
              <a:buNone/>
            </a:pPr>
            <a:endParaRPr lang="en-US" dirty="0">
              <a:latin typeface="AhnbergHand"/>
              <a:cs typeface="AhnbergHand"/>
            </a:endParaRPr>
          </a:p>
          <a:p>
            <a:pPr marL="0" indent="0">
              <a:buNone/>
            </a:pPr>
            <a:endParaRPr lang="en-US" dirty="0">
              <a:latin typeface="AhnbergHand"/>
              <a:cs typeface="AhnbergHand"/>
            </a:endParaRPr>
          </a:p>
        </p:txBody>
      </p:sp>
    </p:spTree>
    <p:extLst>
      <p:ext uri="{BB962C8B-B14F-4D97-AF65-F5344CB8AC3E}">
        <p14:creationId xmlns:p14="http://schemas.microsoft.com/office/powerpoint/2010/main" val="3162571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984807"/>
                </a:solidFill>
                <a:latin typeface="Powderfinger Type"/>
                <a:cs typeface="Powderfinger Type"/>
              </a:rPr>
              <a:t>IPv4 Average AS Path Length </a:t>
            </a:r>
            <a:endParaRPr lang="en-US" dirty="0">
              <a:solidFill>
                <a:srgbClr val="984807"/>
              </a:solidFill>
              <a:latin typeface="Powderfinger Type"/>
              <a:cs typeface="Powderfinger Type"/>
            </a:endParaRPr>
          </a:p>
        </p:txBody>
      </p:sp>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pic>
        <p:nvPicPr>
          <p:cNvPr id="6" name="Content Placeholder 5"/>
          <p:cNvPicPr>
            <a:picLocks noGrp="1" noChangeAspect="1"/>
          </p:cNvPicPr>
          <p:nvPr>
            <p:ph idx="1"/>
          </p:nvPr>
        </p:nvPicPr>
        <p:blipFill rotWithShape="1">
          <a:blip r:embed="rId2"/>
          <a:srcRect t="-977" b="-4162"/>
          <a:stretch/>
        </p:blipFill>
        <p:spPr>
          <a:xfrm>
            <a:off x="743157" y="1359146"/>
            <a:ext cx="7701348" cy="5440362"/>
          </a:xfrm>
        </p:spPr>
      </p:pic>
    </p:spTree>
    <p:extLst>
      <p:ext uri="{BB962C8B-B14F-4D97-AF65-F5344CB8AC3E}">
        <p14:creationId xmlns:p14="http://schemas.microsoft.com/office/powerpoint/2010/main" val="2697515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Updates in IPv4 BGP</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t>Nothing in these figures is cause for any great level of concern …</a:t>
            </a:r>
          </a:p>
          <a:p>
            <a:pPr lvl="1"/>
            <a:r>
              <a:rPr lang="en-US" dirty="0" smtClean="0"/>
              <a:t>The number of updates per instability event has been constant, due to the damping effect of the MRAI interval, and the relatively constant AS Path length over this interval</a:t>
            </a:r>
          </a:p>
          <a:p>
            <a:pPr lvl="1"/>
            <a:endParaRPr lang="en-US" dirty="0" smtClean="0"/>
          </a:p>
          <a:p>
            <a:pPr marL="0" indent="0">
              <a:buNone/>
            </a:pPr>
            <a:r>
              <a:rPr lang="en-US" dirty="0" smtClean="0"/>
              <a:t>What about IPv6?</a:t>
            </a:r>
          </a:p>
          <a:p>
            <a:pPr marL="0" indent="0">
              <a:buNone/>
            </a:pPr>
            <a:r>
              <a:rPr lang="en-US" dirty="0" smtClean="0"/>
              <a:t> </a:t>
            </a:r>
            <a:endParaRPr lang="en-US" dirty="0"/>
          </a:p>
        </p:txBody>
      </p:sp>
    </p:spTree>
    <p:extLst>
      <p:ext uri="{BB962C8B-B14F-4D97-AF65-F5344CB8AC3E}">
        <p14:creationId xmlns:p14="http://schemas.microsoft.com/office/powerpoint/2010/main" val="1699453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8"/>
            <a:ext cx="8229600" cy="1143000"/>
          </a:xfrm>
        </p:spPr>
        <p:txBody>
          <a:bodyPr>
            <a:noAutofit/>
          </a:bodyPr>
          <a:lstStyle/>
          <a:p>
            <a:r>
              <a:rPr lang="en-US" sz="3200" dirty="0" smtClean="0">
                <a:solidFill>
                  <a:srgbClr val="984807"/>
                </a:solidFill>
                <a:latin typeface="Powderfinger Type"/>
                <a:cs typeface="Powderfinger Type"/>
              </a:rPr>
              <a:t>V6 Announcements and Withdrawals</a:t>
            </a:r>
            <a:endParaRPr lang="en-US" sz="3200" dirty="0">
              <a:solidFill>
                <a:srgbClr val="984807"/>
              </a:solidFill>
              <a:latin typeface="Powderfinger Type"/>
              <a:cs typeface="Powderfinger Type"/>
            </a:endParaRPr>
          </a:p>
        </p:txBody>
      </p:sp>
      <p:pic>
        <p:nvPicPr>
          <p:cNvPr id="5" name="Content Placeholder 4" descr="upds-tot.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20" b="-1481"/>
          <a:stretch/>
        </p:blipFill>
        <p:spPr>
          <a:xfrm>
            <a:off x="457200" y="1285510"/>
            <a:ext cx="8229600" cy="5204367"/>
          </a:xfrm>
        </p:spPr>
      </p:pic>
    </p:spTree>
    <p:extLst>
      <p:ext uri="{BB962C8B-B14F-4D97-AF65-F5344CB8AC3E}">
        <p14:creationId xmlns:p14="http://schemas.microsoft.com/office/powerpoint/2010/main" val="1664576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734" y="55648"/>
            <a:ext cx="8229600" cy="1143000"/>
          </a:xfrm>
        </p:spPr>
        <p:txBody>
          <a:bodyPr>
            <a:normAutofit/>
          </a:bodyPr>
          <a:lstStyle/>
          <a:p>
            <a:r>
              <a:rPr lang="en-US" dirty="0" smtClean="0">
                <a:solidFill>
                  <a:srgbClr val="984807"/>
                </a:solidFill>
                <a:latin typeface="Powderfinger Type"/>
                <a:cs typeface="Powderfinger Type"/>
              </a:rPr>
              <a:t>V6 Convergence Performance</a:t>
            </a:r>
            <a:endParaRPr lang="en-US" dirty="0">
              <a:solidFill>
                <a:srgbClr val="984807"/>
              </a:solidFill>
              <a:latin typeface="Powderfinger Type"/>
              <a:cs typeface="Powderfinger Type"/>
            </a:endParaRPr>
          </a:p>
        </p:txBody>
      </p:sp>
      <p:pic>
        <p:nvPicPr>
          <p:cNvPr id="7" name="Content Placeholder 6" descr="upds-cvgt-2-logscale.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90" b="-3342"/>
          <a:stretch/>
        </p:blipFill>
        <p:spPr>
          <a:xfrm>
            <a:off x="457200" y="1198648"/>
            <a:ext cx="8229600" cy="5474001"/>
          </a:xfrm>
        </p:spPr>
      </p:pic>
    </p:spTree>
    <p:extLst>
      <p:ext uri="{BB962C8B-B14F-4D97-AF65-F5344CB8AC3E}">
        <p14:creationId xmlns:p14="http://schemas.microsoft.com/office/powerpoint/2010/main" val="297848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617" b="-1872"/>
          <a:stretch/>
        </p:blipFill>
        <p:spPr>
          <a:xfrm>
            <a:off x="457200" y="1101099"/>
            <a:ext cx="8229600" cy="5666980"/>
          </a:xfrm>
        </p:spPr>
      </p:pic>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sp>
        <p:nvSpPr>
          <p:cNvPr id="2" name="Title 1"/>
          <p:cNvSpPr>
            <a:spLocks noGrp="1"/>
          </p:cNvSpPr>
          <p:nvPr>
            <p:ph type="title"/>
          </p:nvPr>
        </p:nvSpPr>
        <p:spPr>
          <a:xfrm>
            <a:off x="457200" y="296655"/>
            <a:ext cx="8229600" cy="1143000"/>
          </a:xfrm>
        </p:spPr>
        <p:txBody>
          <a:bodyPr>
            <a:normAutofit/>
          </a:bodyPr>
          <a:lstStyle/>
          <a:p>
            <a:r>
              <a:rPr lang="en-US" sz="3600" dirty="0">
                <a:solidFill>
                  <a:srgbClr val="984807"/>
                </a:solidFill>
                <a:latin typeface="Powderfinger Type"/>
                <a:cs typeface="Powderfinger Type"/>
              </a:rPr>
              <a:t>V</a:t>
            </a:r>
            <a:r>
              <a:rPr lang="en-US" sz="3600" dirty="0" smtClean="0">
                <a:solidFill>
                  <a:srgbClr val="984807"/>
                </a:solidFill>
                <a:latin typeface="Powderfinger Type"/>
                <a:cs typeface="Powderfinger Type"/>
              </a:rPr>
              <a:t>6 Average AS Path Length </a:t>
            </a:r>
            <a:endParaRPr lang="en-US" sz="3600" dirty="0">
              <a:solidFill>
                <a:srgbClr val="984807"/>
              </a:solidFill>
              <a:latin typeface="Powderfinger Type"/>
              <a:cs typeface="Powderfinger Type"/>
            </a:endParaRPr>
          </a:p>
        </p:txBody>
      </p:sp>
    </p:spTree>
    <p:extLst>
      <p:ext uri="{BB962C8B-B14F-4D97-AF65-F5344CB8AC3E}">
        <p14:creationId xmlns:p14="http://schemas.microsoft.com/office/powerpoint/2010/main" val="4089029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Convergence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The long term average convergence time for the IPv4 BGP network is some 70 seconds, or 2.3 updates given a 30 second MRAI timer</a:t>
            </a:r>
          </a:p>
          <a:p>
            <a:r>
              <a:rPr lang="en-US" dirty="0" smtClean="0"/>
              <a:t>The long term average convergence time for the IPv6 BGP network is some 80 seconds, or 2.6 updates</a:t>
            </a:r>
          </a:p>
        </p:txBody>
      </p:sp>
    </p:spTree>
    <p:extLst>
      <p:ext uri="{BB962C8B-B14F-4D97-AF65-F5344CB8AC3E}">
        <p14:creationId xmlns:p14="http://schemas.microsoft.com/office/powerpoint/2010/main" val="2647220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Problem?</a:t>
            </a:r>
            <a:r>
              <a:rPr lang="en-US" baseline="0" dirty="0" smtClean="0">
                <a:solidFill>
                  <a:srgbClr val="984807"/>
                </a:solidFill>
                <a:latin typeface="Powderfinger Type"/>
                <a:cs typeface="Powderfinger Type"/>
              </a:rPr>
              <a:t> Not a Problem?</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sz="2800" dirty="0" smtClean="0"/>
              <a:t>It’s evident that the global BGP routing environment suffers from a certain amount of neglect and inattention</a:t>
            </a:r>
          </a:p>
          <a:p>
            <a:pPr marL="0" indent="0">
              <a:buNone/>
            </a:pPr>
            <a:endParaRPr lang="en-US" sz="2800" dirty="0"/>
          </a:p>
          <a:p>
            <a:pPr marL="0" indent="0">
              <a:buNone/>
            </a:pPr>
            <a:r>
              <a:rPr lang="en-US" sz="2800" dirty="0" smtClean="0"/>
              <a:t>But whether this is a problem or not depends on the way in which routers handle the routing table. </a:t>
            </a:r>
          </a:p>
          <a:p>
            <a:pPr marL="0" indent="0">
              <a:buNone/>
            </a:pPr>
            <a:endParaRPr lang="en-US" sz="2800" dirty="0"/>
          </a:p>
          <a:p>
            <a:pPr marL="0" indent="0">
              <a:buNone/>
            </a:pPr>
            <a:r>
              <a:rPr lang="en-US" sz="2800" dirty="0" smtClean="0"/>
              <a:t>So lets take a quick look at routers…</a:t>
            </a:r>
          </a:p>
          <a:p>
            <a:pPr marL="0" indent="0">
              <a:buNone/>
            </a:pPr>
            <a:endParaRPr lang="en-US" sz="2800" dirty="0" smtClean="0"/>
          </a:p>
        </p:txBody>
      </p:sp>
    </p:spTree>
    <p:extLst>
      <p:ext uri="{BB962C8B-B14F-4D97-AF65-F5344CB8AC3E}">
        <p14:creationId xmlns:p14="http://schemas.microsoft.com/office/powerpoint/2010/main" val="1256465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2140856" y="1778001"/>
            <a:ext cx="2963333" cy="3640666"/>
          </a:xfrm>
          <a:custGeom>
            <a:avLst/>
            <a:gdLst>
              <a:gd name="connsiteX0" fmla="*/ 2552095 w 2878666"/>
              <a:gd name="connsiteY0" fmla="*/ 12095 h 3471333"/>
              <a:gd name="connsiteX1" fmla="*/ 0 w 2878666"/>
              <a:gd name="connsiteY1" fmla="*/ 1282095 h 3471333"/>
              <a:gd name="connsiteX2" fmla="*/ 120952 w 2878666"/>
              <a:gd name="connsiteY2" fmla="*/ 3471333 h 3471333"/>
              <a:gd name="connsiteX3" fmla="*/ 2878666 w 2878666"/>
              <a:gd name="connsiteY3" fmla="*/ 2189238 h 3471333"/>
              <a:gd name="connsiteX4" fmla="*/ 2673047 w 2878666"/>
              <a:gd name="connsiteY4" fmla="*/ 0 h 3471333"/>
              <a:gd name="connsiteX0" fmla="*/ 2552095 w 2878666"/>
              <a:gd name="connsiteY0" fmla="*/ 12095 h 3640666"/>
              <a:gd name="connsiteX1" fmla="*/ 0 w 2878666"/>
              <a:gd name="connsiteY1" fmla="*/ 1282095 h 3640666"/>
              <a:gd name="connsiteX2" fmla="*/ 60476 w 2878666"/>
              <a:gd name="connsiteY2" fmla="*/ 3640666 h 3640666"/>
              <a:gd name="connsiteX3" fmla="*/ 2878666 w 2878666"/>
              <a:gd name="connsiteY3" fmla="*/ 2189238 h 3640666"/>
              <a:gd name="connsiteX4" fmla="*/ 2673047 w 2878666"/>
              <a:gd name="connsiteY4" fmla="*/ 0 h 3640666"/>
              <a:gd name="connsiteX0" fmla="*/ 2636762 w 2963333"/>
              <a:gd name="connsiteY0" fmla="*/ 12095 h 3640666"/>
              <a:gd name="connsiteX1" fmla="*/ 0 w 2963333"/>
              <a:gd name="connsiteY1" fmla="*/ 1245810 h 3640666"/>
              <a:gd name="connsiteX2" fmla="*/ 145143 w 2963333"/>
              <a:gd name="connsiteY2" fmla="*/ 3640666 h 3640666"/>
              <a:gd name="connsiteX3" fmla="*/ 2963333 w 2963333"/>
              <a:gd name="connsiteY3" fmla="*/ 2189238 h 3640666"/>
              <a:gd name="connsiteX4" fmla="*/ 2757714 w 2963333"/>
              <a:gd name="connsiteY4" fmla="*/ 0 h 36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3" h="3640666">
                <a:moveTo>
                  <a:pt x="2636762" y="12095"/>
                </a:moveTo>
                <a:lnTo>
                  <a:pt x="0" y="1245810"/>
                </a:lnTo>
                <a:lnTo>
                  <a:pt x="145143" y="3640666"/>
                </a:lnTo>
                <a:lnTo>
                  <a:pt x="2963333" y="2189238"/>
                </a:lnTo>
                <a:lnTo>
                  <a:pt x="2757714" y="0"/>
                </a:lnTo>
              </a:path>
            </a:pathLst>
          </a:custGeom>
          <a:solidFill>
            <a:srgbClr val="FFE2BD"/>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router</a:t>
            </a:r>
            <a:endParaRPr lang="en-US" dirty="0">
              <a:solidFill>
                <a:srgbClr val="984807"/>
              </a:solidFill>
              <a:latin typeface="Powderfinger Type"/>
              <a:cs typeface="Powderfinger Type"/>
            </a:endParaRPr>
          </a:p>
        </p:txBody>
      </p:sp>
      <p:sp>
        <p:nvSpPr>
          <p:cNvPr id="5" name="Freeform 4"/>
          <p:cNvSpPr/>
          <p:nvPr/>
        </p:nvSpPr>
        <p:spPr>
          <a:xfrm>
            <a:off x="4523619" y="2140857"/>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981155" y="1629037"/>
            <a:ext cx="3014178" cy="3961379"/>
          </a:xfrm>
          <a:custGeom>
            <a:avLst/>
            <a:gdLst>
              <a:gd name="connsiteX0" fmla="*/ 3014178 w 3014178"/>
              <a:gd name="connsiteY0" fmla="*/ 511820 h 3961379"/>
              <a:gd name="connsiteX1" fmla="*/ 2977893 w 3014178"/>
              <a:gd name="connsiteY1" fmla="*/ 161058 h 3961379"/>
              <a:gd name="connsiteX2" fmla="*/ 2917416 w 3014178"/>
              <a:gd name="connsiteY2" fmla="*/ 52201 h 3961379"/>
              <a:gd name="connsiteX3" fmla="*/ 2699702 w 3014178"/>
              <a:gd name="connsiteY3" fmla="*/ 112677 h 3961379"/>
              <a:gd name="connsiteX4" fmla="*/ 220178 w 3014178"/>
              <a:gd name="connsiteY4" fmla="*/ 1285915 h 3961379"/>
              <a:gd name="connsiteX5" fmla="*/ 123416 w 3014178"/>
              <a:gd name="connsiteY5" fmla="*/ 1552011 h 3961379"/>
              <a:gd name="connsiteX6" fmla="*/ 232274 w 3014178"/>
              <a:gd name="connsiteY6" fmla="*/ 3704963 h 3961379"/>
              <a:gd name="connsiteX7" fmla="*/ 268559 w 3014178"/>
              <a:gd name="connsiteY7" fmla="*/ 3886392 h 3961379"/>
              <a:gd name="connsiteX8" fmla="*/ 1199893 w 3014178"/>
              <a:gd name="connsiteY8" fmla="*/ 3390487 h 396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178" h="3961379">
                <a:moveTo>
                  <a:pt x="3014178" y="511820"/>
                </a:moveTo>
                <a:cubicBezTo>
                  <a:pt x="3004099" y="374740"/>
                  <a:pt x="2994020" y="237661"/>
                  <a:pt x="2977893" y="161058"/>
                </a:cubicBezTo>
                <a:cubicBezTo>
                  <a:pt x="2961766" y="84455"/>
                  <a:pt x="2963781" y="60264"/>
                  <a:pt x="2917416" y="52201"/>
                </a:cubicBezTo>
                <a:cubicBezTo>
                  <a:pt x="2871051" y="44137"/>
                  <a:pt x="3149242" y="-92942"/>
                  <a:pt x="2699702" y="112677"/>
                </a:cubicBezTo>
                <a:cubicBezTo>
                  <a:pt x="2250162" y="318296"/>
                  <a:pt x="649559" y="1046026"/>
                  <a:pt x="220178" y="1285915"/>
                </a:cubicBezTo>
                <a:cubicBezTo>
                  <a:pt x="-209203" y="1525804"/>
                  <a:pt x="121400" y="1148836"/>
                  <a:pt x="123416" y="1552011"/>
                </a:cubicBezTo>
                <a:cubicBezTo>
                  <a:pt x="125432" y="1955186"/>
                  <a:pt x="208084" y="3315900"/>
                  <a:pt x="232274" y="3704963"/>
                </a:cubicBezTo>
                <a:cubicBezTo>
                  <a:pt x="256464" y="4094026"/>
                  <a:pt x="107289" y="3938805"/>
                  <a:pt x="268559" y="3886392"/>
                </a:cubicBezTo>
                <a:cubicBezTo>
                  <a:pt x="429829" y="3833979"/>
                  <a:pt x="1199893" y="3390487"/>
                  <a:pt x="1199893" y="33904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rot="19850919">
            <a:off x="2406964" y="2085359"/>
            <a:ext cx="1357978" cy="369332"/>
          </a:xfrm>
          <a:prstGeom prst="rect">
            <a:avLst/>
          </a:prstGeom>
          <a:noFill/>
        </p:spPr>
        <p:txBody>
          <a:bodyPr wrap="none" rtlCol="0">
            <a:spAutoFit/>
          </a:bodyPr>
          <a:lstStyle/>
          <a:p>
            <a:r>
              <a:rPr lang="en-US" dirty="0">
                <a:latin typeface="AhnbergHand"/>
                <a:cs typeface="AhnbergHand"/>
              </a:rPr>
              <a:t>B</a:t>
            </a:r>
            <a:r>
              <a:rPr lang="en-US" dirty="0" smtClean="0">
                <a:latin typeface="AhnbergHand"/>
                <a:cs typeface="AhnbergHand"/>
              </a:rPr>
              <a:t>ackplane</a:t>
            </a:r>
            <a:endParaRPr lang="en-US" dirty="0">
              <a:latin typeface="AhnbergHand"/>
              <a:cs typeface="AhnbergHand"/>
            </a:endParaRPr>
          </a:p>
        </p:txBody>
      </p:sp>
      <p:sp>
        <p:nvSpPr>
          <p:cNvPr id="19" name="Freeform 18"/>
          <p:cNvSpPr/>
          <p:nvPr/>
        </p:nvSpPr>
        <p:spPr>
          <a:xfrm>
            <a:off x="4499429" y="216504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143839" y="2327605"/>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107554" y="23416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3768894" y="2514353"/>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768894" y="253515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3377019" y="2701101"/>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3377019" y="2723843"/>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965789" y="2887849"/>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924669" y="28883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552095" y="3096381"/>
            <a:ext cx="1533253" cy="1969771"/>
          </a:xfrm>
          <a:custGeom>
            <a:avLst/>
            <a:gdLst>
              <a:gd name="connsiteX0" fmla="*/ 0 w 1533253"/>
              <a:gd name="connsiteY0" fmla="*/ 0 h 1969771"/>
              <a:gd name="connsiteX1" fmla="*/ 1173238 w 1533253"/>
              <a:gd name="connsiteY1" fmla="*/ 96762 h 1969771"/>
              <a:gd name="connsiteX2" fmla="*/ 1439334 w 1533253"/>
              <a:gd name="connsiteY2" fmla="*/ 120952 h 1969771"/>
              <a:gd name="connsiteX3" fmla="*/ 1475619 w 1533253"/>
              <a:gd name="connsiteY3" fmla="*/ 229809 h 1969771"/>
              <a:gd name="connsiteX4" fmla="*/ 1511905 w 1533253"/>
              <a:gd name="connsiteY4" fmla="*/ 1693333 h 1969771"/>
              <a:gd name="connsiteX5" fmla="*/ 1511905 w 1533253"/>
              <a:gd name="connsiteY5" fmla="*/ 1923143 h 1969771"/>
              <a:gd name="connsiteX6" fmla="*/ 1403048 w 1533253"/>
              <a:gd name="connsiteY6" fmla="*/ 1959429 h 1969771"/>
              <a:gd name="connsiteX7" fmla="*/ 193524 w 1533253"/>
              <a:gd name="connsiteY7" fmla="*/ 1790095 h 1969771"/>
              <a:gd name="connsiteX8" fmla="*/ 84667 w 1533253"/>
              <a:gd name="connsiteY8" fmla="*/ 1790095 h 1969771"/>
              <a:gd name="connsiteX9" fmla="*/ 12095 w 1533253"/>
              <a:gd name="connsiteY9" fmla="*/ 133048 h 19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3253" h="1969771">
                <a:moveTo>
                  <a:pt x="0" y="0"/>
                </a:moveTo>
                <a:lnTo>
                  <a:pt x="1173238" y="96762"/>
                </a:lnTo>
                <a:cubicBezTo>
                  <a:pt x="1413127" y="116921"/>
                  <a:pt x="1388937" y="98778"/>
                  <a:pt x="1439334" y="120952"/>
                </a:cubicBezTo>
                <a:cubicBezTo>
                  <a:pt x="1489731" y="143126"/>
                  <a:pt x="1463524" y="-32254"/>
                  <a:pt x="1475619" y="229809"/>
                </a:cubicBezTo>
                <a:cubicBezTo>
                  <a:pt x="1487714" y="491872"/>
                  <a:pt x="1505857" y="1411111"/>
                  <a:pt x="1511905" y="1693333"/>
                </a:cubicBezTo>
                <a:cubicBezTo>
                  <a:pt x="1517953" y="1975555"/>
                  <a:pt x="1530048" y="1878794"/>
                  <a:pt x="1511905" y="1923143"/>
                </a:cubicBezTo>
                <a:cubicBezTo>
                  <a:pt x="1493762" y="1967492"/>
                  <a:pt x="1622778" y="1981604"/>
                  <a:pt x="1403048" y="1959429"/>
                </a:cubicBezTo>
                <a:cubicBezTo>
                  <a:pt x="1183318" y="1937254"/>
                  <a:pt x="413254" y="1818317"/>
                  <a:pt x="193524" y="1790095"/>
                </a:cubicBezTo>
                <a:cubicBezTo>
                  <a:pt x="-26206" y="1761873"/>
                  <a:pt x="114905" y="2066269"/>
                  <a:pt x="84667" y="1790095"/>
                </a:cubicBezTo>
                <a:cubicBezTo>
                  <a:pt x="54429" y="1513921"/>
                  <a:pt x="12095" y="133048"/>
                  <a:pt x="12095" y="13304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2593270" y="3173785"/>
            <a:ext cx="1427239" cy="1850570"/>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 name="connsiteX0" fmla="*/ 0 w 1499810"/>
              <a:gd name="connsiteY0" fmla="*/ 0 h 1838475"/>
              <a:gd name="connsiteX1" fmla="*/ 1403048 w 1499810"/>
              <a:gd name="connsiteY1" fmla="*/ 169332 h 1838475"/>
              <a:gd name="connsiteX2" fmla="*/ 1499810 w 1499810"/>
              <a:gd name="connsiteY2" fmla="*/ 1838475 h 1838475"/>
              <a:gd name="connsiteX3" fmla="*/ 290286 w 1499810"/>
              <a:gd name="connsiteY3" fmla="*/ 1681237 h 1838475"/>
              <a:gd name="connsiteX4" fmla="*/ 60476 w 1499810"/>
              <a:gd name="connsiteY4" fmla="*/ 1620761 h 1838475"/>
              <a:gd name="connsiteX5" fmla="*/ 0 w 1499810"/>
              <a:gd name="connsiteY5" fmla="*/ 0 h 1838475"/>
              <a:gd name="connsiteX0" fmla="*/ 0 w 1427239"/>
              <a:gd name="connsiteY0" fmla="*/ 0 h 1850570"/>
              <a:gd name="connsiteX1" fmla="*/ 1403048 w 1427239"/>
              <a:gd name="connsiteY1" fmla="*/ 169332 h 1850570"/>
              <a:gd name="connsiteX2" fmla="*/ 1427239 w 1427239"/>
              <a:gd name="connsiteY2" fmla="*/ 1850570 h 1850570"/>
              <a:gd name="connsiteX3" fmla="*/ 290286 w 1427239"/>
              <a:gd name="connsiteY3" fmla="*/ 1681237 h 1850570"/>
              <a:gd name="connsiteX4" fmla="*/ 60476 w 1427239"/>
              <a:gd name="connsiteY4" fmla="*/ 1620761 h 1850570"/>
              <a:gd name="connsiteX5" fmla="*/ 0 w 1427239"/>
              <a:gd name="connsiteY5" fmla="*/ 0 h 185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239" h="1850570">
                <a:moveTo>
                  <a:pt x="0" y="0"/>
                </a:moveTo>
                <a:lnTo>
                  <a:pt x="1403048" y="169332"/>
                </a:lnTo>
                <a:lnTo>
                  <a:pt x="1427239" y="1850570"/>
                </a:lnTo>
                <a:lnTo>
                  <a:pt x="290286" y="1681237"/>
                </a:lnTo>
                <a:lnTo>
                  <a:pt x="60476" y="1620761"/>
                </a:lnTo>
                <a:lnTo>
                  <a:pt x="0" y="0"/>
                </a:lnTo>
                <a:close/>
              </a:path>
            </a:pathLst>
          </a:custGeom>
          <a:solidFill>
            <a:srgbClr val="ACCD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253238" y="4233701"/>
            <a:ext cx="2095445" cy="307777"/>
          </a:xfrm>
          <a:prstGeom prst="rect">
            <a:avLst/>
          </a:prstGeom>
          <a:noFill/>
        </p:spPr>
        <p:txBody>
          <a:bodyPr wrap="none" rtlCol="0">
            <a:spAutoFit/>
          </a:bodyPr>
          <a:lstStyle/>
          <a:p>
            <a:r>
              <a:rPr lang="en-US" sz="1400" dirty="0" smtClean="0">
                <a:latin typeface="AhnbergHand"/>
                <a:cs typeface="AhnbergHand"/>
              </a:rPr>
              <a:t>Line Interface Card</a:t>
            </a:r>
            <a:endParaRPr lang="en-US" sz="1400" dirty="0">
              <a:latin typeface="AhnbergHand"/>
              <a:cs typeface="AhnbergHand"/>
            </a:endParaRPr>
          </a:p>
        </p:txBody>
      </p:sp>
      <p:sp>
        <p:nvSpPr>
          <p:cNvPr id="26" name="TextBox 25"/>
          <p:cNvSpPr txBox="1"/>
          <p:nvPr/>
        </p:nvSpPr>
        <p:spPr>
          <a:xfrm>
            <a:off x="4733115" y="4696820"/>
            <a:ext cx="2018501" cy="307777"/>
          </a:xfrm>
          <a:prstGeom prst="rect">
            <a:avLst/>
          </a:prstGeom>
          <a:noFill/>
        </p:spPr>
        <p:txBody>
          <a:bodyPr wrap="none" rtlCol="0">
            <a:spAutoFit/>
          </a:bodyPr>
          <a:lstStyle/>
          <a:p>
            <a:r>
              <a:rPr lang="en-US" sz="1400" dirty="0" smtClean="0">
                <a:latin typeface="AhnbergHand"/>
                <a:cs typeface="AhnbergHand"/>
              </a:rPr>
              <a:t>Switch Fabric Card</a:t>
            </a:r>
            <a:endParaRPr lang="en-US" sz="1400" dirty="0">
              <a:latin typeface="AhnbergHand"/>
              <a:cs typeface="AhnbergHand"/>
            </a:endParaRPr>
          </a:p>
        </p:txBody>
      </p:sp>
      <p:sp>
        <p:nvSpPr>
          <p:cNvPr id="27" name="TextBox 26"/>
          <p:cNvSpPr txBox="1"/>
          <p:nvPr/>
        </p:nvSpPr>
        <p:spPr>
          <a:xfrm>
            <a:off x="3986671" y="5224056"/>
            <a:ext cx="1864934" cy="307777"/>
          </a:xfrm>
          <a:prstGeom prst="rect">
            <a:avLst/>
          </a:prstGeom>
          <a:noFill/>
        </p:spPr>
        <p:txBody>
          <a:bodyPr wrap="none" rtlCol="0">
            <a:spAutoFit/>
          </a:bodyPr>
          <a:lstStyle/>
          <a:p>
            <a:r>
              <a:rPr lang="en-US" sz="1400" dirty="0" smtClean="0">
                <a:latin typeface="AhnbergHand"/>
                <a:cs typeface="AhnbergHand"/>
              </a:rPr>
              <a:t>Management Card</a:t>
            </a:r>
            <a:endParaRPr lang="en-US" sz="1400" dirty="0">
              <a:latin typeface="AhnbergHand"/>
              <a:cs typeface="AhnbergHand"/>
            </a:endParaRPr>
          </a:p>
        </p:txBody>
      </p:sp>
      <p:sp>
        <p:nvSpPr>
          <p:cNvPr id="28" name="TextBox 27"/>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2015673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Inside a line card</a:t>
            </a:r>
            <a:endParaRPr lang="en-US" dirty="0">
              <a:solidFill>
                <a:schemeClr val="accent6">
                  <a:lumMod val="50000"/>
                </a:schemeClr>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1285489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line card</a:t>
            </a:r>
            <a:endParaRPr lang="en-US" dirty="0">
              <a:solidFill>
                <a:srgbClr val="984807"/>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5" name="Freeform 4"/>
          <p:cNvSpPr/>
          <p:nvPr/>
        </p:nvSpPr>
        <p:spPr>
          <a:xfrm>
            <a:off x="3031982" y="3205148"/>
            <a:ext cx="3097099" cy="1787847"/>
          </a:xfrm>
          <a:custGeom>
            <a:avLst/>
            <a:gdLst>
              <a:gd name="connsiteX0" fmla="*/ 2830955 w 3097099"/>
              <a:gd name="connsiteY0" fmla="*/ 655985 h 1787847"/>
              <a:gd name="connsiteX1" fmla="*/ 2830955 w 3097099"/>
              <a:gd name="connsiteY1" fmla="*/ 604674 h 1787847"/>
              <a:gd name="connsiteX2" fmla="*/ 2548712 w 3097099"/>
              <a:gd name="connsiteY2" fmla="*/ 53083 h 1787847"/>
              <a:gd name="connsiteX3" fmla="*/ 547360 w 3097099"/>
              <a:gd name="connsiteY3" fmla="*/ 91567 h 1787847"/>
              <a:gd name="connsiteX4" fmla="*/ 8534 w 3097099"/>
              <a:gd name="connsiteY4" fmla="*/ 668812 h 1787847"/>
              <a:gd name="connsiteX5" fmla="*/ 316435 w 3097099"/>
              <a:gd name="connsiteY5" fmla="*/ 1335852 h 1787847"/>
              <a:gd name="connsiteX6" fmla="*/ 1548036 w 3097099"/>
              <a:gd name="connsiteY6" fmla="*/ 1784821 h 1787847"/>
              <a:gd name="connsiteX7" fmla="*/ 2920759 w 3097099"/>
              <a:gd name="connsiteY7" fmla="*/ 1117781 h 1787847"/>
              <a:gd name="connsiteX8" fmla="*/ 3036221 w 3097099"/>
              <a:gd name="connsiteY8" fmla="*/ 348120 h 178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099" h="1787847">
                <a:moveTo>
                  <a:pt x="2830955" y="655985"/>
                </a:moveTo>
                <a:cubicBezTo>
                  <a:pt x="2854475" y="680571"/>
                  <a:pt x="2877995" y="705158"/>
                  <a:pt x="2830955" y="604674"/>
                </a:cubicBezTo>
                <a:cubicBezTo>
                  <a:pt x="2783915" y="504190"/>
                  <a:pt x="2929311" y="138601"/>
                  <a:pt x="2548712" y="53083"/>
                </a:cubicBezTo>
                <a:cubicBezTo>
                  <a:pt x="2168113" y="-32435"/>
                  <a:pt x="970723" y="-11054"/>
                  <a:pt x="547360" y="91567"/>
                </a:cubicBezTo>
                <a:cubicBezTo>
                  <a:pt x="123997" y="194188"/>
                  <a:pt x="47022" y="461431"/>
                  <a:pt x="8534" y="668812"/>
                </a:cubicBezTo>
                <a:cubicBezTo>
                  <a:pt x="-29954" y="876193"/>
                  <a:pt x="59851" y="1149851"/>
                  <a:pt x="316435" y="1335852"/>
                </a:cubicBezTo>
                <a:cubicBezTo>
                  <a:pt x="573019" y="1521853"/>
                  <a:pt x="1113982" y="1821166"/>
                  <a:pt x="1548036" y="1784821"/>
                </a:cubicBezTo>
                <a:cubicBezTo>
                  <a:pt x="1982090" y="1748476"/>
                  <a:pt x="2672728" y="1357231"/>
                  <a:pt x="2920759" y="1117781"/>
                </a:cubicBezTo>
                <a:cubicBezTo>
                  <a:pt x="3168790" y="878331"/>
                  <a:pt x="3102505" y="613225"/>
                  <a:pt x="3036221" y="34812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5459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30" b="-417"/>
          <a:stretch/>
        </p:blipFill>
        <p:spPr>
          <a:xfrm>
            <a:off x="457200" y="943429"/>
            <a:ext cx="8229600" cy="5832927"/>
          </a:xfrm>
        </p:spPr>
      </p:pic>
      <p:sp>
        <p:nvSpPr>
          <p:cNvPr id="3" name="TextBox 2"/>
          <p:cNvSpPr txBox="1"/>
          <p:nvPr/>
        </p:nvSpPr>
        <p:spPr>
          <a:xfrm>
            <a:off x="4064001" y="1278193"/>
            <a:ext cx="4013215" cy="369332"/>
          </a:xfrm>
          <a:prstGeom prst="rect">
            <a:avLst/>
          </a:prstGeom>
          <a:solidFill>
            <a:schemeClr val="bg1"/>
          </a:solidFill>
        </p:spPr>
        <p:txBody>
          <a:bodyPr wrap="none" rtlCol="0">
            <a:spAutoFit/>
          </a:bodyPr>
          <a:lstStyle/>
          <a:p>
            <a:r>
              <a:rPr lang="en-US" dirty="0" smtClean="0">
                <a:latin typeface="AhnbergHand"/>
                <a:cs typeface="AhnbergHand"/>
              </a:rPr>
              <a:t>BGP update log for 12 August</a:t>
            </a:r>
            <a:endParaRPr lang="en-US" dirty="0">
              <a:latin typeface="AhnbergHand"/>
              <a:cs typeface="AhnbergHand"/>
            </a:endParaRPr>
          </a:p>
        </p:txBody>
      </p:sp>
    </p:spTree>
    <p:extLst>
      <p:ext uri="{BB962C8B-B14F-4D97-AF65-F5344CB8AC3E}">
        <p14:creationId xmlns:p14="http://schemas.microsoft.com/office/powerpoint/2010/main" val="4188693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 Memory</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The interface card’s network processor passes the packet’s destination address to the FIB module.</a:t>
            </a:r>
          </a:p>
          <a:p>
            <a:pPr marL="0" indent="0">
              <a:buNone/>
            </a:pPr>
            <a:endParaRPr lang="en-US" dirty="0" smtClean="0">
              <a:cs typeface="AhnbergHand"/>
            </a:endParaRPr>
          </a:p>
          <a:p>
            <a:pPr marL="0" indent="0">
              <a:buNone/>
            </a:pPr>
            <a:r>
              <a:rPr lang="en-US" dirty="0" smtClean="0">
                <a:cs typeface="AhnbergHand"/>
              </a:rPr>
              <a:t>The FIB module returns with an outbound interface index</a:t>
            </a:r>
          </a:p>
        </p:txBody>
      </p:sp>
    </p:spTree>
    <p:extLst>
      <p:ext uri="{BB962C8B-B14F-4D97-AF65-F5344CB8AC3E}">
        <p14:creationId xmlns:p14="http://schemas.microsoft.com/office/powerpoint/2010/main" val="4176272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This can be achieved by:</a:t>
            </a:r>
          </a:p>
          <a:p>
            <a:pPr marL="0" indent="0">
              <a:buNone/>
            </a:pPr>
            <a:endParaRPr lang="en-US" dirty="0" smtClean="0">
              <a:cs typeface="AhnbergHand"/>
            </a:endParaRPr>
          </a:p>
          <a:p>
            <a:pPr lvl="1"/>
            <a:r>
              <a:rPr lang="en-US" dirty="0">
                <a:cs typeface="AhnbergHand"/>
              </a:rPr>
              <a:t>L</a:t>
            </a:r>
            <a:r>
              <a:rPr lang="en-US" dirty="0" smtClean="0">
                <a:cs typeface="AhnbergHand"/>
              </a:rPr>
              <a:t>oading the entire routing table into a Ternary Content Addressable Memory bank (</a:t>
            </a:r>
            <a:r>
              <a:rPr lang="en-US" dirty="0" smtClean="0">
                <a:solidFill>
                  <a:srgbClr val="984807"/>
                </a:solidFill>
                <a:cs typeface="AhnbergHand"/>
              </a:rPr>
              <a:t>TCAM</a:t>
            </a:r>
            <a:r>
              <a:rPr lang="en-US" dirty="0" smtClean="0">
                <a:cs typeface="AhnbergHand"/>
              </a:rPr>
              <a:t>)</a:t>
            </a:r>
          </a:p>
          <a:p>
            <a:pPr marL="57150" indent="0">
              <a:buNone/>
            </a:pPr>
            <a:r>
              <a:rPr lang="en-US" dirty="0" smtClean="0">
                <a:cs typeface="AhnbergHand"/>
              </a:rPr>
              <a:t>or</a:t>
            </a:r>
          </a:p>
          <a:p>
            <a:pPr lvl="1"/>
            <a:r>
              <a:rPr lang="en-US" dirty="0" smtClean="0">
                <a:cs typeface="AhnbergHand"/>
              </a:rPr>
              <a:t>Using an ASIC implementation of a TRIE representation of the routing table with </a:t>
            </a:r>
            <a:r>
              <a:rPr lang="en-US" dirty="0" smtClean="0">
                <a:solidFill>
                  <a:srgbClr val="984807"/>
                </a:solidFill>
                <a:cs typeface="AhnbergHand"/>
              </a:rPr>
              <a:t>DRAM</a:t>
            </a:r>
            <a:r>
              <a:rPr lang="en-US" dirty="0" smtClean="0">
                <a:cs typeface="AhnbergHand"/>
              </a:rPr>
              <a:t> memory to hold the routing table</a:t>
            </a:r>
          </a:p>
          <a:p>
            <a:pPr marL="0" indent="0">
              <a:buNone/>
            </a:pPr>
            <a:endParaRPr lang="en-US" dirty="0" smtClean="0">
              <a:cs typeface="AhnbergHand"/>
            </a:endParaRPr>
          </a:p>
          <a:p>
            <a:pPr marL="0" indent="0">
              <a:buNone/>
            </a:pPr>
            <a:r>
              <a:rPr lang="en-US" dirty="0" smtClean="0">
                <a:cs typeface="AhnbergHand"/>
              </a:rPr>
              <a:t>Either way, this needs fast memory</a:t>
            </a:r>
            <a:endParaRPr lang="en-US" dirty="0">
              <a:cs typeface="AhnbergHand"/>
            </a:endParaRPr>
          </a:p>
        </p:txBody>
      </p:sp>
    </p:spTree>
    <p:extLst>
      <p:ext uri="{BB962C8B-B14F-4D97-AF65-F5344CB8AC3E}">
        <p14:creationId xmlns:p14="http://schemas.microsoft.com/office/powerpoint/2010/main" val="2944470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2357986" y="2476500"/>
            <a:ext cx="3928514" cy="2721429"/>
          </a:xfrm>
          <a:custGeom>
            <a:avLst/>
            <a:gdLst>
              <a:gd name="connsiteX0" fmla="*/ 54428 w 3819071"/>
              <a:gd name="connsiteY0" fmla="*/ 72571 h 2721429"/>
              <a:gd name="connsiteX1" fmla="*/ 0 w 3819071"/>
              <a:gd name="connsiteY1" fmla="*/ 2721429 h 2721429"/>
              <a:gd name="connsiteX2" fmla="*/ 3819071 w 3819071"/>
              <a:gd name="connsiteY2" fmla="*/ 2676071 h 2721429"/>
              <a:gd name="connsiteX3" fmla="*/ 3755571 w 3819071"/>
              <a:gd name="connsiteY3" fmla="*/ 136071 h 2721429"/>
              <a:gd name="connsiteX4" fmla="*/ 3755571 w 3819071"/>
              <a:gd name="connsiteY4" fmla="*/ 0 h 2721429"/>
              <a:gd name="connsiteX5" fmla="*/ 54428 w 3819071"/>
              <a:gd name="connsiteY5" fmla="*/ 72571 h 2721429"/>
              <a:gd name="connsiteX0" fmla="*/ 0 w 3928514"/>
              <a:gd name="connsiteY0" fmla="*/ 162700 h 2721429"/>
              <a:gd name="connsiteX1" fmla="*/ 109443 w 3928514"/>
              <a:gd name="connsiteY1" fmla="*/ 2721429 h 2721429"/>
              <a:gd name="connsiteX2" fmla="*/ 3928514 w 3928514"/>
              <a:gd name="connsiteY2" fmla="*/ 2676071 h 2721429"/>
              <a:gd name="connsiteX3" fmla="*/ 3865014 w 3928514"/>
              <a:gd name="connsiteY3" fmla="*/ 136071 h 2721429"/>
              <a:gd name="connsiteX4" fmla="*/ 3865014 w 3928514"/>
              <a:gd name="connsiteY4" fmla="*/ 0 h 2721429"/>
              <a:gd name="connsiteX5" fmla="*/ 0 w 3928514"/>
              <a:gd name="connsiteY5" fmla="*/ 162700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514" h="2721429">
                <a:moveTo>
                  <a:pt x="0" y="162700"/>
                </a:moveTo>
                <a:lnTo>
                  <a:pt x="109443" y="2721429"/>
                </a:lnTo>
                <a:lnTo>
                  <a:pt x="3928514" y="2676071"/>
                </a:lnTo>
                <a:lnTo>
                  <a:pt x="3865014" y="136071"/>
                </a:lnTo>
                <a:lnTo>
                  <a:pt x="3865014" y="0"/>
                </a:lnTo>
                <a:lnTo>
                  <a:pt x="0" y="162700"/>
                </a:lnTo>
                <a:close/>
              </a:path>
            </a:pathLst>
          </a:custGeom>
          <a:solidFill>
            <a:srgbClr val="D7ED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TCAM Memory</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24754" y="1436658"/>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449817" y="5989544"/>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64183" y="1846467"/>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0" name="TextBox 9"/>
          <p:cNvSpPr txBox="1"/>
          <p:nvPr/>
        </p:nvSpPr>
        <p:spPr>
          <a:xfrm>
            <a:off x="861828" y="3292908"/>
            <a:ext cx="6146033" cy="830997"/>
          </a:xfrm>
          <a:prstGeom prst="rect">
            <a:avLst/>
          </a:prstGeom>
          <a:noFill/>
        </p:spPr>
        <p:txBody>
          <a:bodyPr wrap="none" rtlCol="0">
            <a:spAutoFit/>
          </a:bodyPr>
          <a:lstStyle/>
          <a:p>
            <a:r>
              <a:rPr lang="en-US" sz="1600" dirty="0" smtClean="0"/>
              <a:t>192.0.0.0/16       11000000 00000000  </a:t>
            </a:r>
            <a:r>
              <a:rPr lang="en-US" sz="1600" dirty="0" err="1" smtClean="0"/>
              <a:t>xxxxxxxx</a:t>
            </a:r>
            <a:r>
              <a:rPr lang="en-US" sz="1600" dirty="0" smtClean="0"/>
              <a:t>   </a:t>
            </a:r>
            <a:r>
              <a:rPr lang="en-US" sz="1600" dirty="0" err="1" smtClean="0"/>
              <a:t>xxxxxxxx</a:t>
            </a:r>
            <a:r>
              <a:rPr lang="en-US" sz="1600" dirty="0" smtClean="0"/>
              <a:t>      3/0</a:t>
            </a:r>
          </a:p>
          <a:p>
            <a:r>
              <a:rPr lang="en-US" sz="1600" dirty="0" smtClean="0"/>
              <a:t>      </a:t>
            </a:r>
            <a:endParaRPr lang="en-US" sz="1600" dirty="0"/>
          </a:p>
          <a:p>
            <a:r>
              <a:rPr lang="en-US" sz="1600" dirty="0" smtClean="0"/>
              <a:t>192.0.2.0/24       11000000 </a:t>
            </a:r>
            <a:r>
              <a:rPr lang="en-US" sz="1600" dirty="0"/>
              <a:t>00000000 </a:t>
            </a:r>
            <a:r>
              <a:rPr lang="en-US" sz="1600" dirty="0" smtClean="0"/>
              <a:t>00000010 </a:t>
            </a:r>
            <a:r>
              <a:rPr lang="en-US" sz="1600" dirty="0" err="1" smtClean="0"/>
              <a:t>xxxxxxxx</a:t>
            </a:r>
            <a:r>
              <a:rPr lang="en-US" sz="1600" dirty="0" smtClean="0"/>
              <a:t>       </a:t>
            </a:r>
            <a:r>
              <a:rPr lang="en-US" sz="1600" b="1" dirty="0" smtClean="0">
                <a:solidFill>
                  <a:srgbClr val="FF0000"/>
                </a:solidFill>
              </a:rPr>
              <a:t>3/1</a:t>
            </a:r>
            <a:endParaRPr lang="en-US" sz="1600" b="1" dirty="0">
              <a:solidFill>
                <a:srgbClr val="FF0000"/>
              </a:solidFill>
            </a:endParaRPr>
          </a:p>
        </p:txBody>
      </p:sp>
      <p:sp>
        <p:nvSpPr>
          <p:cNvPr id="11" name="Freeform 10"/>
          <p:cNvSpPr/>
          <p:nvPr/>
        </p:nvSpPr>
        <p:spPr>
          <a:xfrm>
            <a:off x="2249756" y="2288584"/>
            <a:ext cx="4838472" cy="3018573"/>
          </a:xfrm>
          <a:custGeom>
            <a:avLst/>
            <a:gdLst>
              <a:gd name="connsiteX0" fmla="*/ 0 w 4838472"/>
              <a:gd name="connsiteY0" fmla="*/ 305825 h 3018573"/>
              <a:gd name="connsiteX1" fmla="*/ 63500 w 4838472"/>
              <a:gd name="connsiteY1" fmla="*/ 1113182 h 3018573"/>
              <a:gd name="connsiteX2" fmla="*/ 136071 w 4838472"/>
              <a:gd name="connsiteY2" fmla="*/ 2782325 h 3018573"/>
              <a:gd name="connsiteX3" fmla="*/ 217714 w 4838472"/>
              <a:gd name="connsiteY3" fmla="*/ 3009111 h 3018573"/>
              <a:gd name="connsiteX4" fmla="*/ 371928 w 4838472"/>
              <a:gd name="connsiteY4" fmla="*/ 2972825 h 3018573"/>
              <a:gd name="connsiteX5" fmla="*/ 1651000 w 4838472"/>
              <a:gd name="connsiteY5" fmla="*/ 2945611 h 3018573"/>
              <a:gd name="connsiteX6" fmla="*/ 3610428 w 4838472"/>
              <a:gd name="connsiteY6" fmla="*/ 2927468 h 3018573"/>
              <a:gd name="connsiteX7" fmla="*/ 4626428 w 4838472"/>
              <a:gd name="connsiteY7" fmla="*/ 2927468 h 3018573"/>
              <a:gd name="connsiteX8" fmla="*/ 4816928 w 4838472"/>
              <a:gd name="connsiteY8" fmla="*/ 2891182 h 3018573"/>
              <a:gd name="connsiteX9" fmla="*/ 4835071 w 4838472"/>
              <a:gd name="connsiteY9" fmla="*/ 2700682 h 3018573"/>
              <a:gd name="connsiteX10" fmla="*/ 4826000 w 4838472"/>
              <a:gd name="connsiteY10" fmla="*/ 723111 h 3018573"/>
              <a:gd name="connsiteX11" fmla="*/ 4789714 w 4838472"/>
              <a:gd name="connsiteY11" fmla="*/ 60896 h 3018573"/>
              <a:gd name="connsiteX12" fmla="*/ 4671786 w 4838472"/>
              <a:gd name="connsiteY12" fmla="*/ 24611 h 3018573"/>
              <a:gd name="connsiteX13" fmla="*/ 3846286 w 4838472"/>
              <a:gd name="connsiteY13" fmla="*/ 15539 h 3018573"/>
              <a:gd name="connsiteX14" fmla="*/ 1868714 w 4838472"/>
              <a:gd name="connsiteY14" fmla="*/ 60896 h 3018573"/>
              <a:gd name="connsiteX15" fmla="*/ 335643 w 4838472"/>
              <a:gd name="connsiteY15" fmla="*/ 24611 h 3018573"/>
              <a:gd name="connsiteX16" fmla="*/ 18143 w 4838472"/>
              <a:gd name="connsiteY16" fmla="*/ 151611 h 3018573"/>
              <a:gd name="connsiteX17" fmla="*/ 18143 w 4838472"/>
              <a:gd name="connsiteY17" fmla="*/ 151611 h 30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8472" h="3018573">
                <a:moveTo>
                  <a:pt x="0" y="305825"/>
                </a:moveTo>
                <a:cubicBezTo>
                  <a:pt x="20411" y="503128"/>
                  <a:pt x="40822" y="700432"/>
                  <a:pt x="63500" y="1113182"/>
                </a:cubicBezTo>
                <a:cubicBezTo>
                  <a:pt x="86179" y="1525932"/>
                  <a:pt x="110369" y="2466337"/>
                  <a:pt x="136071" y="2782325"/>
                </a:cubicBezTo>
                <a:cubicBezTo>
                  <a:pt x="161773" y="3098313"/>
                  <a:pt x="178405" y="2977361"/>
                  <a:pt x="217714" y="3009111"/>
                </a:cubicBezTo>
                <a:cubicBezTo>
                  <a:pt x="257024" y="3040861"/>
                  <a:pt x="133047" y="2983408"/>
                  <a:pt x="371928" y="2972825"/>
                </a:cubicBezTo>
                <a:cubicBezTo>
                  <a:pt x="610809" y="2962242"/>
                  <a:pt x="1651000" y="2945611"/>
                  <a:pt x="1651000" y="2945611"/>
                </a:cubicBezTo>
                <a:lnTo>
                  <a:pt x="3610428" y="2927468"/>
                </a:lnTo>
                <a:lnTo>
                  <a:pt x="4626428" y="2927468"/>
                </a:lnTo>
                <a:cubicBezTo>
                  <a:pt x="4827511" y="2921420"/>
                  <a:pt x="4782154" y="2928980"/>
                  <a:pt x="4816928" y="2891182"/>
                </a:cubicBezTo>
                <a:cubicBezTo>
                  <a:pt x="4851702" y="2853384"/>
                  <a:pt x="4833559" y="3062027"/>
                  <a:pt x="4835071" y="2700682"/>
                </a:cubicBezTo>
                <a:cubicBezTo>
                  <a:pt x="4836583" y="2339337"/>
                  <a:pt x="4833559" y="1163075"/>
                  <a:pt x="4826000" y="723111"/>
                </a:cubicBezTo>
                <a:cubicBezTo>
                  <a:pt x="4818441" y="283147"/>
                  <a:pt x="4815416" y="177313"/>
                  <a:pt x="4789714" y="60896"/>
                </a:cubicBezTo>
                <a:cubicBezTo>
                  <a:pt x="4764012" y="-55521"/>
                  <a:pt x="4829024" y="32170"/>
                  <a:pt x="4671786" y="24611"/>
                </a:cubicBezTo>
                <a:cubicBezTo>
                  <a:pt x="4514548" y="17052"/>
                  <a:pt x="3846286" y="15539"/>
                  <a:pt x="3846286" y="15539"/>
                </a:cubicBezTo>
                <a:lnTo>
                  <a:pt x="1868714" y="60896"/>
                </a:lnTo>
                <a:cubicBezTo>
                  <a:pt x="1283607" y="62408"/>
                  <a:pt x="644072" y="9492"/>
                  <a:pt x="335643" y="24611"/>
                </a:cubicBezTo>
                <a:cubicBezTo>
                  <a:pt x="27214" y="39730"/>
                  <a:pt x="18143" y="151611"/>
                  <a:pt x="18143" y="151611"/>
                </a:cubicBezTo>
                <a:lnTo>
                  <a:pt x="18143" y="1516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368184" y="2467409"/>
            <a:ext cx="46702" cy="2604084"/>
          </a:xfrm>
          <a:custGeom>
            <a:avLst/>
            <a:gdLst>
              <a:gd name="connsiteX0" fmla="*/ 0 w 46702"/>
              <a:gd name="connsiteY0" fmla="*/ 0 h 2604084"/>
              <a:gd name="connsiteX1" fmla="*/ 27215 w 46702"/>
              <a:gd name="connsiteY1" fmla="*/ 1133928 h 2604084"/>
              <a:gd name="connsiteX2" fmla="*/ 45358 w 46702"/>
              <a:gd name="connsiteY2" fmla="*/ 2422071 h 2604084"/>
              <a:gd name="connsiteX3" fmla="*/ 45358 w 46702"/>
              <a:gd name="connsiteY3" fmla="*/ 2594428 h 2604084"/>
            </a:gdLst>
            <a:ahLst/>
            <a:cxnLst>
              <a:cxn ang="0">
                <a:pos x="connsiteX0" y="connsiteY0"/>
              </a:cxn>
              <a:cxn ang="0">
                <a:pos x="connsiteX1" y="connsiteY1"/>
              </a:cxn>
              <a:cxn ang="0">
                <a:pos x="connsiteX2" y="connsiteY2"/>
              </a:cxn>
              <a:cxn ang="0">
                <a:pos x="connsiteX3" y="connsiteY3"/>
              </a:cxn>
            </a:cxnLst>
            <a:rect l="l" t="t" r="r" b="b"/>
            <a:pathLst>
              <a:path w="46702" h="2604084">
                <a:moveTo>
                  <a:pt x="0" y="0"/>
                </a:moveTo>
                <a:cubicBezTo>
                  <a:pt x="9827" y="365125"/>
                  <a:pt x="19655" y="730250"/>
                  <a:pt x="27215" y="1133928"/>
                </a:cubicBezTo>
                <a:cubicBezTo>
                  <a:pt x="34775" y="1537606"/>
                  <a:pt x="42334" y="2178654"/>
                  <a:pt x="45358" y="2422071"/>
                </a:cubicBezTo>
                <a:cubicBezTo>
                  <a:pt x="48382" y="2665488"/>
                  <a:pt x="45358" y="2594428"/>
                  <a:pt x="45358" y="259442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264185" y="1623035"/>
            <a:ext cx="4049105" cy="338554"/>
          </a:xfrm>
          <a:prstGeom prst="rect">
            <a:avLst/>
          </a:prstGeom>
        </p:spPr>
        <p:txBody>
          <a:bodyPr wrap="none">
            <a:spAutoFit/>
          </a:bodyPr>
          <a:lstStyle/>
          <a:p>
            <a:r>
              <a:rPr lang="en-US" sz="1600" dirty="0"/>
              <a:t>11000000 00000000  </a:t>
            </a:r>
            <a:r>
              <a:rPr lang="en-US" sz="1600" dirty="0" smtClean="0"/>
              <a:t>00000010 00000001</a:t>
            </a:r>
            <a:endParaRPr lang="en-US" sz="1600"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58399" y="322940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503756" y="3664837"/>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483805" y="3862572"/>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529162" y="4298000"/>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7158543" y="3811499"/>
            <a:ext cx="1902735" cy="369332"/>
          </a:xfrm>
          <a:prstGeom prst="rect">
            <a:avLst/>
          </a:prstGeom>
          <a:noFill/>
        </p:spPr>
        <p:txBody>
          <a:bodyPr wrap="none" rtlCol="0">
            <a:spAutoFit/>
          </a:bodyPr>
          <a:lstStyle/>
          <a:p>
            <a:r>
              <a:rPr lang="en-US" dirty="0" smtClean="0">
                <a:latin typeface="AhnbergHand"/>
                <a:cs typeface="AhnbergHand"/>
              </a:rPr>
              <a:t>Longest Match</a:t>
            </a:r>
            <a:endParaRPr lang="en-US" dirty="0">
              <a:latin typeface="AhnbergHand"/>
              <a:cs typeface="AhnbergHand"/>
            </a:endParaRPr>
          </a:p>
        </p:txBody>
      </p:sp>
      <p:sp>
        <p:nvSpPr>
          <p:cNvPr id="22" name="Freeform 21"/>
          <p:cNvSpPr/>
          <p:nvPr/>
        </p:nvSpPr>
        <p:spPr>
          <a:xfrm>
            <a:off x="6885214" y="393698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346834" y="4254500"/>
            <a:ext cx="445523" cy="990600"/>
          </a:xfrm>
          <a:custGeom>
            <a:avLst/>
            <a:gdLst>
              <a:gd name="connsiteX0" fmla="*/ 445523 w 445523"/>
              <a:gd name="connsiteY0" fmla="*/ 0 h 990600"/>
              <a:gd name="connsiteX1" fmla="*/ 73595 w 445523"/>
              <a:gd name="connsiteY1" fmla="*/ 961571 h 990600"/>
              <a:gd name="connsiteX2" fmla="*/ 1023 w 445523"/>
              <a:gd name="connsiteY2" fmla="*/ 762000 h 990600"/>
              <a:gd name="connsiteX3" fmla="*/ 55452 w 445523"/>
              <a:gd name="connsiteY3" fmla="*/ 988786 h 990600"/>
              <a:gd name="connsiteX4" fmla="*/ 345737 w 445523"/>
              <a:gd name="connsiteY4" fmla="*/ 7620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23" h="990600">
                <a:moveTo>
                  <a:pt x="445523" y="0"/>
                </a:moveTo>
                <a:cubicBezTo>
                  <a:pt x="296600" y="417285"/>
                  <a:pt x="147678" y="834571"/>
                  <a:pt x="73595" y="961571"/>
                </a:cubicBezTo>
                <a:cubicBezTo>
                  <a:pt x="-488" y="1088571"/>
                  <a:pt x="4047" y="757464"/>
                  <a:pt x="1023" y="762000"/>
                </a:cubicBezTo>
                <a:cubicBezTo>
                  <a:pt x="-2001" y="766536"/>
                  <a:pt x="-2000" y="988786"/>
                  <a:pt x="55452" y="988786"/>
                </a:cubicBezTo>
                <a:cubicBezTo>
                  <a:pt x="112904" y="988786"/>
                  <a:pt x="345737" y="762000"/>
                  <a:pt x="345737" y="7620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90714" y="5284365"/>
            <a:ext cx="5273374" cy="1384995"/>
          </a:xfrm>
          <a:prstGeom prst="rect">
            <a:avLst/>
          </a:prstGeom>
          <a:noFill/>
        </p:spPr>
        <p:txBody>
          <a:bodyPr wrap="square" rtlCol="0">
            <a:spAutoFit/>
          </a:bodyPr>
          <a:lstStyle/>
          <a:p>
            <a:r>
              <a:rPr lang="en-US" sz="1400" dirty="0" smtClean="0"/>
              <a:t>The entire FIB is loaded into TCAM. Every destination address is passed through the TCAM, and within one TCAM cycle the TCAM returns the interface index of the longest match. Each TCAM bank needs to be large enough to hold the entire FIB. TTCAM cycle time needs to be fast enough to support the max packet rate of the line card.</a:t>
            </a:r>
            <a:endParaRPr lang="en-US" sz="1400" dirty="0"/>
          </a:p>
        </p:txBody>
      </p:sp>
      <p:sp>
        <p:nvSpPr>
          <p:cNvPr id="26" name="Freeform 25"/>
          <p:cNvSpPr/>
          <p:nvPr/>
        </p:nvSpPr>
        <p:spPr>
          <a:xfrm>
            <a:off x="6232113" y="391891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7116115" y="2050123"/>
            <a:ext cx="1945163" cy="1077218"/>
          </a:xfrm>
          <a:prstGeom prst="rect">
            <a:avLst/>
          </a:prstGeom>
          <a:noFill/>
        </p:spPr>
        <p:txBody>
          <a:bodyPr wrap="square" rtlCol="0">
            <a:spAutoFit/>
          </a:bodyPr>
          <a:lstStyle/>
          <a:p>
            <a:r>
              <a:rPr lang="en-US" sz="800" dirty="0" smtClean="0">
                <a:latin typeface="Arial"/>
                <a:cs typeface="Arial"/>
              </a:rPr>
              <a:t>TCAM width depends on the chip set in use. One popular TCAM </a:t>
            </a:r>
            <a:r>
              <a:rPr lang="en-US" sz="800" dirty="0" err="1" smtClean="0">
                <a:latin typeface="Arial"/>
                <a:cs typeface="Arial"/>
              </a:rPr>
              <a:t>config</a:t>
            </a:r>
            <a:r>
              <a:rPr lang="en-US" sz="800" dirty="0" smtClean="0">
                <a:latin typeface="Arial"/>
                <a:cs typeface="Arial"/>
              </a:rPr>
              <a:t> is 72 bits  wide. IPv4 addresses consume  a single 72 bit slot, IPv6 consumes two 72 bit slots. If instead you use  TCAM with a slot width of 32 bits then IPv6 entries consume 4 times the  equivalent slot  count of IPv4 entries.</a:t>
            </a:r>
            <a:endParaRPr lang="en-US" sz="800" dirty="0">
              <a:latin typeface="Arial"/>
              <a:cs typeface="Arial"/>
            </a:endParaRPr>
          </a:p>
        </p:txBody>
      </p:sp>
    </p:spTree>
    <p:extLst>
      <p:ext uri="{BB962C8B-B14F-4D97-AF65-F5344CB8AC3E}">
        <p14:creationId xmlns:p14="http://schemas.microsoft.com/office/powerpoint/2010/main" val="275174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665" y="3829328"/>
            <a:ext cx="295563" cy="294968"/>
          </a:xfrm>
          <a:prstGeom prst="rect">
            <a:avLst/>
          </a:prstGeom>
        </p:spPr>
      </p:pic>
      <p:pic>
        <p:nvPicPr>
          <p:cNvPr id="77" name="Picture 76"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41" y="3829328"/>
            <a:ext cx="295563" cy="294968"/>
          </a:xfrm>
          <a:prstGeom prst="rect">
            <a:avLst/>
          </a:prstGeom>
        </p:spPr>
      </p:pic>
      <p:pic>
        <p:nvPicPr>
          <p:cNvPr id="78" name="Picture 77"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418" y="3829328"/>
            <a:ext cx="295563" cy="294968"/>
          </a:xfrm>
          <a:prstGeom prst="rect">
            <a:avLst/>
          </a:prstGeom>
        </p:spPr>
      </p:pic>
      <p:pic>
        <p:nvPicPr>
          <p:cNvPr id="79" name="Picture 78"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661" y="4210565"/>
            <a:ext cx="295563" cy="294968"/>
          </a:xfrm>
          <a:prstGeom prst="rect">
            <a:avLst/>
          </a:prstGeom>
        </p:spPr>
      </p:pic>
      <p:pic>
        <p:nvPicPr>
          <p:cNvPr id="80" name="Picture 79"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037" y="4210565"/>
            <a:ext cx="295563" cy="294968"/>
          </a:xfrm>
          <a:prstGeom prst="rect">
            <a:avLst/>
          </a:prstGeom>
        </p:spPr>
      </p:pic>
      <p:pic>
        <p:nvPicPr>
          <p:cNvPr id="81" name="Picture 80"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414" y="4210565"/>
            <a:ext cx="295563" cy="294968"/>
          </a:xfrm>
          <a:prstGeom prst="rect">
            <a:avLst/>
          </a:prstGeom>
        </p:spPr>
      </p:pic>
      <p:pic>
        <p:nvPicPr>
          <p:cNvPr id="66" name="Picture 65"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62" y="2700664"/>
            <a:ext cx="340080" cy="688258"/>
          </a:xfrm>
          <a:prstGeom prst="rect">
            <a:avLst/>
          </a:prstGeom>
        </p:spPr>
      </p:pic>
      <p:pic>
        <p:nvPicPr>
          <p:cNvPr id="65" name="Picture 64"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08" y="2692470"/>
            <a:ext cx="340080" cy="688258"/>
          </a:xfrm>
          <a:prstGeom prst="rect">
            <a:avLst/>
          </a:prstGeom>
        </p:spPr>
      </p:pic>
      <p:pic>
        <p:nvPicPr>
          <p:cNvPr id="64" name="Picture 63"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70" y="2695756"/>
            <a:ext cx="340080" cy="688258"/>
          </a:xfrm>
          <a:prstGeom prst="rect">
            <a:avLst/>
          </a:prstGeom>
        </p:spPr>
      </p:pic>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TRIE Lookup</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98500" y="1444852"/>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531757" y="6005932"/>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80571" y="1977571"/>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3" name="Rectangle 12"/>
          <p:cNvSpPr/>
          <p:nvPr/>
        </p:nvSpPr>
        <p:spPr>
          <a:xfrm>
            <a:off x="2264185" y="1623035"/>
            <a:ext cx="4137220" cy="369332"/>
          </a:xfrm>
          <a:prstGeom prst="rect">
            <a:avLst/>
          </a:prstGeom>
        </p:spPr>
        <p:txBody>
          <a:bodyPr wrap="none">
            <a:spAutoFit/>
          </a:bodyPr>
          <a:lstStyle/>
          <a:p>
            <a:r>
              <a:rPr lang="en-US" dirty="0"/>
              <a:t>11000000 00000000  </a:t>
            </a:r>
            <a:r>
              <a:rPr lang="en-US" dirty="0" smtClean="0"/>
              <a:t>00000010 00000001</a:t>
            </a:r>
            <a:endParaRPr lang="en-US"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158302" y="2518620"/>
            <a:ext cx="400095" cy="276999"/>
          </a:xfrm>
          <a:prstGeom prst="rect">
            <a:avLst/>
          </a:prstGeom>
          <a:noFill/>
        </p:spPr>
        <p:txBody>
          <a:bodyPr wrap="none" rtlCol="0">
            <a:spAutoFit/>
          </a:bodyPr>
          <a:lstStyle/>
          <a:p>
            <a:r>
              <a:rPr lang="en-US" sz="1200" dirty="0" smtClean="0"/>
              <a:t>1/0</a:t>
            </a:r>
            <a:endParaRPr lang="en-US" sz="1200" dirty="0"/>
          </a:p>
        </p:txBody>
      </p:sp>
      <p:sp>
        <p:nvSpPr>
          <p:cNvPr id="26" name="TextBox 25"/>
          <p:cNvSpPr txBox="1"/>
          <p:nvPr/>
        </p:nvSpPr>
        <p:spPr>
          <a:xfrm>
            <a:off x="3850055" y="2803867"/>
            <a:ext cx="400095" cy="276999"/>
          </a:xfrm>
          <a:prstGeom prst="rect">
            <a:avLst/>
          </a:prstGeom>
          <a:noFill/>
        </p:spPr>
        <p:txBody>
          <a:bodyPr wrap="none" rtlCol="0">
            <a:spAutoFit/>
          </a:bodyPr>
          <a:lstStyle/>
          <a:p>
            <a:r>
              <a:rPr lang="en-US" sz="1200" dirty="0" smtClean="0"/>
              <a:t>1/0</a:t>
            </a:r>
            <a:endParaRPr lang="en-US" sz="1200" dirty="0"/>
          </a:p>
        </p:txBody>
      </p:sp>
      <p:sp>
        <p:nvSpPr>
          <p:cNvPr id="27" name="TextBox 26"/>
          <p:cNvSpPr txBox="1"/>
          <p:nvPr/>
        </p:nvSpPr>
        <p:spPr>
          <a:xfrm>
            <a:off x="4157816" y="3167334"/>
            <a:ext cx="400095" cy="276999"/>
          </a:xfrm>
          <a:prstGeom prst="rect">
            <a:avLst/>
          </a:prstGeom>
          <a:noFill/>
        </p:spPr>
        <p:txBody>
          <a:bodyPr wrap="none" rtlCol="0">
            <a:spAutoFit/>
          </a:bodyPr>
          <a:lstStyle/>
          <a:p>
            <a:r>
              <a:rPr lang="en-US" sz="1200" dirty="0" smtClean="0"/>
              <a:t>1/0</a:t>
            </a:r>
            <a:endParaRPr lang="en-US" sz="1200" dirty="0"/>
          </a:p>
        </p:txBody>
      </p:sp>
      <p:sp>
        <p:nvSpPr>
          <p:cNvPr id="28" name="TextBox 27"/>
          <p:cNvSpPr txBox="1"/>
          <p:nvPr/>
        </p:nvSpPr>
        <p:spPr>
          <a:xfrm>
            <a:off x="4557911" y="3444333"/>
            <a:ext cx="400095" cy="276999"/>
          </a:xfrm>
          <a:prstGeom prst="rect">
            <a:avLst/>
          </a:prstGeom>
          <a:noFill/>
        </p:spPr>
        <p:txBody>
          <a:bodyPr wrap="none" rtlCol="0">
            <a:spAutoFit/>
          </a:bodyPr>
          <a:lstStyle/>
          <a:p>
            <a:r>
              <a:rPr lang="en-US" sz="1200" dirty="0" smtClean="0"/>
              <a:t>1/0</a:t>
            </a:r>
            <a:endParaRPr lang="en-US" sz="1200" dirty="0"/>
          </a:p>
        </p:txBody>
      </p:sp>
      <p:sp>
        <p:nvSpPr>
          <p:cNvPr id="29" name="TextBox 28"/>
          <p:cNvSpPr txBox="1"/>
          <p:nvPr/>
        </p:nvSpPr>
        <p:spPr>
          <a:xfrm>
            <a:off x="4970189" y="3736043"/>
            <a:ext cx="400095" cy="276999"/>
          </a:xfrm>
          <a:prstGeom prst="rect">
            <a:avLst/>
          </a:prstGeom>
          <a:noFill/>
        </p:spPr>
        <p:txBody>
          <a:bodyPr wrap="none" rtlCol="0">
            <a:spAutoFit/>
          </a:bodyPr>
          <a:lstStyle/>
          <a:p>
            <a:r>
              <a:rPr lang="en-US" sz="1200" dirty="0" smtClean="0"/>
              <a:t>1/0</a:t>
            </a:r>
            <a:endParaRPr lang="en-US" sz="1200" dirty="0"/>
          </a:p>
        </p:txBody>
      </p:sp>
      <p:sp>
        <p:nvSpPr>
          <p:cNvPr id="30" name="TextBox 29"/>
          <p:cNvSpPr txBox="1"/>
          <p:nvPr/>
        </p:nvSpPr>
        <p:spPr>
          <a:xfrm>
            <a:off x="5170236" y="4026942"/>
            <a:ext cx="635561" cy="276999"/>
          </a:xfrm>
          <a:prstGeom prst="rect">
            <a:avLst/>
          </a:prstGeom>
          <a:noFill/>
        </p:spPr>
        <p:txBody>
          <a:bodyPr wrap="none" rtlCol="0">
            <a:spAutoFit/>
          </a:bodyPr>
          <a:lstStyle/>
          <a:p>
            <a:r>
              <a:rPr lang="en-US" sz="1200" dirty="0" smtClean="0"/>
              <a:t>x/0000</a:t>
            </a:r>
            <a:endParaRPr lang="en-US" sz="1200" dirty="0"/>
          </a:p>
        </p:txBody>
      </p:sp>
      <p:sp>
        <p:nvSpPr>
          <p:cNvPr id="19" name="Freeform 18"/>
          <p:cNvSpPr/>
          <p:nvPr/>
        </p:nvSpPr>
        <p:spPr>
          <a:xfrm>
            <a:off x="4134908" y="27699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4330118" y="27549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4200150" y="26957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nvGrpSpPr>
          <p:cNvPr id="36" name="Group 35"/>
          <p:cNvGrpSpPr/>
          <p:nvPr/>
        </p:nvGrpSpPr>
        <p:grpSpPr>
          <a:xfrm>
            <a:off x="3872308" y="2988156"/>
            <a:ext cx="365685" cy="246221"/>
            <a:chOff x="3872308" y="2988156"/>
            <a:chExt cx="365685" cy="246221"/>
          </a:xfrm>
        </p:grpSpPr>
        <p:sp>
          <p:nvSpPr>
            <p:cNvPr id="33" name="Freeform 32"/>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37" name="Group 36"/>
          <p:cNvGrpSpPr/>
          <p:nvPr/>
        </p:nvGrpSpPr>
        <p:grpSpPr>
          <a:xfrm>
            <a:off x="4229708" y="3340556"/>
            <a:ext cx="365685" cy="246221"/>
            <a:chOff x="3872308" y="2988156"/>
            <a:chExt cx="365685" cy="246221"/>
          </a:xfrm>
        </p:grpSpPr>
        <p:sp>
          <p:nvSpPr>
            <p:cNvPr id="38" name="Freeform 37"/>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1" name="Group 40"/>
          <p:cNvGrpSpPr/>
          <p:nvPr/>
        </p:nvGrpSpPr>
        <p:grpSpPr>
          <a:xfrm>
            <a:off x="4642108" y="3617956"/>
            <a:ext cx="365685" cy="246221"/>
            <a:chOff x="3872308" y="2988156"/>
            <a:chExt cx="365685" cy="246221"/>
          </a:xfrm>
        </p:grpSpPr>
        <p:sp>
          <p:nvSpPr>
            <p:cNvPr id="42" name="Freeform 41"/>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5" name="Group 44"/>
          <p:cNvGrpSpPr/>
          <p:nvPr/>
        </p:nvGrpSpPr>
        <p:grpSpPr>
          <a:xfrm>
            <a:off x="4987108" y="3892956"/>
            <a:ext cx="365685" cy="246221"/>
            <a:chOff x="3872308" y="2988156"/>
            <a:chExt cx="365685" cy="246221"/>
          </a:xfrm>
        </p:grpSpPr>
        <p:sp>
          <p:nvSpPr>
            <p:cNvPr id="46" name="Freeform 45"/>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49" name="TextBox 48"/>
          <p:cNvSpPr txBox="1"/>
          <p:nvPr/>
        </p:nvSpPr>
        <p:spPr>
          <a:xfrm>
            <a:off x="5796494" y="4466698"/>
            <a:ext cx="344039" cy="369332"/>
          </a:xfrm>
          <a:prstGeom prst="rect">
            <a:avLst/>
          </a:prstGeom>
          <a:noFill/>
        </p:spPr>
        <p:txBody>
          <a:bodyPr wrap="none" rtlCol="0">
            <a:spAutoFit/>
          </a:bodyPr>
          <a:lstStyle/>
          <a:p>
            <a:r>
              <a:rPr lang="en-US" dirty="0" smtClean="0"/>
              <a:t>…</a:t>
            </a:r>
            <a:endParaRPr lang="en-US" dirty="0"/>
          </a:p>
        </p:txBody>
      </p:sp>
      <p:grpSp>
        <p:nvGrpSpPr>
          <p:cNvPr id="50" name="Group 49"/>
          <p:cNvGrpSpPr/>
          <p:nvPr/>
        </p:nvGrpSpPr>
        <p:grpSpPr>
          <a:xfrm>
            <a:off x="6218562" y="5180358"/>
            <a:ext cx="365685" cy="246221"/>
            <a:chOff x="3872308" y="2988156"/>
            <a:chExt cx="365685" cy="246221"/>
          </a:xfrm>
        </p:grpSpPr>
        <p:sp>
          <p:nvSpPr>
            <p:cNvPr id="51" name="Freeform 50"/>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54" name="TextBox 53"/>
          <p:cNvSpPr txBox="1"/>
          <p:nvPr/>
        </p:nvSpPr>
        <p:spPr>
          <a:xfrm>
            <a:off x="457200" y="4925444"/>
            <a:ext cx="4962072" cy="1169551"/>
          </a:xfrm>
          <a:prstGeom prst="rect">
            <a:avLst/>
          </a:prstGeom>
          <a:noFill/>
        </p:spPr>
        <p:txBody>
          <a:bodyPr wrap="square" rtlCol="0">
            <a:spAutoFit/>
          </a:bodyPr>
          <a:lstStyle/>
          <a:p>
            <a:r>
              <a:rPr lang="en-US" sz="1400" dirty="0" smtClean="0"/>
              <a:t>The entire FIB is converted into a serial decision tree. The size of decision tree depends on the distribution of prefix values in the FIB. The performance of the TRIE depends on the algorithm used in the ASIC and the number of serial decisions used to reach a decision</a:t>
            </a:r>
            <a:endParaRPr lang="en-US" sz="1400" dirty="0"/>
          </a:p>
        </p:txBody>
      </p:sp>
      <p:sp>
        <p:nvSpPr>
          <p:cNvPr id="58" name="TextBox 57"/>
          <p:cNvSpPr txBox="1"/>
          <p:nvPr/>
        </p:nvSpPr>
        <p:spPr>
          <a:xfrm>
            <a:off x="2100510" y="2707828"/>
            <a:ext cx="842067" cy="369332"/>
          </a:xfrm>
          <a:prstGeom prst="rect">
            <a:avLst/>
          </a:prstGeom>
          <a:noFill/>
        </p:spPr>
        <p:txBody>
          <a:bodyPr wrap="none" rtlCol="0">
            <a:spAutoFit/>
          </a:bodyPr>
          <a:lstStyle/>
          <a:p>
            <a:r>
              <a:rPr lang="en-US" dirty="0" smtClean="0">
                <a:latin typeface="AhnbergHand"/>
                <a:cs typeface="AhnbergHand"/>
              </a:rPr>
              <a:t>ASIC</a:t>
            </a:r>
            <a:endParaRPr lang="en-US" dirty="0">
              <a:latin typeface="AhnbergHand"/>
              <a:cs typeface="AhnbergHand"/>
            </a:endParaRPr>
          </a:p>
        </p:txBody>
      </p:sp>
      <p:sp>
        <p:nvSpPr>
          <p:cNvPr id="59" name="TextBox 58"/>
          <p:cNvSpPr txBox="1"/>
          <p:nvPr/>
        </p:nvSpPr>
        <p:spPr>
          <a:xfrm>
            <a:off x="2100510" y="3988717"/>
            <a:ext cx="894467"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60" name="Freeform 59"/>
          <p:cNvSpPr/>
          <p:nvPr/>
        </p:nvSpPr>
        <p:spPr>
          <a:xfrm>
            <a:off x="1802235" y="3749094"/>
            <a:ext cx="1492555" cy="857333"/>
          </a:xfrm>
          <a:custGeom>
            <a:avLst/>
            <a:gdLst>
              <a:gd name="connsiteX0" fmla="*/ 0 w 1492555"/>
              <a:gd name="connsiteY0" fmla="*/ 54365 h 857333"/>
              <a:gd name="connsiteX1" fmla="*/ 917677 w 1492555"/>
              <a:gd name="connsiteY1" fmla="*/ 29785 h 857333"/>
              <a:gd name="connsiteX2" fmla="*/ 1450258 w 1492555"/>
              <a:gd name="connsiteY2" fmla="*/ 21591 h 857333"/>
              <a:gd name="connsiteX3" fmla="*/ 1458452 w 1492555"/>
              <a:gd name="connsiteY3" fmla="*/ 332946 h 857333"/>
              <a:gd name="connsiteX4" fmla="*/ 1450258 w 1492555"/>
              <a:gd name="connsiteY4" fmla="*/ 857333 h 85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555" h="857333">
                <a:moveTo>
                  <a:pt x="0" y="54365"/>
                </a:moveTo>
                <a:lnTo>
                  <a:pt x="917677" y="29785"/>
                </a:lnTo>
                <a:cubicBezTo>
                  <a:pt x="1159387" y="24323"/>
                  <a:pt x="1360129" y="-28936"/>
                  <a:pt x="1450258" y="21591"/>
                </a:cubicBezTo>
                <a:cubicBezTo>
                  <a:pt x="1540387" y="72118"/>
                  <a:pt x="1458452" y="193656"/>
                  <a:pt x="1458452" y="332946"/>
                </a:cubicBezTo>
                <a:cubicBezTo>
                  <a:pt x="1458452" y="472236"/>
                  <a:pt x="1461183" y="768570"/>
                  <a:pt x="1450258" y="8573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1775320" y="3918169"/>
            <a:ext cx="1264141" cy="692870"/>
          </a:xfrm>
          <a:custGeom>
            <a:avLst/>
            <a:gdLst>
              <a:gd name="connsiteX0" fmla="*/ 51496 w 1264141"/>
              <a:gd name="connsiteY0" fmla="*/ 0 h 692870"/>
              <a:gd name="connsiteX1" fmla="*/ 51496 w 1264141"/>
              <a:gd name="connsiteY1" fmla="*/ 409677 h 692870"/>
              <a:gd name="connsiteX2" fmla="*/ 26915 w 1264141"/>
              <a:gd name="connsiteY2" fmla="*/ 663677 h 692870"/>
              <a:gd name="connsiteX3" fmla="*/ 477560 w 1264141"/>
              <a:gd name="connsiteY3" fmla="*/ 688258 h 692870"/>
              <a:gd name="connsiteX4" fmla="*/ 1264141 w 1264141"/>
              <a:gd name="connsiteY4" fmla="*/ 671871 h 69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41" h="692870">
                <a:moveTo>
                  <a:pt x="51496" y="0"/>
                </a:moveTo>
                <a:cubicBezTo>
                  <a:pt x="53544" y="149532"/>
                  <a:pt x="55593" y="299064"/>
                  <a:pt x="51496" y="409677"/>
                </a:cubicBezTo>
                <a:cubicBezTo>
                  <a:pt x="47399" y="520290"/>
                  <a:pt x="-44096" y="617247"/>
                  <a:pt x="26915" y="663677"/>
                </a:cubicBezTo>
                <a:cubicBezTo>
                  <a:pt x="97926" y="710107"/>
                  <a:pt x="271356" y="686892"/>
                  <a:pt x="477560" y="688258"/>
                </a:cubicBezTo>
                <a:cubicBezTo>
                  <a:pt x="683764" y="689624"/>
                  <a:pt x="1264141" y="671871"/>
                  <a:pt x="1264141" y="6718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1796723" y="2569811"/>
            <a:ext cx="1404912" cy="955068"/>
          </a:xfrm>
          <a:custGeom>
            <a:avLst/>
            <a:gdLst>
              <a:gd name="connsiteX0" fmla="*/ 5512 w 1404912"/>
              <a:gd name="connsiteY0" fmla="*/ 955068 h 955068"/>
              <a:gd name="connsiteX1" fmla="*/ 5512 w 1404912"/>
              <a:gd name="connsiteY1" fmla="*/ 463455 h 955068"/>
              <a:gd name="connsiteX2" fmla="*/ 13705 w 1404912"/>
              <a:gd name="connsiteY2" fmla="*/ 61971 h 955068"/>
              <a:gd name="connsiteX3" fmla="*/ 161189 w 1404912"/>
              <a:gd name="connsiteY3" fmla="*/ 37390 h 955068"/>
              <a:gd name="connsiteX4" fmla="*/ 1062480 w 1404912"/>
              <a:gd name="connsiteY4" fmla="*/ 4616 h 955068"/>
              <a:gd name="connsiteX5" fmla="*/ 1357447 w 1404912"/>
              <a:gd name="connsiteY5" fmla="*/ 12809 h 955068"/>
              <a:gd name="connsiteX6" fmla="*/ 1365641 w 1404912"/>
              <a:gd name="connsiteY6" fmla="*/ 119326 h 955068"/>
              <a:gd name="connsiteX7" fmla="*/ 1390222 w 1404912"/>
              <a:gd name="connsiteY7" fmla="*/ 733842 h 955068"/>
              <a:gd name="connsiteX8" fmla="*/ 1398415 w 1404912"/>
              <a:gd name="connsiteY8" fmla="*/ 873132 h 955068"/>
              <a:gd name="connsiteX9" fmla="*/ 1291899 w 1404912"/>
              <a:gd name="connsiteY9" fmla="*/ 873132 h 955068"/>
              <a:gd name="connsiteX10" fmla="*/ 136609 w 1404912"/>
              <a:gd name="connsiteY10" fmla="*/ 930487 h 95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12" h="955068">
                <a:moveTo>
                  <a:pt x="5512" y="955068"/>
                </a:moveTo>
                <a:cubicBezTo>
                  <a:pt x="4829" y="783686"/>
                  <a:pt x="4147" y="612304"/>
                  <a:pt x="5512" y="463455"/>
                </a:cubicBezTo>
                <a:cubicBezTo>
                  <a:pt x="6877" y="314606"/>
                  <a:pt x="-12241" y="132982"/>
                  <a:pt x="13705" y="61971"/>
                </a:cubicBezTo>
                <a:cubicBezTo>
                  <a:pt x="39651" y="-9040"/>
                  <a:pt x="-13607" y="46949"/>
                  <a:pt x="161189" y="37390"/>
                </a:cubicBezTo>
                <a:cubicBezTo>
                  <a:pt x="335985" y="27831"/>
                  <a:pt x="863104" y="8713"/>
                  <a:pt x="1062480" y="4616"/>
                </a:cubicBezTo>
                <a:cubicBezTo>
                  <a:pt x="1261856" y="519"/>
                  <a:pt x="1306920" y="-6309"/>
                  <a:pt x="1357447" y="12809"/>
                </a:cubicBezTo>
                <a:cubicBezTo>
                  <a:pt x="1407974" y="31927"/>
                  <a:pt x="1360179" y="-846"/>
                  <a:pt x="1365641" y="119326"/>
                </a:cubicBezTo>
                <a:cubicBezTo>
                  <a:pt x="1371103" y="239498"/>
                  <a:pt x="1384760" y="608208"/>
                  <a:pt x="1390222" y="733842"/>
                </a:cubicBezTo>
                <a:cubicBezTo>
                  <a:pt x="1395684" y="859476"/>
                  <a:pt x="1414802" y="849917"/>
                  <a:pt x="1398415" y="873132"/>
                </a:cubicBezTo>
                <a:cubicBezTo>
                  <a:pt x="1382028" y="896347"/>
                  <a:pt x="1291899" y="873132"/>
                  <a:pt x="1291899" y="873132"/>
                </a:cubicBezTo>
                <a:lnTo>
                  <a:pt x="136609" y="93048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5" name="Group 74"/>
          <p:cNvGrpSpPr/>
          <p:nvPr/>
        </p:nvGrpSpPr>
        <p:grpSpPr>
          <a:xfrm>
            <a:off x="2218817" y="3470851"/>
            <a:ext cx="569097" cy="231851"/>
            <a:chOff x="5707468" y="2831960"/>
            <a:chExt cx="569097" cy="231851"/>
          </a:xfrm>
        </p:grpSpPr>
        <p:sp>
          <p:nvSpPr>
            <p:cNvPr id="67" name="Freeform 66"/>
            <p:cNvSpPr/>
            <p:nvPr/>
          </p:nvSpPr>
          <p:spPr>
            <a:xfrm>
              <a:off x="5707468"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Freeform 67"/>
            <p:cNvSpPr/>
            <p:nvPr/>
          </p:nvSpPr>
          <p:spPr>
            <a:xfrm>
              <a:off x="5894174"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a:off x="6174233"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a:off x="6267585"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a:off x="5987527"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5800821"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6080880"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01527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Memory Tradeoffs</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3480708" y="2050889"/>
            <a:ext cx="994189" cy="3970318"/>
          </a:xfrm>
          <a:prstGeom prst="rect">
            <a:avLst/>
          </a:prstGeom>
          <a:noFill/>
        </p:spPr>
        <p:txBody>
          <a:bodyPr wrap="none" rtlCol="0">
            <a:spAutoFit/>
          </a:bodyPr>
          <a:lstStyle/>
          <a:p>
            <a:pPr algn="ctr"/>
            <a:r>
              <a:rPr lang="en-US" b="1" dirty="0" smtClean="0">
                <a:solidFill>
                  <a:srgbClr val="0000FF"/>
                </a:solidFill>
                <a:latin typeface="AhnbergHand"/>
                <a:cs typeface="AhnbergHand"/>
              </a:rPr>
              <a:t>TCAM</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smtClean="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Larger</a:t>
            </a:r>
          </a:p>
          <a:p>
            <a:pPr algn="ctr"/>
            <a:endParaRPr lang="en-US" dirty="0">
              <a:latin typeface="AhnbergHand"/>
              <a:cs typeface="AhnbergHand"/>
            </a:endParaRPr>
          </a:p>
          <a:p>
            <a:pPr algn="ctr"/>
            <a:r>
              <a:rPr lang="en-US" dirty="0" smtClean="0">
                <a:latin typeface="AhnbergHand"/>
                <a:cs typeface="AhnbergHand"/>
              </a:rPr>
              <a:t>80Mbit</a:t>
            </a:r>
            <a:endParaRPr lang="en-US" dirty="0">
              <a:latin typeface="AhnbergHand"/>
              <a:cs typeface="AhnbergHand"/>
            </a:endParaRPr>
          </a:p>
          <a:p>
            <a:pPr algn="ctr"/>
            <a:endParaRPr lang="en-US" dirty="0" smtClean="0">
              <a:latin typeface="AhnbergHand"/>
              <a:cs typeface="AhnbergHand"/>
            </a:endParaRPr>
          </a:p>
        </p:txBody>
      </p:sp>
      <p:sp>
        <p:nvSpPr>
          <p:cNvPr id="5" name="TextBox 4"/>
          <p:cNvSpPr txBox="1"/>
          <p:nvPr/>
        </p:nvSpPr>
        <p:spPr>
          <a:xfrm>
            <a:off x="4695413" y="1767661"/>
            <a:ext cx="1550720" cy="4247317"/>
          </a:xfrm>
          <a:prstGeom prst="rect">
            <a:avLst/>
          </a:prstGeom>
          <a:noFill/>
        </p:spPr>
        <p:txBody>
          <a:bodyPr wrap="none" rtlCol="0">
            <a:spAutoFit/>
          </a:bodyPr>
          <a:lstStyle/>
          <a:p>
            <a:pPr algn="ctr"/>
            <a:r>
              <a:rPr lang="en-US" b="1" dirty="0" smtClean="0">
                <a:solidFill>
                  <a:srgbClr val="FF0000"/>
                </a:solidFill>
                <a:latin typeface="AhnbergHand"/>
                <a:cs typeface="AhnbergHand"/>
              </a:rPr>
              <a:t>ASIC + </a:t>
            </a:r>
          </a:p>
          <a:p>
            <a:pPr algn="ctr"/>
            <a:r>
              <a:rPr lang="en-US" b="1" dirty="0" smtClean="0">
                <a:solidFill>
                  <a:srgbClr val="FF0000"/>
                </a:solidFill>
                <a:latin typeface="AhnbergHand"/>
                <a:cs typeface="AhnbergHand"/>
              </a:rPr>
              <a:t>RLDRAM</a:t>
            </a:r>
            <a:r>
              <a:rPr lang="en-US" dirty="0" smtClean="0">
                <a:solidFill>
                  <a:srgbClr val="FF0000"/>
                </a:solidFill>
                <a:latin typeface="AhnbergHand"/>
                <a:cs typeface="AhnbergHand"/>
              </a:rPr>
              <a:t> </a:t>
            </a:r>
            <a:r>
              <a:rPr lang="en-US" b="1" dirty="0" smtClean="0">
                <a:solidFill>
                  <a:srgbClr val="FF0000"/>
                </a:solidFill>
                <a:latin typeface="AhnbergHand"/>
                <a:cs typeface="AhnbergHand"/>
              </a:rPr>
              <a:t>3</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smtClean="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Smaller</a:t>
            </a:r>
          </a:p>
          <a:p>
            <a:pPr algn="ctr"/>
            <a:endParaRPr lang="en-US" dirty="0">
              <a:latin typeface="AhnbergHand"/>
              <a:cs typeface="AhnbergHand"/>
            </a:endParaRPr>
          </a:p>
          <a:p>
            <a:pPr algn="ctr"/>
            <a:r>
              <a:rPr lang="en-US" dirty="0" smtClean="0">
                <a:latin typeface="AhnbergHand"/>
                <a:cs typeface="AhnbergHand"/>
              </a:rPr>
              <a:t>1Gbit</a:t>
            </a:r>
            <a:endParaRPr lang="en-US" dirty="0">
              <a:latin typeface="AhnbergHand"/>
              <a:cs typeface="AhnbergHand"/>
            </a:endParaRPr>
          </a:p>
          <a:p>
            <a:pPr algn="ctr"/>
            <a:endParaRPr lang="en-US" dirty="0" smtClean="0">
              <a:latin typeface="AhnbergHand"/>
              <a:cs typeface="AhnbergHand"/>
            </a:endParaRPr>
          </a:p>
        </p:txBody>
      </p:sp>
      <p:sp>
        <p:nvSpPr>
          <p:cNvPr id="7" name="TextBox 6"/>
          <p:cNvSpPr txBox="1"/>
          <p:nvPr/>
        </p:nvSpPr>
        <p:spPr>
          <a:xfrm>
            <a:off x="7484571" y="6581001"/>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8" name="TextBox 7"/>
          <p:cNvSpPr txBox="1"/>
          <p:nvPr/>
        </p:nvSpPr>
        <p:spPr>
          <a:xfrm>
            <a:off x="957400" y="2655330"/>
            <a:ext cx="1756845" cy="3139321"/>
          </a:xfrm>
          <a:prstGeom prst="rect">
            <a:avLst/>
          </a:prstGeom>
          <a:noFill/>
        </p:spPr>
        <p:txBody>
          <a:bodyPr wrap="none" rtlCol="0">
            <a:spAutoFit/>
          </a:bodyPr>
          <a:lstStyle/>
          <a:p>
            <a:pPr algn="ctr"/>
            <a:r>
              <a:rPr lang="en-US" dirty="0" smtClean="0">
                <a:solidFill>
                  <a:srgbClr val="984807"/>
                </a:solidFill>
                <a:latin typeface="AhnbergHand"/>
                <a:cs typeface="AhnbergHand"/>
              </a:rPr>
              <a:t>Access Speed</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 per bit</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Power</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Density</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Physical Size</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Capacity</a:t>
            </a:r>
            <a:endParaRPr lang="en-US" dirty="0">
              <a:solidFill>
                <a:srgbClr val="984807"/>
              </a:solidFill>
              <a:latin typeface="AhnbergHand"/>
              <a:cs typeface="AhnbergHand"/>
            </a:endParaRPr>
          </a:p>
        </p:txBody>
      </p:sp>
      <p:sp>
        <p:nvSpPr>
          <p:cNvPr id="3" name="Freeform 2"/>
          <p:cNvSpPr/>
          <p:nvPr/>
        </p:nvSpPr>
        <p:spPr>
          <a:xfrm>
            <a:off x="2549071" y="2431143"/>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510980" y="3073377"/>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730500" y="3600833"/>
            <a:ext cx="3946071" cy="45881"/>
          </a:xfrm>
          <a:custGeom>
            <a:avLst/>
            <a:gdLst>
              <a:gd name="connsiteX0" fmla="*/ 0 w 3946071"/>
              <a:gd name="connsiteY0" fmla="*/ 18667 h 45881"/>
              <a:gd name="connsiteX1" fmla="*/ 1079500 w 3946071"/>
              <a:gd name="connsiteY1" fmla="*/ 524 h 45881"/>
              <a:gd name="connsiteX2" fmla="*/ 2948214 w 3946071"/>
              <a:gd name="connsiteY2" fmla="*/ 36810 h 45881"/>
              <a:gd name="connsiteX3" fmla="*/ 3946071 w 3946071"/>
              <a:gd name="connsiteY3" fmla="*/ 45881 h 45881"/>
            </a:gdLst>
            <a:ahLst/>
            <a:cxnLst>
              <a:cxn ang="0">
                <a:pos x="connsiteX0" y="connsiteY0"/>
              </a:cxn>
              <a:cxn ang="0">
                <a:pos x="connsiteX1" y="connsiteY1"/>
              </a:cxn>
              <a:cxn ang="0">
                <a:pos x="connsiteX2" y="connsiteY2"/>
              </a:cxn>
              <a:cxn ang="0">
                <a:pos x="connsiteX3" y="connsiteY3"/>
              </a:cxn>
            </a:cxnLst>
            <a:rect l="l" t="t" r="r" b="b"/>
            <a:pathLst>
              <a:path w="3946071" h="45881">
                <a:moveTo>
                  <a:pt x="0" y="18667"/>
                </a:moveTo>
                <a:cubicBezTo>
                  <a:pt x="294065" y="8083"/>
                  <a:pt x="588131" y="-2500"/>
                  <a:pt x="1079500" y="524"/>
                </a:cubicBezTo>
                <a:cubicBezTo>
                  <a:pt x="1570869" y="3548"/>
                  <a:pt x="2948214" y="36810"/>
                  <a:pt x="2948214" y="36810"/>
                </a:cubicBezTo>
                <a:lnTo>
                  <a:pt x="3946071" y="45881"/>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739571" y="4191000"/>
            <a:ext cx="4018643" cy="27214"/>
          </a:xfrm>
          <a:custGeom>
            <a:avLst/>
            <a:gdLst>
              <a:gd name="connsiteX0" fmla="*/ 0 w 4018643"/>
              <a:gd name="connsiteY0" fmla="*/ 27214 h 27214"/>
              <a:gd name="connsiteX1" fmla="*/ 1551215 w 4018643"/>
              <a:gd name="connsiteY1" fmla="*/ 9071 h 27214"/>
              <a:gd name="connsiteX2" fmla="*/ 4018643 w 4018643"/>
              <a:gd name="connsiteY2" fmla="*/ 0 h 27214"/>
            </a:gdLst>
            <a:ahLst/>
            <a:cxnLst>
              <a:cxn ang="0">
                <a:pos x="connsiteX0" y="connsiteY0"/>
              </a:cxn>
              <a:cxn ang="0">
                <a:pos x="connsiteX1" y="connsiteY1"/>
              </a:cxn>
              <a:cxn ang="0">
                <a:pos x="connsiteX2" y="connsiteY2"/>
              </a:cxn>
            </a:cxnLst>
            <a:rect l="l" t="t" r="r" b="b"/>
            <a:pathLst>
              <a:path w="4018643" h="27214">
                <a:moveTo>
                  <a:pt x="0" y="27214"/>
                </a:moveTo>
                <a:lnTo>
                  <a:pt x="1551215" y="9071"/>
                </a:lnTo>
                <a:lnTo>
                  <a:pt x="4018643"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857500" y="4717143"/>
            <a:ext cx="3873500" cy="54428"/>
          </a:xfrm>
          <a:custGeom>
            <a:avLst/>
            <a:gdLst>
              <a:gd name="connsiteX0" fmla="*/ 0 w 3873500"/>
              <a:gd name="connsiteY0" fmla="*/ 54428 h 54428"/>
              <a:gd name="connsiteX1" fmla="*/ 2267857 w 3873500"/>
              <a:gd name="connsiteY1" fmla="*/ 18143 h 54428"/>
              <a:gd name="connsiteX2" fmla="*/ 3873500 w 3873500"/>
              <a:gd name="connsiteY2" fmla="*/ 0 h 54428"/>
            </a:gdLst>
            <a:ahLst/>
            <a:cxnLst>
              <a:cxn ang="0">
                <a:pos x="connsiteX0" y="connsiteY0"/>
              </a:cxn>
              <a:cxn ang="0">
                <a:pos x="connsiteX1" y="connsiteY1"/>
              </a:cxn>
              <a:cxn ang="0">
                <a:pos x="connsiteX2" y="connsiteY2"/>
              </a:cxn>
            </a:cxnLst>
            <a:rect l="l" t="t" r="r" b="b"/>
            <a:pathLst>
              <a:path w="3873500" h="54428">
                <a:moveTo>
                  <a:pt x="0" y="54428"/>
                </a:moveTo>
                <a:lnTo>
                  <a:pt x="2267857" y="18143"/>
                </a:lnTo>
                <a:lnTo>
                  <a:pt x="3873500"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948214" y="5306786"/>
            <a:ext cx="3646715" cy="65751"/>
          </a:xfrm>
          <a:custGeom>
            <a:avLst/>
            <a:gdLst>
              <a:gd name="connsiteX0" fmla="*/ 0 w 3646715"/>
              <a:gd name="connsiteY0" fmla="*/ 0 h 65751"/>
              <a:gd name="connsiteX1" fmla="*/ 2648857 w 3646715"/>
              <a:gd name="connsiteY1" fmla="*/ 63500 h 65751"/>
              <a:gd name="connsiteX2" fmla="*/ 3646715 w 3646715"/>
              <a:gd name="connsiteY2" fmla="*/ 45357 h 65751"/>
            </a:gdLst>
            <a:ahLst/>
            <a:cxnLst>
              <a:cxn ang="0">
                <a:pos x="connsiteX0" y="connsiteY0"/>
              </a:cxn>
              <a:cxn ang="0">
                <a:pos x="connsiteX1" y="connsiteY1"/>
              </a:cxn>
              <a:cxn ang="0">
                <a:pos x="connsiteX2" y="connsiteY2"/>
              </a:cxn>
            </a:cxnLst>
            <a:rect l="l" t="t" r="r" b="b"/>
            <a:pathLst>
              <a:path w="3646715" h="65751">
                <a:moveTo>
                  <a:pt x="0" y="0"/>
                </a:moveTo>
                <a:lnTo>
                  <a:pt x="2648857" y="63500"/>
                </a:lnTo>
                <a:cubicBezTo>
                  <a:pt x="3256643" y="71059"/>
                  <a:pt x="3451679" y="58208"/>
                  <a:pt x="3646715" y="4535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866581" y="5787571"/>
            <a:ext cx="3755572" cy="45358"/>
          </a:xfrm>
          <a:custGeom>
            <a:avLst/>
            <a:gdLst>
              <a:gd name="connsiteX0" fmla="*/ 0 w 3755572"/>
              <a:gd name="connsiteY0" fmla="*/ 9072 h 45358"/>
              <a:gd name="connsiteX1" fmla="*/ 2703286 w 3755572"/>
              <a:gd name="connsiteY1" fmla="*/ 45358 h 45358"/>
              <a:gd name="connsiteX2" fmla="*/ 3755572 w 3755572"/>
              <a:gd name="connsiteY2" fmla="*/ 0 h 45358"/>
            </a:gdLst>
            <a:ahLst/>
            <a:cxnLst>
              <a:cxn ang="0">
                <a:pos x="connsiteX0" y="connsiteY0"/>
              </a:cxn>
              <a:cxn ang="0">
                <a:pos x="connsiteX1" y="connsiteY1"/>
              </a:cxn>
              <a:cxn ang="0">
                <a:pos x="connsiteX2" y="connsiteY2"/>
              </a:cxn>
            </a:cxnLst>
            <a:rect l="l" t="t" r="r" b="b"/>
            <a:pathLst>
              <a:path w="3755572" h="45358">
                <a:moveTo>
                  <a:pt x="0" y="9072"/>
                </a:moveTo>
                <a:lnTo>
                  <a:pt x="2703286" y="45358"/>
                </a:lnTo>
                <a:cubicBezTo>
                  <a:pt x="3329215" y="43846"/>
                  <a:pt x="3755572" y="0"/>
                  <a:pt x="3755572" y="0"/>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37936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latin typeface="Powderfinger Type"/>
                <a:cs typeface="Powderfinger Type"/>
              </a:rPr>
              <a:t>Memory Tradeoffs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TCAMs are higher cost, but operate with a fixed search latency and a fixed add/delete time. TCAMs scale linearly with the size of the FIB</a:t>
            </a:r>
          </a:p>
          <a:p>
            <a:pPr marL="0" indent="0">
              <a:buNone/>
            </a:pPr>
            <a:endParaRPr lang="en-US" dirty="0" smtClean="0">
              <a:cs typeface="AhnbergHand"/>
            </a:endParaRPr>
          </a:p>
          <a:p>
            <a:pPr marL="0" indent="0">
              <a:buNone/>
            </a:pPr>
            <a:r>
              <a:rPr lang="en-US" dirty="0" smtClean="0">
                <a:cs typeface="AhnbergHand"/>
              </a:rPr>
              <a:t>ASICs implement a TRIE in memory. The cost is lower, but the search and add/delete times are variable. The performance of the lookup depends on the </a:t>
            </a:r>
            <a:r>
              <a:rPr lang="en-US" dirty="0">
                <a:cs typeface="AhnbergHand"/>
              </a:rPr>
              <a:t>c</a:t>
            </a:r>
            <a:r>
              <a:rPr lang="en-US" dirty="0" smtClean="0">
                <a:cs typeface="AhnbergHand"/>
              </a:rPr>
              <a:t>hosen algorithm. The memory efficiency of the TRIE depends on the prefix distribution and the particular algorithm used to manage the data structure</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3807051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Size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888370"/>
          </a:xfrm>
        </p:spPr>
        <p:txBody>
          <a:bodyPr>
            <a:normAutofit/>
          </a:bodyPr>
          <a:lstStyle/>
          <a:p>
            <a:pPr marL="0" indent="0">
              <a:lnSpc>
                <a:spcPct val="120000"/>
              </a:lnSpc>
              <a:buNone/>
            </a:pPr>
            <a:r>
              <a:rPr lang="en-US" dirty="0" smtClean="0">
                <a:cs typeface="AhnbergHand"/>
              </a:rPr>
              <a:t>What memory size do we need for 10 years of FIB growth from today?</a:t>
            </a:r>
          </a:p>
          <a:p>
            <a:pPr marL="0" indent="0">
              <a:lnSpc>
                <a:spcPct val="120000"/>
              </a:lnSpc>
              <a:buNone/>
            </a:pPr>
            <a:endParaRPr lang="en-US" dirty="0" smtClean="0">
              <a:latin typeface="AhnbergHand"/>
              <a:cs typeface="AhnbergHand"/>
            </a:endParaRPr>
          </a:p>
          <a:p>
            <a:pPr marL="0" indent="0">
              <a:lnSpc>
                <a:spcPct val="120000"/>
              </a:lnSpc>
              <a:buNone/>
            </a:pPr>
            <a:endParaRPr lang="en-US" dirty="0">
              <a:latin typeface="AhnbergHand"/>
              <a:cs typeface="AhnbergHand"/>
            </a:endParaRPr>
          </a:p>
        </p:txBody>
      </p:sp>
      <p:sp>
        <p:nvSpPr>
          <p:cNvPr id="4" name="TextBox 3"/>
          <p:cNvSpPr txBox="1"/>
          <p:nvPr/>
        </p:nvSpPr>
        <p:spPr>
          <a:xfrm>
            <a:off x="2039828" y="2893975"/>
            <a:ext cx="751152" cy="369332"/>
          </a:xfrm>
          <a:prstGeom prst="rect">
            <a:avLst/>
          </a:prstGeom>
          <a:noFill/>
        </p:spPr>
        <p:txBody>
          <a:bodyPr wrap="none" rtlCol="0">
            <a:spAutoFit/>
          </a:bodyPr>
          <a:lstStyle/>
          <a:p>
            <a:r>
              <a:rPr lang="en-US" dirty="0" smtClean="0">
                <a:solidFill>
                  <a:srgbClr val="0000FF"/>
                </a:solidFill>
                <a:latin typeface="Powderfinger Type"/>
                <a:cs typeface="Powderfinger Type"/>
              </a:rPr>
              <a:t>TCAM</a:t>
            </a:r>
            <a:endParaRPr lang="en-US" dirty="0">
              <a:solidFill>
                <a:srgbClr val="0000FF"/>
              </a:solidFill>
              <a:latin typeface="Powderfinger Type"/>
              <a:cs typeface="Powderfinger Type"/>
            </a:endParaRPr>
          </a:p>
        </p:txBody>
      </p:sp>
      <p:sp>
        <p:nvSpPr>
          <p:cNvPr id="5" name="TextBox 4"/>
          <p:cNvSpPr txBox="1"/>
          <p:nvPr/>
        </p:nvSpPr>
        <p:spPr>
          <a:xfrm>
            <a:off x="1642124" y="3404414"/>
            <a:ext cx="2769969" cy="1200329"/>
          </a:xfrm>
          <a:prstGeom prst="rect">
            <a:avLst/>
          </a:prstGeom>
          <a:noFill/>
        </p:spPr>
        <p:txBody>
          <a:bodyPr wrap="none" rtlCol="0">
            <a:spAutoFit/>
          </a:bodyPr>
          <a:lstStyle/>
          <a:p>
            <a:r>
              <a:rPr lang="en-US" dirty="0" smtClean="0">
                <a:latin typeface="AhnbergHand"/>
                <a:cs typeface="AhnbergHand"/>
              </a:rPr>
              <a:t>V4: 2M entries (1Gt)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1M entries (2Gt)</a:t>
            </a:r>
          </a:p>
          <a:p>
            <a:endParaRPr lang="en-US" dirty="0">
              <a:latin typeface="AhnbergHand"/>
              <a:cs typeface="AhnbergHand"/>
            </a:endParaRPr>
          </a:p>
        </p:txBody>
      </p:sp>
      <p:sp>
        <p:nvSpPr>
          <p:cNvPr id="6" name="TextBox 5"/>
          <p:cNvSpPr txBox="1"/>
          <p:nvPr/>
        </p:nvSpPr>
        <p:spPr>
          <a:xfrm>
            <a:off x="1303914" y="4630775"/>
            <a:ext cx="767283" cy="369332"/>
          </a:xfrm>
          <a:prstGeom prst="rect">
            <a:avLst/>
          </a:prstGeom>
          <a:noFill/>
        </p:spPr>
        <p:txBody>
          <a:bodyPr wrap="none" rtlCol="0">
            <a:spAutoFit/>
          </a:bodyPr>
          <a:lstStyle/>
          <a:p>
            <a:r>
              <a:rPr lang="en-US" dirty="0" smtClean="0">
                <a:latin typeface="AhnbergHand"/>
                <a:cs typeface="AhnbergHand"/>
              </a:rPr>
              <a:t>2014</a:t>
            </a:r>
            <a:endParaRPr lang="en-US" dirty="0">
              <a:latin typeface="AhnbergHand"/>
              <a:cs typeface="AhnbergHand"/>
            </a:endParaRPr>
          </a:p>
        </p:txBody>
      </p:sp>
      <p:sp>
        <p:nvSpPr>
          <p:cNvPr id="36" name="TextBox 35"/>
          <p:cNvSpPr txBox="1"/>
          <p:nvPr/>
        </p:nvSpPr>
        <p:spPr>
          <a:xfrm>
            <a:off x="4002907" y="4652228"/>
            <a:ext cx="785056" cy="369332"/>
          </a:xfrm>
          <a:prstGeom prst="rect">
            <a:avLst/>
          </a:prstGeom>
          <a:noFill/>
        </p:spPr>
        <p:txBody>
          <a:bodyPr wrap="none" rtlCol="0">
            <a:spAutoFit/>
          </a:bodyPr>
          <a:lstStyle/>
          <a:p>
            <a:r>
              <a:rPr lang="en-US" dirty="0" smtClean="0">
                <a:latin typeface="AhnbergHand"/>
                <a:cs typeface="AhnbergHand"/>
              </a:rPr>
              <a:t>2019</a:t>
            </a:r>
            <a:endParaRPr lang="en-US" dirty="0">
              <a:latin typeface="AhnbergHand"/>
              <a:cs typeface="AhnbergHand"/>
            </a:endParaRPr>
          </a:p>
        </p:txBody>
      </p:sp>
      <p:sp>
        <p:nvSpPr>
          <p:cNvPr id="37" name="TextBox 36"/>
          <p:cNvSpPr txBox="1"/>
          <p:nvPr/>
        </p:nvSpPr>
        <p:spPr>
          <a:xfrm>
            <a:off x="6701900" y="4656651"/>
            <a:ext cx="864339" cy="369332"/>
          </a:xfrm>
          <a:prstGeom prst="rect">
            <a:avLst/>
          </a:prstGeom>
          <a:noFill/>
        </p:spPr>
        <p:txBody>
          <a:bodyPr wrap="none" rtlCol="0">
            <a:spAutoFit/>
          </a:bodyPr>
          <a:lstStyle/>
          <a:p>
            <a:r>
              <a:rPr lang="en-US" b="1" dirty="0" smtClean="0">
                <a:solidFill>
                  <a:srgbClr val="FF0000"/>
                </a:solidFill>
                <a:latin typeface="AhnbergHand"/>
                <a:cs typeface="AhnbergHand"/>
              </a:rPr>
              <a:t>2024</a:t>
            </a:r>
            <a:endParaRPr lang="en-US" b="1" dirty="0">
              <a:solidFill>
                <a:srgbClr val="FF0000"/>
              </a:solidFill>
              <a:latin typeface="AhnbergHand"/>
              <a:cs typeface="AhnbergHand"/>
            </a:endParaRPr>
          </a:p>
        </p:txBody>
      </p:sp>
      <p:sp>
        <p:nvSpPr>
          <p:cNvPr id="7" name="Freeform 6"/>
          <p:cNvSpPr/>
          <p:nvPr/>
        </p:nvSpPr>
        <p:spPr>
          <a:xfrm>
            <a:off x="1308574" y="5233683"/>
            <a:ext cx="6658346" cy="64138"/>
          </a:xfrm>
          <a:custGeom>
            <a:avLst/>
            <a:gdLst>
              <a:gd name="connsiteX0" fmla="*/ 0 w 6658346"/>
              <a:gd name="connsiteY0" fmla="*/ 64138 h 64138"/>
              <a:gd name="connsiteX1" fmla="*/ 3207296 w 6658346"/>
              <a:gd name="connsiteY1" fmla="*/ 0 h 64138"/>
              <a:gd name="connsiteX2" fmla="*/ 5144502 w 6658346"/>
              <a:gd name="connsiteY2" fmla="*/ 64138 h 64138"/>
              <a:gd name="connsiteX3" fmla="*/ 6658346 w 6658346"/>
              <a:gd name="connsiteY3" fmla="*/ 38483 h 64138"/>
            </a:gdLst>
            <a:ahLst/>
            <a:cxnLst>
              <a:cxn ang="0">
                <a:pos x="connsiteX0" y="connsiteY0"/>
              </a:cxn>
              <a:cxn ang="0">
                <a:pos x="connsiteX1" y="connsiteY1"/>
              </a:cxn>
              <a:cxn ang="0">
                <a:pos x="connsiteX2" y="connsiteY2"/>
              </a:cxn>
              <a:cxn ang="0">
                <a:pos x="connsiteX3" y="connsiteY3"/>
              </a:cxn>
            </a:cxnLst>
            <a:rect l="l" t="t" r="r" b="b"/>
            <a:pathLst>
              <a:path w="6658346" h="64138">
                <a:moveTo>
                  <a:pt x="0" y="64138"/>
                </a:moveTo>
                <a:lnTo>
                  <a:pt x="3207296" y="0"/>
                </a:lnTo>
                <a:cubicBezTo>
                  <a:pt x="4064713" y="0"/>
                  <a:pt x="5144502" y="64138"/>
                  <a:pt x="5144502" y="64138"/>
                </a:cubicBezTo>
                <a:lnTo>
                  <a:pt x="6658346" y="3848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565158" y="5118233"/>
            <a:ext cx="0" cy="282209"/>
          </a:xfrm>
          <a:custGeom>
            <a:avLst/>
            <a:gdLst>
              <a:gd name="connsiteX0" fmla="*/ 0 w 0"/>
              <a:gd name="connsiteY0" fmla="*/ 0 h 282209"/>
              <a:gd name="connsiteX1" fmla="*/ 0 w 0"/>
              <a:gd name="connsiteY1" fmla="*/ 282209 h 282209"/>
            </a:gdLst>
            <a:ahLst/>
            <a:cxnLst>
              <a:cxn ang="0">
                <a:pos x="connsiteX0" y="connsiteY0"/>
              </a:cxn>
              <a:cxn ang="0">
                <a:pos x="connsiteX1" y="connsiteY1"/>
              </a:cxn>
            </a:cxnLst>
            <a:rect l="l" t="t" r="r" b="b"/>
            <a:pathLst>
              <a:path h="282209">
                <a:moveTo>
                  <a:pt x="0" y="0"/>
                </a:moveTo>
                <a:lnTo>
                  <a:pt x="0" y="28220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297773" y="5066923"/>
            <a:ext cx="26029" cy="327960"/>
          </a:xfrm>
          <a:custGeom>
            <a:avLst/>
            <a:gdLst>
              <a:gd name="connsiteX0" fmla="*/ 0 w 26029"/>
              <a:gd name="connsiteY0" fmla="*/ 0 h 327960"/>
              <a:gd name="connsiteX1" fmla="*/ 25659 w 26029"/>
              <a:gd name="connsiteY1" fmla="*/ 295036 h 327960"/>
              <a:gd name="connsiteX2" fmla="*/ 12830 w 26029"/>
              <a:gd name="connsiteY2" fmla="*/ 307864 h 327960"/>
            </a:gdLst>
            <a:ahLst/>
            <a:cxnLst>
              <a:cxn ang="0">
                <a:pos x="connsiteX0" y="connsiteY0"/>
              </a:cxn>
              <a:cxn ang="0">
                <a:pos x="connsiteX1" y="connsiteY1"/>
              </a:cxn>
              <a:cxn ang="0">
                <a:pos x="connsiteX2" y="connsiteY2"/>
              </a:cxn>
            </a:cxnLst>
            <a:rect l="l" t="t" r="r" b="b"/>
            <a:pathLst>
              <a:path w="26029" h="327960">
                <a:moveTo>
                  <a:pt x="0" y="0"/>
                </a:moveTo>
                <a:cubicBezTo>
                  <a:pt x="11760" y="121862"/>
                  <a:pt x="23521" y="243725"/>
                  <a:pt x="25659" y="295036"/>
                </a:cubicBezTo>
                <a:cubicBezTo>
                  <a:pt x="27797" y="346347"/>
                  <a:pt x="20313" y="327105"/>
                  <a:pt x="12830" y="3078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094535" y="5156717"/>
            <a:ext cx="0" cy="269381"/>
          </a:xfrm>
          <a:custGeom>
            <a:avLst/>
            <a:gdLst>
              <a:gd name="connsiteX0" fmla="*/ 0 w 0"/>
              <a:gd name="connsiteY0" fmla="*/ 0 h 269381"/>
              <a:gd name="connsiteX1" fmla="*/ 0 w 0"/>
              <a:gd name="connsiteY1" fmla="*/ 269381 h 269381"/>
            </a:gdLst>
            <a:ahLst/>
            <a:cxnLst>
              <a:cxn ang="0">
                <a:pos x="connsiteX0" y="connsiteY0"/>
              </a:cxn>
              <a:cxn ang="0">
                <a:pos x="connsiteX1" y="connsiteY1"/>
              </a:cxn>
            </a:cxnLst>
            <a:rect l="l" t="t" r="r" b="b"/>
            <a:pathLst>
              <a:path h="269381">
                <a:moveTo>
                  <a:pt x="0" y="0"/>
                </a:moveTo>
                <a:lnTo>
                  <a:pt x="0" y="26938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237371" y="5393832"/>
            <a:ext cx="857304" cy="369332"/>
          </a:xfrm>
          <a:prstGeom prst="rect">
            <a:avLst/>
          </a:prstGeom>
          <a:noFill/>
        </p:spPr>
        <p:txBody>
          <a:bodyPr wrap="none" rtlCol="0">
            <a:spAutoFit/>
          </a:bodyPr>
          <a:lstStyle/>
          <a:p>
            <a:r>
              <a:rPr lang="en-US" dirty="0" smtClean="0">
                <a:solidFill>
                  <a:srgbClr val="984807"/>
                </a:solidFill>
                <a:latin typeface="AhnbergHand"/>
                <a:cs typeface="AhnbergHand"/>
              </a:rPr>
              <a:t>512K</a:t>
            </a:r>
            <a:endParaRPr lang="en-US" dirty="0">
              <a:solidFill>
                <a:srgbClr val="984807"/>
              </a:solidFill>
              <a:latin typeface="AhnbergHand"/>
              <a:cs typeface="AhnbergHand"/>
            </a:endParaRPr>
          </a:p>
        </p:txBody>
      </p:sp>
      <p:sp>
        <p:nvSpPr>
          <p:cNvPr id="12" name="TextBox 11"/>
          <p:cNvSpPr txBox="1"/>
          <p:nvPr/>
        </p:nvSpPr>
        <p:spPr>
          <a:xfrm>
            <a:off x="1295868" y="5809402"/>
            <a:ext cx="761747" cy="369332"/>
          </a:xfrm>
          <a:prstGeom prst="rect">
            <a:avLst/>
          </a:prstGeom>
          <a:noFill/>
        </p:spPr>
        <p:txBody>
          <a:bodyPr wrap="none" rtlCol="0">
            <a:spAutoFit/>
          </a:bodyPr>
          <a:lstStyle/>
          <a:p>
            <a:r>
              <a:rPr lang="en-US" dirty="0" smtClean="0">
                <a:solidFill>
                  <a:srgbClr val="0000FF"/>
                </a:solidFill>
                <a:latin typeface="AhnbergHand"/>
                <a:cs typeface="AhnbergHand"/>
              </a:rPr>
              <a:t>25K</a:t>
            </a:r>
            <a:endParaRPr lang="en-US" dirty="0">
              <a:solidFill>
                <a:srgbClr val="0000FF"/>
              </a:solidFill>
              <a:latin typeface="AhnbergHand"/>
              <a:cs typeface="AhnbergHand"/>
            </a:endParaRPr>
          </a:p>
        </p:txBody>
      </p:sp>
      <p:sp>
        <p:nvSpPr>
          <p:cNvPr id="38" name="TextBox 37"/>
          <p:cNvSpPr txBox="1"/>
          <p:nvPr/>
        </p:nvSpPr>
        <p:spPr>
          <a:xfrm>
            <a:off x="4028483"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125K</a:t>
            </a:r>
            <a:endParaRPr lang="en-US" dirty="0">
              <a:solidFill>
                <a:srgbClr val="0000FF"/>
              </a:solidFill>
              <a:latin typeface="AhnbergHand"/>
              <a:cs typeface="AhnbergHand"/>
            </a:endParaRPr>
          </a:p>
        </p:txBody>
      </p:sp>
      <p:sp>
        <p:nvSpPr>
          <p:cNvPr id="39" name="TextBox 38"/>
          <p:cNvSpPr txBox="1"/>
          <p:nvPr/>
        </p:nvSpPr>
        <p:spPr>
          <a:xfrm>
            <a:off x="6856552" y="5393832"/>
            <a:ext cx="466794" cy="369332"/>
          </a:xfrm>
          <a:prstGeom prst="rect">
            <a:avLst/>
          </a:prstGeom>
          <a:noFill/>
        </p:spPr>
        <p:txBody>
          <a:bodyPr wrap="none" rtlCol="0">
            <a:spAutoFit/>
          </a:bodyPr>
          <a:lstStyle/>
          <a:p>
            <a:r>
              <a:rPr lang="en-US" dirty="0" smtClean="0">
                <a:solidFill>
                  <a:srgbClr val="984807"/>
                </a:solidFill>
                <a:latin typeface="AhnbergHand"/>
                <a:cs typeface="AhnbergHand"/>
              </a:rPr>
              <a:t>1M</a:t>
            </a:r>
            <a:endParaRPr lang="en-US" dirty="0">
              <a:solidFill>
                <a:srgbClr val="984807"/>
              </a:solidFill>
              <a:latin typeface="AhnbergHand"/>
              <a:cs typeface="AhnbergHand"/>
            </a:endParaRPr>
          </a:p>
        </p:txBody>
      </p:sp>
      <p:sp>
        <p:nvSpPr>
          <p:cNvPr id="40" name="TextBox 39"/>
          <p:cNvSpPr txBox="1"/>
          <p:nvPr/>
        </p:nvSpPr>
        <p:spPr>
          <a:xfrm>
            <a:off x="4028236" y="5393832"/>
            <a:ext cx="856843" cy="369332"/>
          </a:xfrm>
          <a:prstGeom prst="rect">
            <a:avLst/>
          </a:prstGeom>
          <a:noFill/>
        </p:spPr>
        <p:txBody>
          <a:bodyPr wrap="none" rtlCol="0">
            <a:spAutoFit/>
          </a:bodyPr>
          <a:lstStyle/>
          <a:p>
            <a:r>
              <a:rPr lang="en-US" dirty="0" smtClean="0">
                <a:solidFill>
                  <a:srgbClr val="984807"/>
                </a:solidFill>
                <a:latin typeface="AhnbergHand"/>
                <a:cs typeface="AhnbergHand"/>
              </a:rPr>
              <a:t>768K</a:t>
            </a:r>
            <a:endParaRPr lang="en-US" dirty="0">
              <a:solidFill>
                <a:srgbClr val="984807"/>
              </a:solidFill>
              <a:latin typeface="AhnbergHand"/>
              <a:cs typeface="AhnbergHand"/>
            </a:endParaRPr>
          </a:p>
        </p:txBody>
      </p:sp>
      <p:sp>
        <p:nvSpPr>
          <p:cNvPr id="41" name="TextBox 40"/>
          <p:cNvSpPr txBox="1"/>
          <p:nvPr/>
        </p:nvSpPr>
        <p:spPr>
          <a:xfrm>
            <a:off x="6856552"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512K</a:t>
            </a:r>
            <a:endParaRPr lang="en-US" dirty="0">
              <a:solidFill>
                <a:srgbClr val="0000FF"/>
              </a:solidFill>
              <a:latin typeface="AhnbergHand"/>
              <a:cs typeface="AhnbergHand"/>
            </a:endParaRPr>
          </a:p>
        </p:txBody>
      </p:sp>
      <p:sp>
        <p:nvSpPr>
          <p:cNvPr id="42" name="TextBox 41"/>
          <p:cNvSpPr txBox="1"/>
          <p:nvPr/>
        </p:nvSpPr>
        <p:spPr>
          <a:xfrm>
            <a:off x="84282" y="5809402"/>
            <a:ext cx="1131301" cy="369332"/>
          </a:xfrm>
          <a:prstGeom prst="rect">
            <a:avLst/>
          </a:prstGeom>
          <a:noFill/>
        </p:spPr>
        <p:txBody>
          <a:bodyPr wrap="none" rtlCol="0">
            <a:spAutoFit/>
          </a:bodyPr>
          <a:lstStyle/>
          <a:p>
            <a:r>
              <a:rPr lang="en-US" dirty="0" smtClean="0">
                <a:solidFill>
                  <a:srgbClr val="0000FF"/>
                </a:solidFill>
                <a:latin typeface="AhnbergHand"/>
                <a:cs typeface="AhnbergHand"/>
              </a:rPr>
              <a:t>V6 FIB</a:t>
            </a:r>
            <a:endParaRPr lang="en-US" dirty="0">
              <a:solidFill>
                <a:srgbClr val="0000FF"/>
              </a:solidFill>
              <a:latin typeface="AhnbergHand"/>
              <a:cs typeface="AhnbergHand"/>
            </a:endParaRPr>
          </a:p>
        </p:txBody>
      </p:sp>
      <p:sp>
        <p:nvSpPr>
          <p:cNvPr id="43" name="TextBox 42"/>
          <p:cNvSpPr txBox="1"/>
          <p:nvPr/>
        </p:nvSpPr>
        <p:spPr>
          <a:xfrm>
            <a:off x="64272" y="5393832"/>
            <a:ext cx="1122070" cy="369332"/>
          </a:xfrm>
          <a:prstGeom prst="rect">
            <a:avLst/>
          </a:prstGeom>
          <a:noFill/>
        </p:spPr>
        <p:txBody>
          <a:bodyPr wrap="none" rtlCol="0">
            <a:spAutoFit/>
          </a:bodyPr>
          <a:lstStyle/>
          <a:p>
            <a:r>
              <a:rPr lang="en-US" dirty="0" smtClean="0">
                <a:solidFill>
                  <a:srgbClr val="984807"/>
                </a:solidFill>
                <a:latin typeface="AhnbergHand"/>
                <a:cs typeface="AhnbergHand"/>
              </a:rPr>
              <a:t>V4 FIB</a:t>
            </a:r>
            <a:endParaRPr lang="en-US" dirty="0">
              <a:solidFill>
                <a:srgbClr val="984807"/>
              </a:solidFill>
              <a:latin typeface="AhnbergHand"/>
              <a:cs typeface="AhnbergHand"/>
            </a:endParaRPr>
          </a:p>
        </p:txBody>
      </p:sp>
      <p:sp>
        <p:nvSpPr>
          <p:cNvPr id="44" name="TextBox 43"/>
          <p:cNvSpPr txBox="1"/>
          <p:nvPr/>
        </p:nvSpPr>
        <p:spPr>
          <a:xfrm>
            <a:off x="6150948" y="2861709"/>
            <a:ext cx="738655" cy="369332"/>
          </a:xfrm>
          <a:prstGeom prst="rect">
            <a:avLst/>
          </a:prstGeom>
          <a:noFill/>
        </p:spPr>
        <p:txBody>
          <a:bodyPr wrap="none" rtlCol="0">
            <a:spAutoFit/>
          </a:bodyPr>
          <a:lstStyle/>
          <a:p>
            <a:r>
              <a:rPr lang="en-US" dirty="0" err="1" smtClean="0">
                <a:solidFill>
                  <a:srgbClr val="B10000"/>
                </a:solidFill>
                <a:latin typeface="Powderfinger Type"/>
                <a:cs typeface="Powderfinger Type"/>
              </a:rPr>
              <a:t>Trie</a:t>
            </a:r>
            <a:endParaRPr lang="en-US" dirty="0">
              <a:solidFill>
                <a:srgbClr val="B10000"/>
              </a:solidFill>
              <a:latin typeface="Powderfinger Type"/>
              <a:cs typeface="Powderfinger Type"/>
            </a:endParaRPr>
          </a:p>
        </p:txBody>
      </p:sp>
      <p:sp>
        <p:nvSpPr>
          <p:cNvPr id="45" name="TextBox 44"/>
          <p:cNvSpPr txBox="1"/>
          <p:nvPr/>
        </p:nvSpPr>
        <p:spPr>
          <a:xfrm>
            <a:off x="5279132" y="3404414"/>
            <a:ext cx="3763221" cy="1200329"/>
          </a:xfrm>
          <a:prstGeom prst="rect">
            <a:avLst/>
          </a:prstGeom>
          <a:noFill/>
        </p:spPr>
        <p:txBody>
          <a:bodyPr wrap="none" rtlCol="0">
            <a:spAutoFit/>
          </a:bodyPr>
          <a:lstStyle/>
          <a:p>
            <a:r>
              <a:rPr lang="en-US" dirty="0" smtClean="0">
                <a:latin typeface="AhnbergHand"/>
                <a:cs typeface="AhnbergHand"/>
              </a:rPr>
              <a:t>V4: 100Mbit memory (500Mt)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200Mbit memory (1Gt)</a:t>
            </a:r>
          </a:p>
          <a:p>
            <a:endParaRPr lang="en-US" dirty="0">
              <a:latin typeface="AhnbergHand"/>
              <a:cs typeface="AhnbergHand"/>
            </a:endParaRPr>
          </a:p>
        </p:txBody>
      </p:sp>
      <p:sp>
        <p:nvSpPr>
          <p:cNvPr id="13" name="TextBox 12"/>
          <p:cNvSpPr txBox="1"/>
          <p:nvPr/>
        </p:nvSpPr>
        <p:spPr>
          <a:xfrm>
            <a:off x="4788024" y="6237312"/>
            <a:ext cx="6653407" cy="369332"/>
          </a:xfrm>
          <a:prstGeom prst="rect">
            <a:avLst/>
          </a:prstGeom>
          <a:noFill/>
        </p:spPr>
        <p:txBody>
          <a:bodyPr wrap="square" rtlCol="0">
            <a:spAutoFit/>
          </a:bodyPr>
          <a:lstStyle/>
          <a:p>
            <a:r>
              <a:rPr lang="en-US" sz="900" dirty="0" smtClean="0"/>
              <a:t>“The </a:t>
            </a:r>
            <a:r>
              <a:rPr lang="en-US" sz="900" dirty="0"/>
              <a:t>Impact of Address Allocation and Routing on </a:t>
            </a:r>
            <a:r>
              <a:rPr lang="en-US" sz="900" dirty="0" smtClean="0"/>
              <a:t>the Structure </a:t>
            </a:r>
            <a:r>
              <a:rPr lang="en-US" sz="900" dirty="0"/>
              <a:t>and </a:t>
            </a:r>
            <a:endParaRPr lang="en-US" sz="900" dirty="0" smtClean="0"/>
          </a:p>
          <a:p>
            <a:r>
              <a:rPr lang="en-US" sz="900" dirty="0" smtClean="0"/>
              <a:t>Implementation </a:t>
            </a:r>
            <a:r>
              <a:rPr lang="en-US" sz="900" dirty="0"/>
              <a:t>of Routing </a:t>
            </a:r>
            <a:r>
              <a:rPr lang="en-US" sz="900" dirty="0" smtClean="0"/>
              <a:t>Tables”, </a:t>
            </a:r>
            <a:r>
              <a:rPr lang="en-US" sz="900" dirty="0" err="1" smtClean="0"/>
              <a:t>Narayn</a:t>
            </a:r>
            <a:r>
              <a:rPr lang="en-US" sz="900" dirty="0" smtClean="0"/>
              <a:t>, </a:t>
            </a:r>
            <a:r>
              <a:rPr lang="en-US" sz="900" dirty="0" err="1" smtClean="0"/>
              <a:t>Govindan</a:t>
            </a:r>
            <a:r>
              <a:rPr lang="en-US" sz="900" dirty="0" smtClean="0"/>
              <a:t> &amp; Varghese, SIGCOMM ‘03</a:t>
            </a:r>
            <a:endParaRPr lang="en-US" sz="900" dirty="0"/>
          </a:p>
        </p:txBody>
      </p:sp>
      <p:sp>
        <p:nvSpPr>
          <p:cNvPr id="14" name="Freeform 13"/>
          <p:cNvSpPr/>
          <p:nvPr/>
        </p:nvSpPr>
        <p:spPr>
          <a:xfrm>
            <a:off x="6377173" y="4508340"/>
            <a:ext cx="1660113" cy="1849862"/>
          </a:xfrm>
          <a:custGeom>
            <a:avLst/>
            <a:gdLst>
              <a:gd name="connsiteX0" fmla="*/ 1660113 w 1660113"/>
              <a:gd name="connsiteY0" fmla="*/ 508160 h 1849862"/>
              <a:gd name="connsiteX1" fmla="*/ 1079541 w 1660113"/>
              <a:gd name="connsiteY1" fmla="*/ 54589 h 1849862"/>
              <a:gd name="connsiteX2" fmla="*/ 244970 w 1660113"/>
              <a:gd name="connsiteY2" fmla="*/ 90874 h 1849862"/>
              <a:gd name="connsiteX3" fmla="*/ 41 w 1660113"/>
              <a:gd name="connsiteY3" fmla="*/ 798446 h 1849862"/>
              <a:gd name="connsiteX4" fmla="*/ 235898 w 1660113"/>
              <a:gd name="connsiteY4" fmla="*/ 1660231 h 1849862"/>
              <a:gd name="connsiteX5" fmla="*/ 1188398 w 1660113"/>
              <a:gd name="connsiteY5" fmla="*/ 1814446 h 1849862"/>
              <a:gd name="connsiteX6" fmla="*/ 1651041 w 1660113"/>
              <a:gd name="connsiteY6" fmla="*/ 1161303 h 1849862"/>
              <a:gd name="connsiteX7" fmla="*/ 1397041 w 1660113"/>
              <a:gd name="connsiteY7" fmla="*/ 417446 h 184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113" h="1849862">
                <a:moveTo>
                  <a:pt x="1660113" y="508160"/>
                </a:moveTo>
                <a:cubicBezTo>
                  <a:pt x="1487755" y="316148"/>
                  <a:pt x="1315398" y="124137"/>
                  <a:pt x="1079541" y="54589"/>
                </a:cubicBezTo>
                <a:cubicBezTo>
                  <a:pt x="843684" y="-14959"/>
                  <a:pt x="424887" y="-33102"/>
                  <a:pt x="244970" y="90874"/>
                </a:cubicBezTo>
                <a:cubicBezTo>
                  <a:pt x="65053" y="214850"/>
                  <a:pt x="1553" y="536887"/>
                  <a:pt x="41" y="798446"/>
                </a:cubicBezTo>
                <a:cubicBezTo>
                  <a:pt x="-1471" y="1060005"/>
                  <a:pt x="37838" y="1490898"/>
                  <a:pt x="235898" y="1660231"/>
                </a:cubicBezTo>
                <a:cubicBezTo>
                  <a:pt x="433958" y="1829564"/>
                  <a:pt x="952541" y="1897601"/>
                  <a:pt x="1188398" y="1814446"/>
                </a:cubicBezTo>
                <a:cubicBezTo>
                  <a:pt x="1424255" y="1731291"/>
                  <a:pt x="1616267" y="1394136"/>
                  <a:pt x="1651041" y="1161303"/>
                </a:cubicBezTo>
                <a:cubicBezTo>
                  <a:pt x="1685815" y="928470"/>
                  <a:pt x="1397041" y="417446"/>
                  <a:pt x="1397041" y="4174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539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Scaling the FIB</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BGP table growth is slow enough that we can continue to use simple FIB lookup in </a:t>
            </a:r>
            <a:r>
              <a:rPr lang="en-US" dirty="0" err="1" smtClean="0">
                <a:cs typeface="AhnbergHand"/>
              </a:rPr>
              <a:t>linecards</a:t>
            </a:r>
            <a:r>
              <a:rPr lang="en-US" dirty="0" smtClean="0">
                <a:cs typeface="AhnbergHand"/>
              </a:rPr>
              <a:t> without straining the state of the art in memory capacity</a:t>
            </a:r>
          </a:p>
          <a:p>
            <a:pPr marL="0" indent="0">
              <a:buNone/>
            </a:pPr>
            <a:endParaRPr lang="en-US" dirty="0">
              <a:cs typeface="AhnbergHand"/>
            </a:endParaRPr>
          </a:p>
          <a:p>
            <a:pPr marL="0" indent="0">
              <a:buNone/>
            </a:pPr>
            <a:r>
              <a:rPr lang="en-US" dirty="0" smtClean="0">
                <a:cs typeface="AhnbergHand"/>
              </a:rPr>
              <a:t>However, if it all turns horrible, there are alternatives to using a complete FIB in memory, which are at the moment variously robust and variously viable:</a:t>
            </a:r>
          </a:p>
          <a:p>
            <a:pPr marL="400050" lvl="1" indent="0">
              <a:buNone/>
            </a:pPr>
            <a:r>
              <a:rPr lang="en-US" dirty="0" smtClean="0">
                <a:cs typeface="AhnbergHand"/>
              </a:rPr>
              <a:t>FIB compression</a:t>
            </a:r>
          </a:p>
          <a:p>
            <a:pPr marL="400050" lvl="1" indent="0">
              <a:buNone/>
            </a:pPr>
            <a:r>
              <a:rPr lang="en-US" dirty="0" smtClean="0">
                <a:cs typeface="AhnbergHand"/>
              </a:rPr>
              <a:t>MPLS</a:t>
            </a:r>
          </a:p>
          <a:p>
            <a:pPr marL="400050" lvl="1" indent="0">
              <a:buNone/>
            </a:pPr>
            <a:r>
              <a:rPr lang="en-US" dirty="0" smtClean="0">
                <a:cs typeface="AhnbergHand"/>
              </a:rPr>
              <a:t>Locator/ID Separation (LISP)</a:t>
            </a:r>
          </a:p>
          <a:p>
            <a:pPr marL="400050" lvl="1" indent="0">
              <a:buNone/>
            </a:pPr>
            <a:r>
              <a:rPr lang="en-US" dirty="0" err="1" smtClean="0">
                <a:cs typeface="AhnbergHand"/>
              </a:rPr>
              <a:t>OpenFlow</a:t>
            </a:r>
            <a:r>
              <a:rPr lang="en-US" dirty="0" smtClean="0">
                <a:cs typeface="AhnbergHand"/>
              </a:rPr>
              <a:t>/Software Defined Networking (SDN)</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222397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But it’s not just size</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t>It’s speed as well.</a:t>
            </a:r>
          </a:p>
          <a:p>
            <a:pPr marL="0" indent="0">
              <a:buNone/>
            </a:pPr>
            <a:r>
              <a:rPr lang="en-US" dirty="0" smtClean="0"/>
              <a:t>10Mb Ethernet had a 64 byte min packet size, plus preamble plus inter-packet spacing</a:t>
            </a:r>
          </a:p>
          <a:p>
            <a:pPr marL="0" indent="0">
              <a:buNone/>
            </a:pPr>
            <a:r>
              <a:rPr lang="en-US" dirty="0"/>
              <a:t>	</a:t>
            </a:r>
            <a:r>
              <a:rPr lang="en-US" dirty="0" smtClean="0"/>
              <a:t>=14,880 </a:t>
            </a:r>
            <a:r>
              <a:rPr lang="en-US" dirty="0" err="1" smtClean="0"/>
              <a:t>pps</a:t>
            </a:r>
            <a:endParaRPr lang="en-US" dirty="0" smtClean="0"/>
          </a:p>
          <a:p>
            <a:pPr marL="0" indent="0">
              <a:buNone/>
            </a:pPr>
            <a:r>
              <a:rPr lang="en-US" dirty="0" smtClean="0"/>
              <a:t>	=1 packet every 67usec</a:t>
            </a:r>
          </a:p>
          <a:p>
            <a:pPr marL="0" indent="0">
              <a:buNone/>
            </a:pPr>
            <a:r>
              <a:rPr lang="en-US" dirty="0"/>
              <a:t>	</a:t>
            </a:r>
            <a:endParaRPr lang="en-US" dirty="0" smtClean="0"/>
          </a:p>
          <a:p>
            <a:pPr marL="0" indent="0">
              <a:buNone/>
            </a:pPr>
            <a:r>
              <a:rPr lang="en-US" dirty="0" smtClean="0"/>
              <a:t>We’ve increased speed of circuits, but left the Ethernet framing and packet size limits largely unaltered. What does this imply for router memory?</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58</a:t>
            </a:fld>
            <a:endParaRPr lang="en-AU" kern="0" dirty="0"/>
          </a:p>
        </p:txBody>
      </p:sp>
    </p:spTree>
    <p:extLst>
      <p:ext uri="{BB962C8B-B14F-4D97-AF65-F5344CB8AC3E}">
        <p14:creationId xmlns:p14="http://schemas.microsoft.com/office/powerpoint/2010/main" val="380904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solidFill>
                  <a:srgbClr val="984807"/>
                </a:solidFill>
                <a:latin typeface="Powderfinger Type"/>
                <a:cs typeface="Powderfinger Type"/>
              </a:rPr>
              <a:t>Wireline</a:t>
            </a:r>
            <a:r>
              <a:rPr lang="en-US" i="1" dirty="0" smtClean="0">
                <a:solidFill>
                  <a:srgbClr val="984807"/>
                </a:solidFill>
                <a:latin typeface="Powderfinger Type"/>
                <a:cs typeface="Powderfinger Type"/>
              </a:rPr>
              <a:t> Speed – Ether </a:t>
            </a:r>
            <a:r>
              <a:rPr lang="en-US" i="1" dirty="0" err="1" smtClean="0">
                <a:solidFill>
                  <a:srgbClr val="984807"/>
                </a:solidFill>
                <a:latin typeface="Powderfinger Type"/>
                <a:cs typeface="Powderfinger Type"/>
              </a:rPr>
              <a:t>Stds</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80348" y="2103749"/>
            <a:ext cx="510881" cy="307777"/>
          </a:xfrm>
          <a:prstGeom prst="rect">
            <a:avLst/>
          </a:prstGeom>
          <a:noFill/>
        </p:spPr>
        <p:txBody>
          <a:bodyPr wrap="none" rtlCol="0">
            <a:spAutoFit/>
          </a:bodyPr>
          <a:lstStyle/>
          <a:p>
            <a:r>
              <a:rPr lang="en-US" sz="1400" dirty="0" smtClean="0">
                <a:latin typeface="AhnbergHand"/>
                <a:cs typeface="AhnbergHand"/>
              </a:rPr>
              <a:t>1Tb</a:t>
            </a:r>
            <a:endParaRPr lang="en-US" sz="1400" dirty="0">
              <a:latin typeface="AhnbergHand"/>
              <a:cs typeface="AhnbergHand"/>
            </a:endParaRPr>
          </a:p>
        </p:txBody>
      </p:sp>
      <p:sp>
        <p:nvSpPr>
          <p:cNvPr id="12" name="TextBox 11"/>
          <p:cNvSpPr txBox="1"/>
          <p:nvPr/>
        </p:nvSpPr>
        <p:spPr>
          <a:xfrm>
            <a:off x="270546" y="5678340"/>
            <a:ext cx="620683" cy="307777"/>
          </a:xfrm>
          <a:prstGeom prst="rect">
            <a:avLst/>
          </a:prstGeom>
          <a:noFill/>
        </p:spPr>
        <p:txBody>
          <a:bodyPr wrap="none" rtlCol="0">
            <a:spAutoFit/>
          </a:bodyPr>
          <a:lstStyle/>
          <a:p>
            <a:r>
              <a:rPr lang="en-US" sz="1400" dirty="0" smtClean="0">
                <a:latin typeface="AhnbergHand"/>
                <a:cs typeface="AhnbergHand"/>
              </a:rPr>
              <a:t>10Mb</a:t>
            </a:r>
            <a:endParaRPr lang="en-US" sz="1400" dirty="0">
              <a:latin typeface="AhnbergHand"/>
              <a:cs typeface="AhnbergHand"/>
            </a:endParaRPr>
          </a:p>
        </p:txBody>
      </p:sp>
      <p:sp>
        <p:nvSpPr>
          <p:cNvPr id="13" name="TextBox 12"/>
          <p:cNvSpPr txBox="1"/>
          <p:nvPr/>
        </p:nvSpPr>
        <p:spPr>
          <a:xfrm>
            <a:off x="152700" y="4963421"/>
            <a:ext cx="738529" cy="307777"/>
          </a:xfrm>
          <a:prstGeom prst="rect">
            <a:avLst/>
          </a:prstGeom>
          <a:noFill/>
        </p:spPr>
        <p:txBody>
          <a:bodyPr wrap="none" rtlCol="0">
            <a:spAutoFit/>
          </a:bodyPr>
          <a:lstStyle/>
          <a:p>
            <a:r>
              <a:rPr lang="en-US" sz="1400" dirty="0" smtClean="0">
                <a:latin typeface="AhnbergHand"/>
                <a:cs typeface="AhnbergHand"/>
              </a:rPr>
              <a:t>100Mb</a:t>
            </a:r>
            <a:endParaRPr lang="en-US" sz="1400" dirty="0">
              <a:latin typeface="AhnbergHand"/>
              <a:cs typeface="AhnbergHand"/>
            </a:endParaRPr>
          </a:p>
        </p:txBody>
      </p:sp>
      <p:sp>
        <p:nvSpPr>
          <p:cNvPr id="14" name="TextBox 13"/>
          <p:cNvSpPr txBox="1"/>
          <p:nvPr/>
        </p:nvSpPr>
        <p:spPr>
          <a:xfrm>
            <a:off x="360314" y="4248503"/>
            <a:ext cx="530915" cy="307777"/>
          </a:xfrm>
          <a:prstGeom prst="rect">
            <a:avLst/>
          </a:prstGeom>
          <a:noFill/>
        </p:spPr>
        <p:txBody>
          <a:bodyPr wrap="none" rtlCol="0">
            <a:spAutoFit/>
          </a:bodyPr>
          <a:lstStyle/>
          <a:p>
            <a:r>
              <a:rPr lang="en-US" sz="1400" dirty="0" smtClean="0">
                <a:latin typeface="AhnbergHand"/>
                <a:cs typeface="AhnbergHand"/>
              </a:rPr>
              <a:t>1Gb</a:t>
            </a:r>
            <a:endParaRPr lang="en-US" sz="1400" dirty="0">
              <a:latin typeface="AhnbergHand"/>
              <a:cs typeface="AhnbergHand"/>
            </a:endParaRPr>
          </a:p>
        </p:txBody>
      </p:sp>
      <p:sp>
        <p:nvSpPr>
          <p:cNvPr id="15" name="TextBox 14"/>
          <p:cNvSpPr txBox="1"/>
          <p:nvPr/>
        </p:nvSpPr>
        <p:spPr>
          <a:xfrm>
            <a:off x="239233" y="3533585"/>
            <a:ext cx="651996" cy="307777"/>
          </a:xfrm>
          <a:prstGeom prst="rect">
            <a:avLst/>
          </a:prstGeom>
          <a:noFill/>
        </p:spPr>
        <p:txBody>
          <a:bodyPr wrap="none" rtlCol="0">
            <a:spAutoFit/>
          </a:bodyPr>
          <a:lstStyle/>
          <a:p>
            <a:r>
              <a:rPr lang="en-US" sz="1400" dirty="0" smtClean="0">
                <a:latin typeface="AhnbergHand"/>
                <a:cs typeface="AhnbergHand"/>
              </a:rPr>
              <a:t>10Gb</a:t>
            </a:r>
            <a:endParaRPr lang="en-US" sz="1400" dirty="0">
              <a:latin typeface="AhnbergHand"/>
              <a:cs typeface="AhnbergHand"/>
            </a:endParaRPr>
          </a:p>
        </p:txBody>
      </p:sp>
      <p:sp>
        <p:nvSpPr>
          <p:cNvPr id="16" name="TextBox 15"/>
          <p:cNvSpPr txBox="1"/>
          <p:nvPr/>
        </p:nvSpPr>
        <p:spPr>
          <a:xfrm>
            <a:off x="116658" y="2818667"/>
            <a:ext cx="774571" cy="307777"/>
          </a:xfrm>
          <a:prstGeom prst="rect">
            <a:avLst/>
          </a:prstGeom>
          <a:noFill/>
        </p:spPr>
        <p:txBody>
          <a:bodyPr wrap="none" rtlCol="0">
            <a:spAutoFit/>
          </a:bodyPr>
          <a:lstStyle/>
          <a:p>
            <a:r>
              <a:rPr lang="en-US" sz="1400" dirty="0" smtClean="0">
                <a:latin typeface="AhnbergHand"/>
                <a:cs typeface="AhnbergHand"/>
              </a:rPr>
              <a:t>100Gb</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780926" y="496431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0" name="Freeform 19"/>
          <p:cNvSpPr/>
          <p:nvPr/>
        </p:nvSpPr>
        <p:spPr>
          <a:xfrm>
            <a:off x="4382000" y="41482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509067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2" name="Freeform 21"/>
          <p:cNvSpPr/>
          <p:nvPr/>
        </p:nvSpPr>
        <p:spPr>
          <a:xfrm>
            <a:off x="6515960" y="2818667"/>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3" name="Freeform 22"/>
          <p:cNvSpPr/>
          <p:nvPr/>
        </p:nvSpPr>
        <p:spPr>
          <a:xfrm>
            <a:off x="7484797" y="210374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474756" cy="253916"/>
          </a:xfrm>
          <a:prstGeom prst="rect">
            <a:avLst/>
          </a:prstGeom>
          <a:noFill/>
        </p:spPr>
        <p:txBody>
          <a:bodyPr wrap="none" rtlCol="0">
            <a:spAutoFit/>
          </a:bodyPr>
          <a:lstStyle/>
          <a:p>
            <a:r>
              <a:rPr lang="en-US" sz="1050" dirty="0" smtClean="0">
                <a:latin typeface="AhnbergHand"/>
                <a:cs typeface="AhnbergHand"/>
              </a:rPr>
              <a:t>10Mb 1982/15Kpps</a:t>
            </a:r>
            <a:endParaRPr lang="en-US" sz="1050" dirty="0">
              <a:latin typeface="AhnbergHand"/>
              <a:cs typeface="AhnbergHand"/>
            </a:endParaRPr>
          </a:p>
        </p:txBody>
      </p:sp>
      <p:sp>
        <p:nvSpPr>
          <p:cNvPr id="25" name="TextBox 24"/>
          <p:cNvSpPr txBox="1"/>
          <p:nvPr/>
        </p:nvSpPr>
        <p:spPr>
          <a:xfrm>
            <a:off x="3936697" y="4936587"/>
            <a:ext cx="1819865" cy="253916"/>
          </a:xfrm>
          <a:prstGeom prst="rect">
            <a:avLst/>
          </a:prstGeom>
          <a:noFill/>
        </p:spPr>
        <p:txBody>
          <a:bodyPr wrap="none" rtlCol="0">
            <a:spAutoFit/>
          </a:bodyPr>
          <a:lstStyle/>
          <a:p>
            <a:r>
              <a:rPr lang="en-US" sz="1050" dirty="0" smtClean="0">
                <a:latin typeface="AhnbergHand"/>
                <a:cs typeface="AhnbergHand"/>
              </a:rPr>
              <a:t>100Mb 1995 / 150Kpps</a:t>
            </a:r>
            <a:endParaRPr lang="en-US" sz="1050" dirty="0">
              <a:latin typeface="AhnbergHand"/>
              <a:cs typeface="AhnbergHand"/>
            </a:endParaRPr>
          </a:p>
        </p:txBody>
      </p:sp>
      <p:sp>
        <p:nvSpPr>
          <p:cNvPr id="26" name="TextBox 25"/>
          <p:cNvSpPr txBox="1"/>
          <p:nvPr/>
        </p:nvSpPr>
        <p:spPr>
          <a:xfrm>
            <a:off x="4551718" y="4091177"/>
            <a:ext cx="1567128" cy="253916"/>
          </a:xfrm>
          <a:prstGeom prst="rect">
            <a:avLst/>
          </a:prstGeom>
          <a:noFill/>
        </p:spPr>
        <p:txBody>
          <a:bodyPr wrap="none" rtlCol="0">
            <a:spAutoFit/>
          </a:bodyPr>
          <a:lstStyle/>
          <a:p>
            <a:r>
              <a:rPr lang="en-US" sz="1050" dirty="0" smtClean="0">
                <a:latin typeface="AhnbergHand"/>
                <a:cs typeface="AhnbergHand"/>
              </a:rPr>
              <a:t>1Gb 1999 / 1.5Mpps</a:t>
            </a:r>
            <a:endParaRPr lang="en-US" sz="1050" dirty="0">
              <a:latin typeface="AhnbergHand"/>
              <a:cs typeface="AhnbergHand"/>
            </a:endParaRPr>
          </a:p>
        </p:txBody>
      </p:sp>
      <p:sp>
        <p:nvSpPr>
          <p:cNvPr id="27" name="TextBox 26"/>
          <p:cNvSpPr txBox="1"/>
          <p:nvPr/>
        </p:nvSpPr>
        <p:spPr>
          <a:xfrm>
            <a:off x="5193952" y="3517897"/>
            <a:ext cx="1695854" cy="253916"/>
          </a:xfrm>
          <a:prstGeom prst="rect">
            <a:avLst/>
          </a:prstGeom>
          <a:noFill/>
        </p:spPr>
        <p:txBody>
          <a:bodyPr wrap="none" rtlCol="0">
            <a:spAutoFit/>
          </a:bodyPr>
          <a:lstStyle/>
          <a:p>
            <a:r>
              <a:rPr lang="en-US" sz="1050" dirty="0" smtClean="0">
                <a:latin typeface="AhnbergHand"/>
                <a:cs typeface="AhnbergHand"/>
              </a:rPr>
              <a:t>10Gb 2002 / 15Mpps</a:t>
            </a:r>
            <a:endParaRPr lang="en-US" sz="1050" dirty="0">
              <a:latin typeface="AhnbergHand"/>
              <a:cs typeface="AhnbergHand"/>
            </a:endParaRPr>
          </a:p>
        </p:txBody>
      </p:sp>
      <p:sp>
        <p:nvSpPr>
          <p:cNvPr id="28" name="TextBox 27"/>
          <p:cNvSpPr txBox="1"/>
          <p:nvPr/>
        </p:nvSpPr>
        <p:spPr>
          <a:xfrm>
            <a:off x="6697931" y="2944617"/>
            <a:ext cx="2279028" cy="253916"/>
          </a:xfrm>
          <a:prstGeom prst="rect">
            <a:avLst/>
          </a:prstGeom>
          <a:noFill/>
        </p:spPr>
        <p:txBody>
          <a:bodyPr wrap="none" rtlCol="0">
            <a:spAutoFit/>
          </a:bodyPr>
          <a:lstStyle/>
          <a:p>
            <a:r>
              <a:rPr lang="en-US" sz="1050" dirty="0" smtClean="0">
                <a:latin typeface="AhnbergHand"/>
                <a:cs typeface="AhnbergHand"/>
              </a:rPr>
              <a:t>40Gb/100Gb 2010 / 150Mpps</a:t>
            </a:r>
            <a:endParaRPr lang="en-US" sz="1050" dirty="0">
              <a:latin typeface="AhnbergHand"/>
              <a:cs typeface="AhnbergHand"/>
            </a:endParaRPr>
          </a:p>
        </p:txBody>
      </p:sp>
      <p:sp>
        <p:nvSpPr>
          <p:cNvPr id="29" name="Freeform 28"/>
          <p:cNvSpPr/>
          <p:nvPr/>
        </p:nvSpPr>
        <p:spPr>
          <a:xfrm>
            <a:off x="6541366" y="298920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0" name="Freeform 29"/>
          <p:cNvSpPr/>
          <p:nvPr/>
        </p:nvSpPr>
        <p:spPr>
          <a:xfrm>
            <a:off x="7510203" y="229243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1" name="TextBox 30"/>
          <p:cNvSpPr txBox="1"/>
          <p:nvPr/>
        </p:nvSpPr>
        <p:spPr>
          <a:xfrm>
            <a:off x="7710982" y="2103749"/>
            <a:ext cx="1455908" cy="577081"/>
          </a:xfrm>
          <a:prstGeom prst="rect">
            <a:avLst/>
          </a:prstGeom>
          <a:noFill/>
        </p:spPr>
        <p:txBody>
          <a:bodyPr wrap="none" rtlCol="0">
            <a:spAutoFit/>
          </a:bodyPr>
          <a:lstStyle/>
          <a:p>
            <a:r>
              <a:rPr lang="en-US" sz="1050" dirty="0" smtClean="0">
                <a:latin typeface="AhnbergHand"/>
                <a:cs typeface="AhnbergHand"/>
              </a:rPr>
              <a:t>400Gb/1Tb 2017?</a:t>
            </a:r>
          </a:p>
          <a:p>
            <a:endParaRPr lang="en-US" sz="1050" dirty="0">
              <a:latin typeface="AhnbergHand"/>
              <a:cs typeface="AhnbergHand"/>
            </a:endParaRPr>
          </a:p>
          <a:p>
            <a:r>
              <a:rPr lang="en-US" sz="1050" dirty="0" smtClean="0">
                <a:latin typeface="AhnbergHand"/>
                <a:cs typeface="AhnbergHand"/>
              </a:rPr>
              <a:t>    1.5Gpps</a:t>
            </a:r>
            <a:endParaRPr lang="en-US" sz="1050" dirty="0">
              <a:latin typeface="AhnbergHand"/>
              <a:cs typeface="AhnbergHand"/>
            </a:endParaRPr>
          </a:p>
        </p:txBody>
      </p:sp>
    </p:spTree>
    <p:extLst>
      <p:ext uri="{BB962C8B-B14F-4D97-AF65-F5344CB8AC3E}">
        <p14:creationId xmlns:p14="http://schemas.microsoft.com/office/powerpoint/2010/main" val="407748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pic>
        <p:nvPicPr>
          <p:cNvPr id="5" name="Content Placeholder 4"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74" b="-417"/>
          <a:stretch/>
        </p:blipFill>
        <p:spPr>
          <a:xfrm>
            <a:off x="457200" y="952500"/>
            <a:ext cx="8229600" cy="5823857"/>
          </a:xfrm>
        </p:spPr>
      </p:pic>
      <p:sp>
        <p:nvSpPr>
          <p:cNvPr id="6" name="TextBox 5"/>
          <p:cNvSpPr txBox="1"/>
          <p:nvPr/>
        </p:nvSpPr>
        <p:spPr>
          <a:xfrm>
            <a:off x="4109358" y="1959428"/>
            <a:ext cx="3707827" cy="369332"/>
          </a:xfrm>
          <a:prstGeom prst="rect">
            <a:avLst/>
          </a:prstGeom>
          <a:noFill/>
        </p:spPr>
        <p:txBody>
          <a:bodyPr wrap="none" rtlCol="0">
            <a:spAutoFit/>
          </a:bodyPr>
          <a:lstStyle/>
          <a:p>
            <a:r>
              <a:rPr lang="en-US" dirty="0" smtClean="0">
                <a:solidFill>
                  <a:srgbClr val="984807"/>
                </a:solidFill>
                <a:latin typeface="AhnbergHand"/>
                <a:cs typeface="AhnbergHand"/>
              </a:rPr>
              <a:t>Verizon Route Leak (AS701)</a:t>
            </a:r>
            <a:endParaRPr lang="en-US" dirty="0">
              <a:solidFill>
                <a:srgbClr val="984807"/>
              </a:solidFill>
              <a:latin typeface="AhnbergHand"/>
              <a:cs typeface="AhnbergHand"/>
            </a:endParaRPr>
          </a:p>
        </p:txBody>
      </p:sp>
      <p:sp>
        <p:nvSpPr>
          <p:cNvPr id="7" name="TextBox 6"/>
          <p:cNvSpPr txBox="1"/>
          <p:nvPr/>
        </p:nvSpPr>
        <p:spPr>
          <a:xfrm>
            <a:off x="4189187" y="4568369"/>
            <a:ext cx="4332906" cy="369332"/>
          </a:xfrm>
          <a:prstGeom prst="rect">
            <a:avLst/>
          </a:prstGeom>
          <a:noFill/>
        </p:spPr>
        <p:txBody>
          <a:bodyPr wrap="none" rtlCol="0">
            <a:spAutoFit/>
          </a:bodyPr>
          <a:lstStyle/>
          <a:p>
            <a:r>
              <a:rPr lang="en-US" dirty="0" smtClean="0">
                <a:solidFill>
                  <a:srgbClr val="984807"/>
                </a:solidFill>
                <a:latin typeface="AhnbergHand"/>
                <a:cs typeface="AhnbergHand"/>
              </a:rPr>
              <a:t>Total IPv4 FIB size passes 512K</a:t>
            </a:r>
            <a:endParaRPr lang="en-US" dirty="0">
              <a:solidFill>
                <a:srgbClr val="984807"/>
              </a:solidFill>
              <a:latin typeface="AhnbergHand"/>
              <a:cs typeface="AhnbergHand"/>
            </a:endParaRPr>
          </a:p>
        </p:txBody>
      </p:sp>
      <p:sp>
        <p:nvSpPr>
          <p:cNvPr id="8" name="Freeform 7"/>
          <p:cNvSpPr/>
          <p:nvPr/>
        </p:nvSpPr>
        <p:spPr>
          <a:xfrm>
            <a:off x="3893922" y="2331041"/>
            <a:ext cx="1086292" cy="682009"/>
          </a:xfrm>
          <a:custGeom>
            <a:avLst/>
            <a:gdLst>
              <a:gd name="connsiteX0" fmla="*/ 1086292 w 1086292"/>
              <a:gd name="connsiteY0" fmla="*/ 163602 h 682009"/>
              <a:gd name="connsiteX1" fmla="*/ 551078 w 1086292"/>
              <a:gd name="connsiteY1" fmla="*/ 680673 h 682009"/>
              <a:gd name="connsiteX2" fmla="*/ 52149 w 1086292"/>
              <a:gd name="connsiteY2" fmla="*/ 27530 h 682009"/>
              <a:gd name="connsiteX3" fmla="*/ 24935 w 1086292"/>
              <a:gd name="connsiteY3" fmla="*/ 227102 h 682009"/>
              <a:gd name="connsiteX4" fmla="*/ 15864 w 1086292"/>
              <a:gd name="connsiteY4" fmla="*/ 9388 h 682009"/>
              <a:gd name="connsiteX5" fmla="*/ 251721 w 1086292"/>
              <a:gd name="connsiteY5" fmla="*/ 36602 h 68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292" h="682009">
                <a:moveTo>
                  <a:pt x="1086292" y="163602"/>
                </a:moveTo>
                <a:cubicBezTo>
                  <a:pt x="904863" y="433477"/>
                  <a:pt x="723435" y="703352"/>
                  <a:pt x="551078" y="680673"/>
                </a:cubicBezTo>
                <a:cubicBezTo>
                  <a:pt x="378721" y="657994"/>
                  <a:pt x="139840" y="103125"/>
                  <a:pt x="52149" y="27530"/>
                </a:cubicBezTo>
                <a:cubicBezTo>
                  <a:pt x="-35542" y="-48065"/>
                  <a:pt x="30982" y="230126"/>
                  <a:pt x="24935" y="227102"/>
                </a:cubicBezTo>
                <a:cubicBezTo>
                  <a:pt x="18888" y="224078"/>
                  <a:pt x="-21934" y="41138"/>
                  <a:pt x="15864" y="9388"/>
                </a:cubicBezTo>
                <a:cubicBezTo>
                  <a:pt x="53662" y="-22362"/>
                  <a:pt x="251721" y="36602"/>
                  <a:pt x="251721" y="36602"/>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327291" y="1401304"/>
            <a:ext cx="719239" cy="705665"/>
          </a:xfrm>
          <a:custGeom>
            <a:avLst/>
            <a:gdLst>
              <a:gd name="connsiteX0" fmla="*/ 636923 w 719239"/>
              <a:gd name="connsiteY0" fmla="*/ 576267 h 705665"/>
              <a:gd name="connsiteX1" fmla="*/ 682280 w 719239"/>
              <a:gd name="connsiteY1" fmla="*/ 59196 h 705665"/>
              <a:gd name="connsiteX2" fmla="*/ 165209 w 719239"/>
              <a:gd name="connsiteY2" fmla="*/ 77339 h 705665"/>
              <a:gd name="connsiteX3" fmla="*/ 29138 w 719239"/>
              <a:gd name="connsiteY3" fmla="*/ 648839 h 705665"/>
              <a:gd name="connsiteX4" fmla="*/ 664138 w 719239"/>
              <a:gd name="connsiteY4" fmla="*/ 685125 h 70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9" h="705665">
                <a:moveTo>
                  <a:pt x="636923" y="576267"/>
                </a:moveTo>
                <a:cubicBezTo>
                  <a:pt x="698911" y="359309"/>
                  <a:pt x="760899" y="142351"/>
                  <a:pt x="682280" y="59196"/>
                </a:cubicBezTo>
                <a:cubicBezTo>
                  <a:pt x="603661" y="-23959"/>
                  <a:pt x="274066" y="-20935"/>
                  <a:pt x="165209" y="77339"/>
                </a:cubicBezTo>
                <a:cubicBezTo>
                  <a:pt x="56352" y="175613"/>
                  <a:pt x="-54017" y="547541"/>
                  <a:pt x="29138" y="648839"/>
                </a:cubicBezTo>
                <a:cubicBezTo>
                  <a:pt x="112293" y="750137"/>
                  <a:pt x="664138" y="685125"/>
                  <a:pt x="664138" y="685125"/>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5268099" y="4962071"/>
            <a:ext cx="1335891" cy="544286"/>
          </a:xfrm>
          <a:custGeom>
            <a:avLst/>
            <a:gdLst>
              <a:gd name="connsiteX0" fmla="*/ 1335891 w 1335891"/>
              <a:gd name="connsiteY0" fmla="*/ 0 h 544286"/>
              <a:gd name="connsiteX1" fmla="*/ 483176 w 1335891"/>
              <a:gd name="connsiteY1" fmla="*/ 344715 h 544286"/>
              <a:gd name="connsiteX2" fmla="*/ 47748 w 1335891"/>
              <a:gd name="connsiteY2" fmla="*/ 517072 h 544286"/>
              <a:gd name="connsiteX3" fmla="*/ 20534 w 1335891"/>
              <a:gd name="connsiteY3" fmla="*/ 353786 h 544286"/>
              <a:gd name="connsiteX4" fmla="*/ 20534 w 1335891"/>
              <a:gd name="connsiteY4" fmla="*/ 489858 h 544286"/>
              <a:gd name="connsiteX5" fmla="*/ 283605 w 1335891"/>
              <a:gd name="connsiteY5" fmla="*/ 544286 h 5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891" h="544286">
                <a:moveTo>
                  <a:pt x="1335891" y="0"/>
                </a:moveTo>
                <a:lnTo>
                  <a:pt x="483176" y="344715"/>
                </a:lnTo>
                <a:cubicBezTo>
                  <a:pt x="268486" y="430894"/>
                  <a:pt x="124855" y="515560"/>
                  <a:pt x="47748" y="517072"/>
                </a:cubicBezTo>
                <a:cubicBezTo>
                  <a:pt x="-29359" y="518584"/>
                  <a:pt x="25070" y="358322"/>
                  <a:pt x="20534" y="353786"/>
                </a:cubicBezTo>
                <a:cubicBezTo>
                  <a:pt x="15998" y="349250"/>
                  <a:pt x="-23311" y="458108"/>
                  <a:pt x="20534" y="489858"/>
                </a:cubicBezTo>
                <a:cubicBezTo>
                  <a:pt x="64379" y="521608"/>
                  <a:pt x="283605" y="544286"/>
                  <a:pt x="283605" y="544286"/>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922488" y="5397211"/>
            <a:ext cx="429648" cy="499251"/>
          </a:xfrm>
          <a:custGeom>
            <a:avLst/>
            <a:gdLst>
              <a:gd name="connsiteX0" fmla="*/ 348005 w 429648"/>
              <a:gd name="connsiteY0" fmla="*/ 263360 h 499251"/>
              <a:gd name="connsiteX1" fmla="*/ 166576 w 429648"/>
              <a:gd name="connsiteY1" fmla="*/ 289 h 499251"/>
              <a:gd name="connsiteX2" fmla="*/ 3290 w 429648"/>
              <a:gd name="connsiteY2" fmla="*/ 218003 h 499251"/>
              <a:gd name="connsiteX3" fmla="*/ 320790 w 429648"/>
              <a:gd name="connsiteY3" fmla="*/ 499218 h 499251"/>
              <a:gd name="connsiteX4" fmla="*/ 429648 w 429648"/>
              <a:gd name="connsiteY4" fmla="*/ 199860 h 49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48" h="499251">
                <a:moveTo>
                  <a:pt x="348005" y="263360"/>
                </a:moveTo>
                <a:cubicBezTo>
                  <a:pt x="286016" y="135604"/>
                  <a:pt x="224028" y="7848"/>
                  <a:pt x="166576" y="289"/>
                </a:cubicBezTo>
                <a:cubicBezTo>
                  <a:pt x="109123" y="-7271"/>
                  <a:pt x="-22412" y="134848"/>
                  <a:pt x="3290" y="218003"/>
                </a:cubicBezTo>
                <a:cubicBezTo>
                  <a:pt x="28992" y="301158"/>
                  <a:pt x="249730" y="502242"/>
                  <a:pt x="320790" y="499218"/>
                </a:cubicBezTo>
                <a:cubicBezTo>
                  <a:pt x="391850" y="496194"/>
                  <a:pt x="429648" y="199860"/>
                  <a:pt x="429648" y="199860"/>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84389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Speed, Speed, Speed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467544" y="1340768"/>
            <a:ext cx="8793990" cy="4441371"/>
          </a:xfrm>
        </p:spPr>
        <p:txBody>
          <a:bodyPr>
            <a:normAutofit/>
          </a:bodyPr>
          <a:lstStyle/>
          <a:p>
            <a:pPr marL="0" indent="0">
              <a:buNone/>
            </a:pPr>
            <a:r>
              <a:rPr lang="en-US" sz="2400" dirty="0" smtClean="0">
                <a:cs typeface="AhnbergHand"/>
              </a:rPr>
              <a:t>What memory speeds are necessary to sustain a maximal packet rate?</a:t>
            </a:r>
          </a:p>
          <a:p>
            <a:pPr marL="0" indent="0">
              <a:buNone/>
            </a:pPr>
            <a:endParaRPr lang="en-US" sz="2400" dirty="0" smtClean="0">
              <a:latin typeface="AhnbergHand"/>
              <a:cs typeface="AhnbergHand"/>
            </a:endParaRPr>
          </a:p>
          <a:p>
            <a:pPr marL="0" indent="0">
              <a:buNone/>
            </a:pPr>
            <a:r>
              <a:rPr lang="en-US" sz="2400" dirty="0" smtClean="0">
                <a:latin typeface="AhnbergHand"/>
                <a:cs typeface="AhnbergHand"/>
              </a:rPr>
              <a:t>100GE    150Mpps    6.7ns per packet</a:t>
            </a:r>
          </a:p>
          <a:p>
            <a:pPr marL="0" indent="0">
              <a:buNone/>
            </a:pPr>
            <a:endParaRPr lang="en-US" sz="2400" dirty="0">
              <a:latin typeface="AhnbergHand"/>
              <a:cs typeface="AhnbergHand"/>
            </a:endParaRPr>
          </a:p>
          <a:p>
            <a:pPr marL="0" indent="0">
              <a:buNone/>
            </a:pPr>
            <a:r>
              <a:rPr lang="en-US" sz="2400" dirty="0" smtClean="0">
                <a:latin typeface="AhnbergHand"/>
                <a:cs typeface="AhnbergHand"/>
              </a:rPr>
              <a:t>400Ge    600Mpps    1.6ns per packet</a:t>
            </a:r>
          </a:p>
          <a:p>
            <a:pPr marL="0" indent="0">
              <a:buNone/>
            </a:pPr>
            <a:endParaRPr lang="en-US" sz="2400" dirty="0">
              <a:latin typeface="AhnbergHand"/>
              <a:cs typeface="AhnbergHand"/>
            </a:endParaRPr>
          </a:p>
          <a:p>
            <a:pPr marL="0" indent="0">
              <a:buNone/>
            </a:pPr>
            <a:r>
              <a:rPr lang="en-US" sz="2400" dirty="0">
                <a:latin typeface="AhnbergHand"/>
                <a:cs typeface="AhnbergHand"/>
              </a:rPr>
              <a:t>1Te        </a:t>
            </a:r>
            <a:r>
              <a:rPr lang="en-US" sz="2400" dirty="0" smtClean="0">
                <a:latin typeface="AhnbergHand"/>
                <a:cs typeface="AhnbergHand"/>
              </a:rPr>
              <a:t>1.5Gpps    0.67ns per packet</a:t>
            </a:r>
            <a:endParaRPr lang="en-US" sz="2400" dirty="0">
              <a:latin typeface="AhnbergHand"/>
              <a:cs typeface="AhnbergHand"/>
            </a:endParaRPr>
          </a:p>
        </p:txBody>
      </p:sp>
      <p:grpSp>
        <p:nvGrpSpPr>
          <p:cNvPr id="8" name="Group 7"/>
          <p:cNvGrpSpPr/>
          <p:nvPr/>
        </p:nvGrpSpPr>
        <p:grpSpPr>
          <a:xfrm>
            <a:off x="1815410" y="2924944"/>
            <a:ext cx="248062" cy="163807"/>
            <a:chOff x="2287102" y="1861155"/>
            <a:chExt cx="248062" cy="163807"/>
          </a:xfrm>
        </p:grpSpPr>
        <p:sp>
          <p:nvSpPr>
            <p:cNvPr id="4" name="Freeform 3"/>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a:off x="1849936" y="3985273"/>
            <a:ext cx="248062" cy="163807"/>
            <a:chOff x="2287102" y="1861155"/>
            <a:chExt cx="248062" cy="163807"/>
          </a:xfrm>
        </p:grpSpPr>
        <p:sp>
          <p:nvSpPr>
            <p:cNvPr id="10" name="Freeform 9"/>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3704149" y="3976352"/>
            <a:ext cx="248062" cy="163807"/>
            <a:chOff x="2287102" y="1861155"/>
            <a:chExt cx="248062" cy="163807"/>
          </a:xfrm>
        </p:grpSpPr>
        <p:sp>
          <p:nvSpPr>
            <p:cNvPr id="13" name="Freeform 12"/>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3828180" y="4993385"/>
            <a:ext cx="248062" cy="163807"/>
            <a:chOff x="2287102" y="1861155"/>
            <a:chExt cx="248062" cy="163807"/>
          </a:xfrm>
        </p:grpSpPr>
        <p:sp>
          <p:nvSpPr>
            <p:cNvPr id="16" name="Freeform 15"/>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1777417" y="4912690"/>
            <a:ext cx="248062" cy="163807"/>
            <a:chOff x="2287102" y="1861155"/>
            <a:chExt cx="248062" cy="163807"/>
          </a:xfrm>
        </p:grpSpPr>
        <p:sp>
          <p:nvSpPr>
            <p:cNvPr id="19" name="Freeform 18"/>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p:cNvGrpSpPr/>
          <p:nvPr/>
        </p:nvGrpSpPr>
        <p:grpSpPr>
          <a:xfrm>
            <a:off x="3676216" y="2964965"/>
            <a:ext cx="248062" cy="163807"/>
            <a:chOff x="2287102" y="1861155"/>
            <a:chExt cx="248062" cy="163807"/>
          </a:xfrm>
        </p:grpSpPr>
        <p:sp>
          <p:nvSpPr>
            <p:cNvPr id="22" name="Freeform 21"/>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4" name="Freeform 23"/>
          <p:cNvSpPr/>
          <p:nvPr/>
        </p:nvSpPr>
        <p:spPr>
          <a:xfrm>
            <a:off x="577313" y="5530212"/>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51655"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075762"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3599869" y="538604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123976" y="545018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48083"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8172190"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367397" y="5796530"/>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32" name="TextBox 31"/>
          <p:cNvSpPr txBox="1"/>
          <p:nvPr/>
        </p:nvSpPr>
        <p:spPr>
          <a:xfrm>
            <a:off x="1797742" y="5796530"/>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33" name="TextBox 32"/>
          <p:cNvSpPr txBox="1"/>
          <p:nvPr/>
        </p:nvSpPr>
        <p:spPr>
          <a:xfrm>
            <a:off x="3318070" y="5809358"/>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34" name="TextBox 33"/>
          <p:cNvSpPr txBox="1"/>
          <p:nvPr/>
        </p:nvSpPr>
        <p:spPr>
          <a:xfrm>
            <a:off x="4845713" y="5796530"/>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35" name="TextBox 34"/>
          <p:cNvSpPr txBox="1"/>
          <p:nvPr/>
        </p:nvSpPr>
        <p:spPr>
          <a:xfrm>
            <a:off x="6382399" y="5796530"/>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36" name="TextBox 35"/>
          <p:cNvSpPr txBox="1"/>
          <p:nvPr/>
        </p:nvSpPr>
        <p:spPr>
          <a:xfrm>
            <a:off x="7908925" y="5796530"/>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43" name="TextBox 42"/>
          <p:cNvSpPr txBox="1"/>
          <p:nvPr/>
        </p:nvSpPr>
        <p:spPr>
          <a:xfrm>
            <a:off x="1551215" y="6122835"/>
            <a:ext cx="696342"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a:t>
            </a:r>
            <a:endParaRPr lang="en-US" sz="1200" dirty="0">
              <a:solidFill>
                <a:schemeClr val="accent6">
                  <a:lumMod val="50000"/>
                </a:schemeClr>
              </a:solidFill>
              <a:latin typeface="AhnbergHand"/>
              <a:cs typeface="AhnbergHand"/>
            </a:endParaRPr>
          </a:p>
        </p:txBody>
      </p:sp>
      <p:sp>
        <p:nvSpPr>
          <p:cNvPr id="44" name="TextBox 43"/>
          <p:cNvSpPr txBox="1"/>
          <p:nvPr/>
        </p:nvSpPr>
        <p:spPr>
          <a:xfrm>
            <a:off x="768589" y="6073529"/>
            <a:ext cx="728197" cy="276999"/>
          </a:xfrm>
          <a:prstGeom prst="rect">
            <a:avLst/>
          </a:prstGeom>
          <a:noFill/>
        </p:spPr>
        <p:txBody>
          <a:bodyPr wrap="none" rtlCol="0">
            <a:spAutoFit/>
          </a:bodyPr>
          <a:lstStyle/>
          <a:p>
            <a:r>
              <a:rPr lang="en-US" sz="1200" dirty="0">
                <a:solidFill>
                  <a:schemeClr val="accent6">
                    <a:lumMod val="50000"/>
                  </a:schemeClr>
                </a:solidFill>
                <a:latin typeface="AhnbergHand"/>
                <a:cs typeface="AhnbergHand"/>
              </a:rPr>
              <a:t>4</a:t>
            </a:r>
            <a:r>
              <a:rPr lang="en-US" sz="1200" dirty="0" smtClean="0">
                <a:solidFill>
                  <a:schemeClr val="accent6">
                    <a:lumMod val="50000"/>
                  </a:schemeClr>
                </a:solidFill>
                <a:latin typeface="AhnbergHand"/>
                <a:cs typeface="AhnbergHand"/>
              </a:rPr>
              <a:t>00Ge</a:t>
            </a:r>
            <a:endParaRPr lang="en-US" sz="1200" dirty="0">
              <a:solidFill>
                <a:schemeClr val="accent6">
                  <a:lumMod val="50000"/>
                </a:schemeClr>
              </a:solidFill>
              <a:latin typeface="AhnbergHand"/>
              <a:cs typeface="AhnbergHand"/>
            </a:endParaRPr>
          </a:p>
        </p:txBody>
      </p:sp>
      <p:sp>
        <p:nvSpPr>
          <p:cNvPr id="45" name="TextBox 44"/>
          <p:cNvSpPr txBox="1"/>
          <p:nvPr/>
        </p:nvSpPr>
        <p:spPr>
          <a:xfrm>
            <a:off x="400734" y="6113520"/>
            <a:ext cx="47043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a:t>
            </a:r>
            <a:endParaRPr lang="en-US" sz="1200" dirty="0">
              <a:solidFill>
                <a:schemeClr val="accent6">
                  <a:lumMod val="50000"/>
                </a:schemeClr>
              </a:solidFill>
              <a:latin typeface="AhnbergHand"/>
              <a:cs typeface="AhnbergHand"/>
            </a:endParaRPr>
          </a:p>
        </p:txBody>
      </p:sp>
      <p:sp>
        <p:nvSpPr>
          <p:cNvPr id="49" name="Freeform 48"/>
          <p:cNvSpPr/>
          <p:nvPr/>
        </p:nvSpPr>
        <p:spPr>
          <a:xfrm>
            <a:off x="1505776" y="5677697"/>
            <a:ext cx="290367" cy="494752"/>
          </a:xfrm>
          <a:custGeom>
            <a:avLst/>
            <a:gdLst>
              <a:gd name="connsiteX0" fmla="*/ 290367 w 290367"/>
              <a:gd name="connsiteY0" fmla="*/ 494752 h 494752"/>
              <a:gd name="connsiteX1" fmla="*/ 127081 w 290367"/>
              <a:gd name="connsiteY1" fmla="*/ 86537 h 494752"/>
              <a:gd name="connsiteX2" fmla="*/ 127081 w 290367"/>
              <a:gd name="connsiteY2" fmla="*/ 13966 h 494752"/>
              <a:gd name="connsiteX3" fmla="*/ 99867 w 290367"/>
              <a:gd name="connsiteY3" fmla="*/ 13966 h 494752"/>
              <a:gd name="connsiteX4" fmla="*/ 81 w 290367"/>
              <a:gd name="connsiteY4" fmla="*/ 159109 h 494752"/>
              <a:gd name="connsiteX5" fmla="*/ 118010 w 290367"/>
              <a:gd name="connsiteY5" fmla="*/ 13966 h 494752"/>
              <a:gd name="connsiteX6" fmla="*/ 217795 w 290367"/>
              <a:gd name="connsiteY6" fmla="*/ 68394 h 49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67" h="494752">
                <a:moveTo>
                  <a:pt x="290367" y="494752"/>
                </a:moveTo>
                <a:cubicBezTo>
                  <a:pt x="222331" y="330710"/>
                  <a:pt x="154295" y="166668"/>
                  <a:pt x="127081" y="86537"/>
                </a:cubicBezTo>
                <a:cubicBezTo>
                  <a:pt x="99867" y="6406"/>
                  <a:pt x="131617" y="26061"/>
                  <a:pt x="127081" y="13966"/>
                </a:cubicBezTo>
                <a:cubicBezTo>
                  <a:pt x="122545" y="1871"/>
                  <a:pt x="121034" y="-10225"/>
                  <a:pt x="99867" y="13966"/>
                </a:cubicBezTo>
                <a:cubicBezTo>
                  <a:pt x="78700" y="38156"/>
                  <a:pt x="-2943" y="159109"/>
                  <a:pt x="81" y="159109"/>
                </a:cubicBezTo>
                <a:cubicBezTo>
                  <a:pt x="3105" y="159109"/>
                  <a:pt x="81724" y="29085"/>
                  <a:pt x="118010" y="13966"/>
                </a:cubicBezTo>
                <a:cubicBezTo>
                  <a:pt x="154296" y="-1153"/>
                  <a:pt x="217795" y="68394"/>
                  <a:pt x="217795" y="6839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789099" y="5691563"/>
            <a:ext cx="290401" cy="417386"/>
          </a:xfrm>
          <a:custGeom>
            <a:avLst/>
            <a:gdLst>
              <a:gd name="connsiteX0" fmla="*/ 290401 w 290401"/>
              <a:gd name="connsiteY0" fmla="*/ 417386 h 417386"/>
              <a:gd name="connsiteX1" fmla="*/ 254115 w 290401"/>
              <a:gd name="connsiteY1" fmla="*/ 372028 h 417386"/>
              <a:gd name="connsiteX2" fmla="*/ 108972 w 290401"/>
              <a:gd name="connsiteY2" fmla="*/ 172457 h 417386"/>
              <a:gd name="connsiteX3" fmla="*/ 72687 w 290401"/>
              <a:gd name="connsiteY3" fmla="*/ 18243 h 417386"/>
              <a:gd name="connsiteX4" fmla="*/ 115 w 290401"/>
              <a:gd name="connsiteY4" fmla="*/ 81743 h 417386"/>
              <a:gd name="connsiteX5" fmla="*/ 90830 w 290401"/>
              <a:gd name="connsiteY5" fmla="*/ 100 h 417386"/>
              <a:gd name="connsiteX6" fmla="*/ 217830 w 290401"/>
              <a:gd name="connsiteY6" fmla="*/ 63600 h 41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401" h="417386">
                <a:moveTo>
                  <a:pt x="290401" y="417386"/>
                </a:moveTo>
                <a:cubicBezTo>
                  <a:pt x="287377" y="415118"/>
                  <a:pt x="284353" y="412850"/>
                  <a:pt x="254115" y="372028"/>
                </a:cubicBezTo>
                <a:cubicBezTo>
                  <a:pt x="223877" y="331206"/>
                  <a:pt x="139210" y="231421"/>
                  <a:pt x="108972" y="172457"/>
                </a:cubicBezTo>
                <a:cubicBezTo>
                  <a:pt x="78734" y="113493"/>
                  <a:pt x="90830" y="33362"/>
                  <a:pt x="72687" y="18243"/>
                </a:cubicBezTo>
                <a:cubicBezTo>
                  <a:pt x="54544" y="3124"/>
                  <a:pt x="-2909" y="84767"/>
                  <a:pt x="115" y="81743"/>
                </a:cubicBezTo>
                <a:cubicBezTo>
                  <a:pt x="3139" y="78719"/>
                  <a:pt x="54544" y="3124"/>
                  <a:pt x="90830" y="100"/>
                </a:cubicBezTo>
                <a:cubicBezTo>
                  <a:pt x="127116" y="-2924"/>
                  <a:pt x="217830" y="63600"/>
                  <a:pt x="217830" y="63600"/>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589643" y="5699961"/>
            <a:ext cx="154214" cy="490630"/>
          </a:xfrm>
          <a:custGeom>
            <a:avLst/>
            <a:gdLst>
              <a:gd name="connsiteX0" fmla="*/ 0 w 154214"/>
              <a:gd name="connsiteY0" fmla="*/ 490630 h 490630"/>
              <a:gd name="connsiteX1" fmla="*/ 81643 w 154214"/>
              <a:gd name="connsiteY1" fmla="*/ 263845 h 490630"/>
              <a:gd name="connsiteX2" fmla="*/ 72571 w 154214"/>
              <a:gd name="connsiteY2" fmla="*/ 37059 h 490630"/>
              <a:gd name="connsiteX3" fmla="*/ 27214 w 154214"/>
              <a:gd name="connsiteY3" fmla="*/ 136845 h 490630"/>
              <a:gd name="connsiteX4" fmla="*/ 81643 w 154214"/>
              <a:gd name="connsiteY4" fmla="*/ 773 h 490630"/>
              <a:gd name="connsiteX5" fmla="*/ 154214 w 154214"/>
              <a:gd name="connsiteY5" fmla="*/ 91488 h 49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4" h="490630">
                <a:moveTo>
                  <a:pt x="0" y="490630"/>
                </a:moveTo>
                <a:cubicBezTo>
                  <a:pt x="34774" y="415035"/>
                  <a:pt x="69548" y="339440"/>
                  <a:pt x="81643" y="263845"/>
                </a:cubicBezTo>
                <a:cubicBezTo>
                  <a:pt x="93738" y="188250"/>
                  <a:pt x="81642" y="58226"/>
                  <a:pt x="72571" y="37059"/>
                </a:cubicBezTo>
                <a:cubicBezTo>
                  <a:pt x="63500" y="15892"/>
                  <a:pt x="25702" y="142893"/>
                  <a:pt x="27214" y="136845"/>
                </a:cubicBezTo>
                <a:cubicBezTo>
                  <a:pt x="28726" y="130797"/>
                  <a:pt x="60476" y="8332"/>
                  <a:pt x="81643" y="773"/>
                </a:cubicBezTo>
                <a:cubicBezTo>
                  <a:pt x="102810" y="-6787"/>
                  <a:pt x="128512" y="42350"/>
                  <a:pt x="154214" y="9148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65112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Speed, Speed,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1193800"/>
          </a:xfrm>
        </p:spPr>
        <p:txBody>
          <a:bodyPr>
            <a:normAutofit/>
          </a:bodyPr>
          <a:lstStyle/>
          <a:p>
            <a:pPr marL="0" indent="0">
              <a:buNone/>
            </a:pPr>
            <a:r>
              <a:rPr lang="en-US" sz="2800" dirty="0" smtClean="0">
                <a:cs typeface="AhnbergHand"/>
              </a:rPr>
              <a:t>What memory speeds do we HAVE?</a:t>
            </a:r>
          </a:p>
          <a:p>
            <a:pPr marL="0" indent="0">
              <a:buNone/>
            </a:pPr>
            <a:endParaRPr lang="en-US" sz="2800" dirty="0" smtClean="0">
              <a:latin typeface="AhnbergHand"/>
              <a:cs typeface="AhnbergHand"/>
            </a:endParaRPr>
          </a:p>
          <a:p>
            <a:pPr marL="0" indent="0">
              <a:buNone/>
            </a:pPr>
            <a:endParaRPr lang="en-US" sz="2800" dirty="0">
              <a:latin typeface="AhnbergHand"/>
              <a:cs typeface="AhnbergHand"/>
            </a:endParaRPr>
          </a:p>
        </p:txBody>
      </p:sp>
      <p:sp>
        <p:nvSpPr>
          <p:cNvPr id="16" name="Freeform 15"/>
          <p:cNvSpPr/>
          <p:nvPr/>
        </p:nvSpPr>
        <p:spPr>
          <a:xfrm>
            <a:off x="577313" y="4746243"/>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551655"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075762"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599869" y="460207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123976" y="466621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48083"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8172190"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367397" y="5012561"/>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24" name="TextBox 23"/>
          <p:cNvSpPr txBox="1"/>
          <p:nvPr/>
        </p:nvSpPr>
        <p:spPr>
          <a:xfrm>
            <a:off x="1797742" y="5012561"/>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25" name="TextBox 24"/>
          <p:cNvSpPr txBox="1"/>
          <p:nvPr/>
        </p:nvSpPr>
        <p:spPr>
          <a:xfrm>
            <a:off x="3318070" y="5025389"/>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26" name="TextBox 25"/>
          <p:cNvSpPr txBox="1"/>
          <p:nvPr/>
        </p:nvSpPr>
        <p:spPr>
          <a:xfrm>
            <a:off x="4845713" y="5012561"/>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27" name="TextBox 26"/>
          <p:cNvSpPr txBox="1"/>
          <p:nvPr/>
        </p:nvSpPr>
        <p:spPr>
          <a:xfrm>
            <a:off x="6382399" y="5012561"/>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28" name="TextBox 27"/>
          <p:cNvSpPr txBox="1"/>
          <p:nvPr/>
        </p:nvSpPr>
        <p:spPr>
          <a:xfrm>
            <a:off x="7908925" y="5012561"/>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29" name="TextBox 28"/>
          <p:cNvSpPr txBox="1"/>
          <p:nvPr/>
        </p:nvSpPr>
        <p:spPr>
          <a:xfrm>
            <a:off x="6299799" y="4174075"/>
            <a:ext cx="2380320" cy="369332"/>
          </a:xfrm>
          <a:prstGeom prst="rect">
            <a:avLst/>
          </a:prstGeom>
          <a:noFill/>
        </p:spPr>
        <p:txBody>
          <a:bodyPr wrap="none" rtlCol="0">
            <a:spAutoFit/>
          </a:bodyPr>
          <a:lstStyle/>
          <a:p>
            <a:r>
              <a:rPr lang="en-US" dirty="0" smtClean="0">
                <a:latin typeface="AhnbergHand"/>
                <a:cs typeface="AhnbergHand"/>
              </a:rPr>
              <a:t>Commodity DRAM</a:t>
            </a:r>
            <a:endParaRPr lang="en-US" dirty="0">
              <a:latin typeface="AhnbergHand"/>
              <a:cs typeface="AhnbergHand"/>
            </a:endParaRPr>
          </a:p>
        </p:txBody>
      </p:sp>
      <p:sp>
        <p:nvSpPr>
          <p:cNvPr id="30" name="TextBox 29"/>
          <p:cNvSpPr txBox="1"/>
          <p:nvPr/>
        </p:nvSpPr>
        <p:spPr>
          <a:xfrm>
            <a:off x="1138343" y="4174075"/>
            <a:ext cx="2556060" cy="369332"/>
          </a:xfrm>
          <a:prstGeom prst="rect">
            <a:avLst/>
          </a:prstGeom>
          <a:noFill/>
        </p:spPr>
        <p:txBody>
          <a:bodyPr wrap="none" rtlCol="0">
            <a:spAutoFit/>
          </a:bodyPr>
          <a:lstStyle/>
          <a:p>
            <a:r>
              <a:rPr lang="en-US" dirty="0">
                <a:latin typeface="AhnbergHand"/>
                <a:cs typeface="AhnbergHand"/>
              </a:rPr>
              <a:t>DDR3DRAM</a:t>
            </a:r>
            <a:r>
              <a:rPr lang="en-US" sz="1100" dirty="0">
                <a:latin typeface="AhnbergHand"/>
                <a:cs typeface="AhnbergHand"/>
              </a:rPr>
              <a:t>= </a:t>
            </a:r>
            <a:r>
              <a:rPr lang="en-US" sz="1100" dirty="0" smtClean="0">
                <a:latin typeface="AhnbergHand"/>
                <a:cs typeface="AhnbergHand"/>
              </a:rPr>
              <a:t>9ns </a:t>
            </a:r>
            <a:r>
              <a:rPr lang="en-US" sz="1100" dirty="0">
                <a:latin typeface="AhnbergHand"/>
                <a:cs typeface="AhnbergHand"/>
              </a:rPr>
              <a:t>-</a:t>
            </a:r>
            <a:r>
              <a:rPr lang="en-US" sz="1100" dirty="0" smtClean="0">
                <a:latin typeface="AhnbergHand"/>
                <a:cs typeface="AhnbergHand"/>
              </a:rPr>
              <a:t>15ns</a:t>
            </a:r>
            <a:endParaRPr lang="en-US" dirty="0">
              <a:latin typeface="AhnbergHand"/>
              <a:cs typeface="AhnbergHand"/>
            </a:endParaRPr>
          </a:p>
        </p:txBody>
      </p:sp>
      <p:sp>
        <p:nvSpPr>
          <p:cNvPr id="31" name="TextBox 30"/>
          <p:cNvSpPr txBox="1"/>
          <p:nvPr/>
        </p:nvSpPr>
        <p:spPr>
          <a:xfrm>
            <a:off x="720380" y="5289560"/>
            <a:ext cx="2456996" cy="369332"/>
          </a:xfrm>
          <a:prstGeom prst="rect">
            <a:avLst/>
          </a:prstGeom>
          <a:noFill/>
        </p:spPr>
        <p:txBody>
          <a:bodyPr wrap="none" rtlCol="0">
            <a:spAutoFit/>
          </a:bodyPr>
          <a:lstStyle/>
          <a:p>
            <a:r>
              <a:rPr lang="en-US" dirty="0" smtClean="0">
                <a:latin typeface="AhnbergHand"/>
                <a:cs typeface="AhnbergHand"/>
              </a:rPr>
              <a:t>RLDRAM </a:t>
            </a:r>
            <a:r>
              <a:rPr lang="en-US" sz="1100" dirty="0" smtClean="0">
                <a:latin typeface="AhnbergHand"/>
                <a:cs typeface="AhnbergHand"/>
              </a:rPr>
              <a:t>= 1.9ns - 12ns</a:t>
            </a:r>
            <a:endParaRPr lang="en-US" dirty="0">
              <a:latin typeface="AhnbergHand"/>
              <a:cs typeface="AhnbergHand"/>
            </a:endParaRPr>
          </a:p>
        </p:txBody>
      </p:sp>
      <p:sp>
        <p:nvSpPr>
          <p:cNvPr id="32" name="Freeform 31"/>
          <p:cNvSpPr/>
          <p:nvPr/>
        </p:nvSpPr>
        <p:spPr>
          <a:xfrm>
            <a:off x="1835697" y="4653136"/>
            <a:ext cx="864095"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771696" y="5283146"/>
            <a:ext cx="1712072"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7156477" y="4613371"/>
            <a:ext cx="1488185" cy="38483"/>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7675062" y="6599143"/>
            <a:ext cx="1474514" cy="253916"/>
          </a:xfrm>
          <a:prstGeom prst="rect">
            <a:avLst/>
          </a:prstGeom>
          <a:noFill/>
        </p:spPr>
        <p:txBody>
          <a:bodyPr wrap="none" rtlCol="0">
            <a:spAutoFit/>
          </a:bodyPr>
          <a:lstStyle/>
          <a:p>
            <a:r>
              <a:rPr lang="en-US" sz="1050" dirty="0" smtClean="0"/>
              <a:t>Thanks to Greg Hankins</a:t>
            </a:r>
            <a:endParaRPr lang="en-US" sz="1050" dirty="0"/>
          </a:p>
        </p:txBody>
      </p:sp>
      <p:sp>
        <p:nvSpPr>
          <p:cNvPr id="4" name="TextBox 3"/>
          <p:cNvSpPr txBox="1"/>
          <p:nvPr/>
        </p:nvSpPr>
        <p:spPr>
          <a:xfrm>
            <a:off x="1463757" y="3712812"/>
            <a:ext cx="1360823"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 = 6.7ns</a:t>
            </a:r>
            <a:endParaRPr lang="en-US" sz="1200" dirty="0">
              <a:solidFill>
                <a:schemeClr val="accent6">
                  <a:lumMod val="50000"/>
                </a:schemeClr>
              </a:solidFill>
              <a:latin typeface="AhnbergHand"/>
              <a:cs typeface="AhnbergHand"/>
            </a:endParaRPr>
          </a:p>
        </p:txBody>
      </p:sp>
      <p:sp>
        <p:nvSpPr>
          <p:cNvPr id="36" name="TextBox 35"/>
          <p:cNvSpPr txBox="1"/>
          <p:nvPr/>
        </p:nvSpPr>
        <p:spPr>
          <a:xfrm>
            <a:off x="712520" y="3343480"/>
            <a:ext cx="137082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400Ge =1.67ns</a:t>
            </a:r>
            <a:endParaRPr lang="en-US" sz="1200" dirty="0">
              <a:solidFill>
                <a:schemeClr val="accent6">
                  <a:lumMod val="50000"/>
                </a:schemeClr>
              </a:solidFill>
              <a:latin typeface="AhnbergHand"/>
              <a:cs typeface="AhnbergHand"/>
            </a:endParaRPr>
          </a:p>
        </p:txBody>
      </p:sp>
      <p:sp>
        <p:nvSpPr>
          <p:cNvPr id="37" name="TextBox 36"/>
          <p:cNvSpPr txBox="1"/>
          <p:nvPr/>
        </p:nvSpPr>
        <p:spPr>
          <a:xfrm>
            <a:off x="457200" y="2921000"/>
            <a:ext cx="1239868"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 = 0.67ns</a:t>
            </a:r>
            <a:endParaRPr lang="en-US" sz="1200" dirty="0">
              <a:solidFill>
                <a:schemeClr val="accent6">
                  <a:lumMod val="50000"/>
                </a:schemeClr>
              </a:solidFill>
              <a:latin typeface="AhnbergHand"/>
              <a:cs typeface="AhnbergHand"/>
            </a:endParaRPr>
          </a:p>
        </p:txBody>
      </p:sp>
      <p:sp>
        <p:nvSpPr>
          <p:cNvPr id="5" name="Freeform 4"/>
          <p:cNvSpPr/>
          <p:nvPr/>
        </p:nvSpPr>
        <p:spPr>
          <a:xfrm>
            <a:off x="553356" y="3229429"/>
            <a:ext cx="190814" cy="1531718"/>
          </a:xfrm>
          <a:custGeom>
            <a:avLst/>
            <a:gdLst>
              <a:gd name="connsiteX0" fmla="*/ 54428 w 190814"/>
              <a:gd name="connsiteY0" fmla="*/ 0 h 1531718"/>
              <a:gd name="connsiteX1" fmla="*/ 108857 w 190814"/>
              <a:gd name="connsiteY1" fmla="*/ 780142 h 1531718"/>
              <a:gd name="connsiteX2" fmla="*/ 99786 w 190814"/>
              <a:gd name="connsiteY2" fmla="*/ 1505857 h 1531718"/>
              <a:gd name="connsiteX3" fmla="*/ 190500 w 190814"/>
              <a:gd name="connsiteY3" fmla="*/ 1378857 h 1531718"/>
              <a:gd name="connsiteX4" fmla="*/ 63500 w 190814"/>
              <a:gd name="connsiteY4" fmla="*/ 1469571 h 1531718"/>
              <a:gd name="connsiteX5" fmla="*/ 0 w 190814"/>
              <a:gd name="connsiteY5" fmla="*/ 1324428 h 1531718"/>
              <a:gd name="connsiteX6" fmla="*/ 63500 w 190814"/>
              <a:gd name="connsiteY6" fmla="*/ 1424214 h 15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14" h="1531718">
                <a:moveTo>
                  <a:pt x="54428" y="0"/>
                </a:moveTo>
                <a:cubicBezTo>
                  <a:pt x="77862" y="264583"/>
                  <a:pt x="101297" y="529166"/>
                  <a:pt x="108857" y="780142"/>
                </a:cubicBezTo>
                <a:cubicBezTo>
                  <a:pt x="116417" y="1031118"/>
                  <a:pt x="86179" y="1406071"/>
                  <a:pt x="99786" y="1505857"/>
                </a:cubicBezTo>
                <a:cubicBezTo>
                  <a:pt x="113393" y="1605643"/>
                  <a:pt x="196548" y="1384905"/>
                  <a:pt x="190500" y="1378857"/>
                </a:cubicBezTo>
                <a:cubicBezTo>
                  <a:pt x="184452" y="1372809"/>
                  <a:pt x="95250" y="1478642"/>
                  <a:pt x="63500" y="1469571"/>
                </a:cubicBezTo>
                <a:cubicBezTo>
                  <a:pt x="31750" y="1460500"/>
                  <a:pt x="0" y="1331987"/>
                  <a:pt x="0" y="1324428"/>
                </a:cubicBezTo>
                <a:cubicBezTo>
                  <a:pt x="0" y="1316869"/>
                  <a:pt x="31750" y="1370541"/>
                  <a:pt x="63500" y="142421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734786" y="3610429"/>
            <a:ext cx="172357" cy="1143095"/>
          </a:xfrm>
          <a:custGeom>
            <a:avLst/>
            <a:gdLst>
              <a:gd name="connsiteX0" fmla="*/ 172357 w 172357"/>
              <a:gd name="connsiteY0" fmla="*/ 0 h 1143095"/>
              <a:gd name="connsiteX1" fmla="*/ 117928 w 172357"/>
              <a:gd name="connsiteY1" fmla="*/ 580571 h 1143095"/>
              <a:gd name="connsiteX2" fmla="*/ 90714 w 172357"/>
              <a:gd name="connsiteY2" fmla="*/ 1124857 h 1143095"/>
              <a:gd name="connsiteX3" fmla="*/ 145143 w 172357"/>
              <a:gd name="connsiteY3" fmla="*/ 988785 h 1143095"/>
              <a:gd name="connsiteX4" fmla="*/ 54428 w 172357"/>
              <a:gd name="connsiteY4" fmla="*/ 1143000 h 1143095"/>
              <a:gd name="connsiteX5" fmla="*/ 0 w 172357"/>
              <a:gd name="connsiteY5" fmla="*/ 1006928 h 114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57" h="1143095">
                <a:moveTo>
                  <a:pt x="172357" y="0"/>
                </a:moveTo>
                <a:cubicBezTo>
                  <a:pt x="151946" y="196547"/>
                  <a:pt x="131535" y="393095"/>
                  <a:pt x="117928" y="580571"/>
                </a:cubicBezTo>
                <a:cubicBezTo>
                  <a:pt x="104321" y="768047"/>
                  <a:pt x="86178" y="1056821"/>
                  <a:pt x="90714" y="1124857"/>
                </a:cubicBezTo>
                <a:cubicBezTo>
                  <a:pt x="95250" y="1192893"/>
                  <a:pt x="151191" y="985761"/>
                  <a:pt x="145143" y="988785"/>
                </a:cubicBezTo>
                <a:cubicBezTo>
                  <a:pt x="139095" y="991809"/>
                  <a:pt x="78618" y="1139976"/>
                  <a:pt x="54428" y="1143000"/>
                </a:cubicBezTo>
                <a:cubicBezTo>
                  <a:pt x="30238" y="1146024"/>
                  <a:pt x="15119" y="1076476"/>
                  <a:pt x="0" y="100692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496786" y="4036786"/>
            <a:ext cx="208643" cy="697632"/>
          </a:xfrm>
          <a:custGeom>
            <a:avLst/>
            <a:gdLst>
              <a:gd name="connsiteX0" fmla="*/ 208643 w 208643"/>
              <a:gd name="connsiteY0" fmla="*/ 0 h 697632"/>
              <a:gd name="connsiteX1" fmla="*/ 99785 w 208643"/>
              <a:gd name="connsiteY1" fmla="*/ 671285 h 697632"/>
              <a:gd name="connsiteX2" fmla="*/ 190500 w 208643"/>
              <a:gd name="connsiteY2" fmla="*/ 571500 h 697632"/>
              <a:gd name="connsiteX3" fmla="*/ 81643 w 208643"/>
              <a:gd name="connsiteY3" fmla="*/ 662214 h 697632"/>
              <a:gd name="connsiteX4" fmla="*/ 0 w 208643"/>
              <a:gd name="connsiteY4" fmla="*/ 607785 h 69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43" h="697632">
                <a:moveTo>
                  <a:pt x="208643" y="0"/>
                </a:moveTo>
                <a:cubicBezTo>
                  <a:pt x="155726" y="288017"/>
                  <a:pt x="102809" y="576035"/>
                  <a:pt x="99785" y="671285"/>
                </a:cubicBezTo>
                <a:cubicBezTo>
                  <a:pt x="96761" y="766535"/>
                  <a:pt x="193524" y="573012"/>
                  <a:pt x="190500" y="571500"/>
                </a:cubicBezTo>
                <a:cubicBezTo>
                  <a:pt x="187476" y="569988"/>
                  <a:pt x="113393" y="656167"/>
                  <a:pt x="81643" y="662214"/>
                </a:cubicBezTo>
                <a:cubicBezTo>
                  <a:pt x="49893" y="668261"/>
                  <a:pt x="24946" y="638023"/>
                  <a:pt x="0" y="607785"/>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44515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Scaling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5511800" cy="4525963"/>
          </a:xfrm>
        </p:spPr>
        <p:txBody>
          <a:bodyPr>
            <a:normAutofit fontScale="85000" lnSpcReduction="20000"/>
          </a:bodyPr>
          <a:lstStyle/>
          <a:p>
            <a:pPr marL="0" indent="0">
              <a:buNone/>
            </a:pPr>
            <a:r>
              <a:rPr lang="en-US" sz="2000" dirty="0">
                <a:cs typeface="AhnbergHand"/>
              </a:rPr>
              <a:t>S</a:t>
            </a:r>
            <a:r>
              <a:rPr lang="en-US" sz="2000" dirty="0" smtClean="0">
                <a:cs typeface="AhnbergHand"/>
              </a:rPr>
              <a:t>caling speed is going to be tougher over time</a:t>
            </a:r>
          </a:p>
          <a:p>
            <a:pPr marL="0" indent="0">
              <a:buNone/>
            </a:pPr>
            <a:r>
              <a:rPr lang="en-US" sz="2000" dirty="0" smtClean="0">
                <a:cs typeface="AhnbergHand"/>
              </a:rPr>
              <a:t>Moore’s Law talks about the number of gates per circuit, but not circuit clocking speeds</a:t>
            </a:r>
          </a:p>
          <a:p>
            <a:pPr marL="0" indent="0">
              <a:buNone/>
            </a:pPr>
            <a:r>
              <a:rPr lang="en-US" sz="2000" dirty="0" smtClean="0">
                <a:cs typeface="AhnbergHand"/>
              </a:rPr>
              <a:t>Speed and capacity could be the major design challenge for network equipment in the coming years</a:t>
            </a:r>
          </a:p>
          <a:p>
            <a:pPr marL="0" indent="0">
              <a:buNone/>
            </a:pPr>
            <a:r>
              <a:rPr lang="en-US" sz="2000" dirty="0" smtClean="0">
                <a:cs typeface="AhnbergHand"/>
              </a:rPr>
              <a:t>If we can’t route the max packet rate for a </a:t>
            </a:r>
            <a:r>
              <a:rPr lang="en-US" sz="2000" dirty="0" err="1" smtClean="0">
                <a:cs typeface="AhnbergHand"/>
              </a:rPr>
              <a:t>terrabit</a:t>
            </a:r>
            <a:r>
              <a:rPr lang="en-US" sz="2000" dirty="0" smtClean="0">
                <a:cs typeface="AhnbergHand"/>
              </a:rPr>
              <a:t> wire then:</a:t>
            </a:r>
            <a:endParaRPr lang="en-US" sz="2000" dirty="0">
              <a:cs typeface="AhnbergHand"/>
            </a:endParaRPr>
          </a:p>
          <a:p>
            <a:r>
              <a:rPr lang="en-US" sz="2000" dirty="0" smtClean="0">
                <a:cs typeface="AhnbergHand"/>
              </a:rPr>
              <a:t>If we want to exploit parallelism as an alternative to </a:t>
            </a:r>
            <a:r>
              <a:rPr lang="en-US" sz="2000" dirty="0" err="1" smtClean="0">
                <a:cs typeface="AhnbergHand"/>
              </a:rPr>
              <a:t>wireline</a:t>
            </a:r>
            <a:r>
              <a:rPr lang="en-US" sz="2000" dirty="0" smtClean="0">
                <a:cs typeface="AhnbergHand"/>
              </a:rPr>
              <a:t> speed for </a:t>
            </a:r>
            <a:r>
              <a:rPr lang="en-US" sz="2000" dirty="0" err="1" smtClean="0">
                <a:cs typeface="AhnbergHand"/>
              </a:rPr>
              <a:t>terrabit</a:t>
            </a:r>
            <a:r>
              <a:rPr lang="en-US" sz="2000" dirty="0" smtClean="0">
                <a:cs typeface="AhnbergHand"/>
              </a:rPr>
              <a:t> networks, then is the use of best path routing protocols, coupled with destination-based hop-based forwarding going to scale? </a:t>
            </a:r>
            <a:endParaRPr lang="en-US" sz="2000" dirty="0">
              <a:cs typeface="AhnbergHand"/>
            </a:endParaRPr>
          </a:p>
          <a:p>
            <a:r>
              <a:rPr lang="en-US" sz="2000" dirty="0" smtClean="0">
                <a:cs typeface="AhnbergHand"/>
              </a:rPr>
              <a:t>Or are we going to need to look at path-pinned routing architectures to provide stable flow-level parallelism within the network to limit aggregate flow volumes?</a:t>
            </a:r>
            <a:endParaRPr lang="en-US" sz="2000" dirty="0">
              <a:cs typeface="AhnbergHand"/>
            </a:endParaRPr>
          </a:p>
          <a:p>
            <a:r>
              <a:rPr lang="en-US" sz="2000" dirty="0" smtClean="0">
                <a:cs typeface="AhnbergHand"/>
              </a:rPr>
              <a:t>Or should we reduce the max packet rate by moving away from a 64byte min packet size?</a:t>
            </a:r>
            <a:endParaRPr lang="en-US" sz="2000" dirty="0">
              <a:cs typeface="AhnbergHand"/>
            </a:endParaRPr>
          </a:p>
        </p:txBody>
      </p:sp>
      <p:pic>
        <p:nvPicPr>
          <p:cNvPr id="4" name="Picture 3"/>
          <p:cNvPicPr>
            <a:picLocks noChangeAspect="1"/>
          </p:cNvPicPr>
          <p:nvPr/>
        </p:nvPicPr>
        <p:blipFill>
          <a:blip r:embed="rId2"/>
          <a:stretch>
            <a:fillRect/>
          </a:stretch>
        </p:blipFill>
        <p:spPr>
          <a:xfrm>
            <a:off x="6082392" y="2880173"/>
            <a:ext cx="2816679" cy="1877786"/>
          </a:xfrm>
          <a:prstGeom prst="rect">
            <a:avLst/>
          </a:prstGeom>
        </p:spPr>
      </p:pic>
      <p:sp>
        <p:nvSpPr>
          <p:cNvPr id="5" name="TextBox 4"/>
          <p:cNvSpPr txBox="1"/>
          <p:nvPr/>
        </p:nvSpPr>
        <p:spPr>
          <a:xfrm>
            <a:off x="6392714" y="4704834"/>
            <a:ext cx="2294086" cy="200055"/>
          </a:xfrm>
          <a:prstGeom prst="rect">
            <a:avLst/>
          </a:prstGeom>
          <a:noFill/>
        </p:spPr>
        <p:txBody>
          <a:bodyPr wrap="none" rtlCol="0">
            <a:spAutoFit/>
          </a:bodyPr>
          <a:lstStyle/>
          <a:p>
            <a:r>
              <a:rPr lang="en-US" sz="700" dirty="0"/>
              <a:t>http://</a:t>
            </a:r>
            <a:r>
              <a:rPr lang="en-US" sz="700" dirty="0" err="1"/>
              <a:t>www.startupinnovation.org</a:t>
            </a:r>
            <a:r>
              <a:rPr lang="en-US" sz="700" dirty="0"/>
              <a:t>/research/</a:t>
            </a:r>
            <a:r>
              <a:rPr lang="en-US" sz="700" dirty="0" err="1"/>
              <a:t>moores</a:t>
            </a:r>
            <a:r>
              <a:rPr lang="en-US" sz="700" dirty="0"/>
              <a:t>-law/</a:t>
            </a:r>
          </a:p>
        </p:txBody>
      </p:sp>
    </p:spTree>
    <p:extLst>
      <p:ext uri="{BB962C8B-B14F-4D97-AF65-F5344CB8AC3E}">
        <p14:creationId xmlns:p14="http://schemas.microsoft.com/office/powerpoint/2010/main" val="1205989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1699" y="1600200"/>
            <a:ext cx="6147794" cy="4525963"/>
          </a:xfrm>
        </p:spPr>
        <p:txBody>
          <a:bodyPr/>
          <a:lstStyle/>
          <a:p>
            <a:pPr marL="0" indent="0">
              <a:buNone/>
            </a:pPr>
            <a:r>
              <a:rPr lang="en-US" dirty="0" smtClean="0">
                <a:solidFill>
                  <a:schemeClr val="accent6">
                    <a:lumMod val="50000"/>
                  </a:schemeClr>
                </a:solidFill>
                <a:latin typeface="AhnbergHand"/>
                <a:cs typeface="AhnbergHand"/>
              </a:rPr>
              <a:t>Thank You</a:t>
            </a:r>
          </a:p>
          <a:p>
            <a:pPr marL="0" indent="0">
              <a:buNone/>
            </a:pPr>
            <a:endParaRPr lang="en-US" dirty="0">
              <a:solidFill>
                <a:schemeClr val="accent6">
                  <a:lumMod val="50000"/>
                </a:schemeClr>
              </a:solidFill>
              <a:latin typeface="AhnbergHand"/>
              <a:cs typeface="AhnbergHand"/>
            </a:endParaRPr>
          </a:p>
          <a:p>
            <a:pPr marL="0" indent="0">
              <a:buNone/>
            </a:pPr>
            <a:endParaRPr lang="en-US" dirty="0" smtClean="0">
              <a:solidFill>
                <a:schemeClr val="accent6">
                  <a:lumMod val="50000"/>
                </a:schemeClr>
              </a:solidFill>
              <a:latin typeface="AhnbergHand"/>
              <a:cs typeface="AhnbergHand"/>
            </a:endParaRPr>
          </a:p>
          <a:p>
            <a:pPr marL="0" indent="0">
              <a:buNone/>
            </a:pPr>
            <a:endParaRPr lang="en-US" dirty="0">
              <a:solidFill>
                <a:schemeClr val="accent6">
                  <a:lumMod val="50000"/>
                </a:schemeClr>
              </a:solidFill>
              <a:latin typeface="AhnbergHand"/>
              <a:cs typeface="AhnbergHand"/>
            </a:endParaRPr>
          </a:p>
          <a:p>
            <a:pPr marL="0" indent="0" algn="r">
              <a:buNone/>
            </a:pPr>
            <a:r>
              <a:rPr lang="en-US" dirty="0" smtClean="0">
                <a:solidFill>
                  <a:schemeClr val="accent6">
                    <a:lumMod val="50000"/>
                  </a:schemeClr>
                </a:solidFill>
                <a:latin typeface="AhnbergHand"/>
                <a:cs typeface="AhnbergHand"/>
              </a:rPr>
              <a:t>								   			       Questions?</a:t>
            </a:r>
            <a:endParaRPr lang="en-US" dirty="0">
              <a:solidFill>
                <a:schemeClr val="accent6">
                  <a:lumMod val="50000"/>
                </a:schemeClr>
              </a:solidFill>
              <a:latin typeface="AhnbergHand"/>
              <a:cs typeface="AhnbergHand"/>
            </a:endParaRPr>
          </a:p>
        </p:txBody>
      </p:sp>
      <p:pic>
        <p:nvPicPr>
          <p:cNvPr id="2" name="Picture 1"/>
          <p:cNvPicPr>
            <a:picLocks noChangeAspect="1"/>
          </p:cNvPicPr>
          <p:nvPr/>
        </p:nvPicPr>
        <p:blipFill>
          <a:blip r:embed="rId2"/>
          <a:stretch>
            <a:fillRect/>
          </a:stretch>
        </p:blipFill>
        <p:spPr>
          <a:xfrm>
            <a:off x="6573587" y="-5490"/>
            <a:ext cx="2540000" cy="2540000"/>
          </a:xfrm>
          <a:prstGeom prst="rect">
            <a:avLst/>
          </a:prstGeom>
        </p:spPr>
      </p:pic>
    </p:spTree>
    <p:extLst>
      <p:ext uri="{BB962C8B-B14F-4D97-AF65-F5344CB8AC3E}">
        <p14:creationId xmlns:p14="http://schemas.microsoft.com/office/powerpoint/2010/main" val="239478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18 at 4.2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68" y="1084808"/>
            <a:ext cx="8313214" cy="5225143"/>
          </a:xfrm>
          <a:prstGeom prst="rect">
            <a:avLst/>
          </a:prstGeom>
        </p:spPr>
      </p:pic>
      <p:sp>
        <p:nvSpPr>
          <p:cNvPr id="2" name="Freeform 1"/>
          <p:cNvSpPr/>
          <p:nvPr/>
        </p:nvSpPr>
        <p:spPr>
          <a:xfrm>
            <a:off x="445919" y="3653947"/>
            <a:ext cx="594271" cy="479757"/>
          </a:xfrm>
          <a:custGeom>
            <a:avLst/>
            <a:gdLst>
              <a:gd name="connsiteX0" fmla="*/ 461224 w 594271"/>
              <a:gd name="connsiteY0" fmla="*/ 140194 h 479757"/>
              <a:gd name="connsiteX1" fmla="*/ 170938 w 594271"/>
              <a:gd name="connsiteY1" fmla="*/ 7147 h 479757"/>
              <a:gd name="connsiteX2" fmla="*/ 1605 w 594271"/>
              <a:gd name="connsiteY2" fmla="*/ 333718 h 479757"/>
              <a:gd name="connsiteX3" fmla="*/ 267700 w 594271"/>
              <a:gd name="connsiteY3" fmla="*/ 478861 h 479757"/>
              <a:gd name="connsiteX4" fmla="*/ 594271 w 594271"/>
              <a:gd name="connsiteY4" fmla="*/ 273242 h 47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71" h="479757">
                <a:moveTo>
                  <a:pt x="461224" y="140194"/>
                </a:moveTo>
                <a:cubicBezTo>
                  <a:pt x="354382" y="57543"/>
                  <a:pt x="247541" y="-25107"/>
                  <a:pt x="170938" y="7147"/>
                </a:cubicBezTo>
                <a:cubicBezTo>
                  <a:pt x="94335" y="39401"/>
                  <a:pt x="-14522" y="255099"/>
                  <a:pt x="1605" y="333718"/>
                </a:cubicBezTo>
                <a:cubicBezTo>
                  <a:pt x="17732" y="412337"/>
                  <a:pt x="168922" y="488940"/>
                  <a:pt x="267700" y="478861"/>
                </a:cubicBezTo>
                <a:cubicBezTo>
                  <a:pt x="366478" y="468782"/>
                  <a:pt x="594271" y="273242"/>
                  <a:pt x="594271" y="2732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1233714" y="3829941"/>
            <a:ext cx="7402286" cy="48867"/>
          </a:xfrm>
          <a:custGeom>
            <a:avLst/>
            <a:gdLst>
              <a:gd name="connsiteX0" fmla="*/ 0 w 7402286"/>
              <a:gd name="connsiteY0" fmla="*/ 36772 h 48867"/>
              <a:gd name="connsiteX1" fmla="*/ 701524 w 7402286"/>
              <a:gd name="connsiteY1" fmla="*/ 24677 h 48867"/>
              <a:gd name="connsiteX2" fmla="*/ 1814286 w 7402286"/>
              <a:gd name="connsiteY2" fmla="*/ 486 h 48867"/>
              <a:gd name="connsiteX3" fmla="*/ 3072191 w 7402286"/>
              <a:gd name="connsiteY3" fmla="*/ 48867 h 48867"/>
              <a:gd name="connsiteX4" fmla="*/ 4656667 w 7402286"/>
              <a:gd name="connsiteY4" fmla="*/ 36772 h 48867"/>
              <a:gd name="connsiteX5" fmla="*/ 6216953 w 7402286"/>
              <a:gd name="connsiteY5" fmla="*/ 36772 h 48867"/>
              <a:gd name="connsiteX6" fmla="*/ 7402286 w 7402286"/>
              <a:gd name="connsiteY6" fmla="*/ 36772 h 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2286" h="48867">
                <a:moveTo>
                  <a:pt x="0" y="36772"/>
                </a:moveTo>
                <a:lnTo>
                  <a:pt x="701524" y="24677"/>
                </a:lnTo>
                <a:cubicBezTo>
                  <a:pt x="1003905" y="18629"/>
                  <a:pt x="1419175" y="-3546"/>
                  <a:pt x="1814286" y="486"/>
                </a:cubicBezTo>
                <a:cubicBezTo>
                  <a:pt x="2209397" y="4518"/>
                  <a:pt x="3072191" y="48867"/>
                  <a:pt x="3072191" y="48867"/>
                </a:cubicBezTo>
                <a:lnTo>
                  <a:pt x="4656667" y="36772"/>
                </a:lnTo>
                <a:lnTo>
                  <a:pt x="6216953" y="36772"/>
                </a:lnTo>
                <a:lnTo>
                  <a:pt x="7402286" y="367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3749491" y="3306375"/>
            <a:ext cx="2565420" cy="1447263"/>
          </a:xfrm>
          <a:custGeom>
            <a:avLst/>
            <a:gdLst>
              <a:gd name="connsiteX0" fmla="*/ 2225557 w 2565420"/>
              <a:gd name="connsiteY0" fmla="*/ 608719 h 1447263"/>
              <a:gd name="connsiteX1" fmla="*/ 2189271 w 2565420"/>
              <a:gd name="connsiteY1" fmla="*/ 536147 h 1447263"/>
              <a:gd name="connsiteX2" fmla="*/ 1161176 w 2565420"/>
              <a:gd name="connsiteY2" fmla="*/ 3957 h 1447263"/>
              <a:gd name="connsiteX3" fmla="*/ 33 w 2565420"/>
              <a:gd name="connsiteY3" fmla="*/ 850624 h 1447263"/>
              <a:gd name="connsiteX4" fmla="*/ 1197461 w 2565420"/>
              <a:gd name="connsiteY4" fmla="*/ 1370719 h 1447263"/>
              <a:gd name="connsiteX5" fmla="*/ 2068319 w 2565420"/>
              <a:gd name="connsiteY5" fmla="*/ 1346528 h 1447263"/>
              <a:gd name="connsiteX6" fmla="*/ 2564223 w 2565420"/>
              <a:gd name="connsiteY6" fmla="*/ 451481 h 1447263"/>
              <a:gd name="connsiteX7" fmla="*/ 1935271 w 2565420"/>
              <a:gd name="connsiteY7" fmla="*/ 149100 h 144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5420" h="1447263">
                <a:moveTo>
                  <a:pt x="2225557" y="608719"/>
                </a:moveTo>
                <a:cubicBezTo>
                  <a:pt x="2296112" y="622830"/>
                  <a:pt x="2366668" y="636941"/>
                  <a:pt x="2189271" y="536147"/>
                </a:cubicBezTo>
                <a:cubicBezTo>
                  <a:pt x="2011874" y="435353"/>
                  <a:pt x="1526049" y="-48456"/>
                  <a:pt x="1161176" y="3957"/>
                </a:cubicBezTo>
                <a:cubicBezTo>
                  <a:pt x="796303" y="56370"/>
                  <a:pt x="-6014" y="622830"/>
                  <a:pt x="33" y="850624"/>
                </a:cubicBezTo>
                <a:cubicBezTo>
                  <a:pt x="6080" y="1078418"/>
                  <a:pt x="852747" y="1288068"/>
                  <a:pt x="1197461" y="1370719"/>
                </a:cubicBezTo>
                <a:cubicBezTo>
                  <a:pt x="1542175" y="1453370"/>
                  <a:pt x="1840525" y="1499734"/>
                  <a:pt x="2068319" y="1346528"/>
                </a:cubicBezTo>
                <a:cubicBezTo>
                  <a:pt x="2296113" y="1193322"/>
                  <a:pt x="2586398" y="651052"/>
                  <a:pt x="2564223" y="451481"/>
                </a:cubicBezTo>
                <a:cubicBezTo>
                  <a:pt x="2542048" y="251910"/>
                  <a:pt x="1935271" y="149100"/>
                  <a:pt x="1935271" y="1491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1768940" y="2021916"/>
            <a:ext cx="2717337" cy="461665"/>
          </a:xfrm>
          <a:prstGeom prst="rect">
            <a:avLst/>
          </a:prstGeom>
          <a:solidFill>
            <a:schemeClr val="bg1"/>
          </a:solidFill>
        </p:spPr>
        <p:txBody>
          <a:bodyPr wrap="none" rtlCol="0">
            <a:spAutoFit/>
          </a:bodyPr>
          <a:lstStyle/>
          <a:p>
            <a:r>
              <a:rPr lang="en-US" sz="2400" b="1" dirty="0" smtClean="0">
                <a:solidFill>
                  <a:srgbClr val="AA0000"/>
                </a:solidFill>
                <a:latin typeface="AhnbergHand"/>
                <a:cs typeface="AhnbergHand"/>
              </a:rPr>
              <a:t>BGP FIB Size </a:t>
            </a:r>
            <a:endParaRPr lang="en-US" sz="2400" b="1" dirty="0">
              <a:solidFill>
                <a:srgbClr val="AA0000"/>
              </a:solidFill>
              <a:latin typeface="AhnbergHand"/>
              <a:cs typeface="AhnbergHand"/>
            </a:endParaRPr>
          </a:p>
        </p:txBody>
      </p:sp>
      <p:sp>
        <p:nvSpPr>
          <p:cNvPr id="6" name="Freeform 5"/>
          <p:cNvSpPr/>
          <p:nvPr/>
        </p:nvSpPr>
        <p:spPr>
          <a:xfrm>
            <a:off x="4140028" y="5547057"/>
            <a:ext cx="1132152" cy="948391"/>
          </a:xfrm>
          <a:custGeom>
            <a:avLst/>
            <a:gdLst>
              <a:gd name="connsiteX0" fmla="*/ 930901 w 1132152"/>
              <a:gd name="connsiteY0" fmla="*/ 567051 h 948391"/>
              <a:gd name="connsiteX1" fmla="*/ 667829 w 1132152"/>
              <a:gd name="connsiteY1" fmla="*/ 22765 h 948391"/>
              <a:gd name="connsiteX2" fmla="*/ 50972 w 1132152"/>
              <a:gd name="connsiteY2" fmla="*/ 186051 h 948391"/>
              <a:gd name="connsiteX3" fmla="*/ 150758 w 1132152"/>
              <a:gd name="connsiteY3" fmla="*/ 938980 h 948391"/>
              <a:gd name="connsiteX4" fmla="*/ 1066972 w 1132152"/>
              <a:gd name="connsiteY4" fmla="*/ 585194 h 948391"/>
              <a:gd name="connsiteX5" fmla="*/ 985329 w 1132152"/>
              <a:gd name="connsiteY5" fmla="*/ 240480 h 94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52" h="948391">
                <a:moveTo>
                  <a:pt x="930901" y="567051"/>
                </a:moveTo>
                <a:cubicBezTo>
                  <a:pt x="872692" y="326658"/>
                  <a:pt x="814484" y="86265"/>
                  <a:pt x="667829" y="22765"/>
                </a:cubicBezTo>
                <a:cubicBezTo>
                  <a:pt x="521174" y="-40735"/>
                  <a:pt x="137150" y="33349"/>
                  <a:pt x="50972" y="186051"/>
                </a:cubicBezTo>
                <a:cubicBezTo>
                  <a:pt x="-35206" y="338753"/>
                  <a:pt x="-18575" y="872456"/>
                  <a:pt x="150758" y="938980"/>
                </a:cubicBezTo>
                <a:cubicBezTo>
                  <a:pt x="320091" y="1005504"/>
                  <a:pt x="927877" y="701611"/>
                  <a:pt x="1066972" y="585194"/>
                </a:cubicBezTo>
                <a:cubicBezTo>
                  <a:pt x="1206067" y="468777"/>
                  <a:pt x="1095698" y="354628"/>
                  <a:pt x="985329" y="2404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131337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36" y="98322"/>
            <a:ext cx="7021292" cy="253916"/>
          </a:xfrm>
          <a:prstGeom prst="rect">
            <a:avLst/>
          </a:prstGeom>
          <a:noFill/>
        </p:spPr>
        <p:txBody>
          <a:bodyPr wrap="none" rtlCol="0">
            <a:spAutoFit/>
          </a:bodyPr>
          <a:lstStyle/>
          <a:p>
            <a:r>
              <a:rPr lang="en-US" sz="1050" dirty="0"/>
              <a:t>http://</a:t>
            </a:r>
            <a:r>
              <a:rPr lang="en-US" sz="1050" dirty="0" err="1"/>
              <a:t>www.cisco.com</a:t>
            </a:r>
            <a:r>
              <a:rPr lang="en-US" sz="1050" dirty="0"/>
              <a:t>/c/en/us/support/docs/switches/catalyst-6500-series-switches/116132-problem-catalyst6500-00.html</a:t>
            </a:r>
          </a:p>
        </p:txBody>
      </p:sp>
      <p:pic>
        <p:nvPicPr>
          <p:cNvPr id="5" name="Picture 4" descr="Screen Shot 2014-08-28 at 10.2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61" y="491918"/>
            <a:ext cx="3737783" cy="3391824"/>
          </a:xfrm>
          <a:prstGeom prst="rect">
            <a:avLst/>
          </a:prstGeom>
        </p:spPr>
      </p:pic>
      <p:pic>
        <p:nvPicPr>
          <p:cNvPr id="6" name="Picture 5" descr="Screen Shot 2014-08-28 at 10.29.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387"/>
            <a:ext cx="4572000" cy="461507"/>
          </a:xfrm>
          <a:prstGeom prst="rect">
            <a:avLst/>
          </a:prstGeom>
        </p:spPr>
      </p:pic>
      <p:pic>
        <p:nvPicPr>
          <p:cNvPr id="7" name="Picture 6" descr="Screen Shot 2014-08-28 at 10.38.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94193"/>
            <a:ext cx="4238796" cy="3179097"/>
          </a:xfrm>
          <a:prstGeom prst="rect">
            <a:avLst/>
          </a:prstGeom>
        </p:spPr>
      </p:pic>
      <p:sp>
        <p:nvSpPr>
          <p:cNvPr id="8" name="TextBox 7"/>
          <p:cNvSpPr txBox="1"/>
          <p:nvPr/>
        </p:nvSpPr>
        <p:spPr>
          <a:xfrm>
            <a:off x="4793226" y="1769806"/>
            <a:ext cx="3949290" cy="507831"/>
          </a:xfrm>
          <a:prstGeom prst="rect">
            <a:avLst/>
          </a:prstGeom>
          <a:noFill/>
        </p:spPr>
        <p:txBody>
          <a:bodyPr wrap="square" rtlCol="0">
            <a:spAutoFit/>
          </a:bodyPr>
          <a:lstStyle/>
          <a:p>
            <a:r>
              <a:rPr lang="en-US" sz="900" dirty="0"/>
              <a:t>http://</a:t>
            </a:r>
            <a:r>
              <a:rPr lang="en-US" sz="900" dirty="0" err="1"/>
              <a:t>www.brocade.com</a:t>
            </a:r>
            <a:r>
              <a:rPr lang="en-US" sz="900" dirty="0"/>
              <a:t>/downloads/documents/</a:t>
            </a:r>
            <a:r>
              <a:rPr lang="en-US" sz="900" dirty="0" err="1"/>
              <a:t>html_product_manuals</a:t>
            </a:r>
            <a:r>
              <a:rPr lang="en-US" sz="900" dirty="0"/>
              <a:t>/NI_05600_ADMIN/</a:t>
            </a:r>
            <a:r>
              <a:rPr lang="en-US" sz="900" dirty="0" err="1"/>
              <a:t>wwhelp</a:t>
            </a:r>
            <a:r>
              <a:rPr lang="en-US" sz="900" dirty="0"/>
              <a:t>/</a:t>
            </a:r>
            <a:r>
              <a:rPr lang="en-US" sz="900" dirty="0" err="1"/>
              <a:t>wwhimpl</a:t>
            </a:r>
            <a:r>
              <a:rPr lang="en-US" sz="900" dirty="0"/>
              <a:t>/common/html/</a:t>
            </a:r>
            <a:r>
              <a:rPr lang="en-US" sz="900" dirty="0" err="1"/>
              <a:t>wwhelp.htm#context</a:t>
            </a:r>
            <a:r>
              <a:rPr lang="en-US" sz="900" dirty="0"/>
              <a:t>=</a:t>
            </a:r>
            <a:r>
              <a:rPr lang="en-US" sz="900" dirty="0" err="1"/>
              <a:t>Admin_Guide&amp;file</a:t>
            </a:r>
            <a:r>
              <a:rPr lang="en-US" sz="900" dirty="0"/>
              <a:t>=CAM_part.11.2.html</a:t>
            </a:r>
          </a:p>
        </p:txBody>
      </p:sp>
      <p:pic>
        <p:nvPicPr>
          <p:cNvPr id="9" name="Picture 8" descr="Screen Shot 2014-08-28 at 10.39.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064" y="5298990"/>
            <a:ext cx="5415935" cy="1559010"/>
          </a:xfrm>
          <a:prstGeom prst="rect">
            <a:avLst/>
          </a:prstGeom>
        </p:spPr>
      </p:pic>
      <p:sp>
        <p:nvSpPr>
          <p:cNvPr id="10" name="Freeform 9"/>
          <p:cNvSpPr/>
          <p:nvPr/>
        </p:nvSpPr>
        <p:spPr>
          <a:xfrm>
            <a:off x="3769134" y="5921965"/>
            <a:ext cx="1097834" cy="597543"/>
          </a:xfrm>
          <a:custGeom>
            <a:avLst/>
            <a:gdLst>
              <a:gd name="connsiteX0" fmla="*/ 1024092 w 1097834"/>
              <a:gd name="connsiteY0" fmla="*/ 419841 h 597543"/>
              <a:gd name="connsiteX1" fmla="*/ 974931 w 1097834"/>
              <a:gd name="connsiteY1" fmla="*/ 92100 h 597543"/>
              <a:gd name="connsiteX2" fmla="*/ 90027 w 1097834"/>
              <a:gd name="connsiteY2" fmla="*/ 26551 h 597543"/>
              <a:gd name="connsiteX3" fmla="*/ 49060 w 1097834"/>
              <a:gd name="connsiteY3" fmla="*/ 477196 h 597543"/>
              <a:gd name="connsiteX4" fmla="*/ 262092 w 1097834"/>
              <a:gd name="connsiteY4" fmla="*/ 583712 h 597543"/>
              <a:gd name="connsiteX5" fmla="*/ 868414 w 1097834"/>
              <a:gd name="connsiteY5" fmla="*/ 583712 h 597543"/>
              <a:gd name="connsiteX6" fmla="*/ 1097834 w 1097834"/>
              <a:gd name="connsiteY6" fmla="*/ 469003 h 5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834" h="597543">
                <a:moveTo>
                  <a:pt x="1024092" y="419841"/>
                </a:moveTo>
                <a:cubicBezTo>
                  <a:pt x="1077350" y="288744"/>
                  <a:pt x="1130609" y="157648"/>
                  <a:pt x="974931" y="92100"/>
                </a:cubicBezTo>
                <a:cubicBezTo>
                  <a:pt x="819253" y="26552"/>
                  <a:pt x="244339" y="-37632"/>
                  <a:pt x="90027" y="26551"/>
                </a:cubicBezTo>
                <a:cubicBezTo>
                  <a:pt x="-64285" y="90734"/>
                  <a:pt x="20383" y="384336"/>
                  <a:pt x="49060" y="477196"/>
                </a:cubicBezTo>
                <a:cubicBezTo>
                  <a:pt x="77737" y="570056"/>
                  <a:pt x="125533" y="565959"/>
                  <a:pt x="262092" y="583712"/>
                </a:cubicBezTo>
                <a:cubicBezTo>
                  <a:pt x="398651" y="601465"/>
                  <a:pt x="729124" y="602830"/>
                  <a:pt x="868414" y="583712"/>
                </a:cubicBezTo>
                <a:cubicBezTo>
                  <a:pt x="1007704" y="564594"/>
                  <a:pt x="1097834" y="469003"/>
                  <a:pt x="1097834" y="4690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991419" y="4752258"/>
            <a:ext cx="1553655" cy="369332"/>
          </a:xfrm>
          <a:prstGeom prst="rect">
            <a:avLst/>
          </a:prstGeom>
          <a:noFill/>
        </p:spPr>
        <p:txBody>
          <a:bodyPr wrap="none" rtlCol="0">
            <a:spAutoFit/>
          </a:bodyPr>
          <a:lstStyle/>
          <a:p>
            <a:r>
              <a:rPr lang="en-US" dirty="0" smtClean="0"/>
              <a:t>Cisco Cat 6500</a:t>
            </a:r>
            <a:endParaRPr lang="en-US" dirty="0"/>
          </a:p>
        </p:txBody>
      </p:sp>
      <p:sp>
        <p:nvSpPr>
          <p:cNvPr id="13" name="TextBox 12"/>
          <p:cNvSpPr txBox="1"/>
          <p:nvPr/>
        </p:nvSpPr>
        <p:spPr>
          <a:xfrm>
            <a:off x="5158658" y="1421777"/>
            <a:ext cx="2226428" cy="369332"/>
          </a:xfrm>
          <a:prstGeom prst="rect">
            <a:avLst/>
          </a:prstGeom>
          <a:noFill/>
        </p:spPr>
        <p:txBody>
          <a:bodyPr wrap="none" rtlCol="0">
            <a:spAutoFit/>
          </a:bodyPr>
          <a:lstStyle/>
          <a:p>
            <a:r>
              <a:rPr lang="en-US" dirty="0" smtClean="0"/>
              <a:t>Brocade </a:t>
            </a:r>
            <a:r>
              <a:rPr lang="en-US" dirty="0" err="1" smtClean="0"/>
              <a:t>NetIron</a:t>
            </a:r>
            <a:r>
              <a:rPr lang="en-US" dirty="0" smtClean="0"/>
              <a:t> XMR</a:t>
            </a:r>
            <a:endParaRPr lang="en-US" dirty="0"/>
          </a:p>
        </p:txBody>
      </p:sp>
      <p:sp>
        <p:nvSpPr>
          <p:cNvPr id="2" name="TextBox 1"/>
          <p:cNvSpPr txBox="1"/>
          <p:nvPr/>
        </p:nvSpPr>
        <p:spPr>
          <a:xfrm>
            <a:off x="4572000" y="468297"/>
            <a:ext cx="3785597" cy="923330"/>
          </a:xfrm>
          <a:prstGeom prst="rect">
            <a:avLst/>
          </a:prstGeom>
          <a:noFill/>
        </p:spPr>
        <p:txBody>
          <a:bodyPr wrap="none" rtlCol="0">
            <a:spAutoFit/>
          </a:bodyPr>
          <a:lstStyle/>
          <a:p>
            <a:r>
              <a:rPr lang="en-US" dirty="0" smtClean="0">
                <a:latin typeface="Powderfinger Type"/>
                <a:cs typeface="Powderfinger Type"/>
              </a:rPr>
              <a:t>512K is a default constant</a:t>
            </a:r>
          </a:p>
          <a:p>
            <a:r>
              <a:rPr lang="en-US" dirty="0">
                <a:latin typeface="Powderfinger Type"/>
                <a:cs typeface="Powderfinger Type"/>
              </a:rPr>
              <a:t>i</a:t>
            </a:r>
            <a:r>
              <a:rPr lang="en-US" dirty="0" smtClean="0">
                <a:latin typeface="Powderfinger Type"/>
                <a:cs typeface="Powderfinger Type"/>
              </a:rPr>
              <a:t>n some of the older Cisco</a:t>
            </a:r>
          </a:p>
          <a:p>
            <a:r>
              <a:rPr lang="en-US" dirty="0" smtClean="0">
                <a:latin typeface="Powderfinger Type"/>
                <a:cs typeface="Powderfinger Type"/>
              </a:rPr>
              <a:t>and Brocade products</a:t>
            </a:r>
            <a:endParaRPr lang="en-US" dirty="0">
              <a:latin typeface="Powderfinger Type"/>
              <a:cs typeface="Powderfinger Type"/>
            </a:endParaRPr>
          </a:p>
        </p:txBody>
      </p:sp>
      <p:sp>
        <p:nvSpPr>
          <p:cNvPr id="3" name="Freeform 2"/>
          <p:cNvSpPr/>
          <p:nvPr/>
        </p:nvSpPr>
        <p:spPr>
          <a:xfrm>
            <a:off x="1030396" y="3538907"/>
            <a:ext cx="2992209" cy="371815"/>
          </a:xfrm>
          <a:custGeom>
            <a:avLst/>
            <a:gdLst>
              <a:gd name="connsiteX0" fmla="*/ 296538 w 2992209"/>
              <a:gd name="connsiteY0" fmla="*/ 34029 h 371815"/>
              <a:gd name="connsiteX1" fmla="*/ 12195 w 2992209"/>
              <a:gd name="connsiteY1" fmla="*/ 214098 h 371815"/>
              <a:gd name="connsiteX2" fmla="*/ 656706 w 2992209"/>
              <a:gd name="connsiteY2" fmla="*/ 356257 h 371815"/>
              <a:gd name="connsiteX3" fmla="*/ 2675542 w 2992209"/>
              <a:gd name="connsiteY3" fmla="*/ 346780 h 371815"/>
              <a:gd name="connsiteX4" fmla="*/ 2912495 w 2992209"/>
              <a:gd name="connsiteY4" fmla="*/ 166711 h 371815"/>
              <a:gd name="connsiteX5" fmla="*/ 1917294 w 2992209"/>
              <a:gd name="connsiteY5" fmla="*/ 5597 h 371815"/>
              <a:gd name="connsiteX6" fmla="*/ 2717 w 2992209"/>
              <a:gd name="connsiteY6" fmla="*/ 34029 h 37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2209" h="371815">
                <a:moveTo>
                  <a:pt x="296538" y="34029"/>
                </a:moveTo>
                <a:cubicBezTo>
                  <a:pt x="124352" y="97211"/>
                  <a:pt x="-47833" y="160393"/>
                  <a:pt x="12195" y="214098"/>
                </a:cubicBezTo>
                <a:cubicBezTo>
                  <a:pt x="72223" y="267803"/>
                  <a:pt x="212815" y="334143"/>
                  <a:pt x="656706" y="356257"/>
                </a:cubicBezTo>
                <a:cubicBezTo>
                  <a:pt x="1100597" y="378371"/>
                  <a:pt x="2299577" y="378371"/>
                  <a:pt x="2675542" y="346780"/>
                </a:cubicBezTo>
                <a:cubicBezTo>
                  <a:pt x="3051507" y="315189"/>
                  <a:pt x="3038870" y="223575"/>
                  <a:pt x="2912495" y="166711"/>
                </a:cubicBezTo>
                <a:cubicBezTo>
                  <a:pt x="2786120" y="109847"/>
                  <a:pt x="2402257" y="27711"/>
                  <a:pt x="1917294" y="5597"/>
                </a:cubicBezTo>
                <a:cubicBezTo>
                  <a:pt x="1432331" y="-16517"/>
                  <a:pt x="2717" y="34029"/>
                  <a:pt x="2717" y="340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1544931" y="3923596"/>
            <a:ext cx="812672" cy="567369"/>
          </a:xfrm>
          <a:custGeom>
            <a:avLst/>
            <a:gdLst>
              <a:gd name="connsiteX0" fmla="*/ 113737 w 812672"/>
              <a:gd name="connsiteY0" fmla="*/ 104250 h 567369"/>
              <a:gd name="connsiteX1" fmla="*/ 123215 w 812672"/>
              <a:gd name="connsiteY1" fmla="*/ 435955 h 567369"/>
              <a:gd name="connsiteX2" fmla="*/ 682423 w 812672"/>
              <a:gd name="connsiteY2" fmla="*/ 559160 h 567369"/>
              <a:gd name="connsiteX3" fmla="*/ 758248 w 812672"/>
              <a:gd name="connsiteY3" fmla="*/ 227455 h 567369"/>
              <a:gd name="connsiteX4" fmla="*/ 0 w 812672"/>
              <a:gd name="connsiteY4" fmla="*/ 0 h 56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72" h="567369">
                <a:moveTo>
                  <a:pt x="113737" y="104250"/>
                </a:moveTo>
                <a:cubicBezTo>
                  <a:pt x="71085" y="232193"/>
                  <a:pt x="28434" y="360137"/>
                  <a:pt x="123215" y="435955"/>
                </a:cubicBezTo>
                <a:cubicBezTo>
                  <a:pt x="217996" y="511773"/>
                  <a:pt x="576584" y="593910"/>
                  <a:pt x="682423" y="559160"/>
                </a:cubicBezTo>
                <a:cubicBezTo>
                  <a:pt x="788262" y="524410"/>
                  <a:pt x="871985" y="320648"/>
                  <a:pt x="758248" y="227455"/>
                </a:cubicBezTo>
                <a:cubicBezTo>
                  <a:pt x="644511" y="134262"/>
                  <a:pt x="0" y="0"/>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359927" y="4928188"/>
            <a:ext cx="2604764" cy="409738"/>
          </a:xfrm>
          <a:custGeom>
            <a:avLst/>
            <a:gdLst>
              <a:gd name="connsiteX0" fmla="*/ 227475 w 2604764"/>
              <a:gd name="connsiteY0" fmla="*/ 66341 h 409738"/>
              <a:gd name="connsiteX1" fmla="*/ 142172 w 2604764"/>
              <a:gd name="connsiteY1" fmla="*/ 312750 h 409738"/>
              <a:gd name="connsiteX2" fmla="*/ 1108939 w 2604764"/>
              <a:gd name="connsiteY2" fmla="*/ 407523 h 409738"/>
              <a:gd name="connsiteX3" fmla="*/ 2416917 w 2604764"/>
              <a:gd name="connsiteY3" fmla="*/ 360137 h 409738"/>
              <a:gd name="connsiteX4" fmla="*/ 2407439 w 2604764"/>
              <a:gd name="connsiteY4" fmla="*/ 151636 h 409738"/>
              <a:gd name="connsiteX5" fmla="*/ 644511 w 2604764"/>
              <a:gd name="connsiteY5" fmla="*/ 37909 h 409738"/>
              <a:gd name="connsiteX6" fmla="*/ 0 w 2604764"/>
              <a:gd name="connsiteY6" fmla="*/ 0 h 40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764" h="409738">
                <a:moveTo>
                  <a:pt x="227475" y="66341"/>
                </a:moveTo>
                <a:cubicBezTo>
                  <a:pt x="111368" y="161113"/>
                  <a:pt x="-4739" y="255886"/>
                  <a:pt x="142172" y="312750"/>
                </a:cubicBezTo>
                <a:cubicBezTo>
                  <a:pt x="289083" y="369614"/>
                  <a:pt x="729815" y="399625"/>
                  <a:pt x="1108939" y="407523"/>
                </a:cubicBezTo>
                <a:cubicBezTo>
                  <a:pt x="1488063" y="415421"/>
                  <a:pt x="2200500" y="402785"/>
                  <a:pt x="2416917" y="360137"/>
                </a:cubicBezTo>
                <a:cubicBezTo>
                  <a:pt x="2633334" y="317489"/>
                  <a:pt x="2702840" y="205341"/>
                  <a:pt x="2407439" y="151636"/>
                </a:cubicBezTo>
                <a:cubicBezTo>
                  <a:pt x="2112038" y="97931"/>
                  <a:pt x="644511" y="37909"/>
                  <a:pt x="644511" y="37909"/>
                </a:cubicBez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74865" y="3414543"/>
            <a:ext cx="812075" cy="569880"/>
          </a:xfrm>
          <a:custGeom>
            <a:avLst/>
            <a:gdLst>
              <a:gd name="connsiteX0" fmla="*/ 748770 w 812075"/>
              <a:gd name="connsiteY0" fmla="*/ 300553 h 569880"/>
              <a:gd name="connsiteX1" fmla="*/ 767726 w 812075"/>
              <a:gd name="connsiteY1" fmla="*/ 253166 h 569880"/>
              <a:gd name="connsiteX2" fmla="*/ 246431 w 812075"/>
              <a:gd name="connsiteY2" fmla="*/ 6757 h 569880"/>
              <a:gd name="connsiteX3" fmla="*/ 151650 w 812075"/>
              <a:gd name="connsiteY3" fmla="*/ 556439 h 569880"/>
              <a:gd name="connsiteX4" fmla="*/ 312777 w 812075"/>
              <a:gd name="connsiteY4" fmla="*/ 414280 h 569880"/>
              <a:gd name="connsiteX5" fmla="*/ 151650 w 812075"/>
              <a:gd name="connsiteY5" fmla="*/ 565916 h 569880"/>
              <a:gd name="connsiteX6" fmla="*/ 0 w 812075"/>
              <a:gd name="connsiteY6" fmla="*/ 404803 h 5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075" h="569880">
                <a:moveTo>
                  <a:pt x="748770" y="300553"/>
                </a:moveTo>
                <a:cubicBezTo>
                  <a:pt x="800109" y="301342"/>
                  <a:pt x="851449" y="302132"/>
                  <a:pt x="767726" y="253166"/>
                </a:cubicBezTo>
                <a:cubicBezTo>
                  <a:pt x="684003" y="204200"/>
                  <a:pt x="349110" y="-43788"/>
                  <a:pt x="246431" y="6757"/>
                </a:cubicBezTo>
                <a:cubicBezTo>
                  <a:pt x="143752" y="57302"/>
                  <a:pt x="140592" y="488519"/>
                  <a:pt x="151650" y="556439"/>
                </a:cubicBezTo>
                <a:cubicBezTo>
                  <a:pt x="162708" y="624360"/>
                  <a:pt x="312777" y="412701"/>
                  <a:pt x="312777" y="414280"/>
                </a:cubicBezTo>
                <a:cubicBezTo>
                  <a:pt x="312777" y="415859"/>
                  <a:pt x="203779" y="567495"/>
                  <a:pt x="151650" y="565916"/>
                </a:cubicBezTo>
                <a:cubicBezTo>
                  <a:pt x="99521" y="564337"/>
                  <a:pt x="0" y="404803"/>
                  <a:pt x="0" y="4048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440059" y="4863730"/>
            <a:ext cx="967259" cy="1166192"/>
          </a:xfrm>
          <a:custGeom>
            <a:avLst/>
            <a:gdLst>
              <a:gd name="connsiteX0" fmla="*/ 967259 w 967259"/>
              <a:gd name="connsiteY0" fmla="*/ 197140 h 1166192"/>
              <a:gd name="connsiteX1" fmla="*/ 265879 w 967259"/>
              <a:gd name="connsiteY1" fmla="*/ 45503 h 1166192"/>
              <a:gd name="connsiteX2" fmla="*/ 492 w 967259"/>
              <a:gd name="connsiteY2" fmla="*/ 907936 h 1166192"/>
              <a:gd name="connsiteX3" fmla="*/ 199533 w 967259"/>
              <a:gd name="connsiteY3" fmla="*/ 1154346 h 1166192"/>
              <a:gd name="connsiteX4" fmla="*/ 190055 w 967259"/>
              <a:gd name="connsiteY4" fmla="*/ 1050096 h 1166192"/>
              <a:gd name="connsiteX5" fmla="*/ 199533 w 967259"/>
              <a:gd name="connsiteY5" fmla="*/ 1154346 h 1166192"/>
              <a:gd name="connsiteX6" fmla="*/ 47883 w 967259"/>
              <a:gd name="connsiteY6" fmla="*/ 1163823 h 116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59" h="1166192">
                <a:moveTo>
                  <a:pt x="967259" y="197140"/>
                </a:moveTo>
                <a:cubicBezTo>
                  <a:pt x="697133" y="62088"/>
                  <a:pt x="427007" y="-72963"/>
                  <a:pt x="265879" y="45503"/>
                </a:cubicBezTo>
                <a:cubicBezTo>
                  <a:pt x="104751" y="163969"/>
                  <a:pt x="11550" y="723129"/>
                  <a:pt x="492" y="907936"/>
                </a:cubicBezTo>
                <a:cubicBezTo>
                  <a:pt x="-10566" y="1092743"/>
                  <a:pt x="167939" y="1130653"/>
                  <a:pt x="199533" y="1154346"/>
                </a:cubicBezTo>
                <a:cubicBezTo>
                  <a:pt x="231127" y="1178039"/>
                  <a:pt x="190055" y="1050096"/>
                  <a:pt x="190055" y="1050096"/>
                </a:cubicBezTo>
                <a:cubicBezTo>
                  <a:pt x="190055" y="1050096"/>
                  <a:pt x="223228" y="1135392"/>
                  <a:pt x="199533" y="1154346"/>
                </a:cubicBezTo>
                <a:cubicBezTo>
                  <a:pt x="175838" y="1173300"/>
                  <a:pt x="47883" y="1163823"/>
                  <a:pt x="47883" y="116382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1817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Routing </a:t>
            </a:r>
            <a:r>
              <a:rPr lang="en-US" dirty="0" err="1" smtClean="0">
                <a:solidFill>
                  <a:srgbClr val="984807"/>
                </a:solidFill>
                <a:latin typeface="Powderfinger Type"/>
                <a:cs typeface="Powderfinger Type"/>
              </a:rPr>
              <a:t>Behaviour</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199" y="1600200"/>
            <a:ext cx="8407765" cy="4525963"/>
          </a:xfrm>
        </p:spPr>
        <p:txBody>
          <a:bodyPr/>
          <a:lstStyle/>
          <a:p>
            <a:pPr marL="0" indent="0">
              <a:buNone/>
            </a:pPr>
            <a:r>
              <a:rPr lang="en-US" dirty="0">
                <a:latin typeface="AhnbergHand"/>
                <a:cs typeface="AhnbergHand"/>
              </a:rPr>
              <a:t>Was the AS701 Route Leak the problem?</a:t>
            </a:r>
          </a:p>
          <a:p>
            <a:pPr marL="0" indent="0">
              <a:buNone/>
            </a:pPr>
            <a:endParaRPr lang="en-US" dirty="0">
              <a:latin typeface="AhnbergHand"/>
              <a:cs typeface="AhnbergHand"/>
            </a:endParaRPr>
          </a:p>
          <a:p>
            <a:pPr marL="0" indent="0">
              <a:buNone/>
            </a:pPr>
            <a:r>
              <a:rPr lang="en-US" dirty="0">
                <a:latin typeface="AhnbergHand"/>
                <a:cs typeface="AhnbergHand"/>
              </a:rPr>
              <a:t>Or was </a:t>
            </a:r>
            <a:r>
              <a:rPr lang="en-US" dirty="0" smtClean="0">
                <a:latin typeface="AhnbergHand"/>
                <a:cs typeface="AhnbergHand"/>
              </a:rPr>
              <a:t>the FIB growth passing 512K entries the problem?</a:t>
            </a:r>
          </a:p>
          <a:p>
            <a:pPr marL="0" indent="0">
              <a:buNone/>
            </a:pPr>
            <a:endParaRPr lang="en-US" dirty="0">
              <a:latin typeface="AhnbergHand"/>
              <a:cs typeface="AhnbergHand"/>
            </a:endParaRPr>
          </a:p>
          <a:p>
            <a:pPr marL="0" indent="0">
              <a:buNone/>
            </a:pPr>
            <a:r>
              <a:rPr lang="en-US" dirty="0" smtClean="0">
                <a:latin typeface="AhnbergHand"/>
                <a:cs typeface="AhnbergHand"/>
              </a:rPr>
              <a:t>What does routing growth look like anyway?</a:t>
            </a:r>
            <a:endParaRPr lang="en-US" dirty="0">
              <a:cs typeface="AhnbergHand"/>
            </a:endParaRPr>
          </a:p>
        </p:txBody>
      </p:sp>
    </p:spTree>
    <p:extLst>
      <p:ext uri="{BB962C8B-B14F-4D97-AF65-F5344CB8AC3E}">
        <p14:creationId xmlns:p14="http://schemas.microsoft.com/office/powerpoint/2010/main" val="3986377888"/>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11878</TotalTime>
  <Words>2057</Words>
  <Application>Microsoft Macintosh PowerPoint</Application>
  <PresentationFormat>On-screen Show (4:3)</PresentationFormat>
  <Paragraphs>439</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APNIC33PowerPointTemplateFinal</vt:lpstr>
      <vt:lpstr>What’s so special about the number 512?</vt:lpstr>
      <vt:lpstr>12 August 2014</vt:lpstr>
      <vt:lpstr>PowerPoint Presentation</vt:lpstr>
      <vt:lpstr>What happened?</vt:lpstr>
      <vt:lpstr>12 August 2014</vt:lpstr>
      <vt:lpstr>12 August 2014</vt:lpstr>
      <vt:lpstr>12 August 2014</vt:lpstr>
      <vt:lpstr>PowerPoint Presentation</vt:lpstr>
      <vt:lpstr>Routing Behaviour</vt:lpstr>
      <vt:lpstr>PowerPoint Presentation</vt:lpstr>
      <vt:lpstr>IPv4 BGP Prefix Count 2011 - 2014</vt:lpstr>
      <vt:lpstr>IPv4 2013- 2014 BGP Vital Statistics</vt:lpstr>
      <vt:lpstr>IPv4 in 2014 – Growth is Slowing (slightly)</vt:lpstr>
      <vt:lpstr>IPv6 BGP Prefix Count</vt:lpstr>
      <vt:lpstr>IPv6 2013-2014 BGP Vital Statistics</vt:lpstr>
      <vt:lpstr>IPv6 in 2013</vt:lpstr>
      <vt:lpstr>IPv6 in 2013 – Growth is Slowing?</vt:lpstr>
      <vt:lpstr>What to expect</vt:lpstr>
      <vt:lpstr>BGP Size Projections</vt:lpstr>
      <vt:lpstr>IPv4 Table Size</vt:lpstr>
      <vt:lpstr>V4 - Daily Growth Rates</vt:lpstr>
      <vt:lpstr>V4 - Relative Daily Growth Rates</vt:lpstr>
      <vt:lpstr>V4 - Relative Daily Growth Rates</vt:lpstr>
      <vt:lpstr>IPv4 BGP Table Size predictions</vt:lpstr>
      <vt:lpstr>IPv6 Table Size</vt:lpstr>
      <vt:lpstr>V6 - Daily Growth Rates</vt:lpstr>
      <vt:lpstr>V6 - Relative Growth Rates</vt:lpstr>
      <vt:lpstr>V6 - Relative Growth Rates</vt:lpstr>
      <vt:lpstr>V6 - Relative Growth Rates</vt:lpstr>
      <vt:lpstr>IPv6 BGP Table Size predictions</vt:lpstr>
      <vt:lpstr>Up and to the Right</vt:lpstr>
      <vt:lpstr>PowerPoint Presentation</vt:lpstr>
      <vt:lpstr>PowerPoint Presentation</vt:lpstr>
      <vt:lpstr>IPv6 Projections and Moore’s Law</vt:lpstr>
      <vt:lpstr>BGP Table Growth</vt:lpstr>
      <vt:lpstr>Table Size vs Updates</vt:lpstr>
      <vt:lpstr>BGP Updates</vt:lpstr>
      <vt:lpstr>Announcements and Withdrawals</vt:lpstr>
      <vt:lpstr>Convergence Performance</vt:lpstr>
      <vt:lpstr>IPv4 Average AS Path Length </vt:lpstr>
      <vt:lpstr>Updates in IPv4 BGP</vt:lpstr>
      <vt:lpstr>V6 Announcements and Withdrawals</vt:lpstr>
      <vt:lpstr>V6 Convergence Performance</vt:lpstr>
      <vt:lpstr>V6 Average AS Path Length </vt:lpstr>
      <vt:lpstr>BGP Convergence</vt:lpstr>
      <vt:lpstr>Problem? Not a Problem?</vt:lpstr>
      <vt:lpstr>Inside a router</vt:lpstr>
      <vt:lpstr>Inside a line card</vt:lpstr>
      <vt:lpstr>Inside a line card</vt:lpstr>
      <vt:lpstr>FIB Lookup Memory</vt:lpstr>
      <vt:lpstr>FIB Lookup</vt:lpstr>
      <vt:lpstr>TCAM Memory</vt:lpstr>
      <vt:lpstr>TRIE Lookup</vt:lpstr>
      <vt:lpstr>Memory Tradeoffs</vt:lpstr>
      <vt:lpstr>Memory Tradeoffs</vt:lpstr>
      <vt:lpstr>Size</vt:lpstr>
      <vt:lpstr>Scaling the FIB</vt:lpstr>
      <vt:lpstr>But it’s not just size</vt:lpstr>
      <vt:lpstr>Wireline Speed – Ether Stds</vt:lpstr>
      <vt:lpstr>Speed, Speed, Speed</vt:lpstr>
      <vt:lpstr>Speed, Speed, Speed</vt:lpstr>
      <vt:lpstr>Scaling Speed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88</cp:revision>
  <dcterms:created xsi:type="dcterms:W3CDTF">2011-12-06T02:23:30Z</dcterms:created>
  <dcterms:modified xsi:type="dcterms:W3CDTF">2014-09-10T03:41:10Z</dcterms:modified>
</cp:coreProperties>
</file>