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8" r:id="rId3"/>
    <p:sldId id="301" r:id="rId4"/>
    <p:sldId id="290" r:id="rId5"/>
    <p:sldId id="284" r:id="rId6"/>
    <p:sldId id="285" r:id="rId7"/>
    <p:sldId id="257" r:id="rId8"/>
    <p:sldId id="286" r:id="rId9"/>
    <p:sldId id="258" r:id="rId10"/>
    <p:sldId id="259" r:id="rId11"/>
    <p:sldId id="263" r:id="rId12"/>
    <p:sldId id="260" r:id="rId13"/>
    <p:sldId id="261" r:id="rId14"/>
    <p:sldId id="264" r:id="rId15"/>
    <p:sldId id="265" r:id="rId16"/>
    <p:sldId id="266" r:id="rId17"/>
    <p:sldId id="267" r:id="rId18"/>
    <p:sldId id="282" r:id="rId19"/>
    <p:sldId id="268" r:id="rId20"/>
    <p:sldId id="270" r:id="rId21"/>
    <p:sldId id="269" r:id="rId22"/>
    <p:sldId id="283" r:id="rId23"/>
    <p:sldId id="271" r:id="rId24"/>
    <p:sldId id="291" r:id="rId25"/>
    <p:sldId id="293" r:id="rId26"/>
    <p:sldId id="294" r:id="rId27"/>
    <p:sldId id="272" r:id="rId28"/>
    <p:sldId id="292" r:id="rId29"/>
    <p:sldId id="279" r:id="rId30"/>
    <p:sldId id="295" r:id="rId31"/>
    <p:sldId id="302" r:id="rId32"/>
    <p:sldId id="303" r:id="rId33"/>
    <p:sldId id="296" r:id="rId34"/>
    <p:sldId id="297" r:id="rId35"/>
    <p:sldId id="298" r:id="rId36"/>
    <p:sldId id="299" r:id="rId37"/>
    <p:sldId id="276" r:id="rId38"/>
    <p:sldId id="300" r:id="rId39"/>
    <p:sldId id="278" r:id="rId40"/>
    <p:sldId id="277"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1" autoAdjust="0"/>
    <p:restoredTop sz="94660"/>
  </p:normalViewPr>
  <p:slideViewPr>
    <p:cSldViewPr snapToGrid="0" snapToObjects="1">
      <p:cViewPr varScale="1">
        <p:scale>
          <a:sx n="162" d="100"/>
          <a:sy n="162" d="100"/>
        </p:scale>
        <p:origin x="-128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DC79FDF-0409-F240-8A95-27020ED84A8B}" type="datetimeFigureOut">
              <a:rPr lang="en-US" smtClean="0"/>
              <a:t>9/02/15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2790857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DC79FDF-0409-F240-8A95-27020ED84A8B}" type="datetimeFigureOut">
              <a:rPr lang="en-US" smtClean="0"/>
              <a:t>9/02/15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4201901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DC79FDF-0409-F240-8A95-27020ED84A8B}" type="datetimeFigureOut">
              <a:rPr lang="en-US" smtClean="0"/>
              <a:t>9/02/15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12004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DC79FDF-0409-F240-8A95-27020ED84A8B}" type="datetimeFigureOut">
              <a:rPr lang="en-US" smtClean="0"/>
              <a:t>9/02/15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3951767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8DC79FDF-0409-F240-8A95-27020ED84A8B}" type="datetimeFigureOut">
              <a:rPr lang="en-US" smtClean="0"/>
              <a:t>9/02/15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3149565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8DC79FDF-0409-F240-8A95-27020ED84A8B}" type="datetimeFigureOut">
              <a:rPr lang="en-US" smtClean="0"/>
              <a:t>9/02/15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316461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8DC79FDF-0409-F240-8A95-27020ED84A8B}" type="datetimeFigureOut">
              <a:rPr lang="en-US" smtClean="0"/>
              <a:t>9/02/15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2336374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8DC79FDF-0409-F240-8A95-27020ED84A8B}" type="datetimeFigureOut">
              <a:rPr lang="en-US" smtClean="0"/>
              <a:t>9/02/15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104583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79FDF-0409-F240-8A95-27020ED84A8B}" type="datetimeFigureOut">
              <a:rPr lang="en-US" smtClean="0"/>
              <a:t>9/02/15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857277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DC79FDF-0409-F240-8A95-27020ED84A8B}" type="datetimeFigureOut">
              <a:rPr lang="en-US" smtClean="0"/>
              <a:t>9/02/15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3843843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DC79FDF-0409-F240-8A95-27020ED84A8B}" type="datetimeFigureOut">
              <a:rPr lang="en-US" smtClean="0"/>
              <a:t>9/02/15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F947-F7CB-A340-8266-3C975272BEC0}" type="slidenum">
              <a:rPr lang="en-US" smtClean="0"/>
              <a:t>‹#›</a:t>
            </a:fld>
            <a:endParaRPr lang="en-US"/>
          </a:p>
        </p:txBody>
      </p:sp>
    </p:spTree>
    <p:extLst>
      <p:ext uri="{BB962C8B-B14F-4D97-AF65-F5344CB8AC3E}">
        <p14:creationId xmlns:p14="http://schemas.microsoft.com/office/powerpoint/2010/main" val="22293716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79FDF-0409-F240-8A95-27020ED84A8B}" type="datetimeFigureOut">
              <a:rPr lang="en-US" smtClean="0"/>
              <a:t>9/02/15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5F947-F7CB-A340-8266-3C975272BEC0}" type="slidenum">
              <a:rPr lang="en-US" smtClean="0"/>
              <a:t>‹#›</a:t>
            </a:fld>
            <a:endParaRPr lang="en-US"/>
          </a:p>
        </p:txBody>
      </p:sp>
    </p:spTree>
    <p:extLst>
      <p:ext uri="{BB962C8B-B14F-4D97-AF65-F5344CB8AC3E}">
        <p14:creationId xmlns:p14="http://schemas.microsoft.com/office/powerpoint/2010/main" val="477407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Resolvers We Use</a:t>
            </a:r>
            <a:endParaRPr lang="en-US" dirty="0"/>
          </a:p>
        </p:txBody>
      </p:sp>
      <p:sp>
        <p:nvSpPr>
          <p:cNvPr id="3" name="Subtitle 2"/>
          <p:cNvSpPr>
            <a:spLocks noGrp="1"/>
          </p:cNvSpPr>
          <p:nvPr>
            <p:ph type="subTitle" idx="1"/>
          </p:nvPr>
        </p:nvSpPr>
        <p:spPr>
          <a:xfrm>
            <a:off x="2299677" y="3903785"/>
            <a:ext cx="6400800" cy="1752600"/>
          </a:xfrm>
        </p:spPr>
        <p:txBody>
          <a:bodyPr>
            <a:normAutofit/>
          </a:bodyPr>
          <a:lstStyle/>
          <a:p>
            <a:pPr algn="r"/>
            <a:r>
              <a:rPr lang="en-US" sz="2400" dirty="0" smtClean="0">
                <a:latin typeface="AhnbergHand"/>
                <a:cs typeface="AhnbergHand"/>
              </a:rPr>
              <a:t>Geoff Huston</a:t>
            </a:r>
          </a:p>
          <a:p>
            <a:pPr algn="r"/>
            <a:r>
              <a:rPr lang="en-US" sz="2400" dirty="0" smtClean="0">
                <a:latin typeface="AhnbergHand"/>
                <a:cs typeface="AhnbergHand"/>
              </a:rPr>
              <a:t>APNIC</a:t>
            </a:r>
            <a:r>
              <a:rPr lang="en-US" sz="2400" dirty="0" smtClean="0"/>
              <a:t> </a:t>
            </a:r>
          </a:p>
        </p:txBody>
      </p:sp>
    </p:spTree>
    <p:extLst>
      <p:ext uri="{BB962C8B-B14F-4D97-AF65-F5344CB8AC3E}">
        <p14:creationId xmlns:p14="http://schemas.microsoft.com/office/powerpoint/2010/main" val="3115760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25 Resolvers</a:t>
            </a:r>
            <a:endParaRPr lang="en-US" dirty="0"/>
          </a:p>
        </p:txBody>
      </p:sp>
      <p:sp>
        <p:nvSpPr>
          <p:cNvPr id="3" name="Content Placeholder 2"/>
          <p:cNvSpPr>
            <a:spLocks noGrp="1"/>
          </p:cNvSpPr>
          <p:nvPr>
            <p:ph idx="1"/>
          </p:nvPr>
        </p:nvSpPr>
        <p:spPr>
          <a:xfrm>
            <a:off x="457200" y="1600200"/>
            <a:ext cx="3408363" cy="4525963"/>
          </a:xfrm>
        </p:spPr>
        <p:txBody>
          <a:bodyPr>
            <a:normAutofit fontScale="32500" lnSpcReduction="20000"/>
          </a:bodyPr>
          <a:lstStyle/>
          <a:p>
            <a:pPr marL="0" indent="0">
              <a:buNone/>
            </a:pPr>
            <a:r>
              <a:rPr lang="en-US" dirty="0" smtClean="0">
                <a:latin typeface="Lucida Console"/>
                <a:cs typeface="Lucida Console"/>
              </a:rPr>
              <a:t>Rank  Resolver      Use    %</a:t>
            </a:r>
          </a:p>
          <a:p>
            <a:pPr marL="0" indent="0">
              <a:buNone/>
            </a:pPr>
            <a:r>
              <a:rPr lang="en-US" dirty="0" smtClean="0">
                <a:latin typeface="Lucida Console"/>
                <a:cs typeface="Lucida Console"/>
              </a:rPr>
              <a:t> 1  74.125.189.20 962,729 0.42%</a:t>
            </a:r>
          </a:p>
          <a:p>
            <a:pPr marL="0" indent="0">
              <a:buNone/>
            </a:pPr>
            <a:r>
              <a:rPr lang="en-US" dirty="0" smtClean="0">
                <a:latin typeface="Lucida Console"/>
                <a:cs typeface="Lucida Console"/>
              </a:rPr>
              <a:t> 2  74.125.189.16 961,207 0.42%</a:t>
            </a:r>
          </a:p>
          <a:p>
            <a:pPr marL="0" indent="0">
              <a:buNone/>
            </a:pPr>
            <a:r>
              <a:rPr lang="en-US" dirty="0" smtClean="0">
                <a:latin typeface="Lucida Console"/>
                <a:cs typeface="Lucida Console"/>
              </a:rPr>
              <a:t> 3  74.125.189.23 960,124 0.42%</a:t>
            </a:r>
          </a:p>
          <a:p>
            <a:pPr marL="0" indent="0">
              <a:buNone/>
            </a:pPr>
            <a:r>
              <a:rPr lang="en-US" dirty="0" smtClean="0">
                <a:latin typeface="Lucida Console"/>
                <a:cs typeface="Lucida Console"/>
              </a:rPr>
              <a:t> 4  74.125.189.17 959,964 0.42%</a:t>
            </a:r>
          </a:p>
          <a:p>
            <a:pPr marL="0" indent="0">
              <a:buNone/>
            </a:pPr>
            <a:r>
              <a:rPr lang="en-US" dirty="0" smtClean="0">
                <a:latin typeface="Lucida Console"/>
                <a:cs typeface="Lucida Console"/>
              </a:rPr>
              <a:t> 5  74.125.189.21 959,915 0.42%</a:t>
            </a:r>
          </a:p>
          <a:p>
            <a:pPr marL="0" indent="0">
              <a:buNone/>
            </a:pPr>
            <a:r>
              <a:rPr lang="en-US" dirty="0" smtClean="0">
                <a:latin typeface="Lucida Console"/>
                <a:cs typeface="Lucida Console"/>
              </a:rPr>
              <a:t> 6  74.125.189.19 959,060 0.42%</a:t>
            </a:r>
          </a:p>
          <a:p>
            <a:pPr marL="0" indent="0">
              <a:buNone/>
            </a:pPr>
            <a:r>
              <a:rPr lang="en-US" dirty="0" smtClean="0">
                <a:latin typeface="Lucida Console"/>
                <a:cs typeface="Lucida Console"/>
              </a:rPr>
              <a:t> 7  74.125.189.18 958,675 0.42%</a:t>
            </a:r>
          </a:p>
          <a:p>
            <a:pPr marL="0" indent="0">
              <a:buNone/>
            </a:pPr>
            <a:r>
              <a:rPr lang="en-US" dirty="0" smtClean="0">
                <a:latin typeface="Lucida Console"/>
                <a:cs typeface="Lucida Console"/>
              </a:rPr>
              <a:t> 8  74.125.189.22 958,597 0.42%</a:t>
            </a:r>
          </a:p>
          <a:p>
            <a:pPr marL="0" indent="0">
              <a:buNone/>
            </a:pPr>
            <a:r>
              <a:rPr lang="en-US" dirty="0" smtClean="0">
                <a:latin typeface="Lucida Console"/>
                <a:cs typeface="Lucida Console"/>
              </a:rPr>
              <a:t> 9  74.125.41.81  879,019 0.39%</a:t>
            </a:r>
          </a:p>
          <a:p>
            <a:pPr marL="0" indent="0">
              <a:buNone/>
            </a:pPr>
            <a:r>
              <a:rPr lang="en-US" dirty="0" smtClean="0">
                <a:latin typeface="Lucida Console"/>
                <a:cs typeface="Lucida Console"/>
              </a:rPr>
              <a:t>10  74.125.41.82  877,909 0.39%</a:t>
            </a:r>
          </a:p>
          <a:p>
            <a:pPr marL="0" indent="0">
              <a:buNone/>
            </a:pPr>
            <a:r>
              <a:rPr lang="en-US" dirty="0" smtClean="0">
                <a:latin typeface="Lucida Console"/>
                <a:cs typeface="Lucida Console"/>
              </a:rPr>
              <a:t>11  74.125.41.84  876,049 0.39%</a:t>
            </a:r>
          </a:p>
          <a:p>
            <a:pPr marL="0" indent="0">
              <a:buNone/>
            </a:pPr>
            <a:r>
              <a:rPr lang="en-US" dirty="0" smtClean="0">
                <a:latin typeface="Lucida Console"/>
                <a:cs typeface="Lucida Console"/>
              </a:rPr>
              <a:t>12  74.125.41.83  875,978 0.39%</a:t>
            </a:r>
          </a:p>
          <a:p>
            <a:pPr marL="0" indent="0">
              <a:buNone/>
            </a:pPr>
            <a:r>
              <a:rPr lang="en-US" dirty="0" smtClean="0">
                <a:latin typeface="Lucida Console"/>
                <a:cs typeface="Lucida Console"/>
              </a:rPr>
              <a:t>13  74.125.41.80  875,355 0.39%</a:t>
            </a:r>
          </a:p>
          <a:p>
            <a:pPr marL="0" indent="0">
              <a:buNone/>
            </a:pPr>
            <a:r>
              <a:rPr lang="en-US" dirty="0" smtClean="0">
                <a:latin typeface="Lucida Console"/>
                <a:cs typeface="Lucida Console"/>
              </a:rPr>
              <a:t>14  74.125.41.16  862,749 0.38%</a:t>
            </a:r>
          </a:p>
          <a:p>
            <a:pPr marL="0" indent="0">
              <a:buNone/>
            </a:pPr>
            <a:r>
              <a:rPr lang="en-US" dirty="0" smtClean="0">
                <a:latin typeface="Lucida Console"/>
                <a:cs typeface="Lucida Console"/>
              </a:rPr>
              <a:t>15  74.125.41.17  862,407 0.38%</a:t>
            </a:r>
          </a:p>
          <a:p>
            <a:pPr marL="0" indent="0">
              <a:buNone/>
            </a:pPr>
            <a:r>
              <a:rPr lang="en-US" dirty="0" smtClean="0">
                <a:latin typeface="Lucida Console"/>
                <a:cs typeface="Lucida Console"/>
              </a:rPr>
              <a:t>16  74.125.41.18  861,868 0.38%</a:t>
            </a:r>
          </a:p>
          <a:p>
            <a:pPr marL="0" indent="0">
              <a:buNone/>
            </a:pPr>
            <a:r>
              <a:rPr lang="en-US" dirty="0" smtClean="0">
                <a:latin typeface="Lucida Console"/>
                <a:cs typeface="Lucida Console"/>
              </a:rPr>
              <a:t>17  74.125.41.20  861,713 0.38%</a:t>
            </a:r>
          </a:p>
          <a:p>
            <a:pPr marL="0" indent="0">
              <a:buNone/>
            </a:pPr>
            <a:r>
              <a:rPr lang="en-US" dirty="0" smtClean="0">
                <a:latin typeface="Lucida Console"/>
                <a:cs typeface="Lucida Console"/>
              </a:rPr>
              <a:t>18  74.125.41.19  861,538 0.38%</a:t>
            </a:r>
          </a:p>
          <a:p>
            <a:pPr marL="0" indent="0">
              <a:buNone/>
            </a:pPr>
            <a:r>
              <a:rPr lang="en-US" dirty="0" smtClean="0">
                <a:latin typeface="Lucida Console"/>
                <a:cs typeface="Lucida Console"/>
              </a:rPr>
              <a:t>19  74.125.16.82  731,702 0.32%</a:t>
            </a:r>
          </a:p>
          <a:p>
            <a:pPr marL="0" indent="0">
              <a:buNone/>
            </a:pPr>
            <a:r>
              <a:rPr lang="en-US" dirty="0" smtClean="0">
                <a:latin typeface="Lucida Console"/>
                <a:cs typeface="Lucida Console"/>
              </a:rPr>
              <a:t>20  74.125.16.81  730,670 0.32%</a:t>
            </a:r>
          </a:p>
          <a:p>
            <a:pPr marL="0" indent="0">
              <a:buNone/>
            </a:pPr>
            <a:r>
              <a:rPr lang="en-US" dirty="0" smtClean="0">
                <a:latin typeface="Lucida Console"/>
                <a:cs typeface="Lucida Console"/>
              </a:rPr>
              <a:t>21  74.125.16.84  730,328 0.32%</a:t>
            </a:r>
          </a:p>
          <a:p>
            <a:pPr marL="0" indent="0">
              <a:buNone/>
            </a:pPr>
            <a:r>
              <a:rPr lang="en-US" dirty="0" smtClean="0">
                <a:latin typeface="Lucida Console"/>
                <a:cs typeface="Lucida Console"/>
              </a:rPr>
              <a:t>22  74.125.16.80  730,098 0.32%</a:t>
            </a:r>
          </a:p>
          <a:p>
            <a:pPr marL="0" indent="0">
              <a:buNone/>
            </a:pPr>
            <a:r>
              <a:rPr lang="en-US" dirty="0" smtClean="0">
                <a:latin typeface="Lucida Console"/>
                <a:cs typeface="Lucida Console"/>
              </a:rPr>
              <a:t>23  74.125.16.83  729,540 0.32%</a:t>
            </a:r>
          </a:p>
          <a:p>
            <a:pPr marL="0" indent="0">
              <a:buNone/>
            </a:pPr>
            <a:r>
              <a:rPr lang="en-US" dirty="0" smtClean="0">
                <a:latin typeface="Lucida Console"/>
                <a:cs typeface="Lucida Console"/>
              </a:rPr>
              <a:t>24  74.125.41.145 669,941 0.30%</a:t>
            </a:r>
          </a:p>
          <a:p>
            <a:pPr marL="0" indent="0">
              <a:buNone/>
            </a:pPr>
            <a:r>
              <a:rPr lang="en-US" dirty="0" smtClean="0">
                <a:latin typeface="Lucida Console"/>
                <a:cs typeface="Lucida Console"/>
              </a:rPr>
              <a:t>25  74.125.41.147 669,081 0.29%</a:t>
            </a:r>
            <a:endParaRPr lang="en-US" dirty="0">
              <a:latin typeface="Lucida Console"/>
              <a:cs typeface="Lucida Console"/>
            </a:endParaRPr>
          </a:p>
        </p:txBody>
      </p:sp>
    </p:spTree>
    <p:extLst>
      <p:ext uri="{BB962C8B-B14F-4D97-AF65-F5344CB8AC3E}">
        <p14:creationId xmlns:p14="http://schemas.microsoft.com/office/powerpoint/2010/main" val="86454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25 Resolvers</a:t>
            </a:r>
            <a:endParaRPr lang="en-US" dirty="0"/>
          </a:p>
        </p:txBody>
      </p:sp>
      <p:sp>
        <p:nvSpPr>
          <p:cNvPr id="3" name="Content Placeholder 2"/>
          <p:cNvSpPr>
            <a:spLocks noGrp="1"/>
          </p:cNvSpPr>
          <p:nvPr>
            <p:ph idx="1"/>
          </p:nvPr>
        </p:nvSpPr>
        <p:spPr>
          <a:xfrm>
            <a:off x="457200" y="1600200"/>
            <a:ext cx="3408363" cy="4525963"/>
          </a:xfrm>
        </p:spPr>
        <p:txBody>
          <a:bodyPr>
            <a:normAutofit fontScale="32500" lnSpcReduction="20000"/>
          </a:bodyPr>
          <a:lstStyle/>
          <a:p>
            <a:pPr marL="0" indent="0">
              <a:buNone/>
            </a:pPr>
            <a:r>
              <a:rPr lang="en-US" dirty="0" smtClean="0">
                <a:latin typeface="Lucida Console"/>
                <a:cs typeface="Lucida Console"/>
              </a:rPr>
              <a:t>Rank  Resolver      Use    %</a:t>
            </a:r>
          </a:p>
          <a:p>
            <a:pPr marL="0" indent="0">
              <a:buNone/>
            </a:pPr>
            <a:r>
              <a:rPr lang="en-US" dirty="0" smtClean="0">
                <a:latin typeface="Lucida Console"/>
                <a:cs typeface="Lucida Console"/>
              </a:rPr>
              <a:t> 1  </a:t>
            </a:r>
            <a:r>
              <a:rPr lang="en-US" dirty="0">
                <a:latin typeface="Lucida Console"/>
                <a:cs typeface="Lucida Console"/>
              </a:rPr>
              <a:t>74.125.189.20 </a:t>
            </a:r>
            <a:r>
              <a:rPr lang="en-US" dirty="0" smtClean="0">
                <a:latin typeface="Lucida Console"/>
                <a:cs typeface="Lucida Console"/>
              </a:rPr>
              <a:t>962,729 </a:t>
            </a:r>
            <a:r>
              <a:rPr lang="en-US" dirty="0">
                <a:latin typeface="Lucida Console"/>
                <a:cs typeface="Lucida Console"/>
              </a:rPr>
              <a:t>0.42%</a:t>
            </a:r>
          </a:p>
          <a:p>
            <a:pPr marL="0" indent="0">
              <a:buNone/>
            </a:pPr>
            <a:r>
              <a:rPr lang="en-US" dirty="0" smtClean="0">
                <a:latin typeface="Lucida Console"/>
                <a:cs typeface="Lucida Console"/>
              </a:rPr>
              <a:t> 2  </a:t>
            </a:r>
            <a:r>
              <a:rPr lang="en-US" dirty="0">
                <a:latin typeface="Lucida Console"/>
                <a:cs typeface="Lucida Console"/>
              </a:rPr>
              <a:t>74.125.189.16 </a:t>
            </a:r>
            <a:r>
              <a:rPr lang="en-US" dirty="0" smtClean="0">
                <a:latin typeface="Lucida Console"/>
                <a:cs typeface="Lucida Console"/>
              </a:rPr>
              <a:t>961,207 </a:t>
            </a:r>
            <a:r>
              <a:rPr lang="en-US" dirty="0">
                <a:latin typeface="Lucida Console"/>
                <a:cs typeface="Lucida Console"/>
              </a:rPr>
              <a:t>0.42%</a:t>
            </a:r>
          </a:p>
          <a:p>
            <a:pPr marL="0" indent="0">
              <a:buNone/>
            </a:pPr>
            <a:r>
              <a:rPr lang="en-US" dirty="0" smtClean="0">
                <a:latin typeface="Lucida Console"/>
                <a:cs typeface="Lucida Console"/>
              </a:rPr>
              <a:t> 3  </a:t>
            </a:r>
            <a:r>
              <a:rPr lang="en-US" dirty="0">
                <a:latin typeface="Lucida Console"/>
                <a:cs typeface="Lucida Console"/>
              </a:rPr>
              <a:t>74.125.189.23 </a:t>
            </a:r>
            <a:r>
              <a:rPr lang="en-US" dirty="0" smtClean="0">
                <a:latin typeface="Lucida Console"/>
                <a:cs typeface="Lucida Console"/>
              </a:rPr>
              <a:t>960,124 </a:t>
            </a:r>
            <a:r>
              <a:rPr lang="en-US" dirty="0">
                <a:latin typeface="Lucida Console"/>
                <a:cs typeface="Lucida Console"/>
              </a:rPr>
              <a:t>0.42%</a:t>
            </a:r>
          </a:p>
          <a:p>
            <a:pPr marL="0" indent="0">
              <a:buNone/>
            </a:pPr>
            <a:r>
              <a:rPr lang="en-US" dirty="0" smtClean="0">
                <a:latin typeface="Lucida Console"/>
                <a:cs typeface="Lucida Console"/>
              </a:rPr>
              <a:t> 4  </a:t>
            </a:r>
            <a:r>
              <a:rPr lang="en-US" dirty="0">
                <a:latin typeface="Lucida Console"/>
                <a:cs typeface="Lucida Console"/>
              </a:rPr>
              <a:t>74.125.189.17 </a:t>
            </a:r>
            <a:r>
              <a:rPr lang="en-US" dirty="0" smtClean="0">
                <a:latin typeface="Lucida Console"/>
                <a:cs typeface="Lucida Console"/>
              </a:rPr>
              <a:t>959,964 </a:t>
            </a:r>
            <a:r>
              <a:rPr lang="en-US" dirty="0">
                <a:latin typeface="Lucida Console"/>
                <a:cs typeface="Lucida Console"/>
              </a:rPr>
              <a:t>0.42%</a:t>
            </a:r>
          </a:p>
          <a:p>
            <a:pPr marL="0" indent="0">
              <a:buNone/>
            </a:pPr>
            <a:r>
              <a:rPr lang="en-US" dirty="0" smtClean="0">
                <a:latin typeface="Lucida Console"/>
                <a:cs typeface="Lucida Console"/>
              </a:rPr>
              <a:t> 5  </a:t>
            </a:r>
            <a:r>
              <a:rPr lang="en-US" dirty="0">
                <a:latin typeface="Lucida Console"/>
                <a:cs typeface="Lucida Console"/>
              </a:rPr>
              <a:t>74.125.189.21 </a:t>
            </a:r>
            <a:r>
              <a:rPr lang="en-US" dirty="0" smtClean="0">
                <a:latin typeface="Lucida Console"/>
                <a:cs typeface="Lucida Console"/>
              </a:rPr>
              <a:t>959,915 </a:t>
            </a:r>
            <a:r>
              <a:rPr lang="en-US" dirty="0">
                <a:latin typeface="Lucida Console"/>
                <a:cs typeface="Lucida Console"/>
              </a:rPr>
              <a:t>0.42%</a:t>
            </a:r>
          </a:p>
          <a:p>
            <a:pPr marL="0" indent="0">
              <a:buNone/>
            </a:pPr>
            <a:r>
              <a:rPr lang="en-US" dirty="0" smtClean="0">
                <a:latin typeface="Lucida Console"/>
                <a:cs typeface="Lucida Console"/>
              </a:rPr>
              <a:t> 6  </a:t>
            </a:r>
            <a:r>
              <a:rPr lang="en-US" dirty="0">
                <a:latin typeface="Lucida Console"/>
                <a:cs typeface="Lucida Console"/>
              </a:rPr>
              <a:t>74.125.189.19 </a:t>
            </a:r>
            <a:r>
              <a:rPr lang="en-US" dirty="0" smtClean="0">
                <a:latin typeface="Lucida Console"/>
                <a:cs typeface="Lucida Console"/>
              </a:rPr>
              <a:t>959,060 </a:t>
            </a:r>
            <a:r>
              <a:rPr lang="en-US" dirty="0">
                <a:latin typeface="Lucida Console"/>
                <a:cs typeface="Lucida Console"/>
              </a:rPr>
              <a:t>0.42%</a:t>
            </a:r>
          </a:p>
          <a:p>
            <a:pPr marL="0" indent="0">
              <a:buNone/>
            </a:pPr>
            <a:r>
              <a:rPr lang="en-US" dirty="0" smtClean="0">
                <a:latin typeface="Lucida Console"/>
                <a:cs typeface="Lucida Console"/>
              </a:rPr>
              <a:t> 7  </a:t>
            </a:r>
            <a:r>
              <a:rPr lang="en-US" dirty="0">
                <a:latin typeface="Lucida Console"/>
                <a:cs typeface="Lucida Console"/>
              </a:rPr>
              <a:t>74.125.189.18 </a:t>
            </a:r>
            <a:r>
              <a:rPr lang="en-US" dirty="0" smtClean="0">
                <a:latin typeface="Lucida Console"/>
                <a:cs typeface="Lucida Console"/>
              </a:rPr>
              <a:t>958,675 </a:t>
            </a:r>
            <a:r>
              <a:rPr lang="en-US" dirty="0">
                <a:latin typeface="Lucida Console"/>
                <a:cs typeface="Lucida Console"/>
              </a:rPr>
              <a:t>0.42%</a:t>
            </a:r>
          </a:p>
          <a:p>
            <a:pPr marL="0" indent="0">
              <a:buNone/>
            </a:pPr>
            <a:r>
              <a:rPr lang="en-US" dirty="0" smtClean="0">
                <a:latin typeface="Lucida Console"/>
                <a:cs typeface="Lucida Console"/>
              </a:rPr>
              <a:t> 8  </a:t>
            </a:r>
            <a:r>
              <a:rPr lang="en-US" dirty="0">
                <a:latin typeface="Lucida Console"/>
                <a:cs typeface="Lucida Console"/>
              </a:rPr>
              <a:t>74.125.189.22 </a:t>
            </a:r>
            <a:r>
              <a:rPr lang="en-US" dirty="0" smtClean="0">
                <a:latin typeface="Lucida Console"/>
                <a:cs typeface="Lucida Console"/>
              </a:rPr>
              <a:t>958,597 </a:t>
            </a:r>
            <a:r>
              <a:rPr lang="en-US" dirty="0">
                <a:latin typeface="Lucida Console"/>
                <a:cs typeface="Lucida Console"/>
              </a:rPr>
              <a:t>0.42%</a:t>
            </a:r>
          </a:p>
          <a:p>
            <a:pPr marL="0" indent="0">
              <a:buNone/>
            </a:pPr>
            <a:r>
              <a:rPr lang="en-US" dirty="0" smtClean="0">
                <a:latin typeface="Lucida Console"/>
                <a:cs typeface="Lucida Console"/>
              </a:rPr>
              <a:t> 9  </a:t>
            </a:r>
            <a:r>
              <a:rPr lang="en-US" dirty="0">
                <a:latin typeface="Lucida Console"/>
                <a:cs typeface="Lucida Console"/>
              </a:rPr>
              <a:t>74.125.41.81 </a:t>
            </a:r>
            <a:r>
              <a:rPr lang="en-US" dirty="0" smtClean="0">
                <a:latin typeface="Lucida Console"/>
                <a:cs typeface="Lucida Console"/>
              </a:rPr>
              <a:t> 879,019 </a:t>
            </a:r>
            <a:r>
              <a:rPr lang="en-US" dirty="0">
                <a:latin typeface="Lucida Console"/>
                <a:cs typeface="Lucida Console"/>
              </a:rPr>
              <a:t>0.39%</a:t>
            </a:r>
          </a:p>
          <a:p>
            <a:pPr marL="0" indent="0">
              <a:buNone/>
            </a:pPr>
            <a:r>
              <a:rPr lang="en-US" dirty="0" smtClean="0">
                <a:latin typeface="Lucida Console"/>
                <a:cs typeface="Lucida Console"/>
              </a:rPr>
              <a:t>10  74.125.41.82  877,909 </a:t>
            </a:r>
            <a:r>
              <a:rPr lang="en-US" dirty="0">
                <a:latin typeface="Lucida Console"/>
                <a:cs typeface="Lucida Console"/>
              </a:rPr>
              <a:t>0.39%</a:t>
            </a:r>
          </a:p>
          <a:p>
            <a:pPr marL="0" indent="0">
              <a:buNone/>
            </a:pPr>
            <a:r>
              <a:rPr lang="en-US" dirty="0" smtClean="0">
                <a:latin typeface="Lucida Console"/>
                <a:cs typeface="Lucida Console"/>
              </a:rPr>
              <a:t>11  74.125.41.84  876,049 </a:t>
            </a:r>
            <a:r>
              <a:rPr lang="en-US" dirty="0">
                <a:latin typeface="Lucida Console"/>
                <a:cs typeface="Lucida Console"/>
              </a:rPr>
              <a:t>0.39%</a:t>
            </a:r>
          </a:p>
          <a:p>
            <a:pPr marL="0" indent="0">
              <a:buNone/>
            </a:pPr>
            <a:r>
              <a:rPr lang="en-US" dirty="0" smtClean="0">
                <a:latin typeface="Lucida Console"/>
                <a:cs typeface="Lucida Console"/>
              </a:rPr>
              <a:t>12  74.125.41.83  875,978 </a:t>
            </a:r>
            <a:r>
              <a:rPr lang="en-US" dirty="0">
                <a:latin typeface="Lucida Console"/>
                <a:cs typeface="Lucida Console"/>
              </a:rPr>
              <a:t>0.39%</a:t>
            </a:r>
          </a:p>
          <a:p>
            <a:pPr marL="0" indent="0">
              <a:buNone/>
            </a:pPr>
            <a:r>
              <a:rPr lang="en-US" dirty="0" smtClean="0">
                <a:latin typeface="Lucida Console"/>
                <a:cs typeface="Lucida Console"/>
              </a:rPr>
              <a:t>13  74.125.41.80  875,355 </a:t>
            </a:r>
            <a:r>
              <a:rPr lang="en-US" dirty="0">
                <a:latin typeface="Lucida Console"/>
                <a:cs typeface="Lucida Console"/>
              </a:rPr>
              <a:t>0.39%</a:t>
            </a:r>
          </a:p>
          <a:p>
            <a:pPr marL="0" indent="0">
              <a:buNone/>
            </a:pPr>
            <a:r>
              <a:rPr lang="en-US" dirty="0" smtClean="0">
                <a:latin typeface="Lucida Console"/>
                <a:cs typeface="Lucida Console"/>
              </a:rPr>
              <a:t>14  74.125.41.16  862,749 </a:t>
            </a:r>
            <a:r>
              <a:rPr lang="en-US" dirty="0">
                <a:latin typeface="Lucida Console"/>
                <a:cs typeface="Lucida Console"/>
              </a:rPr>
              <a:t>0.38%</a:t>
            </a:r>
          </a:p>
          <a:p>
            <a:pPr marL="0" indent="0">
              <a:buNone/>
            </a:pPr>
            <a:r>
              <a:rPr lang="en-US" dirty="0" smtClean="0">
                <a:latin typeface="Lucida Console"/>
                <a:cs typeface="Lucida Console"/>
              </a:rPr>
              <a:t>15  74.125.41.17  862,407 </a:t>
            </a:r>
            <a:r>
              <a:rPr lang="en-US" dirty="0">
                <a:latin typeface="Lucida Console"/>
                <a:cs typeface="Lucida Console"/>
              </a:rPr>
              <a:t>0.38%</a:t>
            </a:r>
          </a:p>
          <a:p>
            <a:pPr marL="0" indent="0">
              <a:buNone/>
            </a:pPr>
            <a:r>
              <a:rPr lang="en-US" dirty="0" smtClean="0">
                <a:latin typeface="Lucida Console"/>
                <a:cs typeface="Lucida Console"/>
              </a:rPr>
              <a:t>16  74.125.41.18  861,868 </a:t>
            </a:r>
            <a:r>
              <a:rPr lang="en-US" dirty="0">
                <a:latin typeface="Lucida Console"/>
                <a:cs typeface="Lucida Console"/>
              </a:rPr>
              <a:t>0.38%</a:t>
            </a:r>
          </a:p>
          <a:p>
            <a:pPr marL="0" indent="0">
              <a:buNone/>
            </a:pPr>
            <a:r>
              <a:rPr lang="en-US" dirty="0" smtClean="0">
                <a:latin typeface="Lucida Console"/>
                <a:cs typeface="Lucida Console"/>
              </a:rPr>
              <a:t>17  74.125.41.20  861,713 </a:t>
            </a:r>
            <a:r>
              <a:rPr lang="en-US" dirty="0">
                <a:latin typeface="Lucida Console"/>
                <a:cs typeface="Lucida Console"/>
              </a:rPr>
              <a:t>0.38%</a:t>
            </a:r>
          </a:p>
          <a:p>
            <a:pPr marL="0" indent="0">
              <a:buNone/>
            </a:pPr>
            <a:r>
              <a:rPr lang="en-US" dirty="0" smtClean="0">
                <a:latin typeface="Lucida Console"/>
                <a:cs typeface="Lucida Console"/>
              </a:rPr>
              <a:t>18  74.125.41.19  861,538 </a:t>
            </a:r>
            <a:r>
              <a:rPr lang="en-US" dirty="0">
                <a:latin typeface="Lucida Console"/>
                <a:cs typeface="Lucida Console"/>
              </a:rPr>
              <a:t>0.38%</a:t>
            </a:r>
          </a:p>
          <a:p>
            <a:pPr marL="0" indent="0">
              <a:buNone/>
            </a:pPr>
            <a:r>
              <a:rPr lang="en-US" dirty="0" smtClean="0">
                <a:latin typeface="Lucida Console"/>
                <a:cs typeface="Lucida Console"/>
              </a:rPr>
              <a:t>19  74.125.16.82  731,702 </a:t>
            </a:r>
            <a:r>
              <a:rPr lang="en-US" dirty="0">
                <a:latin typeface="Lucida Console"/>
                <a:cs typeface="Lucida Console"/>
              </a:rPr>
              <a:t>0.32%</a:t>
            </a:r>
          </a:p>
          <a:p>
            <a:pPr marL="0" indent="0">
              <a:buNone/>
            </a:pPr>
            <a:r>
              <a:rPr lang="en-US" dirty="0" smtClean="0">
                <a:latin typeface="Lucida Console"/>
                <a:cs typeface="Lucida Console"/>
              </a:rPr>
              <a:t>20  74.125.16.81  730,670 </a:t>
            </a:r>
            <a:r>
              <a:rPr lang="en-US" dirty="0">
                <a:latin typeface="Lucida Console"/>
                <a:cs typeface="Lucida Console"/>
              </a:rPr>
              <a:t>0.32%</a:t>
            </a:r>
          </a:p>
          <a:p>
            <a:pPr marL="0" indent="0">
              <a:buNone/>
            </a:pPr>
            <a:r>
              <a:rPr lang="en-US" dirty="0" smtClean="0">
                <a:latin typeface="Lucida Console"/>
                <a:cs typeface="Lucida Console"/>
              </a:rPr>
              <a:t>21  74.125.16.84  730,328 </a:t>
            </a:r>
            <a:r>
              <a:rPr lang="en-US" dirty="0">
                <a:latin typeface="Lucida Console"/>
                <a:cs typeface="Lucida Console"/>
              </a:rPr>
              <a:t>0.32%</a:t>
            </a:r>
          </a:p>
          <a:p>
            <a:pPr marL="0" indent="0">
              <a:buNone/>
            </a:pPr>
            <a:r>
              <a:rPr lang="en-US" dirty="0" smtClean="0">
                <a:latin typeface="Lucida Console"/>
                <a:cs typeface="Lucida Console"/>
              </a:rPr>
              <a:t>22  74.125.16.80  730,098 </a:t>
            </a:r>
            <a:r>
              <a:rPr lang="en-US" dirty="0">
                <a:latin typeface="Lucida Console"/>
                <a:cs typeface="Lucida Console"/>
              </a:rPr>
              <a:t>0.32%</a:t>
            </a:r>
          </a:p>
          <a:p>
            <a:pPr marL="0" indent="0">
              <a:buNone/>
            </a:pPr>
            <a:r>
              <a:rPr lang="en-US" dirty="0" smtClean="0">
                <a:latin typeface="Lucida Console"/>
                <a:cs typeface="Lucida Console"/>
              </a:rPr>
              <a:t>23  </a:t>
            </a:r>
            <a:r>
              <a:rPr lang="en-US" dirty="0">
                <a:latin typeface="Lucida Console"/>
                <a:cs typeface="Lucida Console"/>
              </a:rPr>
              <a:t>74.125.16.83 </a:t>
            </a:r>
            <a:r>
              <a:rPr lang="en-US" dirty="0" smtClean="0">
                <a:latin typeface="Lucida Console"/>
                <a:cs typeface="Lucida Console"/>
              </a:rPr>
              <a:t> 729,540 </a:t>
            </a:r>
            <a:r>
              <a:rPr lang="en-US" dirty="0">
                <a:latin typeface="Lucida Console"/>
                <a:cs typeface="Lucida Console"/>
              </a:rPr>
              <a:t>0.32%</a:t>
            </a:r>
          </a:p>
          <a:p>
            <a:pPr marL="0" indent="0">
              <a:buNone/>
            </a:pPr>
            <a:r>
              <a:rPr lang="en-US" dirty="0" smtClean="0">
                <a:latin typeface="Lucida Console"/>
                <a:cs typeface="Lucida Console"/>
              </a:rPr>
              <a:t>24  </a:t>
            </a:r>
            <a:r>
              <a:rPr lang="en-US" dirty="0">
                <a:latin typeface="Lucida Console"/>
                <a:cs typeface="Lucida Console"/>
              </a:rPr>
              <a:t>74.125.41.145 </a:t>
            </a:r>
            <a:r>
              <a:rPr lang="en-US" dirty="0" smtClean="0">
                <a:latin typeface="Lucida Console"/>
                <a:cs typeface="Lucida Console"/>
              </a:rPr>
              <a:t>669,941 </a:t>
            </a:r>
            <a:r>
              <a:rPr lang="en-US" dirty="0">
                <a:latin typeface="Lucida Console"/>
                <a:cs typeface="Lucida Console"/>
              </a:rPr>
              <a:t>0.30%</a:t>
            </a:r>
          </a:p>
          <a:p>
            <a:pPr marL="0" indent="0">
              <a:buNone/>
            </a:pPr>
            <a:r>
              <a:rPr lang="en-US" dirty="0" smtClean="0">
                <a:latin typeface="Lucida Console"/>
                <a:cs typeface="Lucida Console"/>
              </a:rPr>
              <a:t>25  </a:t>
            </a:r>
            <a:r>
              <a:rPr lang="en-US" dirty="0">
                <a:latin typeface="Lucida Console"/>
                <a:cs typeface="Lucida Console"/>
              </a:rPr>
              <a:t>74.125.41.147 </a:t>
            </a:r>
            <a:r>
              <a:rPr lang="en-US" dirty="0" smtClean="0">
                <a:latin typeface="Lucida Console"/>
                <a:cs typeface="Lucida Console"/>
              </a:rPr>
              <a:t>669,081 </a:t>
            </a:r>
            <a:r>
              <a:rPr lang="en-US" dirty="0">
                <a:latin typeface="Lucida Console"/>
                <a:cs typeface="Lucida Console"/>
              </a:rPr>
              <a:t>0.29%</a:t>
            </a:r>
          </a:p>
          <a:p>
            <a:pPr marL="0" indent="0">
              <a:buNone/>
            </a:pPr>
            <a:endParaRPr lang="en-US" dirty="0" smtClean="0">
              <a:latin typeface="Lucida Console"/>
              <a:cs typeface="Lucida Console"/>
            </a:endParaRPr>
          </a:p>
        </p:txBody>
      </p:sp>
      <p:sp>
        <p:nvSpPr>
          <p:cNvPr id="4" name="TextBox 3"/>
          <p:cNvSpPr txBox="1"/>
          <p:nvPr/>
        </p:nvSpPr>
        <p:spPr>
          <a:xfrm>
            <a:off x="4333876" y="2024062"/>
            <a:ext cx="3835009" cy="369332"/>
          </a:xfrm>
          <a:prstGeom prst="rect">
            <a:avLst/>
          </a:prstGeom>
          <a:noFill/>
        </p:spPr>
        <p:txBody>
          <a:bodyPr wrap="none" rtlCol="0">
            <a:spAutoFit/>
          </a:bodyPr>
          <a:lstStyle/>
          <a:p>
            <a:r>
              <a:rPr lang="en-US" dirty="0" smtClean="0">
                <a:solidFill>
                  <a:srgbClr val="984807"/>
                </a:solidFill>
                <a:latin typeface="AhnbergHand"/>
                <a:cs typeface="AhnbergHand"/>
              </a:rPr>
              <a:t>This list looks pretty strange!</a:t>
            </a:r>
          </a:p>
        </p:txBody>
      </p:sp>
    </p:spTree>
    <p:extLst>
      <p:ext uri="{BB962C8B-B14F-4D97-AF65-F5344CB8AC3E}">
        <p14:creationId xmlns:p14="http://schemas.microsoft.com/office/powerpoint/2010/main" val="311839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Resolvers</a:t>
            </a:r>
            <a:endParaRPr lang="en-US" dirty="0"/>
          </a:p>
        </p:txBody>
      </p:sp>
      <p:sp>
        <p:nvSpPr>
          <p:cNvPr id="3" name="Content Placeholder 2"/>
          <p:cNvSpPr>
            <a:spLocks noGrp="1"/>
          </p:cNvSpPr>
          <p:nvPr>
            <p:ph idx="1"/>
          </p:nvPr>
        </p:nvSpPr>
        <p:spPr>
          <a:xfrm>
            <a:off x="232513" y="1609969"/>
            <a:ext cx="4163646" cy="4525963"/>
          </a:xfrm>
        </p:spPr>
        <p:txBody>
          <a:bodyPr>
            <a:normAutofit fontScale="32500" lnSpcReduction="20000"/>
          </a:bodyPr>
          <a:lstStyle/>
          <a:p>
            <a:pPr marL="0" indent="0">
              <a:buNone/>
            </a:pPr>
            <a:r>
              <a:rPr lang="en-US" dirty="0" smtClean="0">
                <a:latin typeface="Lucida Console"/>
                <a:cs typeface="Lucida Console"/>
              </a:rPr>
              <a:t>Rank  Resolver      Use     %     Origin AS</a:t>
            </a:r>
          </a:p>
          <a:p>
            <a:pPr marL="0" indent="0">
              <a:buNone/>
            </a:pPr>
            <a:r>
              <a:rPr lang="en-US" dirty="0" smtClean="0">
                <a:latin typeface="Lucida Console"/>
                <a:cs typeface="Lucida Console"/>
              </a:rPr>
              <a:t> 1  74.125.189.20 962,729 0.42%   15169 - Google</a:t>
            </a:r>
          </a:p>
          <a:p>
            <a:pPr marL="0" indent="0">
              <a:buNone/>
            </a:pPr>
            <a:r>
              <a:rPr lang="en-US" dirty="0" smtClean="0">
                <a:latin typeface="Lucida Console"/>
                <a:cs typeface="Lucida Console"/>
              </a:rPr>
              <a:t> 2  74.125.189.16 961,207 0.42%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3  74.125.189.23 960,124 0.42%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4  74.125.189.17 959,964 0.42%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5  74.125.189.21 959,915 0.42%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6  74.125.189.19 959,060 0.42%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7  74.125.189.18 958,675 0.42%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8  74.125.189.22 958,597 0.42%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 9  74.125.41.81  879,019 0.39%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10  74.125.41.82  877,909 0.39%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11  74.125.41.84  876,049 0.39%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12  74.125.41.83  875,978 0.39%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13  74.125.41.80  875,355 0.39%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14  74.125.41.16  862,749 0.38%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15  74.125.41.17  862,407 0.38%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16  74.125.41.18  861,868 0.38%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17  74.125.41.20  861,713 0.38%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18  74.125.41.19  861,538 0.38%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19  74.125.16.82  731,702 0.32%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20  74.125.16.81  730,670 0.32%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21  74.125.16.84  730,328 0.32%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22  74.125.16.80  730,098 0.32%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23  74.125.16.83  729,540 0.32%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24  74.125.41.145 669,941 0.30% </a:t>
            </a:r>
            <a:r>
              <a:rPr lang="en-US" dirty="0">
                <a:latin typeface="Lucida Console"/>
                <a:cs typeface="Lucida Console"/>
              </a:rPr>
              <a:t>  15169 - Google</a:t>
            </a:r>
            <a:endParaRPr lang="en-US" dirty="0" smtClean="0">
              <a:latin typeface="Lucida Console"/>
              <a:cs typeface="Lucida Console"/>
            </a:endParaRPr>
          </a:p>
          <a:p>
            <a:pPr marL="0" indent="0">
              <a:buNone/>
            </a:pPr>
            <a:r>
              <a:rPr lang="en-US" dirty="0" smtClean="0">
                <a:latin typeface="Lucida Console"/>
                <a:cs typeface="Lucida Console"/>
              </a:rPr>
              <a:t>25  74.125.41.147 669,081 0.29% </a:t>
            </a:r>
            <a:r>
              <a:rPr lang="en-US" dirty="0">
                <a:latin typeface="Lucida Console"/>
                <a:cs typeface="Lucida Console"/>
              </a:rPr>
              <a:t>  15169 - Google</a:t>
            </a:r>
            <a:endParaRPr lang="en-US" dirty="0" smtClean="0">
              <a:latin typeface="Lucida Console"/>
              <a:cs typeface="Lucida Console"/>
            </a:endParaRPr>
          </a:p>
        </p:txBody>
      </p:sp>
      <p:sp>
        <p:nvSpPr>
          <p:cNvPr id="4" name="TextBox 3"/>
          <p:cNvSpPr txBox="1"/>
          <p:nvPr/>
        </p:nvSpPr>
        <p:spPr>
          <a:xfrm>
            <a:off x="4158145" y="1680613"/>
            <a:ext cx="4103687" cy="3416320"/>
          </a:xfrm>
          <a:prstGeom prst="rect">
            <a:avLst/>
          </a:prstGeom>
          <a:noFill/>
        </p:spPr>
        <p:txBody>
          <a:bodyPr wrap="square" rtlCol="0">
            <a:spAutoFit/>
          </a:bodyPr>
          <a:lstStyle/>
          <a:p>
            <a:r>
              <a:rPr lang="en-US" dirty="0" smtClean="0">
                <a:solidFill>
                  <a:srgbClr val="984807"/>
                </a:solidFill>
                <a:latin typeface="AhnbergHand"/>
                <a:cs typeface="AhnbergHand"/>
              </a:rPr>
              <a:t>When we add origin AS it gets a little clearer</a:t>
            </a:r>
          </a:p>
          <a:p>
            <a:endParaRPr lang="en-US" dirty="0">
              <a:solidFill>
                <a:srgbClr val="984807"/>
              </a:solidFill>
              <a:latin typeface="AhnbergHand"/>
              <a:cs typeface="AhnbergHand"/>
            </a:endParaRPr>
          </a:p>
          <a:p>
            <a:r>
              <a:rPr lang="en-US" dirty="0">
                <a:solidFill>
                  <a:srgbClr val="984807"/>
                </a:solidFill>
                <a:latin typeface="AhnbergHand"/>
                <a:cs typeface="AhnbergHand"/>
              </a:rPr>
              <a:t>T</a:t>
            </a:r>
            <a:r>
              <a:rPr lang="en-US" dirty="0" smtClean="0">
                <a:solidFill>
                  <a:srgbClr val="984807"/>
                </a:solidFill>
                <a:latin typeface="AhnbergHand"/>
                <a:cs typeface="AhnbergHand"/>
              </a:rPr>
              <a:t>hese resolvers are part of Google’s Public DNS resolver</a:t>
            </a:r>
          </a:p>
          <a:p>
            <a:r>
              <a:rPr lang="en-US" dirty="0">
                <a:solidFill>
                  <a:srgbClr val="984807"/>
                </a:solidFill>
                <a:latin typeface="AhnbergHand"/>
                <a:cs typeface="AhnbergHand"/>
              </a:rPr>
              <a:t>f</a:t>
            </a:r>
            <a:r>
              <a:rPr lang="en-US" dirty="0" smtClean="0">
                <a:solidFill>
                  <a:srgbClr val="984807"/>
                </a:solidFill>
                <a:latin typeface="AhnbergHand"/>
                <a:cs typeface="AhnbergHand"/>
              </a:rPr>
              <a:t>arms that support 8.8.8.8 and 8.8.4.4 – they are the fetch slaves</a:t>
            </a:r>
          </a:p>
          <a:p>
            <a:endParaRPr lang="en-US" dirty="0">
              <a:solidFill>
                <a:srgbClr val="984807"/>
              </a:solidFill>
              <a:latin typeface="AhnbergHand"/>
              <a:cs typeface="AhnbergHand"/>
            </a:endParaRPr>
          </a:p>
          <a:p>
            <a:r>
              <a:rPr lang="en-US" dirty="0" smtClean="0">
                <a:solidFill>
                  <a:srgbClr val="984807"/>
                </a:solidFill>
                <a:latin typeface="AhnbergHand"/>
                <a:cs typeface="AhnbergHand"/>
              </a:rPr>
              <a:t>So we need a different counting approach -- what if we group all resolvers by their AS?</a:t>
            </a:r>
            <a:endParaRPr lang="en-US" dirty="0">
              <a:solidFill>
                <a:srgbClr val="984807"/>
              </a:solidFill>
              <a:latin typeface="AhnbergHand"/>
              <a:cs typeface="AhnbergHand"/>
            </a:endParaRPr>
          </a:p>
        </p:txBody>
      </p:sp>
      <p:sp>
        <p:nvSpPr>
          <p:cNvPr id="5" name="Freeform 4"/>
          <p:cNvSpPr/>
          <p:nvPr/>
        </p:nvSpPr>
        <p:spPr>
          <a:xfrm>
            <a:off x="3713751" y="1376740"/>
            <a:ext cx="1327160" cy="363730"/>
          </a:xfrm>
          <a:custGeom>
            <a:avLst/>
            <a:gdLst>
              <a:gd name="connsiteX0" fmla="*/ 1327160 w 1327160"/>
              <a:gd name="connsiteY0" fmla="*/ 363730 h 363730"/>
              <a:gd name="connsiteX1" fmla="*/ 825420 w 1327160"/>
              <a:gd name="connsiteY1" fmla="*/ 3092 h 363730"/>
              <a:gd name="connsiteX2" fmla="*/ 33613 w 1327160"/>
              <a:gd name="connsiteY2" fmla="*/ 183411 h 363730"/>
              <a:gd name="connsiteX3" fmla="*/ 135529 w 1327160"/>
              <a:gd name="connsiteY3" fmla="*/ 73652 h 363730"/>
              <a:gd name="connsiteX4" fmla="*/ 33613 w 1327160"/>
              <a:gd name="connsiteY4" fmla="*/ 175571 h 363730"/>
              <a:gd name="connsiteX5" fmla="*/ 253124 w 1327160"/>
              <a:gd name="connsiteY5" fmla="*/ 316690 h 36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7160" h="363730">
                <a:moveTo>
                  <a:pt x="1327160" y="363730"/>
                </a:moveTo>
                <a:cubicBezTo>
                  <a:pt x="1184085" y="198437"/>
                  <a:pt x="1041011" y="33145"/>
                  <a:pt x="825420" y="3092"/>
                </a:cubicBezTo>
                <a:cubicBezTo>
                  <a:pt x="609829" y="-26961"/>
                  <a:pt x="148595" y="171651"/>
                  <a:pt x="33613" y="183411"/>
                </a:cubicBezTo>
                <a:cubicBezTo>
                  <a:pt x="-81369" y="195171"/>
                  <a:pt x="135529" y="74959"/>
                  <a:pt x="135529" y="73652"/>
                </a:cubicBezTo>
                <a:cubicBezTo>
                  <a:pt x="135529" y="72345"/>
                  <a:pt x="14014" y="135065"/>
                  <a:pt x="33613" y="175571"/>
                </a:cubicBezTo>
                <a:cubicBezTo>
                  <a:pt x="53212" y="216077"/>
                  <a:pt x="153168" y="266383"/>
                  <a:pt x="253124" y="31669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23454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Resolvers by AS</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sz="3700" dirty="0" smtClean="0">
                <a:solidFill>
                  <a:schemeClr val="bg1">
                    <a:lumMod val="50000"/>
                  </a:schemeClr>
                </a:solidFill>
                <a:latin typeface="Lucida Console"/>
                <a:cs typeface="Lucida Console"/>
              </a:rPr>
              <a:t>Rank AS      Count    Share Cumulative   AS Name</a:t>
            </a:r>
            <a:endParaRPr lang="en-US" sz="3700" dirty="0">
              <a:solidFill>
                <a:schemeClr val="bg1">
                  <a:lumMod val="50000"/>
                </a:schemeClr>
              </a:solidFill>
              <a:latin typeface="Lucida Console"/>
              <a:cs typeface="Lucida Console"/>
            </a:endParaRPr>
          </a:p>
          <a:p>
            <a:pPr marL="0" indent="0">
              <a:buNone/>
            </a:pPr>
            <a:r>
              <a:rPr lang="it-IT" sz="3400" dirty="0" smtClean="0">
                <a:latin typeface="Lucida Console"/>
                <a:cs typeface="Lucida Console"/>
              </a:rPr>
              <a:t> 1   15169 77,752,963  34.24%  34.24%  GOOGLE - Google </a:t>
            </a:r>
            <a:r>
              <a:rPr lang="it-IT" sz="3400" dirty="0" err="1" smtClean="0">
                <a:latin typeface="Lucida Console"/>
                <a:cs typeface="Lucida Console"/>
              </a:rPr>
              <a:t>Inc</a:t>
            </a:r>
            <a:r>
              <a:rPr lang="it-IT" sz="3400" dirty="0" smtClean="0">
                <a:latin typeface="Lucida Console"/>
                <a:cs typeface="Lucida Console"/>
              </a:rPr>
              <a:t>.,US</a:t>
            </a:r>
          </a:p>
          <a:p>
            <a:pPr marL="0" indent="0">
              <a:buNone/>
            </a:pPr>
            <a:r>
              <a:rPr lang="it-IT" sz="3400" dirty="0" smtClean="0">
                <a:latin typeface="Lucida Console"/>
                <a:cs typeface="Lucida Console"/>
              </a:rPr>
              <a:t> 2    4134  7,515,050   3.31%  37.55%  CHINANET-BACKBONE No.31,Jin-rong </a:t>
            </a:r>
            <a:r>
              <a:rPr lang="it-IT" sz="3400" dirty="0" err="1" smtClean="0">
                <a:latin typeface="Lucida Console"/>
                <a:cs typeface="Lucida Console"/>
              </a:rPr>
              <a:t>Street,CN</a:t>
            </a:r>
            <a:endParaRPr lang="it-IT" sz="3400" dirty="0" smtClean="0">
              <a:latin typeface="Lucida Console"/>
              <a:cs typeface="Lucida Console"/>
            </a:endParaRPr>
          </a:p>
          <a:p>
            <a:pPr marL="0" indent="0">
              <a:buNone/>
            </a:pPr>
            <a:r>
              <a:rPr lang="it-IT" sz="3400" dirty="0" smtClean="0">
                <a:latin typeface="Lucida Console"/>
                <a:cs typeface="Lucida Console"/>
              </a:rPr>
              <a:t> 3    3462  5,651,005   2.49%  40.04%  HINET Data </a:t>
            </a:r>
            <a:r>
              <a:rPr lang="it-IT" sz="3400" dirty="0" err="1" smtClean="0">
                <a:latin typeface="Lucida Console"/>
                <a:cs typeface="Lucida Console"/>
              </a:rPr>
              <a:t>Communication</a:t>
            </a:r>
            <a:r>
              <a:rPr lang="it-IT" sz="3400" dirty="0" smtClean="0">
                <a:latin typeface="Lucida Console"/>
                <a:cs typeface="Lucida Console"/>
              </a:rPr>
              <a:t> Business </a:t>
            </a:r>
            <a:r>
              <a:rPr lang="it-IT" sz="3400" dirty="0" err="1" smtClean="0">
                <a:latin typeface="Lucida Console"/>
                <a:cs typeface="Lucida Console"/>
              </a:rPr>
              <a:t>Group,TW</a:t>
            </a:r>
            <a:endParaRPr lang="it-IT" sz="3400" dirty="0" smtClean="0">
              <a:latin typeface="Lucida Console"/>
              <a:cs typeface="Lucida Console"/>
            </a:endParaRPr>
          </a:p>
          <a:p>
            <a:pPr marL="0" indent="0">
              <a:buNone/>
            </a:pPr>
            <a:r>
              <a:rPr lang="it-IT" sz="3400" dirty="0" smtClean="0">
                <a:latin typeface="Lucida Console"/>
                <a:cs typeface="Lucida Console"/>
              </a:rPr>
              <a:t> 4    3356  5,544,822   2.44%  42.48%  LEVEL3 - Level 3 Communications, </a:t>
            </a:r>
            <a:r>
              <a:rPr lang="it-IT" sz="3400" dirty="0" err="1" smtClean="0">
                <a:latin typeface="Lucida Console"/>
                <a:cs typeface="Lucida Console"/>
              </a:rPr>
              <a:t>Inc</a:t>
            </a:r>
            <a:r>
              <a:rPr lang="it-IT" sz="3400" dirty="0" smtClean="0">
                <a:latin typeface="Lucida Console"/>
                <a:cs typeface="Lucida Console"/>
              </a:rPr>
              <a:t>.,US</a:t>
            </a:r>
          </a:p>
          <a:p>
            <a:pPr marL="0" indent="0">
              <a:buNone/>
            </a:pPr>
            <a:r>
              <a:rPr lang="it-IT" sz="3400" dirty="0" smtClean="0">
                <a:latin typeface="Lucida Console"/>
                <a:cs typeface="Lucida Console"/>
              </a:rPr>
              <a:t> 5    6147  5,123,169   2.26%  44.74%  Telefonica del Peru S.A.A.,PE</a:t>
            </a:r>
          </a:p>
          <a:p>
            <a:pPr marL="0" indent="0">
              <a:buNone/>
            </a:pPr>
            <a:r>
              <a:rPr lang="it-IT" sz="3400" dirty="0" smtClean="0">
                <a:latin typeface="Lucida Console"/>
                <a:cs typeface="Lucida Console"/>
              </a:rPr>
              <a:t> 6   16880  4,120,210   1.81%  46.55%  AS2-TRENDMICRO-COM - TREND MICRO INCORPORATED,US</a:t>
            </a:r>
          </a:p>
          <a:p>
            <a:pPr marL="0" indent="0">
              <a:buNone/>
            </a:pPr>
            <a:r>
              <a:rPr lang="it-IT" sz="3400" dirty="0" smtClean="0">
                <a:latin typeface="Lucida Console"/>
                <a:cs typeface="Lucida Console"/>
              </a:rPr>
              <a:t> 7    8151  4,090,436   1.80%  48.35%  </a:t>
            </a:r>
            <a:r>
              <a:rPr lang="it-IT" sz="3400" dirty="0" err="1" smtClean="0">
                <a:latin typeface="Lucida Console"/>
                <a:cs typeface="Lucida Console"/>
              </a:rPr>
              <a:t>Uninet</a:t>
            </a:r>
            <a:r>
              <a:rPr lang="it-IT" sz="3400" dirty="0" smtClean="0">
                <a:latin typeface="Lucida Console"/>
                <a:cs typeface="Lucida Console"/>
              </a:rPr>
              <a:t> S.A. de C.V.,MX</a:t>
            </a:r>
          </a:p>
          <a:p>
            <a:pPr marL="0" indent="0">
              <a:buNone/>
            </a:pPr>
            <a:r>
              <a:rPr lang="it-IT" sz="3400" dirty="0" smtClean="0">
                <a:latin typeface="Lucida Console"/>
                <a:cs typeface="Lucida Console"/>
              </a:rPr>
              <a:t> 8    7470  3,388,845   1.49%  49.85%  TRUEINTERNET-AS-AP TRUE INTERNET </a:t>
            </a:r>
            <a:r>
              <a:rPr lang="it-IT" sz="3400" dirty="0" err="1" smtClean="0">
                <a:latin typeface="Lucida Console"/>
                <a:cs typeface="Lucida Console"/>
              </a:rPr>
              <a:t>Co.,Ltd.,TH</a:t>
            </a:r>
            <a:endParaRPr lang="it-IT" sz="3400" dirty="0" smtClean="0">
              <a:latin typeface="Lucida Console"/>
              <a:cs typeface="Lucida Console"/>
            </a:endParaRPr>
          </a:p>
          <a:p>
            <a:pPr marL="0" indent="0">
              <a:buNone/>
            </a:pPr>
            <a:r>
              <a:rPr lang="it-IT" sz="3400" dirty="0" smtClean="0">
                <a:latin typeface="Lucida Console"/>
                <a:cs typeface="Lucida Console"/>
              </a:rPr>
              <a:t> 9    4837  3,150,429   1.39%  51.23%  CHINA169-BACKBONE CNCGROUP China169 </a:t>
            </a:r>
            <a:r>
              <a:rPr lang="it-IT" sz="3400" dirty="0" err="1" smtClean="0">
                <a:latin typeface="Lucida Console"/>
                <a:cs typeface="Lucida Console"/>
              </a:rPr>
              <a:t>Backbone,CN</a:t>
            </a:r>
            <a:endParaRPr lang="it-IT" sz="3400" dirty="0" smtClean="0">
              <a:latin typeface="Lucida Console"/>
              <a:cs typeface="Lucida Console"/>
            </a:endParaRPr>
          </a:p>
          <a:p>
            <a:pPr marL="0" indent="0">
              <a:buNone/>
            </a:pPr>
            <a:r>
              <a:rPr lang="it-IT" sz="3400" dirty="0" smtClean="0">
                <a:latin typeface="Lucida Console"/>
                <a:cs typeface="Lucida Console"/>
              </a:rPr>
              <a:t>10    9121  2,958,671   1.30%  52.54%  TTNET </a:t>
            </a:r>
            <a:r>
              <a:rPr lang="it-IT" sz="3400" dirty="0" err="1" smtClean="0">
                <a:latin typeface="Lucida Console"/>
                <a:cs typeface="Lucida Console"/>
              </a:rPr>
              <a:t>Turk</a:t>
            </a:r>
            <a:r>
              <a:rPr lang="it-IT" sz="3400" dirty="0" smtClean="0">
                <a:latin typeface="Lucida Console"/>
                <a:cs typeface="Lucida Console"/>
              </a:rPr>
              <a:t> </a:t>
            </a:r>
            <a:r>
              <a:rPr lang="it-IT" sz="3400" dirty="0" err="1" smtClean="0">
                <a:latin typeface="Lucida Console"/>
                <a:cs typeface="Lucida Console"/>
              </a:rPr>
              <a:t>Telekomunikasyon</a:t>
            </a:r>
            <a:r>
              <a:rPr lang="it-IT" sz="3400" dirty="0" smtClean="0">
                <a:latin typeface="Lucida Console"/>
                <a:cs typeface="Lucida Console"/>
              </a:rPr>
              <a:t> </a:t>
            </a:r>
            <a:r>
              <a:rPr lang="it-IT" sz="3400" dirty="0" err="1" smtClean="0">
                <a:latin typeface="Lucida Console"/>
                <a:cs typeface="Lucida Console"/>
              </a:rPr>
              <a:t>Anonim</a:t>
            </a:r>
            <a:r>
              <a:rPr lang="it-IT" sz="3400" dirty="0" smtClean="0">
                <a:latin typeface="Lucida Console"/>
                <a:cs typeface="Lucida Console"/>
              </a:rPr>
              <a:t> </a:t>
            </a:r>
            <a:r>
              <a:rPr lang="it-IT" sz="3400" dirty="0" err="1" smtClean="0">
                <a:latin typeface="Lucida Console"/>
                <a:cs typeface="Lucida Console"/>
              </a:rPr>
              <a:t>Sirketi,TR</a:t>
            </a:r>
            <a:endParaRPr lang="it-IT" sz="3400" dirty="0" smtClean="0">
              <a:latin typeface="Lucida Console"/>
              <a:cs typeface="Lucida Console"/>
            </a:endParaRPr>
          </a:p>
          <a:p>
            <a:pPr marL="0" indent="0">
              <a:buNone/>
            </a:pPr>
            <a:r>
              <a:rPr lang="it-IT" sz="3400" dirty="0" smtClean="0">
                <a:latin typeface="Lucida Console"/>
                <a:cs typeface="Lucida Console"/>
              </a:rPr>
              <a:t>11    7922  2,808,303   1.24%  53.77%  COMCAST-7922 - </a:t>
            </a:r>
            <a:r>
              <a:rPr lang="it-IT" sz="3400" dirty="0" err="1" smtClean="0">
                <a:latin typeface="Lucida Console"/>
                <a:cs typeface="Lucida Console"/>
              </a:rPr>
              <a:t>Comcast</a:t>
            </a:r>
            <a:r>
              <a:rPr lang="it-IT" sz="3400" dirty="0" smtClean="0">
                <a:latin typeface="Lucida Console"/>
                <a:cs typeface="Lucida Console"/>
              </a:rPr>
              <a:t> Cable Communications, </a:t>
            </a:r>
            <a:r>
              <a:rPr lang="it-IT" sz="3400" dirty="0" err="1" smtClean="0">
                <a:latin typeface="Lucida Console"/>
                <a:cs typeface="Lucida Console"/>
              </a:rPr>
              <a:t>Inc</a:t>
            </a:r>
            <a:r>
              <a:rPr lang="it-IT" sz="3400" dirty="0" smtClean="0">
                <a:latin typeface="Lucida Console"/>
                <a:cs typeface="Lucida Console"/>
              </a:rPr>
              <a:t>.,US</a:t>
            </a:r>
          </a:p>
          <a:p>
            <a:pPr marL="0" indent="0">
              <a:buNone/>
            </a:pPr>
            <a:r>
              <a:rPr lang="it-IT" sz="3400" dirty="0" smtClean="0">
                <a:latin typeface="Lucida Console"/>
                <a:cs typeface="Lucida Console"/>
              </a:rPr>
              <a:t>12    9299  2,719,648   1.20%  54.97%  IPG-AS-AP </a:t>
            </a:r>
            <a:r>
              <a:rPr lang="it-IT" sz="3400" dirty="0" err="1" smtClean="0">
                <a:latin typeface="Lucida Console"/>
                <a:cs typeface="Lucida Console"/>
              </a:rPr>
              <a:t>Philippine</a:t>
            </a:r>
            <a:r>
              <a:rPr lang="it-IT" sz="3400" dirty="0" smtClean="0">
                <a:latin typeface="Lucida Console"/>
                <a:cs typeface="Lucida Console"/>
              </a:rPr>
              <a:t> Long </a:t>
            </a:r>
            <a:r>
              <a:rPr lang="it-IT" sz="3400" dirty="0" err="1" smtClean="0">
                <a:latin typeface="Lucida Console"/>
                <a:cs typeface="Lucida Console"/>
              </a:rPr>
              <a:t>Distance</a:t>
            </a:r>
            <a:r>
              <a:rPr lang="it-IT" sz="3400" dirty="0" smtClean="0">
                <a:latin typeface="Lucida Console"/>
                <a:cs typeface="Lucida Console"/>
              </a:rPr>
              <a:t> Telephone </a:t>
            </a:r>
            <a:r>
              <a:rPr lang="it-IT" sz="3400" dirty="0" err="1" smtClean="0">
                <a:latin typeface="Lucida Console"/>
                <a:cs typeface="Lucida Console"/>
              </a:rPr>
              <a:t>Company,PH</a:t>
            </a:r>
            <a:endParaRPr lang="it-IT" sz="3400" dirty="0" smtClean="0">
              <a:latin typeface="Lucida Console"/>
              <a:cs typeface="Lucida Console"/>
            </a:endParaRPr>
          </a:p>
          <a:p>
            <a:pPr marL="0" indent="0">
              <a:buNone/>
            </a:pPr>
            <a:r>
              <a:rPr lang="it-IT" sz="3400" dirty="0" smtClean="0">
                <a:latin typeface="Lucida Console"/>
                <a:cs typeface="Lucida Console"/>
              </a:rPr>
              <a:t>13    4766  2,595,704   1.14%  56.11%  KIXS-AS-KR Korea </a:t>
            </a:r>
            <a:r>
              <a:rPr lang="it-IT" sz="3400" dirty="0" err="1" smtClean="0">
                <a:latin typeface="Lucida Console"/>
                <a:cs typeface="Lucida Console"/>
              </a:rPr>
              <a:t>Telecom,KR</a:t>
            </a:r>
            <a:endParaRPr lang="it-IT" sz="3400" dirty="0" smtClean="0">
              <a:latin typeface="Lucida Console"/>
              <a:cs typeface="Lucida Console"/>
            </a:endParaRPr>
          </a:p>
          <a:p>
            <a:pPr marL="0" indent="0">
              <a:buNone/>
            </a:pPr>
            <a:r>
              <a:rPr lang="it-IT" sz="3400" dirty="0" smtClean="0">
                <a:latin typeface="Lucida Console"/>
                <a:cs typeface="Lucida Console"/>
              </a:rPr>
              <a:t>14   45758  2,408,824   1.06%  57.17%  TRIPLETNET-AS-AP </a:t>
            </a:r>
            <a:r>
              <a:rPr lang="it-IT" sz="3400" dirty="0" err="1" smtClean="0">
                <a:latin typeface="Lucida Console"/>
                <a:cs typeface="Lucida Console"/>
              </a:rPr>
              <a:t>TripleT</a:t>
            </a:r>
            <a:r>
              <a:rPr lang="it-IT" sz="3400" dirty="0" smtClean="0">
                <a:latin typeface="Lucida Console"/>
                <a:cs typeface="Lucida Console"/>
              </a:rPr>
              <a:t> </a:t>
            </a:r>
            <a:r>
              <a:rPr lang="it-IT" sz="3400" dirty="0" err="1" smtClean="0">
                <a:latin typeface="Lucida Console"/>
                <a:cs typeface="Lucida Console"/>
              </a:rPr>
              <a:t>Bangkok,TH</a:t>
            </a:r>
            <a:endParaRPr lang="it-IT" sz="3400" dirty="0" smtClean="0">
              <a:latin typeface="Lucida Console"/>
              <a:cs typeface="Lucida Console"/>
            </a:endParaRPr>
          </a:p>
          <a:p>
            <a:pPr marL="0" indent="0">
              <a:buNone/>
            </a:pPr>
            <a:r>
              <a:rPr lang="it-IT" sz="3400" dirty="0" smtClean="0">
                <a:latin typeface="Lucida Console"/>
                <a:cs typeface="Lucida Console"/>
              </a:rPr>
              <a:t>15   36692  2,075,246   0.91%  58.09%  OPENDNS - </a:t>
            </a:r>
            <a:r>
              <a:rPr lang="it-IT" sz="3400" dirty="0" err="1" smtClean="0">
                <a:latin typeface="Lucida Console"/>
                <a:cs typeface="Lucida Console"/>
              </a:rPr>
              <a:t>OpenDNS</a:t>
            </a:r>
            <a:r>
              <a:rPr lang="it-IT" sz="3400" dirty="0" smtClean="0">
                <a:latin typeface="Lucida Console"/>
                <a:cs typeface="Lucida Console"/>
              </a:rPr>
              <a:t>, LLC,US</a:t>
            </a:r>
          </a:p>
          <a:p>
            <a:pPr marL="0" indent="0">
              <a:buNone/>
            </a:pPr>
            <a:r>
              <a:rPr lang="it-IT" sz="3400" dirty="0" smtClean="0">
                <a:latin typeface="Lucida Console"/>
                <a:cs typeface="Lucida Console"/>
              </a:rPr>
              <a:t>16    9318  1,839,866   0.81%  58.90%  HANARO-AS </a:t>
            </a:r>
            <a:r>
              <a:rPr lang="it-IT" sz="3400" dirty="0" err="1" smtClean="0">
                <a:latin typeface="Lucida Console"/>
                <a:cs typeface="Lucida Console"/>
              </a:rPr>
              <a:t>Hanaro</a:t>
            </a:r>
            <a:r>
              <a:rPr lang="it-IT" sz="3400" dirty="0" smtClean="0">
                <a:latin typeface="Lucida Console"/>
                <a:cs typeface="Lucida Console"/>
              </a:rPr>
              <a:t> Telecom </a:t>
            </a:r>
            <a:r>
              <a:rPr lang="it-IT" sz="3400" dirty="0" err="1" smtClean="0">
                <a:latin typeface="Lucida Console"/>
                <a:cs typeface="Lucida Console"/>
              </a:rPr>
              <a:t>Inc</a:t>
            </a:r>
            <a:r>
              <a:rPr lang="it-IT" sz="3400" dirty="0" smtClean="0">
                <a:latin typeface="Lucida Console"/>
                <a:cs typeface="Lucida Console"/>
              </a:rPr>
              <a:t>.,KR</a:t>
            </a:r>
          </a:p>
          <a:p>
            <a:pPr marL="0" indent="0">
              <a:buNone/>
            </a:pPr>
            <a:r>
              <a:rPr lang="it-IT" sz="3400" dirty="0" smtClean="0">
                <a:latin typeface="Lucida Console"/>
                <a:cs typeface="Lucida Console"/>
              </a:rPr>
              <a:t>17    8048  1,740,434   0.77%  59.67%  CANTV </a:t>
            </a:r>
            <a:r>
              <a:rPr lang="it-IT" sz="3400" dirty="0" err="1" smtClean="0">
                <a:latin typeface="Lucida Console"/>
                <a:cs typeface="Lucida Console"/>
              </a:rPr>
              <a:t>Servicios</a:t>
            </a:r>
            <a:r>
              <a:rPr lang="it-IT" sz="3400" dirty="0" smtClean="0">
                <a:latin typeface="Lucida Console"/>
                <a:cs typeface="Lucida Console"/>
              </a:rPr>
              <a:t>, </a:t>
            </a:r>
            <a:r>
              <a:rPr lang="it-IT" sz="3400" dirty="0" err="1" smtClean="0">
                <a:latin typeface="Lucida Console"/>
                <a:cs typeface="Lucida Console"/>
              </a:rPr>
              <a:t>Venezuela,VE</a:t>
            </a:r>
            <a:endParaRPr lang="it-IT" sz="3400" dirty="0" smtClean="0">
              <a:latin typeface="Lucida Console"/>
              <a:cs typeface="Lucida Console"/>
            </a:endParaRPr>
          </a:p>
          <a:p>
            <a:pPr marL="0" indent="0">
              <a:buNone/>
            </a:pPr>
            <a:r>
              <a:rPr lang="it-IT" sz="3400" dirty="0" smtClean="0">
                <a:latin typeface="Lucida Console"/>
                <a:cs typeface="Lucida Console"/>
              </a:rPr>
              <a:t>18    3786  1,675,723   0.74%  60.40%  LGDACOM LG DACOM </a:t>
            </a:r>
            <a:r>
              <a:rPr lang="it-IT" sz="3400" dirty="0" err="1" smtClean="0">
                <a:latin typeface="Lucida Console"/>
                <a:cs typeface="Lucida Console"/>
              </a:rPr>
              <a:t>Corporation,KR</a:t>
            </a:r>
            <a:endParaRPr lang="it-IT" sz="3400" dirty="0" smtClean="0">
              <a:latin typeface="Lucida Console"/>
              <a:cs typeface="Lucida Console"/>
            </a:endParaRPr>
          </a:p>
          <a:p>
            <a:pPr marL="0" indent="0">
              <a:buNone/>
            </a:pPr>
            <a:r>
              <a:rPr lang="it-IT" sz="3400" dirty="0" smtClean="0">
                <a:latin typeface="Lucida Console"/>
                <a:cs typeface="Lucida Console"/>
              </a:rPr>
              <a:t>19    9737  1,662,131   0.73%  61.14%  TOTNET-TH-AS-AP TOT Public Company </a:t>
            </a:r>
            <a:r>
              <a:rPr lang="it-IT" sz="3400" dirty="0" err="1" smtClean="0">
                <a:latin typeface="Lucida Console"/>
                <a:cs typeface="Lucida Console"/>
              </a:rPr>
              <a:t>Limited,TH</a:t>
            </a:r>
            <a:endParaRPr lang="it-IT" sz="3400" dirty="0" smtClean="0">
              <a:latin typeface="Lucida Console"/>
              <a:cs typeface="Lucida Console"/>
            </a:endParaRPr>
          </a:p>
          <a:p>
            <a:pPr marL="0" indent="0">
              <a:buNone/>
            </a:pPr>
            <a:r>
              <a:rPr lang="it-IT" sz="3400" dirty="0" smtClean="0">
                <a:latin typeface="Lucida Console"/>
                <a:cs typeface="Lucida Console"/>
              </a:rPr>
              <a:t>20   13489  1,634,966   0.72%  61.86%  EPM </a:t>
            </a:r>
            <a:r>
              <a:rPr lang="it-IT" sz="3400" dirty="0" err="1" smtClean="0">
                <a:latin typeface="Lucida Console"/>
                <a:cs typeface="Lucida Console"/>
              </a:rPr>
              <a:t>Telecomunicaciones</a:t>
            </a:r>
            <a:r>
              <a:rPr lang="it-IT" sz="3400" dirty="0" smtClean="0">
                <a:latin typeface="Lucida Console"/>
                <a:cs typeface="Lucida Console"/>
              </a:rPr>
              <a:t> S.A. E.S.P.,CO</a:t>
            </a:r>
          </a:p>
          <a:p>
            <a:pPr marL="0" indent="0">
              <a:buNone/>
            </a:pPr>
            <a:r>
              <a:rPr lang="it-IT" sz="3400" dirty="0" smtClean="0">
                <a:latin typeface="Lucida Console"/>
                <a:cs typeface="Lucida Console"/>
              </a:rPr>
              <a:t>21   17974  1,554,658   0.68%  62.54%  TELKOMNET-AS2-AP PT </a:t>
            </a:r>
            <a:r>
              <a:rPr lang="it-IT" sz="3400" dirty="0" err="1" smtClean="0">
                <a:latin typeface="Lucida Console"/>
                <a:cs typeface="Lucida Console"/>
              </a:rPr>
              <a:t>Telekomunikasi</a:t>
            </a:r>
            <a:r>
              <a:rPr lang="it-IT" sz="3400" dirty="0" smtClean="0">
                <a:latin typeface="Lucida Console"/>
                <a:cs typeface="Lucida Console"/>
              </a:rPr>
              <a:t> </a:t>
            </a:r>
            <a:r>
              <a:rPr lang="it-IT" sz="3400" dirty="0" err="1" smtClean="0">
                <a:latin typeface="Lucida Console"/>
                <a:cs typeface="Lucida Console"/>
              </a:rPr>
              <a:t>Indonesia,ID</a:t>
            </a:r>
            <a:endParaRPr lang="it-IT" sz="3400" dirty="0" smtClean="0">
              <a:latin typeface="Lucida Console"/>
              <a:cs typeface="Lucida Console"/>
            </a:endParaRPr>
          </a:p>
          <a:p>
            <a:pPr marL="0" indent="0">
              <a:buNone/>
            </a:pPr>
            <a:r>
              <a:rPr lang="it-IT" sz="3400" dirty="0" smtClean="0">
                <a:latin typeface="Lucida Console"/>
                <a:cs typeface="Lucida Console"/>
              </a:rPr>
              <a:t>22    7643  1,487,808   0.66%  63.20%  VNPT-AS-VN Vietnam </a:t>
            </a:r>
            <a:r>
              <a:rPr lang="it-IT" sz="3400" dirty="0" err="1" smtClean="0">
                <a:latin typeface="Lucida Console"/>
                <a:cs typeface="Lucida Console"/>
              </a:rPr>
              <a:t>Posts</a:t>
            </a:r>
            <a:r>
              <a:rPr lang="it-IT" sz="3400" dirty="0" smtClean="0">
                <a:latin typeface="Lucida Console"/>
                <a:cs typeface="Lucida Console"/>
              </a:rPr>
              <a:t> and </a:t>
            </a:r>
            <a:r>
              <a:rPr lang="it-IT" sz="3400" dirty="0" err="1" smtClean="0">
                <a:latin typeface="Lucida Console"/>
                <a:cs typeface="Lucida Console"/>
              </a:rPr>
              <a:t>Telecommunications,VN</a:t>
            </a:r>
            <a:endParaRPr lang="it-IT" sz="3400" dirty="0" smtClean="0">
              <a:latin typeface="Lucida Console"/>
              <a:cs typeface="Lucida Console"/>
            </a:endParaRPr>
          </a:p>
          <a:p>
            <a:pPr marL="0" indent="0">
              <a:buNone/>
            </a:pPr>
            <a:r>
              <a:rPr lang="it-IT" sz="3400" dirty="0" smtClean="0">
                <a:latin typeface="Lucida Console"/>
                <a:cs typeface="Lucida Console"/>
              </a:rPr>
              <a:t>23    7303  1,414,687   0.62%  63.82%  Telecom Argentina S.A.,AR</a:t>
            </a:r>
          </a:p>
          <a:p>
            <a:pPr marL="0" indent="0">
              <a:buNone/>
            </a:pPr>
            <a:r>
              <a:rPr lang="it-IT" sz="3400" dirty="0" smtClean="0">
                <a:latin typeface="Lucida Console"/>
                <a:cs typeface="Lucida Console"/>
              </a:rPr>
              <a:t>24   19994  1,357,249   0.60%  64.42%  RACKSPACE - </a:t>
            </a:r>
            <a:r>
              <a:rPr lang="it-IT" sz="3400" dirty="0" err="1" smtClean="0">
                <a:latin typeface="Lucida Console"/>
                <a:cs typeface="Lucida Console"/>
              </a:rPr>
              <a:t>Rackspace</a:t>
            </a:r>
            <a:r>
              <a:rPr lang="it-IT" sz="3400" dirty="0" smtClean="0">
                <a:latin typeface="Lucida Console"/>
                <a:cs typeface="Lucida Console"/>
              </a:rPr>
              <a:t> </a:t>
            </a:r>
            <a:r>
              <a:rPr lang="it-IT" sz="3400" dirty="0" err="1" smtClean="0">
                <a:latin typeface="Lucida Console"/>
                <a:cs typeface="Lucida Console"/>
              </a:rPr>
              <a:t>Hosting,US</a:t>
            </a:r>
            <a:endParaRPr lang="it-IT" sz="3400" dirty="0" smtClean="0">
              <a:latin typeface="Lucida Console"/>
              <a:cs typeface="Lucida Console"/>
            </a:endParaRPr>
          </a:p>
          <a:p>
            <a:pPr marL="0" indent="0">
              <a:buNone/>
            </a:pPr>
            <a:r>
              <a:rPr lang="it-IT" sz="3400" dirty="0" smtClean="0">
                <a:latin typeface="Lucida Console"/>
                <a:cs typeface="Lucida Console"/>
              </a:rPr>
              <a:t>25    8708  1,272,774   0.56%  64.98%  RCS-RDS RCS &amp; RDS SA,RO</a:t>
            </a:r>
          </a:p>
          <a:p>
            <a:pPr marL="0" indent="0">
              <a:buNone/>
            </a:pPr>
            <a:endParaRPr lang="en-US" dirty="0">
              <a:latin typeface="Lucida Console"/>
              <a:cs typeface="Lucida Console"/>
            </a:endParaRPr>
          </a:p>
        </p:txBody>
      </p:sp>
    </p:spTree>
    <p:extLst>
      <p:ext uri="{BB962C8B-B14F-4D97-AF65-F5344CB8AC3E}">
        <p14:creationId xmlns:p14="http://schemas.microsoft.com/office/powerpoint/2010/main" val="583197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Resolvers by AS</a:t>
            </a:r>
            <a:endParaRPr lang="en-US" dirty="0"/>
          </a:p>
        </p:txBody>
      </p:sp>
      <p:sp>
        <p:nvSpPr>
          <p:cNvPr id="3" name="Content Placeholder 2"/>
          <p:cNvSpPr>
            <a:spLocks noGrp="1"/>
          </p:cNvSpPr>
          <p:nvPr>
            <p:ph idx="1"/>
          </p:nvPr>
        </p:nvSpPr>
        <p:spPr/>
        <p:txBody>
          <a:bodyPr>
            <a:normAutofit fontScale="32500" lnSpcReduction="20000"/>
          </a:bodyPr>
          <a:lstStyle/>
          <a:p>
            <a:pPr marL="0" indent="0">
              <a:buNone/>
            </a:pPr>
            <a:r>
              <a:rPr lang="en-US" sz="3700" dirty="0" smtClean="0">
                <a:solidFill>
                  <a:schemeClr val="bg1">
                    <a:lumMod val="50000"/>
                  </a:schemeClr>
                </a:solidFill>
                <a:latin typeface="Lucida Console"/>
                <a:cs typeface="Lucida Console"/>
              </a:rPr>
              <a:t>Rank AS      Count    Share Cumulative   AS Name</a:t>
            </a:r>
            <a:endParaRPr lang="en-US" sz="3700" dirty="0">
              <a:solidFill>
                <a:schemeClr val="bg1">
                  <a:lumMod val="50000"/>
                </a:schemeClr>
              </a:solidFill>
              <a:latin typeface="Lucida Console"/>
              <a:cs typeface="Lucida Console"/>
            </a:endParaRPr>
          </a:p>
          <a:p>
            <a:pPr marL="0" indent="0">
              <a:buNone/>
            </a:pPr>
            <a:r>
              <a:rPr lang="it-IT" sz="3400" dirty="0" smtClean="0">
                <a:latin typeface="Lucida Console"/>
                <a:cs typeface="Lucida Console"/>
              </a:rPr>
              <a:t> 1   15169 77,752,963  34.24%  34.24%  GOOGLE - Google </a:t>
            </a:r>
            <a:r>
              <a:rPr lang="it-IT" sz="3400" dirty="0" err="1" smtClean="0">
                <a:latin typeface="Lucida Console"/>
                <a:cs typeface="Lucida Console"/>
              </a:rPr>
              <a:t>Inc</a:t>
            </a:r>
            <a:r>
              <a:rPr lang="it-IT" sz="3400" dirty="0" smtClean="0">
                <a:latin typeface="Lucida Console"/>
                <a:cs typeface="Lucida Console"/>
              </a:rPr>
              <a:t>.,US</a:t>
            </a:r>
          </a:p>
          <a:p>
            <a:pPr marL="0" indent="0">
              <a:buNone/>
            </a:pPr>
            <a:r>
              <a:rPr lang="it-IT" sz="3400" dirty="0" smtClean="0">
                <a:latin typeface="Lucida Console"/>
                <a:cs typeface="Lucida Console"/>
              </a:rPr>
              <a:t> 2    4134  7,515,050   3.31%  37.55%  CHINANET-BACKBONE No.31,Jin-rong </a:t>
            </a:r>
            <a:r>
              <a:rPr lang="it-IT" sz="3400" dirty="0" err="1" smtClean="0">
                <a:latin typeface="Lucida Console"/>
                <a:cs typeface="Lucida Console"/>
              </a:rPr>
              <a:t>Street,CN</a:t>
            </a:r>
            <a:endParaRPr lang="it-IT" sz="3400" dirty="0" smtClean="0">
              <a:latin typeface="Lucida Console"/>
              <a:cs typeface="Lucida Console"/>
            </a:endParaRPr>
          </a:p>
          <a:p>
            <a:pPr marL="0" indent="0">
              <a:buNone/>
            </a:pPr>
            <a:r>
              <a:rPr lang="it-IT" sz="3400" dirty="0" smtClean="0">
                <a:latin typeface="Lucida Console"/>
                <a:cs typeface="Lucida Console"/>
              </a:rPr>
              <a:t> 3    3462  5,651,005   2.49%  40.04%  HINET Data </a:t>
            </a:r>
            <a:r>
              <a:rPr lang="it-IT" sz="3400" dirty="0" err="1" smtClean="0">
                <a:latin typeface="Lucida Console"/>
                <a:cs typeface="Lucida Console"/>
              </a:rPr>
              <a:t>Communication</a:t>
            </a:r>
            <a:r>
              <a:rPr lang="it-IT" sz="3400" dirty="0" smtClean="0">
                <a:latin typeface="Lucida Console"/>
                <a:cs typeface="Lucida Console"/>
              </a:rPr>
              <a:t> Business </a:t>
            </a:r>
            <a:r>
              <a:rPr lang="it-IT" sz="3400" dirty="0" err="1" smtClean="0">
                <a:latin typeface="Lucida Console"/>
                <a:cs typeface="Lucida Console"/>
              </a:rPr>
              <a:t>Group,TW</a:t>
            </a:r>
            <a:endParaRPr lang="it-IT" sz="3400" dirty="0" smtClean="0">
              <a:latin typeface="Lucida Console"/>
              <a:cs typeface="Lucida Console"/>
            </a:endParaRPr>
          </a:p>
          <a:p>
            <a:pPr marL="0" indent="0">
              <a:buNone/>
            </a:pPr>
            <a:r>
              <a:rPr lang="it-IT" sz="3400" dirty="0" smtClean="0">
                <a:latin typeface="Lucida Console"/>
                <a:cs typeface="Lucida Console"/>
              </a:rPr>
              <a:t> 4    3356  5,544,822   2.44%  42.48%  LEVEL3 - Level 3 Communications, </a:t>
            </a:r>
            <a:r>
              <a:rPr lang="it-IT" sz="3400" dirty="0" err="1" smtClean="0">
                <a:latin typeface="Lucida Console"/>
                <a:cs typeface="Lucida Console"/>
              </a:rPr>
              <a:t>Inc</a:t>
            </a:r>
            <a:r>
              <a:rPr lang="it-IT" sz="3400" dirty="0" smtClean="0">
                <a:latin typeface="Lucida Console"/>
                <a:cs typeface="Lucida Console"/>
              </a:rPr>
              <a:t>.,US</a:t>
            </a:r>
          </a:p>
          <a:p>
            <a:pPr marL="0" indent="0">
              <a:buNone/>
            </a:pPr>
            <a:r>
              <a:rPr lang="it-IT" sz="3400" dirty="0" smtClean="0">
                <a:latin typeface="Lucida Console"/>
                <a:cs typeface="Lucida Console"/>
              </a:rPr>
              <a:t> 5    6147  5,123,169   2.26%  44.74%  Telefonica del Peru S.A.A.,PE</a:t>
            </a:r>
          </a:p>
          <a:p>
            <a:pPr marL="0" indent="0">
              <a:buNone/>
            </a:pPr>
            <a:r>
              <a:rPr lang="it-IT" sz="3400" dirty="0" smtClean="0">
                <a:latin typeface="Lucida Console"/>
                <a:cs typeface="Lucida Console"/>
              </a:rPr>
              <a:t> 6   16880  4,120,210   1.81%  46.55%  AS2-TRENDMICRO-COM - TREND MICRO INCORPORATED,US</a:t>
            </a:r>
          </a:p>
          <a:p>
            <a:pPr marL="0" indent="0">
              <a:buNone/>
            </a:pPr>
            <a:r>
              <a:rPr lang="it-IT" sz="3400" dirty="0" smtClean="0">
                <a:latin typeface="Lucida Console"/>
                <a:cs typeface="Lucida Console"/>
              </a:rPr>
              <a:t> 7    8151  4,090,436   1.80%  48.35%  </a:t>
            </a:r>
            <a:r>
              <a:rPr lang="it-IT" sz="3400" dirty="0" err="1" smtClean="0">
                <a:latin typeface="Lucida Console"/>
                <a:cs typeface="Lucida Console"/>
              </a:rPr>
              <a:t>Uninet</a:t>
            </a:r>
            <a:r>
              <a:rPr lang="it-IT" sz="3400" dirty="0" smtClean="0">
                <a:latin typeface="Lucida Console"/>
                <a:cs typeface="Lucida Console"/>
              </a:rPr>
              <a:t> S.A. de C.V.,MX</a:t>
            </a:r>
          </a:p>
          <a:p>
            <a:pPr marL="0" indent="0">
              <a:buNone/>
            </a:pPr>
            <a:r>
              <a:rPr lang="it-IT" sz="3400" dirty="0" smtClean="0">
                <a:latin typeface="Lucida Console"/>
                <a:cs typeface="Lucida Console"/>
              </a:rPr>
              <a:t> 8    7470  3,388,845   1.49%  49.85%  TRUEINTERNET-AS-AP TRUE INTERNET </a:t>
            </a:r>
            <a:r>
              <a:rPr lang="it-IT" sz="3400" dirty="0" err="1" smtClean="0">
                <a:latin typeface="Lucida Console"/>
                <a:cs typeface="Lucida Console"/>
              </a:rPr>
              <a:t>Co.,Ltd.,TH</a:t>
            </a:r>
            <a:endParaRPr lang="it-IT" sz="3400" dirty="0" smtClean="0">
              <a:latin typeface="Lucida Console"/>
              <a:cs typeface="Lucida Console"/>
            </a:endParaRPr>
          </a:p>
          <a:p>
            <a:pPr marL="0" indent="0">
              <a:buNone/>
            </a:pPr>
            <a:r>
              <a:rPr lang="it-IT" sz="3400" dirty="0" smtClean="0">
                <a:latin typeface="Lucida Console"/>
                <a:cs typeface="Lucida Console"/>
              </a:rPr>
              <a:t> 9    4837  3,150,429   1.39%  51.23%  CHINA169-BACKBONE CNCGROUP China169 </a:t>
            </a:r>
            <a:r>
              <a:rPr lang="it-IT" sz="3400" dirty="0" err="1" smtClean="0">
                <a:latin typeface="Lucida Console"/>
                <a:cs typeface="Lucida Console"/>
              </a:rPr>
              <a:t>Backbone,CN</a:t>
            </a:r>
            <a:endParaRPr lang="it-IT" sz="3400" dirty="0" smtClean="0">
              <a:latin typeface="Lucida Console"/>
              <a:cs typeface="Lucida Console"/>
            </a:endParaRPr>
          </a:p>
          <a:p>
            <a:pPr marL="0" indent="0">
              <a:buNone/>
            </a:pPr>
            <a:r>
              <a:rPr lang="it-IT" sz="3400" dirty="0" smtClean="0">
                <a:latin typeface="Lucida Console"/>
                <a:cs typeface="Lucida Console"/>
              </a:rPr>
              <a:t>10    9121  2,958,671   1.30%  52.54%  TTNET </a:t>
            </a:r>
            <a:r>
              <a:rPr lang="it-IT" sz="3400" dirty="0" err="1" smtClean="0">
                <a:latin typeface="Lucida Console"/>
                <a:cs typeface="Lucida Console"/>
              </a:rPr>
              <a:t>Turk</a:t>
            </a:r>
            <a:r>
              <a:rPr lang="it-IT" sz="3400" dirty="0" smtClean="0">
                <a:latin typeface="Lucida Console"/>
                <a:cs typeface="Lucida Console"/>
              </a:rPr>
              <a:t> </a:t>
            </a:r>
            <a:r>
              <a:rPr lang="it-IT" sz="3400" dirty="0" err="1" smtClean="0">
                <a:latin typeface="Lucida Console"/>
                <a:cs typeface="Lucida Console"/>
              </a:rPr>
              <a:t>Telekomunikasyon</a:t>
            </a:r>
            <a:r>
              <a:rPr lang="it-IT" sz="3400" dirty="0" smtClean="0">
                <a:latin typeface="Lucida Console"/>
                <a:cs typeface="Lucida Console"/>
              </a:rPr>
              <a:t> </a:t>
            </a:r>
            <a:r>
              <a:rPr lang="it-IT" sz="3400" dirty="0" err="1" smtClean="0">
                <a:latin typeface="Lucida Console"/>
                <a:cs typeface="Lucida Console"/>
              </a:rPr>
              <a:t>Anonim</a:t>
            </a:r>
            <a:r>
              <a:rPr lang="it-IT" sz="3400" dirty="0" smtClean="0">
                <a:latin typeface="Lucida Console"/>
                <a:cs typeface="Lucida Console"/>
              </a:rPr>
              <a:t> </a:t>
            </a:r>
            <a:r>
              <a:rPr lang="it-IT" sz="3400" dirty="0" err="1" smtClean="0">
                <a:latin typeface="Lucida Console"/>
                <a:cs typeface="Lucida Console"/>
              </a:rPr>
              <a:t>Sirketi,TR</a:t>
            </a:r>
            <a:endParaRPr lang="it-IT" sz="3400" dirty="0" smtClean="0">
              <a:latin typeface="Lucida Console"/>
              <a:cs typeface="Lucida Console"/>
            </a:endParaRPr>
          </a:p>
          <a:p>
            <a:pPr marL="0" indent="0">
              <a:buNone/>
            </a:pPr>
            <a:r>
              <a:rPr lang="it-IT" sz="3400" dirty="0" smtClean="0">
                <a:latin typeface="Lucida Console"/>
                <a:cs typeface="Lucida Console"/>
              </a:rPr>
              <a:t>11    7922  2,808,303   1.24%  53.77%  COMCAST-7922 - </a:t>
            </a:r>
            <a:r>
              <a:rPr lang="it-IT" sz="3400" dirty="0" err="1" smtClean="0">
                <a:latin typeface="Lucida Console"/>
                <a:cs typeface="Lucida Console"/>
              </a:rPr>
              <a:t>Comcast</a:t>
            </a:r>
            <a:r>
              <a:rPr lang="it-IT" sz="3400" dirty="0" smtClean="0">
                <a:latin typeface="Lucida Console"/>
                <a:cs typeface="Lucida Console"/>
              </a:rPr>
              <a:t> Cable Communications, </a:t>
            </a:r>
            <a:r>
              <a:rPr lang="it-IT" sz="3400" dirty="0" err="1" smtClean="0">
                <a:latin typeface="Lucida Console"/>
                <a:cs typeface="Lucida Console"/>
              </a:rPr>
              <a:t>Inc</a:t>
            </a:r>
            <a:r>
              <a:rPr lang="it-IT" sz="3400" dirty="0" smtClean="0">
                <a:latin typeface="Lucida Console"/>
                <a:cs typeface="Lucida Console"/>
              </a:rPr>
              <a:t>.,US</a:t>
            </a:r>
          </a:p>
          <a:p>
            <a:pPr marL="0" indent="0">
              <a:buNone/>
            </a:pPr>
            <a:r>
              <a:rPr lang="it-IT" sz="3400" dirty="0" smtClean="0">
                <a:latin typeface="Lucida Console"/>
                <a:cs typeface="Lucida Console"/>
              </a:rPr>
              <a:t>12    9299  2,719,648   1.20%  54.97%  IPG-AS-AP </a:t>
            </a:r>
            <a:r>
              <a:rPr lang="it-IT" sz="3400" dirty="0" err="1" smtClean="0">
                <a:latin typeface="Lucida Console"/>
                <a:cs typeface="Lucida Console"/>
              </a:rPr>
              <a:t>Philippine</a:t>
            </a:r>
            <a:r>
              <a:rPr lang="it-IT" sz="3400" dirty="0" smtClean="0">
                <a:latin typeface="Lucida Console"/>
                <a:cs typeface="Lucida Console"/>
              </a:rPr>
              <a:t> Long </a:t>
            </a:r>
            <a:r>
              <a:rPr lang="it-IT" sz="3400" dirty="0" err="1" smtClean="0">
                <a:latin typeface="Lucida Console"/>
                <a:cs typeface="Lucida Console"/>
              </a:rPr>
              <a:t>Distance</a:t>
            </a:r>
            <a:r>
              <a:rPr lang="it-IT" sz="3400" dirty="0" smtClean="0">
                <a:latin typeface="Lucida Console"/>
                <a:cs typeface="Lucida Console"/>
              </a:rPr>
              <a:t> Telephone </a:t>
            </a:r>
            <a:r>
              <a:rPr lang="it-IT" sz="3400" dirty="0" err="1" smtClean="0">
                <a:latin typeface="Lucida Console"/>
                <a:cs typeface="Lucida Console"/>
              </a:rPr>
              <a:t>Company,PH</a:t>
            </a:r>
            <a:endParaRPr lang="it-IT" sz="3400" dirty="0" smtClean="0">
              <a:latin typeface="Lucida Console"/>
              <a:cs typeface="Lucida Console"/>
            </a:endParaRPr>
          </a:p>
          <a:p>
            <a:pPr marL="0" indent="0">
              <a:buNone/>
            </a:pPr>
            <a:r>
              <a:rPr lang="it-IT" sz="3400" dirty="0" smtClean="0">
                <a:latin typeface="Lucida Console"/>
                <a:cs typeface="Lucida Console"/>
              </a:rPr>
              <a:t>13    4766  2,595,704   1.14%  56.11%  KIXS-AS-KR Korea </a:t>
            </a:r>
            <a:r>
              <a:rPr lang="it-IT" sz="3400" dirty="0" err="1" smtClean="0">
                <a:latin typeface="Lucida Console"/>
                <a:cs typeface="Lucida Console"/>
              </a:rPr>
              <a:t>Telecom,KR</a:t>
            </a:r>
            <a:endParaRPr lang="it-IT" sz="3400" dirty="0" smtClean="0">
              <a:latin typeface="Lucida Console"/>
              <a:cs typeface="Lucida Console"/>
            </a:endParaRPr>
          </a:p>
          <a:p>
            <a:pPr marL="0" indent="0">
              <a:buNone/>
            </a:pPr>
            <a:r>
              <a:rPr lang="it-IT" sz="3400" dirty="0" smtClean="0">
                <a:latin typeface="Lucida Console"/>
                <a:cs typeface="Lucida Console"/>
              </a:rPr>
              <a:t>14   45758  2,408,824   1.06%  57.17%  TRIPLETNET-AS-AP </a:t>
            </a:r>
            <a:r>
              <a:rPr lang="it-IT" sz="3400" dirty="0" err="1" smtClean="0">
                <a:latin typeface="Lucida Console"/>
                <a:cs typeface="Lucida Console"/>
              </a:rPr>
              <a:t>TripleT</a:t>
            </a:r>
            <a:r>
              <a:rPr lang="it-IT" sz="3400" dirty="0" smtClean="0">
                <a:latin typeface="Lucida Console"/>
                <a:cs typeface="Lucida Console"/>
              </a:rPr>
              <a:t> </a:t>
            </a:r>
            <a:r>
              <a:rPr lang="it-IT" sz="3400" dirty="0" err="1" smtClean="0">
                <a:latin typeface="Lucida Console"/>
                <a:cs typeface="Lucida Console"/>
              </a:rPr>
              <a:t>Bangkok,TH</a:t>
            </a:r>
            <a:endParaRPr lang="it-IT" sz="3400" dirty="0" smtClean="0">
              <a:latin typeface="Lucida Console"/>
              <a:cs typeface="Lucida Console"/>
            </a:endParaRPr>
          </a:p>
          <a:p>
            <a:pPr marL="0" indent="0">
              <a:buNone/>
            </a:pPr>
            <a:r>
              <a:rPr lang="it-IT" sz="3400" dirty="0" smtClean="0">
                <a:latin typeface="Lucida Console"/>
                <a:cs typeface="Lucida Console"/>
              </a:rPr>
              <a:t>15   36692  2,075,246   0.91%  58.09%  OPENDNS - </a:t>
            </a:r>
            <a:r>
              <a:rPr lang="it-IT" sz="3400" dirty="0" err="1" smtClean="0">
                <a:latin typeface="Lucida Console"/>
                <a:cs typeface="Lucida Console"/>
              </a:rPr>
              <a:t>OpenDNS</a:t>
            </a:r>
            <a:r>
              <a:rPr lang="it-IT" sz="3400" dirty="0" smtClean="0">
                <a:latin typeface="Lucida Console"/>
                <a:cs typeface="Lucida Console"/>
              </a:rPr>
              <a:t>, LLC,US</a:t>
            </a:r>
          </a:p>
          <a:p>
            <a:pPr marL="0" indent="0">
              <a:buNone/>
            </a:pPr>
            <a:r>
              <a:rPr lang="it-IT" sz="3400" dirty="0" smtClean="0">
                <a:latin typeface="Lucida Console"/>
                <a:cs typeface="Lucida Console"/>
              </a:rPr>
              <a:t>16    9318  1,839,866   0.81%  58.90%  HANARO-AS </a:t>
            </a:r>
            <a:r>
              <a:rPr lang="it-IT" sz="3400" dirty="0" err="1" smtClean="0">
                <a:latin typeface="Lucida Console"/>
                <a:cs typeface="Lucida Console"/>
              </a:rPr>
              <a:t>Hanaro</a:t>
            </a:r>
            <a:r>
              <a:rPr lang="it-IT" sz="3400" dirty="0" smtClean="0">
                <a:latin typeface="Lucida Console"/>
                <a:cs typeface="Lucida Console"/>
              </a:rPr>
              <a:t> Telecom </a:t>
            </a:r>
            <a:r>
              <a:rPr lang="it-IT" sz="3400" dirty="0" err="1" smtClean="0">
                <a:latin typeface="Lucida Console"/>
                <a:cs typeface="Lucida Console"/>
              </a:rPr>
              <a:t>Inc</a:t>
            </a:r>
            <a:r>
              <a:rPr lang="it-IT" sz="3400" dirty="0" smtClean="0">
                <a:latin typeface="Lucida Console"/>
                <a:cs typeface="Lucida Console"/>
              </a:rPr>
              <a:t>.,KR</a:t>
            </a:r>
          </a:p>
          <a:p>
            <a:pPr marL="0" indent="0">
              <a:buNone/>
            </a:pPr>
            <a:r>
              <a:rPr lang="it-IT" sz="3400" dirty="0" smtClean="0">
                <a:latin typeface="Lucida Console"/>
                <a:cs typeface="Lucida Console"/>
              </a:rPr>
              <a:t>17    8048  1,740,434   0.77%  59.67%  CANTV </a:t>
            </a:r>
            <a:r>
              <a:rPr lang="it-IT" sz="3400" dirty="0" err="1" smtClean="0">
                <a:latin typeface="Lucida Console"/>
                <a:cs typeface="Lucida Console"/>
              </a:rPr>
              <a:t>Servicios</a:t>
            </a:r>
            <a:r>
              <a:rPr lang="it-IT" sz="3400" dirty="0" smtClean="0">
                <a:latin typeface="Lucida Console"/>
                <a:cs typeface="Lucida Console"/>
              </a:rPr>
              <a:t>, </a:t>
            </a:r>
            <a:r>
              <a:rPr lang="it-IT" sz="3400" dirty="0" err="1" smtClean="0">
                <a:latin typeface="Lucida Console"/>
                <a:cs typeface="Lucida Console"/>
              </a:rPr>
              <a:t>Venezuela,VE</a:t>
            </a:r>
            <a:endParaRPr lang="it-IT" sz="3400" dirty="0" smtClean="0">
              <a:latin typeface="Lucida Console"/>
              <a:cs typeface="Lucida Console"/>
            </a:endParaRPr>
          </a:p>
          <a:p>
            <a:pPr marL="0" indent="0">
              <a:buNone/>
            </a:pPr>
            <a:r>
              <a:rPr lang="it-IT" sz="3400" dirty="0" smtClean="0">
                <a:latin typeface="Lucida Console"/>
                <a:cs typeface="Lucida Console"/>
              </a:rPr>
              <a:t>18    3786  1,675,723   0.74%  60.40%  LGDACOM LG DACOM </a:t>
            </a:r>
            <a:r>
              <a:rPr lang="it-IT" sz="3400" dirty="0" err="1" smtClean="0">
                <a:latin typeface="Lucida Console"/>
                <a:cs typeface="Lucida Console"/>
              </a:rPr>
              <a:t>Corporation,KR</a:t>
            </a:r>
            <a:endParaRPr lang="it-IT" sz="3400" dirty="0" smtClean="0">
              <a:latin typeface="Lucida Console"/>
              <a:cs typeface="Lucida Console"/>
            </a:endParaRPr>
          </a:p>
          <a:p>
            <a:pPr marL="0" indent="0">
              <a:buNone/>
            </a:pPr>
            <a:r>
              <a:rPr lang="it-IT" sz="3400" dirty="0" smtClean="0">
                <a:latin typeface="Lucida Console"/>
                <a:cs typeface="Lucida Console"/>
              </a:rPr>
              <a:t>19    9737  1,662,131   0.73%  61.14%  TOTNET-TH-AS-AP TOT Public Company </a:t>
            </a:r>
            <a:r>
              <a:rPr lang="it-IT" sz="3400" dirty="0" err="1" smtClean="0">
                <a:latin typeface="Lucida Console"/>
                <a:cs typeface="Lucida Console"/>
              </a:rPr>
              <a:t>Limited,TH</a:t>
            </a:r>
            <a:endParaRPr lang="it-IT" sz="3400" dirty="0" smtClean="0">
              <a:latin typeface="Lucida Console"/>
              <a:cs typeface="Lucida Console"/>
            </a:endParaRPr>
          </a:p>
          <a:p>
            <a:pPr marL="0" indent="0">
              <a:buNone/>
            </a:pPr>
            <a:r>
              <a:rPr lang="it-IT" sz="3400" dirty="0" smtClean="0">
                <a:latin typeface="Lucida Console"/>
                <a:cs typeface="Lucida Console"/>
              </a:rPr>
              <a:t>20   13489  1,634,966   0.72%  61.86%  EPM </a:t>
            </a:r>
            <a:r>
              <a:rPr lang="it-IT" sz="3400" dirty="0" err="1" smtClean="0">
                <a:latin typeface="Lucida Console"/>
                <a:cs typeface="Lucida Console"/>
              </a:rPr>
              <a:t>Telecomunicaciones</a:t>
            </a:r>
            <a:r>
              <a:rPr lang="it-IT" sz="3400" dirty="0" smtClean="0">
                <a:latin typeface="Lucida Console"/>
                <a:cs typeface="Lucida Console"/>
              </a:rPr>
              <a:t> S.A. E.S.P.,CO</a:t>
            </a:r>
          </a:p>
          <a:p>
            <a:pPr marL="0" indent="0">
              <a:buNone/>
            </a:pPr>
            <a:r>
              <a:rPr lang="it-IT" sz="3400" dirty="0" smtClean="0">
                <a:latin typeface="Lucida Console"/>
                <a:cs typeface="Lucida Console"/>
              </a:rPr>
              <a:t>21   17974  1,554,658   0.68%  62.54%  TELKOMNET-AS2-AP PT </a:t>
            </a:r>
            <a:r>
              <a:rPr lang="it-IT" sz="3400" dirty="0" err="1" smtClean="0">
                <a:latin typeface="Lucida Console"/>
                <a:cs typeface="Lucida Console"/>
              </a:rPr>
              <a:t>Telekomunikasi</a:t>
            </a:r>
            <a:r>
              <a:rPr lang="it-IT" sz="3400" dirty="0" smtClean="0">
                <a:latin typeface="Lucida Console"/>
                <a:cs typeface="Lucida Console"/>
              </a:rPr>
              <a:t> </a:t>
            </a:r>
            <a:r>
              <a:rPr lang="it-IT" sz="3400" dirty="0" err="1" smtClean="0">
                <a:latin typeface="Lucida Console"/>
                <a:cs typeface="Lucida Console"/>
              </a:rPr>
              <a:t>Indonesia,ID</a:t>
            </a:r>
            <a:endParaRPr lang="it-IT" sz="3400" dirty="0" smtClean="0">
              <a:latin typeface="Lucida Console"/>
              <a:cs typeface="Lucida Console"/>
            </a:endParaRPr>
          </a:p>
          <a:p>
            <a:pPr marL="0" indent="0">
              <a:buNone/>
            </a:pPr>
            <a:r>
              <a:rPr lang="it-IT" sz="3400" dirty="0" smtClean="0">
                <a:latin typeface="Lucida Console"/>
                <a:cs typeface="Lucida Console"/>
              </a:rPr>
              <a:t>22    7643  1,487,808   0.66%  63.20%  VNPT-AS-VN Vietnam </a:t>
            </a:r>
            <a:r>
              <a:rPr lang="it-IT" sz="3400" dirty="0" err="1" smtClean="0">
                <a:latin typeface="Lucida Console"/>
                <a:cs typeface="Lucida Console"/>
              </a:rPr>
              <a:t>Posts</a:t>
            </a:r>
            <a:r>
              <a:rPr lang="it-IT" sz="3400" dirty="0" smtClean="0">
                <a:latin typeface="Lucida Console"/>
                <a:cs typeface="Lucida Console"/>
              </a:rPr>
              <a:t> and </a:t>
            </a:r>
            <a:r>
              <a:rPr lang="it-IT" sz="3400" dirty="0" err="1" smtClean="0">
                <a:latin typeface="Lucida Console"/>
                <a:cs typeface="Lucida Console"/>
              </a:rPr>
              <a:t>Telecommunications,VN</a:t>
            </a:r>
            <a:endParaRPr lang="it-IT" sz="3400" dirty="0" smtClean="0">
              <a:latin typeface="Lucida Console"/>
              <a:cs typeface="Lucida Console"/>
            </a:endParaRPr>
          </a:p>
          <a:p>
            <a:pPr marL="0" indent="0">
              <a:buNone/>
            </a:pPr>
            <a:r>
              <a:rPr lang="it-IT" sz="3400" dirty="0" smtClean="0">
                <a:latin typeface="Lucida Console"/>
                <a:cs typeface="Lucida Console"/>
              </a:rPr>
              <a:t>23    7303  1,414,687   0.62%  63.82%  Telecom Argentina S.A.,AR</a:t>
            </a:r>
          </a:p>
          <a:p>
            <a:pPr marL="0" indent="0">
              <a:buNone/>
            </a:pPr>
            <a:r>
              <a:rPr lang="it-IT" sz="3400" dirty="0" smtClean="0">
                <a:latin typeface="Lucida Console"/>
                <a:cs typeface="Lucida Console"/>
              </a:rPr>
              <a:t>24   19994  1,357,249   0.60%  64.42%  RACKSPACE - </a:t>
            </a:r>
            <a:r>
              <a:rPr lang="it-IT" sz="3400" dirty="0" err="1" smtClean="0">
                <a:latin typeface="Lucida Console"/>
                <a:cs typeface="Lucida Console"/>
              </a:rPr>
              <a:t>Rackspace</a:t>
            </a:r>
            <a:r>
              <a:rPr lang="it-IT" sz="3400" dirty="0" smtClean="0">
                <a:latin typeface="Lucida Console"/>
                <a:cs typeface="Lucida Console"/>
              </a:rPr>
              <a:t> </a:t>
            </a:r>
            <a:r>
              <a:rPr lang="it-IT" sz="3400" dirty="0" err="1" smtClean="0">
                <a:latin typeface="Lucida Console"/>
                <a:cs typeface="Lucida Console"/>
              </a:rPr>
              <a:t>Hosting,US</a:t>
            </a:r>
            <a:endParaRPr lang="it-IT" sz="3400" dirty="0" smtClean="0">
              <a:latin typeface="Lucida Console"/>
              <a:cs typeface="Lucida Console"/>
            </a:endParaRPr>
          </a:p>
          <a:p>
            <a:pPr marL="0" indent="0">
              <a:buNone/>
            </a:pPr>
            <a:r>
              <a:rPr lang="it-IT" sz="3400" dirty="0" smtClean="0">
                <a:latin typeface="Lucida Console"/>
                <a:cs typeface="Lucida Console"/>
              </a:rPr>
              <a:t>25    8708  1,272,774   0.56%  64.98%  RCS-RDS RCS &amp; RDS SA,RO</a:t>
            </a:r>
          </a:p>
          <a:p>
            <a:pPr marL="0" indent="0">
              <a:buNone/>
            </a:pPr>
            <a:endParaRPr lang="en-US" dirty="0">
              <a:latin typeface="Lucida Console"/>
              <a:cs typeface="Lucida Console"/>
            </a:endParaRPr>
          </a:p>
        </p:txBody>
      </p:sp>
      <p:sp>
        <p:nvSpPr>
          <p:cNvPr id="5" name="TextBox 4"/>
          <p:cNvSpPr txBox="1"/>
          <p:nvPr/>
        </p:nvSpPr>
        <p:spPr>
          <a:xfrm>
            <a:off x="1071011" y="2615114"/>
            <a:ext cx="6215062" cy="2308324"/>
          </a:xfrm>
          <a:prstGeom prst="rect">
            <a:avLst/>
          </a:prstGeom>
          <a:solidFill>
            <a:schemeClr val="bg1">
              <a:alpha val="87000"/>
            </a:schemeClr>
          </a:solidFill>
        </p:spPr>
        <p:txBody>
          <a:bodyPr wrap="square" rtlCol="0">
            <a:spAutoFit/>
          </a:bodyPr>
          <a:lstStyle/>
          <a:p>
            <a:r>
              <a:rPr lang="en-US" dirty="0" smtClean="0">
                <a:solidFill>
                  <a:srgbClr val="984807"/>
                </a:solidFill>
                <a:latin typeface="AhnbergHand"/>
                <a:cs typeface="AhnbergHand"/>
              </a:rPr>
              <a:t>This list still looks pretty strange!</a:t>
            </a:r>
          </a:p>
          <a:p>
            <a:endParaRPr lang="en-US" dirty="0">
              <a:solidFill>
                <a:srgbClr val="984807"/>
              </a:solidFill>
              <a:latin typeface="AhnbergHand"/>
              <a:cs typeface="AhnbergHand"/>
            </a:endParaRPr>
          </a:p>
          <a:p>
            <a:r>
              <a:rPr lang="en-US" dirty="0" smtClean="0">
                <a:solidFill>
                  <a:srgbClr val="984807"/>
                </a:solidFill>
                <a:latin typeface="AhnbergHand"/>
                <a:cs typeface="AhnbergHand"/>
              </a:rPr>
              <a:t>The problem is that resolver farms amplify their</a:t>
            </a:r>
          </a:p>
          <a:p>
            <a:r>
              <a:rPr lang="en-US" dirty="0">
                <a:solidFill>
                  <a:srgbClr val="984807"/>
                </a:solidFill>
                <a:latin typeface="AhnbergHand"/>
                <a:cs typeface="AhnbergHand"/>
              </a:rPr>
              <a:t>p</a:t>
            </a:r>
            <a:r>
              <a:rPr lang="en-US" dirty="0" smtClean="0">
                <a:solidFill>
                  <a:srgbClr val="984807"/>
                </a:solidFill>
                <a:latin typeface="AhnbergHand"/>
                <a:cs typeface="AhnbergHand"/>
              </a:rPr>
              <a:t>resence in this list because they splay multiple</a:t>
            </a:r>
          </a:p>
          <a:p>
            <a:r>
              <a:rPr lang="en-US" dirty="0" smtClean="0">
                <a:solidFill>
                  <a:srgbClr val="984807"/>
                </a:solidFill>
                <a:latin typeface="AhnbergHand"/>
                <a:cs typeface="AhnbergHand"/>
              </a:rPr>
              <a:t>Instances of the same query across slave resolvers</a:t>
            </a:r>
          </a:p>
          <a:p>
            <a:endParaRPr lang="en-US" dirty="0">
              <a:solidFill>
                <a:srgbClr val="984807"/>
              </a:solidFill>
              <a:latin typeface="AhnbergHand"/>
              <a:cs typeface="AhnbergHand"/>
            </a:endParaRPr>
          </a:p>
          <a:p>
            <a:r>
              <a:rPr lang="en-US" dirty="0" smtClean="0">
                <a:solidFill>
                  <a:srgbClr val="984807"/>
                </a:solidFill>
                <a:latin typeface="AhnbergHand"/>
                <a:cs typeface="AhnbergHand"/>
              </a:rPr>
              <a:t>Can we compensate for this?</a:t>
            </a:r>
            <a:endParaRPr lang="en-US" dirty="0">
              <a:solidFill>
                <a:srgbClr val="984807"/>
              </a:solidFill>
              <a:latin typeface="AhnbergHand"/>
              <a:cs typeface="AhnbergHand"/>
            </a:endParaRPr>
          </a:p>
        </p:txBody>
      </p:sp>
      <p:sp>
        <p:nvSpPr>
          <p:cNvPr id="4" name="Freeform 3"/>
          <p:cNvSpPr/>
          <p:nvPr/>
        </p:nvSpPr>
        <p:spPr>
          <a:xfrm>
            <a:off x="1883978" y="1600200"/>
            <a:ext cx="1330998" cy="971860"/>
          </a:xfrm>
          <a:custGeom>
            <a:avLst/>
            <a:gdLst>
              <a:gd name="connsiteX0" fmla="*/ 21062 w 1330998"/>
              <a:gd name="connsiteY0" fmla="*/ 964452 h 971860"/>
              <a:gd name="connsiteX1" fmla="*/ 60261 w 1330998"/>
              <a:gd name="connsiteY1" fmla="*/ 925252 h 971860"/>
              <a:gd name="connsiteX2" fmla="*/ 530641 w 1330998"/>
              <a:gd name="connsiteY2" fmla="*/ 611654 h 971860"/>
              <a:gd name="connsiteX3" fmla="*/ 1157815 w 1330998"/>
              <a:gd name="connsiteY3" fmla="*/ 580294 h 971860"/>
              <a:gd name="connsiteX4" fmla="*/ 1314609 w 1330998"/>
              <a:gd name="connsiteY4" fmla="*/ 290216 h 971860"/>
              <a:gd name="connsiteX5" fmla="*/ 1259731 w 1330998"/>
              <a:gd name="connsiteY5" fmla="*/ 62857 h 971860"/>
              <a:gd name="connsiteX6" fmla="*/ 726633 w 1330998"/>
              <a:gd name="connsiteY6" fmla="*/ 15817 h 971860"/>
              <a:gd name="connsiteX7" fmla="*/ 522802 w 1330998"/>
              <a:gd name="connsiteY7" fmla="*/ 298056 h 971860"/>
              <a:gd name="connsiteX8" fmla="*/ 609038 w 1330998"/>
              <a:gd name="connsiteY8" fmla="*/ 650854 h 97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0998" h="971860">
                <a:moveTo>
                  <a:pt x="21062" y="964452"/>
                </a:moveTo>
                <a:cubicBezTo>
                  <a:pt x="-1804" y="974252"/>
                  <a:pt x="-24669" y="984052"/>
                  <a:pt x="60261" y="925252"/>
                </a:cubicBezTo>
                <a:cubicBezTo>
                  <a:pt x="145191" y="866452"/>
                  <a:pt x="347715" y="669147"/>
                  <a:pt x="530641" y="611654"/>
                </a:cubicBezTo>
                <a:cubicBezTo>
                  <a:pt x="713567" y="554161"/>
                  <a:pt x="1027154" y="633867"/>
                  <a:pt x="1157815" y="580294"/>
                </a:cubicBezTo>
                <a:cubicBezTo>
                  <a:pt x="1288476" y="526721"/>
                  <a:pt x="1297623" y="376456"/>
                  <a:pt x="1314609" y="290216"/>
                </a:cubicBezTo>
                <a:cubicBezTo>
                  <a:pt x="1331595" y="203976"/>
                  <a:pt x="1357727" y="108590"/>
                  <a:pt x="1259731" y="62857"/>
                </a:cubicBezTo>
                <a:cubicBezTo>
                  <a:pt x="1161735" y="17124"/>
                  <a:pt x="849454" y="-23383"/>
                  <a:pt x="726633" y="15817"/>
                </a:cubicBezTo>
                <a:cubicBezTo>
                  <a:pt x="603812" y="55017"/>
                  <a:pt x="542401" y="192217"/>
                  <a:pt x="522802" y="298056"/>
                </a:cubicBezTo>
                <a:cubicBezTo>
                  <a:pt x="503203" y="403895"/>
                  <a:pt x="609038" y="650854"/>
                  <a:pt x="609038" y="65085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8702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Resolvers by AS – Filtered</a:t>
            </a:r>
            <a:endParaRPr lang="en-US" dirty="0"/>
          </a:p>
        </p:txBody>
      </p:sp>
      <p:sp>
        <p:nvSpPr>
          <p:cNvPr id="3" name="Content Placeholder 2"/>
          <p:cNvSpPr>
            <a:spLocks noGrp="1"/>
          </p:cNvSpPr>
          <p:nvPr>
            <p:ph idx="1"/>
          </p:nvPr>
        </p:nvSpPr>
        <p:spPr/>
        <p:txBody>
          <a:bodyPr>
            <a:noAutofit/>
          </a:bodyPr>
          <a:lstStyle/>
          <a:p>
            <a:pPr marL="0" indent="0">
              <a:spcBef>
                <a:spcPts val="0"/>
              </a:spcBef>
              <a:buNone/>
            </a:pPr>
            <a:r>
              <a:rPr lang="en-US" sz="1100" dirty="0" smtClean="0">
                <a:latin typeface="Lucida Console"/>
                <a:cs typeface="Lucida Console"/>
              </a:rPr>
              <a:t>Rank AS     Use    AS Name</a:t>
            </a:r>
          </a:p>
          <a:p>
            <a:pPr marL="0" indent="0">
              <a:spcBef>
                <a:spcPts val="0"/>
              </a:spcBef>
              <a:buNone/>
            </a:pPr>
            <a:r>
              <a:rPr lang="en-US" sz="1100" dirty="0" smtClean="0">
                <a:latin typeface="Lucida Console"/>
                <a:cs typeface="Lucida Console"/>
              </a:rPr>
              <a:t>  </a:t>
            </a:r>
            <a:r>
              <a:rPr lang="en-US" sz="1100" dirty="0" smtClean="0">
                <a:solidFill>
                  <a:srgbClr val="FF0000"/>
                </a:solidFill>
                <a:latin typeface="Lucida Console"/>
                <a:cs typeface="Lucida Console"/>
              </a:rPr>
              <a:t>1 </a:t>
            </a:r>
            <a:r>
              <a:rPr lang="en-US" sz="1100" dirty="0">
                <a:solidFill>
                  <a:srgbClr val="FF0000"/>
                </a:solidFill>
                <a:latin typeface="Lucida Console"/>
                <a:cs typeface="Lucida Console"/>
              </a:rPr>
              <a:t>15169  9.91% </a:t>
            </a:r>
            <a:r>
              <a:rPr lang="en-US" sz="1100" dirty="0" smtClean="0">
                <a:solidFill>
                  <a:srgbClr val="FF0000"/>
                </a:solidFill>
                <a:latin typeface="Lucida Console"/>
                <a:cs typeface="Lucida Console"/>
              </a:rPr>
              <a:t> GOOGLE </a:t>
            </a:r>
            <a:r>
              <a:rPr lang="en-US" sz="1100" dirty="0">
                <a:solidFill>
                  <a:srgbClr val="FF0000"/>
                </a:solidFill>
                <a:latin typeface="Lucida Console"/>
                <a:cs typeface="Lucida Console"/>
              </a:rPr>
              <a:t>- Google </a:t>
            </a:r>
            <a:r>
              <a:rPr lang="en-US" sz="1100" dirty="0" err="1">
                <a:solidFill>
                  <a:srgbClr val="FF0000"/>
                </a:solidFill>
                <a:latin typeface="Lucida Console"/>
                <a:cs typeface="Lucida Console"/>
              </a:rPr>
              <a:t>Inc.,US</a:t>
            </a:r>
            <a:endParaRPr lang="en-US" sz="1100" dirty="0">
              <a:solidFill>
                <a:srgbClr val="FF0000"/>
              </a:solidFill>
              <a:latin typeface="Lucida Console"/>
              <a:cs typeface="Lucida Console"/>
            </a:endParaRPr>
          </a:p>
          <a:p>
            <a:pPr marL="0" indent="0">
              <a:spcBef>
                <a:spcPts val="0"/>
              </a:spcBef>
              <a:buNone/>
            </a:pPr>
            <a:r>
              <a:rPr lang="en-US" sz="1100" dirty="0" smtClean="0">
                <a:latin typeface="Lucida Console"/>
                <a:cs typeface="Lucida Console"/>
              </a:rPr>
              <a:t>  2  4134  </a:t>
            </a:r>
            <a:r>
              <a:rPr lang="en-US" sz="1100" dirty="0">
                <a:latin typeface="Lucida Console"/>
                <a:cs typeface="Lucida Console"/>
              </a:rPr>
              <a:t>9.53% </a:t>
            </a:r>
            <a:r>
              <a:rPr lang="en-US" sz="1100" dirty="0" smtClean="0">
                <a:latin typeface="Lucida Console"/>
                <a:cs typeface="Lucida Console"/>
              </a:rPr>
              <a:t> CHINANET</a:t>
            </a:r>
            <a:r>
              <a:rPr lang="en-US" sz="1100" dirty="0">
                <a:latin typeface="Lucida Console"/>
                <a:cs typeface="Lucida Console"/>
              </a:rPr>
              <a:t>-BACKBONE No.31,Jin-rong </a:t>
            </a:r>
            <a:r>
              <a:rPr lang="en-US" sz="1100" dirty="0" err="1">
                <a:latin typeface="Lucida Console"/>
                <a:cs typeface="Lucida Console"/>
              </a:rPr>
              <a:t>Street,CN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3  4837  </a:t>
            </a:r>
            <a:r>
              <a:rPr lang="en-US" sz="1100" dirty="0">
                <a:latin typeface="Lucida Console"/>
                <a:cs typeface="Lucida Console"/>
              </a:rPr>
              <a:t>5.95% </a:t>
            </a:r>
            <a:r>
              <a:rPr lang="en-US" sz="1100" dirty="0" smtClean="0">
                <a:latin typeface="Lucida Console"/>
                <a:cs typeface="Lucida Console"/>
              </a:rPr>
              <a:t> CHINA169</a:t>
            </a:r>
            <a:r>
              <a:rPr lang="en-US" sz="1100" dirty="0">
                <a:latin typeface="Lucida Console"/>
                <a:cs typeface="Lucida Console"/>
              </a:rPr>
              <a:t>-BACKBONE CNCGROUP China169 </a:t>
            </a:r>
            <a:r>
              <a:rPr lang="en-US" sz="1100" dirty="0" err="1">
                <a:latin typeface="Lucida Console"/>
                <a:cs typeface="Lucida Console"/>
              </a:rPr>
              <a:t>Backbone,CN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4  7922  </a:t>
            </a:r>
            <a:r>
              <a:rPr lang="en-US" sz="1100" dirty="0">
                <a:latin typeface="Lucida Console"/>
                <a:cs typeface="Lucida Console"/>
              </a:rPr>
              <a:t>1.67% </a:t>
            </a:r>
            <a:r>
              <a:rPr lang="en-US" sz="1100" dirty="0" smtClean="0">
                <a:latin typeface="Lucida Console"/>
                <a:cs typeface="Lucida Console"/>
              </a:rPr>
              <a:t> COMCAST</a:t>
            </a:r>
            <a:r>
              <a:rPr lang="en-US" sz="1100" dirty="0">
                <a:latin typeface="Lucida Console"/>
                <a:cs typeface="Lucida Console"/>
              </a:rPr>
              <a:t>-7922 - Comcast Cable Communications,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a:t>
            </a:r>
            <a:r>
              <a:rPr lang="en-US" sz="1100" dirty="0" smtClean="0">
                <a:solidFill>
                  <a:srgbClr val="FF0000"/>
                </a:solidFill>
                <a:latin typeface="Lucida Console"/>
                <a:cs typeface="Lucida Console"/>
              </a:rPr>
              <a:t>5 </a:t>
            </a:r>
            <a:r>
              <a:rPr lang="en-US" sz="1100" dirty="0">
                <a:solidFill>
                  <a:srgbClr val="FF0000"/>
                </a:solidFill>
                <a:latin typeface="Lucida Console"/>
                <a:cs typeface="Lucida Console"/>
              </a:rPr>
              <a:t>36692  1.32% </a:t>
            </a:r>
            <a:r>
              <a:rPr lang="en-US" sz="1100" dirty="0" smtClean="0">
                <a:solidFill>
                  <a:srgbClr val="FF0000"/>
                </a:solidFill>
                <a:latin typeface="Lucida Console"/>
                <a:cs typeface="Lucida Console"/>
              </a:rPr>
              <a:t> OPENDNS </a:t>
            </a:r>
            <a:r>
              <a:rPr lang="en-US" sz="1100" dirty="0">
                <a:solidFill>
                  <a:srgbClr val="FF0000"/>
                </a:solidFill>
                <a:latin typeface="Lucida Console"/>
                <a:cs typeface="Lucida Console"/>
              </a:rPr>
              <a:t>- </a:t>
            </a:r>
            <a:r>
              <a:rPr lang="en-US" sz="1100" dirty="0" err="1">
                <a:solidFill>
                  <a:srgbClr val="FF0000"/>
                </a:solidFill>
                <a:latin typeface="Lucida Console"/>
                <a:cs typeface="Lucida Console"/>
              </a:rPr>
              <a:t>OpenDNS</a:t>
            </a:r>
            <a:r>
              <a:rPr lang="en-US" sz="1100" dirty="0">
                <a:solidFill>
                  <a:srgbClr val="FF0000"/>
                </a:solidFill>
                <a:latin typeface="Lucida Console"/>
                <a:cs typeface="Lucida Console"/>
              </a:rPr>
              <a:t>, LLC,US</a:t>
            </a:r>
          </a:p>
          <a:p>
            <a:pPr marL="0" indent="0">
              <a:spcBef>
                <a:spcPts val="0"/>
              </a:spcBef>
              <a:buNone/>
            </a:pPr>
            <a:r>
              <a:rPr lang="en-US" sz="1100" dirty="0" smtClean="0">
                <a:latin typeface="Lucida Console"/>
                <a:cs typeface="Lucida Console"/>
              </a:rPr>
              <a:t>  6  8151  </a:t>
            </a:r>
            <a:r>
              <a:rPr lang="en-US" sz="1100" dirty="0">
                <a:latin typeface="Lucida Console"/>
                <a:cs typeface="Lucida Console"/>
              </a:rPr>
              <a:t>1.27% </a:t>
            </a:r>
            <a:r>
              <a:rPr lang="en-US" sz="1100" dirty="0" smtClean="0">
                <a:latin typeface="Lucida Console"/>
                <a:cs typeface="Lucida Console"/>
              </a:rPr>
              <a:t> </a:t>
            </a:r>
            <a:r>
              <a:rPr lang="en-US" sz="1100" dirty="0" err="1" smtClean="0">
                <a:latin typeface="Lucida Console"/>
                <a:cs typeface="Lucida Console"/>
              </a:rPr>
              <a:t>Uninet</a:t>
            </a:r>
            <a:r>
              <a:rPr lang="en-US" sz="1100" dirty="0" smtClean="0">
                <a:latin typeface="Lucida Console"/>
                <a:cs typeface="Lucida Console"/>
              </a:rPr>
              <a:t> </a:t>
            </a:r>
            <a:r>
              <a:rPr lang="en-US" sz="1100" dirty="0">
                <a:latin typeface="Lucida Console"/>
                <a:cs typeface="Lucida Console"/>
              </a:rPr>
              <a:t>S.A. de C.V.,MX</a:t>
            </a:r>
          </a:p>
          <a:p>
            <a:pPr marL="0" indent="0">
              <a:spcBef>
                <a:spcPts val="0"/>
              </a:spcBef>
              <a:buNone/>
            </a:pPr>
            <a:r>
              <a:rPr lang="en-US" sz="1100" dirty="0" smtClean="0">
                <a:latin typeface="Lucida Console"/>
                <a:cs typeface="Lucida Console"/>
              </a:rPr>
              <a:t>  7  9829  </a:t>
            </a:r>
            <a:r>
              <a:rPr lang="en-US" sz="1100" dirty="0">
                <a:latin typeface="Lucida Console"/>
                <a:cs typeface="Lucida Console"/>
              </a:rPr>
              <a:t>1.17% </a:t>
            </a:r>
            <a:r>
              <a:rPr lang="en-US" sz="1100" dirty="0" smtClean="0">
                <a:latin typeface="Lucida Console"/>
                <a:cs typeface="Lucida Console"/>
              </a:rPr>
              <a:t> BSNL</a:t>
            </a:r>
            <a:r>
              <a:rPr lang="en-US" sz="1100" dirty="0">
                <a:latin typeface="Lucida Console"/>
                <a:cs typeface="Lucida Console"/>
              </a:rPr>
              <a:t>-NIB National Internet </a:t>
            </a:r>
            <a:r>
              <a:rPr lang="en-US" sz="1100" dirty="0" err="1">
                <a:latin typeface="Lucida Console"/>
                <a:cs typeface="Lucida Console"/>
              </a:rPr>
              <a:t>Backbone,IN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8  </a:t>
            </a:r>
            <a:r>
              <a:rPr lang="en-US" sz="1100" dirty="0">
                <a:latin typeface="Lucida Console"/>
                <a:cs typeface="Lucida Console"/>
              </a:rPr>
              <a:t>4713  1.13% </a:t>
            </a:r>
            <a:r>
              <a:rPr lang="en-US" sz="1100" dirty="0" smtClean="0">
                <a:latin typeface="Lucida Console"/>
                <a:cs typeface="Lucida Console"/>
              </a:rPr>
              <a:t> OCN </a:t>
            </a:r>
            <a:r>
              <a:rPr lang="en-US" sz="1100" dirty="0">
                <a:latin typeface="Lucida Console"/>
                <a:cs typeface="Lucida Console"/>
              </a:rPr>
              <a:t>NTT Communications </a:t>
            </a:r>
            <a:r>
              <a:rPr lang="en-US" sz="1100" dirty="0" err="1">
                <a:latin typeface="Lucida Console"/>
                <a:cs typeface="Lucida Console"/>
              </a:rPr>
              <a:t>Corporation,JP</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9  3320  </a:t>
            </a:r>
            <a:r>
              <a:rPr lang="en-US" sz="1100" dirty="0">
                <a:latin typeface="Lucida Console"/>
                <a:cs typeface="Lucida Console"/>
              </a:rPr>
              <a:t>1.02% </a:t>
            </a:r>
            <a:r>
              <a:rPr lang="en-US" sz="1100" dirty="0" smtClean="0">
                <a:latin typeface="Lucida Console"/>
                <a:cs typeface="Lucida Console"/>
              </a:rPr>
              <a:t> DTAG </a:t>
            </a:r>
            <a:r>
              <a:rPr lang="en-US" sz="1100" dirty="0">
                <a:latin typeface="Lucida Console"/>
                <a:cs typeface="Lucida Console"/>
              </a:rPr>
              <a:t>Deutsche Telekom AG,DE</a:t>
            </a:r>
          </a:p>
          <a:p>
            <a:pPr marL="0" indent="0">
              <a:spcBef>
                <a:spcPts val="0"/>
              </a:spcBef>
              <a:buNone/>
            </a:pPr>
            <a:r>
              <a:rPr lang="en-US" sz="1100" dirty="0" smtClean="0">
                <a:latin typeface="Lucida Console"/>
                <a:cs typeface="Lucida Console"/>
              </a:rPr>
              <a:t> 10 </a:t>
            </a:r>
            <a:r>
              <a:rPr lang="en-US" sz="1100" dirty="0">
                <a:latin typeface="Lucida Console"/>
                <a:cs typeface="Lucida Console"/>
              </a:rPr>
              <a:t>10753  0.93% </a:t>
            </a:r>
            <a:r>
              <a:rPr lang="en-US" sz="1100" dirty="0" smtClean="0">
                <a:latin typeface="Lucida Console"/>
                <a:cs typeface="Lucida Console"/>
              </a:rPr>
              <a:t> LVLT</a:t>
            </a:r>
            <a:r>
              <a:rPr lang="en-US" sz="1100" dirty="0">
                <a:latin typeface="Lucida Console"/>
                <a:cs typeface="Lucida Console"/>
              </a:rPr>
              <a:t>-10753 - Level 3 Communications,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11  4812  </a:t>
            </a:r>
            <a:r>
              <a:rPr lang="en-US" sz="1100" dirty="0">
                <a:latin typeface="Lucida Console"/>
                <a:cs typeface="Lucida Console"/>
              </a:rPr>
              <a:t>0.92% </a:t>
            </a:r>
            <a:r>
              <a:rPr lang="en-US" sz="1100" dirty="0" smtClean="0">
                <a:latin typeface="Lucida Console"/>
                <a:cs typeface="Lucida Console"/>
              </a:rPr>
              <a:t> CHINANET</a:t>
            </a:r>
            <a:r>
              <a:rPr lang="en-US" sz="1100" dirty="0">
                <a:latin typeface="Lucida Console"/>
                <a:cs typeface="Lucida Console"/>
              </a:rPr>
              <a:t>-SH-AP China Telecom (Group),CN</a:t>
            </a:r>
          </a:p>
          <a:p>
            <a:pPr marL="0" indent="0">
              <a:spcBef>
                <a:spcPts val="0"/>
              </a:spcBef>
              <a:buNone/>
            </a:pPr>
            <a:r>
              <a:rPr lang="en-US" sz="1100" dirty="0" smtClean="0">
                <a:latin typeface="Lucida Console"/>
                <a:cs typeface="Lucida Console"/>
              </a:rPr>
              <a:t> 12  4813  </a:t>
            </a:r>
            <a:r>
              <a:rPr lang="en-US" sz="1100" dirty="0">
                <a:latin typeface="Lucida Console"/>
                <a:cs typeface="Lucida Console"/>
              </a:rPr>
              <a:t>0.90% </a:t>
            </a:r>
            <a:r>
              <a:rPr lang="en-US" sz="1100" dirty="0" smtClean="0">
                <a:latin typeface="Lucida Console"/>
                <a:cs typeface="Lucida Console"/>
              </a:rPr>
              <a:t> BACKBONE</a:t>
            </a:r>
            <a:r>
              <a:rPr lang="en-US" sz="1100" dirty="0">
                <a:latin typeface="Lucida Console"/>
                <a:cs typeface="Lucida Console"/>
              </a:rPr>
              <a:t>-GUANGDONG-AP China Telecom(Group),CN</a:t>
            </a:r>
          </a:p>
          <a:p>
            <a:pPr marL="0" indent="0">
              <a:spcBef>
                <a:spcPts val="0"/>
              </a:spcBef>
              <a:buNone/>
            </a:pPr>
            <a:r>
              <a:rPr lang="en-US" sz="1100" dirty="0" smtClean="0">
                <a:latin typeface="Lucida Console"/>
                <a:cs typeface="Lucida Console"/>
              </a:rPr>
              <a:t> 13  4766  </a:t>
            </a:r>
            <a:r>
              <a:rPr lang="en-US" sz="1100" dirty="0">
                <a:latin typeface="Lucida Console"/>
                <a:cs typeface="Lucida Console"/>
              </a:rPr>
              <a:t>0.86% </a:t>
            </a:r>
            <a:r>
              <a:rPr lang="en-US" sz="1100" dirty="0" smtClean="0">
                <a:latin typeface="Lucida Console"/>
                <a:cs typeface="Lucida Console"/>
              </a:rPr>
              <a:t> KIXS</a:t>
            </a:r>
            <a:r>
              <a:rPr lang="en-US" sz="1100" dirty="0">
                <a:latin typeface="Lucida Console"/>
                <a:cs typeface="Lucida Console"/>
              </a:rPr>
              <a:t>-AS-KR Korea </a:t>
            </a:r>
            <a:r>
              <a:rPr lang="en-US" sz="1100" dirty="0" err="1">
                <a:latin typeface="Lucida Console"/>
                <a:cs typeface="Lucida Console"/>
              </a:rPr>
              <a:t>Telecom,KR</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14 </a:t>
            </a:r>
            <a:r>
              <a:rPr lang="en-US" sz="1100" dirty="0">
                <a:latin typeface="Lucida Console"/>
                <a:cs typeface="Lucida Console"/>
              </a:rPr>
              <a:t>28573  0.84% </a:t>
            </a:r>
            <a:r>
              <a:rPr lang="en-US" sz="1100" dirty="0" smtClean="0">
                <a:latin typeface="Lucida Console"/>
                <a:cs typeface="Lucida Console"/>
              </a:rPr>
              <a:t> NET </a:t>
            </a:r>
            <a:r>
              <a:rPr lang="en-US" sz="1100" dirty="0" err="1" smtClean="0">
                <a:latin typeface="Lucida Console"/>
                <a:cs typeface="Lucida Console"/>
              </a:rPr>
              <a:t>Servicos</a:t>
            </a:r>
            <a:r>
              <a:rPr lang="en-US" sz="1100" dirty="0" smtClean="0">
                <a:latin typeface="Lucida Console"/>
                <a:cs typeface="Lucida Console"/>
              </a:rPr>
              <a:t> </a:t>
            </a:r>
            <a:r>
              <a:rPr lang="en-US" sz="1100" dirty="0">
                <a:latin typeface="Lucida Console"/>
                <a:cs typeface="Lucida Console"/>
              </a:rPr>
              <a:t>de </a:t>
            </a:r>
            <a:r>
              <a:rPr lang="en-US" sz="1100" dirty="0" err="1" smtClean="0">
                <a:latin typeface="Lucida Console"/>
                <a:cs typeface="Lucida Console"/>
              </a:rPr>
              <a:t>Comunicatio</a:t>
            </a:r>
            <a:r>
              <a:rPr lang="en-US" sz="1100" dirty="0" smtClean="0">
                <a:latin typeface="Lucida Console"/>
                <a:cs typeface="Lucida Console"/>
              </a:rPr>
              <a:t> </a:t>
            </a:r>
            <a:r>
              <a:rPr lang="en-US" sz="1100" dirty="0">
                <a:latin typeface="Lucida Console"/>
                <a:cs typeface="Lucida Console"/>
              </a:rPr>
              <a:t>S.A.,BR</a:t>
            </a:r>
          </a:p>
          <a:p>
            <a:pPr marL="0" indent="0">
              <a:spcBef>
                <a:spcPts val="0"/>
              </a:spcBef>
              <a:buNone/>
            </a:pPr>
            <a:r>
              <a:rPr lang="en-US" sz="1100" dirty="0" smtClean="0">
                <a:latin typeface="Lucida Console"/>
                <a:cs typeface="Lucida Console"/>
              </a:rPr>
              <a:t> 15  4808  </a:t>
            </a:r>
            <a:r>
              <a:rPr lang="en-US" sz="1100" dirty="0">
                <a:latin typeface="Lucida Console"/>
                <a:cs typeface="Lucida Console"/>
              </a:rPr>
              <a:t>0.76% </a:t>
            </a:r>
            <a:r>
              <a:rPr lang="en-US" sz="1100" dirty="0" smtClean="0">
                <a:latin typeface="Lucida Console"/>
                <a:cs typeface="Lucida Console"/>
              </a:rPr>
              <a:t> CHINA169</a:t>
            </a:r>
            <a:r>
              <a:rPr lang="en-US" sz="1100" dirty="0">
                <a:latin typeface="Lucida Console"/>
                <a:cs typeface="Lucida Console"/>
              </a:rPr>
              <a:t>-BJ CNCGROUP IP network China169 Beijing Province </a:t>
            </a:r>
            <a:r>
              <a:rPr lang="en-US" sz="1100" dirty="0" err="1">
                <a:latin typeface="Lucida Console"/>
                <a:cs typeface="Lucida Console"/>
              </a:rPr>
              <a:t>Network,CN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16 </a:t>
            </a:r>
            <a:r>
              <a:rPr lang="en-US" sz="1100" dirty="0">
                <a:latin typeface="Lucida Console"/>
                <a:cs typeface="Lucida Console"/>
              </a:rPr>
              <a:t>24560  0.75% </a:t>
            </a:r>
            <a:r>
              <a:rPr lang="en-US" sz="1100" dirty="0" smtClean="0">
                <a:latin typeface="Lucida Console"/>
                <a:cs typeface="Lucida Console"/>
              </a:rPr>
              <a:t> AIRTELBROADBAND</a:t>
            </a:r>
            <a:r>
              <a:rPr lang="en-US" sz="1100" dirty="0">
                <a:latin typeface="Lucida Console"/>
                <a:cs typeface="Lucida Console"/>
              </a:rPr>
              <a:t>-AS-AP </a:t>
            </a:r>
            <a:r>
              <a:rPr lang="en-US" sz="1100" dirty="0" err="1">
                <a:latin typeface="Lucida Console"/>
                <a:cs typeface="Lucida Console"/>
              </a:rPr>
              <a:t>Bharti</a:t>
            </a:r>
            <a:r>
              <a:rPr lang="en-US" sz="1100" dirty="0">
                <a:latin typeface="Lucida Console"/>
                <a:cs typeface="Lucida Console"/>
              </a:rPr>
              <a:t> </a:t>
            </a:r>
            <a:r>
              <a:rPr lang="en-US" sz="1100" dirty="0" err="1">
                <a:latin typeface="Lucida Console"/>
                <a:cs typeface="Lucida Console"/>
              </a:rPr>
              <a:t>Airtel</a:t>
            </a:r>
            <a:r>
              <a:rPr lang="en-US" sz="1100" dirty="0">
                <a:latin typeface="Lucida Console"/>
                <a:cs typeface="Lucida Console"/>
              </a:rPr>
              <a:t> Ltd., </a:t>
            </a:r>
            <a:r>
              <a:rPr lang="en-US" sz="1100" dirty="0" err="1">
                <a:latin typeface="Lucida Console"/>
                <a:cs typeface="Lucida Console"/>
              </a:rPr>
              <a:t>Telemedia</a:t>
            </a:r>
            <a:r>
              <a:rPr lang="en-US" sz="1100" dirty="0">
                <a:latin typeface="Lucida Console"/>
                <a:cs typeface="Lucida Console"/>
              </a:rPr>
              <a:t> </a:t>
            </a:r>
            <a:r>
              <a:rPr lang="en-US" sz="1100" dirty="0" err="1">
                <a:latin typeface="Lucida Console"/>
                <a:cs typeface="Lucida Console"/>
              </a:rPr>
              <a:t>Services,IN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17  3215  </a:t>
            </a:r>
            <a:r>
              <a:rPr lang="en-US" sz="1100" dirty="0">
                <a:latin typeface="Lucida Console"/>
                <a:cs typeface="Lucida Console"/>
              </a:rPr>
              <a:t>0.72% </a:t>
            </a:r>
            <a:r>
              <a:rPr lang="en-US" sz="1100" dirty="0" smtClean="0">
                <a:latin typeface="Lucida Console"/>
                <a:cs typeface="Lucida Console"/>
              </a:rPr>
              <a:t> AS3215 </a:t>
            </a:r>
            <a:r>
              <a:rPr lang="en-US" sz="1100" dirty="0">
                <a:latin typeface="Lucida Console"/>
                <a:cs typeface="Lucida Console"/>
              </a:rPr>
              <a:t>Orange S.A.,FR</a:t>
            </a:r>
          </a:p>
          <a:p>
            <a:pPr marL="0" indent="0">
              <a:spcBef>
                <a:spcPts val="0"/>
              </a:spcBef>
              <a:buNone/>
            </a:pPr>
            <a:r>
              <a:rPr lang="en-US" sz="1100" dirty="0" smtClean="0">
                <a:latin typeface="Lucida Console"/>
                <a:cs typeface="Lucida Console"/>
              </a:rPr>
              <a:t> 18   701  </a:t>
            </a:r>
            <a:r>
              <a:rPr lang="en-US" sz="1100" dirty="0">
                <a:latin typeface="Lucida Console"/>
                <a:cs typeface="Lucida Console"/>
              </a:rPr>
              <a:t>0.71% </a:t>
            </a:r>
            <a:r>
              <a:rPr lang="en-US" sz="1100" dirty="0" smtClean="0">
                <a:latin typeface="Lucida Console"/>
                <a:cs typeface="Lucida Console"/>
              </a:rPr>
              <a:t> UUNET </a:t>
            </a:r>
            <a:r>
              <a:rPr lang="en-US" sz="1100" dirty="0">
                <a:latin typeface="Lucida Console"/>
                <a:cs typeface="Lucida Console"/>
              </a:rPr>
              <a:t>- MCI Communications Services, Inc. d/b/a Verizon </a:t>
            </a:r>
            <a:r>
              <a:rPr lang="en-US" sz="1100" dirty="0" err="1">
                <a:latin typeface="Lucida Console"/>
                <a:cs typeface="Lucida Console"/>
              </a:rPr>
              <a:t>Business,US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19  9121  </a:t>
            </a:r>
            <a:r>
              <a:rPr lang="en-US" sz="1100" dirty="0">
                <a:latin typeface="Lucida Console"/>
                <a:cs typeface="Lucida Console"/>
              </a:rPr>
              <a:t>0.64% </a:t>
            </a:r>
            <a:r>
              <a:rPr lang="en-US" sz="1100" dirty="0" smtClean="0">
                <a:latin typeface="Lucida Console"/>
                <a:cs typeface="Lucida Console"/>
              </a:rPr>
              <a:t> TTNET </a:t>
            </a:r>
            <a:r>
              <a:rPr lang="en-US" sz="1100" dirty="0">
                <a:latin typeface="Lucida Console"/>
                <a:cs typeface="Lucida Console"/>
              </a:rPr>
              <a:t>Turk </a:t>
            </a:r>
            <a:r>
              <a:rPr lang="en-US" sz="1100" dirty="0" err="1">
                <a:latin typeface="Lucida Console"/>
                <a:cs typeface="Lucida Console"/>
              </a:rPr>
              <a:t>Telekomunikasyon</a:t>
            </a:r>
            <a:r>
              <a:rPr lang="en-US" sz="1100" dirty="0">
                <a:latin typeface="Lucida Console"/>
                <a:cs typeface="Lucida Console"/>
              </a:rPr>
              <a:t> </a:t>
            </a:r>
            <a:r>
              <a:rPr lang="en-US" sz="1100" dirty="0" err="1">
                <a:latin typeface="Lucida Console"/>
                <a:cs typeface="Lucida Console"/>
              </a:rPr>
              <a:t>Anonim</a:t>
            </a:r>
            <a:r>
              <a:rPr lang="en-US" sz="1100" dirty="0">
                <a:latin typeface="Lucida Console"/>
                <a:cs typeface="Lucida Console"/>
              </a:rPr>
              <a:t> </a:t>
            </a:r>
            <a:r>
              <a:rPr lang="en-US" sz="1100" dirty="0" err="1">
                <a:latin typeface="Lucida Console"/>
                <a:cs typeface="Lucida Console"/>
              </a:rPr>
              <a:t>Sirketi,TR</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20  8452  </a:t>
            </a:r>
            <a:r>
              <a:rPr lang="en-US" sz="1100" dirty="0">
                <a:latin typeface="Lucida Console"/>
                <a:cs typeface="Lucida Console"/>
              </a:rPr>
              <a:t>0.63% </a:t>
            </a:r>
            <a:r>
              <a:rPr lang="en-US" sz="1100" dirty="0" smtClean="0">
                <a:latin typeface="Lucida Console"/>
                <a:cs typeface="Lucida Console"/>
              </a:rPr>
              <a:t> TE</a:t>
            </a:r>
            <a:r>
              <a:rPr lang="en-US" sz="1100" dirty="0">
                <a:latin typeface="Lucida Console"/>
                <a:cs typeface="Lucida Console"/>
              </a:rPr>
              <a:t>-AS TE-AS,EG</a:t>
            </a:r>
          </a:p>
          <a:p>
            <a:pPr marL="0" indent="0">
              <a:spcBef>
                <a:spcPts val="0"/>
              </a:spcBef>
              <a:buNone/>
            </a:pPr>
            <a:r>
              <a:rPr lang="en-US" sz="1100" dirty="0" smtClean="0">
                <a:latin typeface="Lucida Console"/>
                <a:cs typeface="Lucida Console"/>
              </a:rPr>
              <a:t> 21  9394  </a:t>
            </a:r>
            <a:r>
              <a:rPr lang="en-US" sz="1100" dirty="0">
                <a:latin typeface="Lucida Console"/>
                <a:cs typeface="Lucida Console"/>
              </a:rPr>
              <a:t>0.62% </a:t>
            </a:r>
            <a:r>
              <a:rPr lang="en-US" sz="1100" dirty="0" smtClean="0">
                <a:latin typeface="Lucida Console"/>
                <a:cs typeface="Lucida Console"/>
              </a:rPr>
              <a:t> CTTNET </a:t>
            </a:r>
            <a:r>
              <a:rPr lang="en-US" sz="1100" dirty="0">
                <a:latin typeface="Lucida Console"/>
                <a:cs typeface="Lucida Console"/>
              </a:rPr>
              <a:t>China </a:t>
            </a:r>
            <a:r>
              <a:rPr lang="en-US" sz="1100" dirty="0" err="1">
                <a:latin typeface="Lucida Console"/>
                <a:cs typeface="Lucida Console"/>
              </a:rPr>
              <a:t>TieTong</a:t>
            </a:r>
            <a:r>
              <a:rPr lang="en-US" sz="1100" dirty="0">
                <a:latin typeface="Lucida Console"/>
                <a:cs typeface="Lucida Console"/>
              </a:rPr>
              <a:t> Telecommunications </a:t>
            </a:r>
            <a:r>
              <a:rPr lang="en-US" sz="1100" dirty="0" err="1">
                <a:latin typeface="Lucida Console"/>
                <a:cs typeface="Lucida Console"/>
              </a:rPr>
              <a:t>Corporation,CN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22  9808  </a:t>
            </a:r>
            <a:r>
              <a:rPr lang="en-US" sz="1100" dirty="0">
                <a:latin typeface="Lucida Console"/>
                <a:cs typeface="Lucida Console"/>
              </a:rPr>
              <a:t>0.60% </a:t>
            </a:r>
            <a:r>
              <a:rPr lang="en-US" sz="1100" dirty="0" smtClean="0">
                <a:latin typeface="Lucida Console"/>
                <a:cs typeface="Lucida Console"/>
              </a:rPr>
              <a:t> CMNET</a:t>
            </a:r>
            <a:r>
              <a:rPr lang="en-US" sz="1100" dirty="0">
                <a:latin typeface="Lucida Console"/>
                <a:cs typeface="Lucida Console"/>
              </a:rPr>
              <a:t>-GD Guangdong Mobile Communication </a:t>
            </a:r>
            <a:r>
              <a:rPr lang="en-US" sz="1100" dirty="0" err="1">
                <a:latin typeface="Lucida Console"/>
                <a:cs typeface="Lucida Console"/>
              </a:rPr>
              <a:t>Co.Ltd.,CN</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23  6713  </a:t>
            </a:r>
            <a:r>
              <a:rPr lang="en-US" sz="1100" dirty="0">
                <a:latin typeface="Lucida Console"/>
                <a:cs typeface="Lucida Console"/>
              </a:rPr>
              <a:t>0.57% </a:t>
            </a:r>
            <a:r>
              <a:rPr lang="en-US" sz="1100" dirty="0" smtClean="0">
                <a:latin typeface="Lucida Console"/>
                <a:cs typeface="Lucida Console"/>
              </a:rPr>
              <a:t> IAM</a:t>
            </a:r>
            <a:r>
              <a:rPr lang="en-US" sz="1100" dirty="0">
                <a:latin typeface="Lucida Console"/>
                <a:cs typeface="Lucida Console"/>
              </a:rPr>
              <a:t>-AS,MA</a:t>
            </a:r>
          </a:p>
          <a:p>
            <a:pPr marL="0" indent="0">
              <a:spcBef>
                <a:spcPts val="0"/>
              </a:spcBef>
              <a:buNone/>
            </a:pPr>
            <a:r>
              <a:rPr lang="en-US" sz="1100" dirty="0" smtClean="0">
                <a:latin typeface="Lucida Console"/>
                <a:cs typeface="Lucida Console"/>
              </a:rPr>
              <a:t> 24  6830  </a:t>
            </a:r>
            <a:r>
              <a:rPr lang="en-US" sz="1100" dirty="0">
                <a:latin typeface="Lucida Console"/>
                <a:cs typeface="Lucida Console"/>
              </a:rPr>
              <a:t>0.56% </a:t>
            </a:r>
            <a:r>
              <a:rPr lang="en-US" sz="1100" dirty="0" smtClean="0">
                <a:latin typeface="Lucida Console"/>
                <a:cs typeface="Lucida Console"/>
              </a:rPr>
              <a:t> LGI</a:t>
            </a:r>
            <a:r>
              <a:rPr lang="en-US" sz="1100" dirty="0">
                <a:latin typeface="Lucida Console"/>
                <a:cs typeface="Lucida Console"/>
              </a:rPr>
              <a:t>-UPC Liberty Global Operations B.V.</a:t>
            </a:r>
            <a:r>
              <a:rPr lang="en-US" sz="1100" dirty="0" smtClean="0">
                <a:latin typeface="Lucida Console"/>
                <a:cs typeface="Lucida Console"/>
              </a:rPr>
              <a:t>,EU</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25 </a:t>
            </a:r>
            <a:r>
              <a:rPr lang="en-US" sz="1100" dirty="0">
                <a:latin typeface="Lucida Console"/>
                <a:cs typeface="Lucida Console"/>
              </a:rPr>
              <a:t>18881  0.55% </a:t>
            </a:r>
            <a:r>
              <a:rPr lang="en-US" sz="1100" dirty="0" smtClean="0">
                <a:latin typeface="Lucida Console"/>
                <a:cs typeface="Lucida Console"/>
              </a:rPr>
              <a:t> Global </a:t>
            </a:r>
            <a:r>
              <a:rPr lang="en-US" sz="1100" dirty="0">
                <a:latin typeface="Lucida Console"/>
                <a:cs typeface="Lucida Console"/>
              </a:rPr>
              <a:t>Village </a:t>
            </a:r>
            <a:r>
              <a:rPr lang="en-US" sz="1100" dirty="0" err="1">
                <a:latin typeface="Lucida Console"/>
                <a:cs typeface="Lucida Console"/>
              </a:rPr>
              <a:t>Telecom,BR</a:t>
            </a:r>
            <a:endParaRPr lang="en-US" sz="1100" dirty="0">
              <a:latin typeface="Lucida Console"/>
              <a:cs typeface="Lucida Console"/>
            </a:endParaRPr>
          </a:p>
          <a:p>
            <a:pPr marL="0" indent="0">
              <a:spcBef>
                <a:spcPts val="0"/>
              </a:spcBef>
              <a:buNone/>
            </a:pPr>
            <a:endParaRPr lang="en-US" sz="1100" dirty="0">
              <a:latin typeface="Lucida Console"/>
              <a:cs typeface="Lucida Console"/>
            </a:endParaRPr>
          </a:p>
        </p:txBody>
      </p:sp>
    </p:spTree>
    <p:extLst>
      <p:ext uri="{BB962C8B-B14F-4D97-AF65-F5344CB8AC3E}">
        <p14:creationId xmlns:p14="http://schemas.microsoft.com/office/powerpoint/2010/main" val="138543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Who’s Resolving “</a:t>
            </a:r>
            <a:r>
              <a:rPr lang="en-US" i="1" dirty="0" smtClean="0"/>
              <a:t>Locally</a:t>
            </a:r>
            <a:r>
              <a:rPr lang="en-US" dirty="0" smtClean="0"/>
              <a:t>” and Who’s Not?</a:t>
            </a:r>
            <a:endParaRPr lang="en-US" dirty="0"/>
          </a:p>
        </p:txBody>
      </p:sp>
      <p:sp>
        <p:nvSpPr>
          <p:cNvPr id="3" name="Content Placeholder 2"/>
          <p:cNvSpPr>
            <a:spLocks noGrp="1"/>
          </p:cNvSpPr>
          <p:nvPr>
            <p:ph idx="1"/>
          </p:nvPr>
        </p:nvSpPr>
        <p:spPr/>
        <p:txBody>
          <a:bodyPr/>
          <a:lstStyle/>
          <a:p>
            <a:pPr marL="0" indent="0">
              <a:buNone/>
            </a:pPr>
            <a:r>
              <a:rPr lang="en-US" dirty="0" smtClean="0"/>
              <a:t>Let’s filter this data by removing all entries where the user and the visible resolver are in the same network (same AS)</a:t>
            </a:r>
          </a:p>
          <a:p>
            <a:pPr marL="0" indent="0">
              <a:buNone/>
            </a:pPr>
            <a:endParaRPr lang="en-US" dirty="0"/>
          </a:p>
          <a:p>
            <a:pPr marL="0" indent="0">
              <a:buNone/>
            </a:pPr>
            <a:r>
              <a:rPr lang="en-US" dirty="0" smtClean="0"/>
              <a:t>Which non-local resolvers are being used?</a:t>
            </a:r>
            <a:endParaRPr lang="en-US" dirty="0"/>
          </a:p>
        </p:txBody>
      </p:sp>
    </p:spTree>
    <p:extLst>
      <p:ext uri="{BB962C8B-B14F-4D97-AF65-F5344CB8AC3E}">
        <p14:creationId xmlns:p14="http://schemas.microsoft.com/office/powerpoint/2010/main" val="1450290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Non-Local (AS) Resolution: Top Resolvers (by AS)</a:t>
            </a:r>
            <a:endParaRPr lang="en-US" dirty="0"/>
          </a:p>
        </p:txBody>
      </p:sp>
      <p:sp>
        <p:nvSpPr>
          <p:cNvPr id="3" name="Content Placeholder 2"/>
          <p:cNvSpPr>
            <a:spLocks noGrp="1"/>
          </p:cNvSpPr>
          <p:nvPr>
            <p:ph idx="1"/>
          </p:nvPr>
        </p:nvSpPr>
        <p:spPr>
          <a:xfrm>
            <a:off x="457200" y="1600200"/>
            <a:ext cx="8440680" cy="4525963"/>
          </a:xfrm>
        </p:spPr>
        <p:txBody>
          <a:bodyPr>
            <a:noAutofit/>
          </a:bodyPr>
          <a:lstStyle/>
          <a:p>
            <a:pPr marL="0" indent="0">
              <a:spcBef>
                <a:spcPts val="0"/>
              </a:spcBef>
              <a:buNone/>
            </a:pPr>
            <a:r>
              <a:rPr lang="en-US" sz="1100" dirty="0" smtClean="0">
                <a:latin typeface="Lucida Console"/>
                <a:cs typeface="Lucida Console"/>
              </a:rPr>
              <a:t>Rank AS     Use            AS Name</a:t>
            </a:r>
          </a:p>
          <a:p>
            <a:pPr marL="0" indent="0">
              <a:spcBef>
                <a:spcPts val="0"/>
              </a:spcBef>
              <a:buNone/>
            </a:pPr>
            <a:r>
              <a:rPr lang="fr-FR" sz="1100" dirty="0" smtClean="0">
                <a:latin typeface="Lucida Console"/>
                <a:cs typeface="Lucida Console"/>
              </a:rPr>
              <a:t> </a:t>
            </a:r>
            <a:r>
              <a:rPr lang="fr-FR" sz="1100" dirty="0" smtClean="0">
                <a:solidFill>
                  <a:srgbClr val="FF0000"/>
                </a:solidFill>
                <a:latin typeface="Lucida Console"/>
                <a:cs typeface="Lucida Console"/>
              </a:rPr>
              <a:t>1 </a:t>
            </a:r>
            <a:r>
              <a:rPr lang="fr-FR" sz="1100" dirty="0">
                <a:solidFill>
                  <a:srgbClr val="FF0000"/>
                </a:solidFill>
                <a:latin typeface="Lucida Console"/>
                <a:cs typeface="Lucida Console"/>
              </a:rPr>
              <a:t>15169 </a:t>
            </a:r>
            <a:r>
              <a:rPr lang="fr-FR" sz="1100" dirty="0" smtClean="0">
                <a:solidFill>
                  <a:srgbClr val="FF0000"/>
                </a:solidFill>
                <a:latin typeface="Lucida Console"/>
                <a:cs typeface="Lucida Console"/>
              </a:rPr>
              <a:t>2,494,244 </a:t>
            </a:r>
            <a:r>
              <a:rPr lang="fr-FR" sz="1100" dirty="0">
                <a:solidFill>
                  <a:srgbClr val="FF0000"/>
                </a:solidFill>
                <a:latin typeface="Lucida Console"/>
                <a:cs typeface="Lucida Console"/>
              </a:rPr>
              <a:t>36.87% </a:t>
            </a:r>
            <a:r>
              <a:rPr lang="fr-FR" sz="1100" dirty="0" smtClean="0">
                <a:solidFill>
                  <a:srgbClr val="FF0000"/>
                </a:solidFill>
                <a:latin typeface="Lucida Console"/>
                <a:cs typeface="Lucida Console"/>
              </a:rPr>
              <a:t> GOOGLE </a:t>
            </a:r>
            <a:r>
              <a:rPr lang="fr-FR" sz="1100" dirty="0">
                <a:solidFill>
                  <a:srgbClr val="FF0000"/>
                </a:solidFill>
                <a:latin typeface="Lucida Console"/>
                <a:cs typeface="Lucida Console"/>
              </a:rPr>
              <a:t>- Google </a:t>
            </a:r>
            <a:r>
              <a:rPr lang="fr-FR" sz="1100" dirty="0" err="1">
                <a:solidFill>
                  <a:srgbClr val="FF0000"/>
                </a:solidFill>
                <a:latin typeface="Lucida Console"/>
                <a:cs typeface="Lucida Console"/>
              </a:rPr>
              <a:t>Inc.,US</a:t>
            </a:r>
            <a:endParaRPr lang="fr-FR" sz="1100" dirty="0">
              <a:solidFill>
                <a:srgbClr val="FF0000"/>
              </a:solidFill>
              <a:latin typeface="Lucida Console"/>
              <a:cs typeface="Lucida Console"/>
            </a:endParaRPr>
          </a:p>
          <a:p>
            <a:pPr marL="0" indent="0">
              <a:spcBef>
                <a:spcPts val="0"/>
              </a:spcBef>
              <a:buNone/>
            </a:pPr>
            <a:r>
              <a:rPr lang="fr-FR" sz="1100" dirty="0" smtClean="0">
                <a:solidFill>
                  <a:srgbClr val="FF0000"/>
                </a:solidFill>
                <a:latin typeface="Lucida Console"/>
                <a:cs typeface="Lucida Console"/>
              </a:rPr>
              <a:t> 2 </a:t>
            </a:r>
            <a:r>
              <a:rPr lang="fr-FR" sz="1100" dirty="0">
                <a:solidFill>
                  <a:srgbClr val="FF0000"/>
                </a:solidFill>
                <a:latin typeface="Lucida Console"/>
                <a:cs typeface="Lucida Console"/>
              </a:rPr>
              <a:t>36692 </a:t>
            </a:r>
            <a:r>
              <a:rPr lang="fr-FR" sz="1100" dirty="0" smtClean="0">
                <a:solidFill>
                  <a:srgbClr val="FF0000"/>
                </a:solidFill>
                <a:latin typeface="Lucida Console"/>
                <a:cs typeface="Lucida Console"/>
              </a:rPr>
              <a:t>  332,762  </a:t>
            </a:r>
            <a:r>
              <a:rPr lang="fr-FR" sz="1100" dirty="0">
                <a:solidFill>
                  <a:srgbClr val="FF0000"/>
                </a:solidFill>
                <a:latin typeface="Lucida Console"/>
                <a:cs typeface="Lucida Console"/>
              </a:rPr>
              <a:t>4.92% </a:t>
            </a:r>
            <a:r>
              <a:rPr lang="fr-FR" sz="1100" dirty="0" smtClean="0">
                <a:solidFill>
                  <a:srgbClr val="FF0000"/>
                </a:solidFill>
                <a:latin typeface="Lucida Console"/>
                <a:cs typeface="Lucida Console"/>
              </a:rPr>
              <a:t> OPENDNS </a:t>
            </a:r>
            <a:r>
              <a:rPr lang="fr-FR" sz="1100" dirty="0">
                <a:solidFill>
                  <a:srgbClr val="FF0000"/>
                </a:solidFill>
                <a:latin typeface="Lucida Console"/>
                <a:cs typeface="Lucida Console"/>
              </a:rPr>
              <a:t>- </a:t>
            </a:r>
            <a:r>
              <a:rPr lang="fr-FR" sz="1100" dirty="0" err="1">
                <a:solidFill>
                  <a:srgbClr val="FF0000"/>
                </a:solidFill>
                <a:latin typeface="Lucida Console"/>
                <a:cs typeface="Lucida Console"/>
              </a:rPr>
              <a:t>OpenDNS</a:t>
            </a:r>
            <a:r>
              <a:rPr lang="fr-FR" sz="1100" dirty="0">
                <a:solidFill>
                  <a:srgbClr val="FF0000"/>
                </a:solidFill>
                <a:latin typeface="Lucida Console"/>
                <a:cs typeface="Lucida Console"/>
              </a:rPr>
              <a:t>, LLC,US</a:t>
            </a:r>
          </a:p>
          <a:p>
            <a:pPr marL="0" indent="0">
              <a:spcBef>
                <a:spcPts val="0"/>
              </a:spcBef>
              <a:buNone/>
            </a:pPr>
            <a:r>
              <a:rPr lang="fr-FR" sz="1100" dirty="0" smtClean="0">
                <a:latin typeface="Lucida Console"/>
                <a:cs typeface="Lucida Console"/>
              </a:rPr>
              <a:t> 3 </a:t>
            </a:r>
            <a:r>
              <a:rPr lang="fr-FR" sz="1100" dirty="0">
                <a:latin typeface="Lucida Console"/>
                <a:cs typeface="Lucida Console"/>
              </a:rPr>
              <a:t>10753 </a:t>
            </a:r>
            <a:r>
              <a:rPr lang="fr-FR" sz="1100" dirty="0" smtClean="0">
                <a:latin typeface="Lucida Console"/>
                <a:cs typeface="Lucida Console"/>
              </a:rPr>
              <a:t>  233,568  </a:t>
            </a:r>
            <a:r>
              <a:rPr lang="fr-FR" sz="1100" dirty="0">
                <a:latin typeface="Lucida Console"/>
                <a:cs typeface="Lucida Console"/>
              </a:rPr>
              <a:t>3.45% </a:t>
            </a:r>
            <a:r>
              <a:rPr lang="fr-FR" sz="1100" dirty="0" smtClean="0">
                <a:latin typeface="Lucida Console"/>
                <a:cs typeface="Lucida Console"/>
              </a:rPr>
              <a:t> LVLT</a:t>
            </a:r>
            <a:r>
              <a:rPr lang="fr-FR" sz="1100" dirty="0">
                <a:latin typeface="Lucida Console"/>
                <a:cs typeface="Lucida Console"/>
              </a:rPr>
              <a:t>-10753 - </a:t>
            </a:r>
            <a:r>
              <a:rPr lang="fr-FR" sz="1100" dirty="0" err="1">
                <a:latin typeface="Lucida Console"/>
                <a:cs typeface="Lucida Console"/>
              </a:rPr>
              <a:t>Level</a:t>
            </a:r>
            <a:r>
              <a:rPr lang="fr-FR" sz="1100" dirty="0">
                <a:latin typeface="Lucida Console"/>
                <a:cs typeface="Lucida Console"/>
              </a:rPr>
              <a:t> 3 Communications, </a:t>
            </a:r>
            <a:r>
              <a:rPr lang="fr-FR" sz="1100" dirty="0" err="1">
                <a:latin typeface="Lucida Console"/>
                <a:cs typeface="Lucida Console"/>
              </a:rPr>
              <a:t>Inc.,US</a:t>
            </a:r>
            <a:endParaRPr lang="fr-FR" sz="1100" dirty="0">
              <a:latin typeface="Lucida Console"/>
              <a:cs typeface="Lucida Console"/>
            </a:endParaRPr>
          </a:p>
          <a:p>
            <a:pPr marL="0" indent="0">
              <a:spcBef>
                <a:spcPts val="0"/>
              </a:spcBef>
              <a:buNone/>
            </a:pPr>
            <a:r>
              <a:rPr lang="fr-FR" sz="1100" dirty="0" smtClean="0">
                <a:latin typeface="Lucida Console"/>
                <a:cs typeface="Lucida Console"/>
              </a:rPr>
              <a:t> 4  4813   227,137  </a:t>
            </a:r>
            <a:r>
              <a:rPr lang="fr-FR" sz="1100" dirty="0">
                <a:latin typeface="Lucida Console"/>
                <a:cs typeface="Lucida Console"/>
              </a:rPr>
              <a:t>3.36% </a:t>
            </a:r>
            <a:r>
              <a:rPr lang="fr-FR" sz="1100" dirty="0" smtClean="0">
                <a:latin typeface="Lucida Console"/>
                <a:cs typeface="Lucida Console"/>
              </a:rPr>
              <a:t> BACKBONE</a:t>
            </a:r>
            <a:r>
              <a:rPr lang="fr-FR" sz="1100" dirty="0">
                <a:latin typeface="Lucida Console"/>
                <a:cs typeface="Lucida Console"/>
              </a:rPr>
              <a:t>-GUANGDONG-AP China Telecom(Group),CN</a:t>
            </a:r>
          </a:p>
          <a:p>
            <a:pPr marL="0" indent="0">
              <a:spcBef>
                <a:spcPts val="0"/>
              </a:spcBef>
              <a:buNone/>
            </a:pPr>
            <a:r>
              <a:rPr lang="fr-FR" sz="1100" dirty="0" smtClean="0">
                <a:latin typeface="Lucida Console"/>
                <a:cs typeface="Lucida Console"/>
              </a:rPr>
              <a:t> 5  7132   126,454  </a:t>
            </a:r>
            <a:r>
              <a:rPr lang="fr-FR" sz="1100" dirty="0">
                <a:latin typeface="Lucida Console"/>
                <a:cs typeface="Lucida Console"/>
              </a:rPr>
              <a:t>1.87% </a:t>
            </a:r>
            <a:r>
              <a:rPr lang="fr-FR" sz="1100" dirty="0" smtClean="0">
                <a:latin typeface="Lucida Console"/>
                <a:cs typeface="Lucida Console"/>
              </a:rPr>
              <a:t> SBIS</a:t>
            </a:r>
            <a:r>
              <a:rPr lang="fr-FR" sz="1100" dirty="0">
                <a:latin typeface="Lucida Console"/>
                <a:cs typeface="Lucida Console"/>
              </a:rPr>
              <a:t>-AS - AT&amp;T Internet </a:t>
            </a:r>
            <a:r>
              <a:rPr lang="fr-FR" sz="1100" dirty="0" err="1">
                <a:latin typeface="Lucida Console"/>
                <a:cs typeface="Lucida Console"/>
              </a:rPr>
              <a:t>Services,US</a:t>
            </a:r>
            <a:endParaRPr lang="fr-FR" sz="1100" dirty="0">
              <a:latin typeface="Lucida Console"/>
              <a:cs typeface="Lucida Console"/>
            </a:endParaRPr>
          </a:p>
          <a:p>
            <a:pPr marL="0" indent="0">
              <a:spcBef>
                <a:spcPts val="0"/>
              </a:spcBef>
              <a:buNone/>
            </a:pPr>
            <a:r>
              <a:rPr lang="fr-FR" sz="1100" dirty="0" smtClean="0">
                <a:latin typeface="Lucida Console"/>
                <a:cs typeface="Lucida Console"/>
              </a:rPr>
              <a:t> 6  6713   116,586  </a:t>
            </a:r>
            <a:r>
              <a:rPr lang="fr-FR" sz="1100" dirty="0">
                <a:latin typeface="Lucida Console"/>
                <a:cs typeface="Lucida Console"/>
              </a:rPr>
              <a:t>1.72% </a:t>
            </a:r>
            <a:r>
              <a:rPr lang="fr-FR" sz="1100" dirty="0" smtClean="0">
                <a:latin typeface="Lucida Console"/>
                <a:cs typeface="Lucida Console"/>
              </a:rPr>
              <a:t> IAM</a:t>
            </a:r>
            <a:r>
              <a:rPr lang="fr-FR" sz="1100" dirty="0">
                <a:latin typeface="Lucida Console"/>
                <a:cs typeface="Lucida Console"/>
              </a:rPr>
              <a:t>-AS,MA</a:t>
            </a:r>
          </a:p>
          <a:p>
            <a:pPr marL="0" indent="0">
              <a:spcBef>
                <a:spcPts val="0"/>
              </a:spcBef>
              <a:buNone/>
            </a:pPr>
            <a:r>
              <a:rPr lang="fr-FR" sz="1100" dirty="0" smtClean="0">
                <a:latin typeface="Lucida Console"/>
                <a:cs typeface="Lucida Console"/>
              </a:rPr>
              <a:t> 7  4134   104,840  </a:t>
            </a:r>
            <a:r>
              <a:rPr lang="fr-FR" sz="1100" dirty="0">
                <a:latin typeface="Lucida Console"/>
                <a:cs typeface="Lucida Console"/>
              </a:rPr>
              <a:t>1.55% </a:t>
            </a:r>
            <a:r>
              <a:rPr lang="fr-FR" sz="1100" dirty="0" smtClean="0">
                <a:latin typeface="Lucida Console"/>
                <a:cs typeface="Lucida Console"/>
              </a:rPr>
              <a:t> CHINANET</a:t>
            </a:r>
            <a:r>
              <a:rPr lang="fr-FR" sz="1100" dirty="0">
                <a:latin typeface="Lucida Console"/>
                <a:cs typeface="Lucida Console"/>
              </a:rPr>
              <a:t>-BACKBONE No.31,Jin-rong </a:t>
            </a:r>
            <a:r>
              <a:rPr lang="fr-FR" sz="1100" dirty="0" err="1">
                <a:latin typeface="Lucida Console"/>
                <a:cs typeface="Lucida Console"/>
              </a:rPr>
              <a:t>Street,CN</a:t>
            </a:r>
            <a:endParaRPr lang="fr-FR" sz="1100" dirty="0">
              <a:latin typeface="Lucida Console"/>
              <a:cs typeface="Lucida Console"/>
            </a:endParaRPr>
          </a:p>
          <a:p>
            <a:pPr marL="0" indent="0">
              <a:spcBef>
                <a:spcPts val="0"/>
              </a:spcBef>
              <a:buNone/>
            </a:pPr>
            <a:r>
              <a:rPr lang="fr-FR" sz="1100" dirty="0" smtClean="0">
                <a:latin typeface="Lucida Console"/>
                <a:cs typeface="Lucida Console"/>
              </a:rPr>
              <a:t> 8 </a:t>
            </a:r>
            <a:r>
              <a:rPr lang="fr-FR" sz="1100" dirty="0">
                <a:latin typeface="Lucida Console"/>
                <a:cs typeface="Lucida Console"/>
              </a:rPr>
              <a:t>18209 </a:t>
            </a:r>
            <a:r>
              <a:rPr lang="fr-FR" sz="1100" dirty="0" smtClean="0">
                <a:latin typeface="Lucida Console"/>
                <a:cs typeface="Lucida Console"/>
              </a:rPr>
              <a:t>   86,197  </a:t>
            </a:r>
            <a:r>
              <a:rPr lang="fr-FR" sz="1100" dirty="0">
                <a:latin typeface="Lucida Console"/>
                <a:cs typeface="Lucida Console"/>
              </a:rPr>
              <a:t>1.27% </a:t>
            </a:r>
            <a:r>
              <a:rPr lang="fr-FR" sz="1100" dirty="0" smtClean="0">
                <a:latin typeface="Lucida Console"/>
                <a:cs typeface="Lucida Console"/>
              </a:rPr>
              <a:t> BEAMTELE</a:t>
            </a:r>
            <a:r>
              <a:rPr lang="fr-FR" sz="1100" dirty="0">
                <a:latin typeface="Lucida Console"/>
                <a:cs typeface="Lucida Console"/>
              </a:rPr>
              <a:t>-AS-AP </a:t>
            </a:r>
            <a:r>
              <a:rPr lang="fr-FR" sz="1100" dirty="0" err="1">
                <a:latin typeface="Lucida Console"/>
                <a:cs typeface="Lucida Console"/>
              </a:rPr>
              <a:t>Beam</a:t>
            </a:r>
            <a:r>
              <a:rPr lang="fr-FR" sz="1100" dirty="0">
                <a:latin typeface="Lucida Console"/>
                <a:cs typeface="Lucida Console"/>
              </a:rPr>
              <a:t> Telecom </a:t>
            </a:r>
            <a:r>
              <a:rPr lang="fr-FR" sz="1100" dirty="0" err="1">
                <a:latin typeface="Lucida Console"/>
                <a:cs typeface="Lucida Console"/>
              </a:rPr>
              <a:t>Pvt</a:t>
            </a:r>
            <a:r>
              <a:rPr lang="fr-FR" sz="1100" dirty="0">
                <a:latin typeface="Lucida Console"/>
                <a:cs typeface="Lucida Console"/>
              </a:rPr>
              <a:t> </a:t>
            </a:r>
            <a:r>
              <a:rPr lang="fr-FR" sz="1100" dirty="0" err="1">
                <a:latin typeface="Lucida Console"/>
                <a:cs typeface="Lucida Console"/>
              </a:rPr>
              <a:t>Ltd,IN</a:t>
            </a:r>
            <a:endParaRPr lang="fr-FR" sz="1100" dirty="0">
              <a:latin typeface="Lucida Console"/>
              <a:cs typeface="Lucida Console"/>
            </a:endParaRPr>
          </a:p>
          <a:p>
            <a:pPr marL="0" indent="0">
              <a:spcBef>
                <a:spcPts val="0"/>
              </a:spcBef>
              <a:buNone/>
            </a:pPr>
            <a:r>
              <a:rPr lang="fr-FR" sz="1100" dirty="0" smtClean="0">
                <a:latin typeface="Lucida Console"/>
                <a:cs typeface="Lucida Console"/>
              </a:rPr>
              <a:t> 9  4837    75,780  </a:t>
            </a:r>
            <a:r>
              <a:rPr lang="fr-FR" sz="1100" dirty="0">
                <a:latin typeface="Lucida Console"/>
                <a:cs typeface="Lucida Console"/>
              </a:rPr>
              <a:t>1.12% </a:t>
            </a:r>
            <a:r>
              <a:rPr lang="fr-FR" sz="1100" dirty="0" smtClean="0">
                <a:latin typeface="Lucida Console"/>
                <a:cs typeface="Lucida Console"/>
              </a:rPr>
              <a:t> CHINA169</a:t>
            </a:r>
            <a:r>
              <a:rPr lang="fr-FR" sz="1100" dirty="0">
                <a:latin typeface="Lucida Console"/>
                <a:cs typeface="Lucida Console"/>
              </a:rPr>
              <a:t>-BACKBONE CNCGROUP China169 </a:t>
            </a:r>
            <a:r>
              <a:rPr lang="fr-FR" sz="1100" dirty="0" err="1">
                <a:latin typeface="Lucida Console"/>
                <a:cs typeface="Lucida Console"/>
              </a:rPr>
              <a:t>Backbone,CN</a:t>
            </a:r>
            <a:endParaRPr lang="fr-FR" sz="1100" dirty="0">
              <a:latin typeface="Lucida Console"/>
              <a:cs typeface="Lucida Console"/>
            </a:endParaRPr>
          </a:p>
          <a:p>
            <a:pPr marL="0" indent="0">
              <a:spcBef>
                <a:spcPts val="0"/>
              </a:spcBef>
              <a:buNone/>
            </a:pPr>
            <a:r>
              <a:rPr lang="fr-FR" sz="1100" dirty="0">
                <a:latin typeface="Lucida Console"/>
                <a:cs typeface="Lucida Console"/>
              </a:rPr>
              <a:t>10 </a:t>
            </a:r>
            <a:r>
              <a:rPr lang="fr-FR" sz="1100" dirty="0" smtClean="0">
                <a:latin typeface="Lucida Console"/>
                <a:cs typeface="Lucida Console"/>
              </a:rPr>
              <a:t> 4808    75,497  </a:t>
            </a:r>
            <a:r>
              <a:rPr lang="fr-FR" sz="1100" dirty="0">
                <a:latin typeface="Lucida Console"/>
                <a:cs typeface="Lucida Console"/>
              </a:rPr>
              <a:t>1.12% </a:t>
            </a:r>
            <a:r>
              <a:rPr lang="fr-FR" sz="1100" dirty="0" smtClean="0">
                <a:latin typeface="Lucida Console"/>
                <a:cs typeface="Lucida Console"/>
              </a:rPr>
              <a:t> China169 China </a:t>
            </a:r>
            <a:r>
              <a:rPr lang="fr-FR" sz="1100" dirty="0" err="1" smtClean="0">
                <a:latin typeface="Lucida Console"/>
                <a:cs typeface="Lucida Console"/>
              </a:rPr>
              <a:t>Unicom</a:t>
            </a:r>
            <a:r>
              <a:rPr lang="fr-FR" sz="1100" dirty="0" smtClean="0">
                <a:latin typeface="Lucida Console"/>
                <a:cs typeface="Lucida Console"/>
              </a:rPr>
              <a:t> Beijing </a:t>
            </a:r>
            <a:r>
              <a:rPr lang="fr-FR" sz="1100" dirty="0">
                <a:latin typeface="Lucida Console"/>
                <a:cs typeface="Lucida Console"/>
              </a:rPr>
              <a:t>Province </a:t>
            </a:r>
            <a:r>
              <a:rPr lang="fr-FR" sz="1100" dirty="0" err="1">
                <a:latin typeface="Lucida Console"/>
                <a:cs typeface="Lucida Console"/>
              </a:rPr>
              <a:t>Network,CN</a:t>
            </a:r>
            <a:endParaRPr lang="fr-FR" sz="1100" dirty="0">
              <a:latin typeface="Lucida Console"/>
              <a:cs typeface="Lucida Console"/>
            </a:endParaRPr>
          </a:p>
          <a:p>
            <a:pPr marL="0" indent="0">
              <a:spcBef>
                <a:spcPts val="0"/>
              </a:spcBef>
              <a:buNone/>
            </a:pPr>
            <a:r>
              <a:rPr lang="fr-FR" sz="1100" dirty="0">
                <a:latin typeface="Lucida Console"/>
                <a:cs typeface="Lucida Console"/>
              </a:rPr>
              <a:t>11 18101 </a:t>
            </a:r>
            <a:r>
              <a:rPr lang="fr-FR" sz="1100" dirty="0" smtClean="0">
                <a:latin typeface="Lucida Console"/>
                <a:cs typeface="Lucida Console"/>
              </a:rPr>
              <a:t>   73,760  </a:t>
            </a:r>
            <a:r>
              <a:rPr lang="fr-FR" sz="1100" dirty="0">
                <a:latin typeface="Lucida Console"/>
                <a:cs typeface="Lucida Console"/>
              </a:rPr>
              <a:t>1.09</a:t>
            </a:r>
            <a:r>
              <a:rPr lang="fr-FR" sz="1100" dirty="0" smtClean="0">
                <a:latin typeface="Lucida Console"/>
                <a:cs typeface="Lucida Console"/>
              </a:rPr>
              <a:t>%  </a:t>
            </a:r>
            <a:r>
              <a:rPr lang="fr-FR" sz="1100" dirty="0" err="1" smtClean="0">
                <a:latin typeface="Lucida Console"/>
                <a:cs typeface="Lucida Console"/>
              </a:rPr>
              <a:t>Reliance</a:t>
            </a:r>
            <a:r>
              <a:rPr lang="fr-FR" sz="1100" dirty="0" smtClean="0">
                <a:latin typeface="Lucida Console"/>
                <a:cs typeface="Lucida Console"/>
              </a:rPr>
              <a:t> </a:t>
            </a:r>
            <a:r>
              <a:rPr lang="fr-FR" sz="1100" dirty="0">
                <a:latin typeface="Lucida Console"/>
                <a:cs typeface="Lucida Console"/>
              </a:rPr>
              <a:t>Communications </a:t>
            </a:r>
            <a:r>
              <a:rPr lang="fr-FR" sz="1100" dirty="0" err="1">
                <a:latin typeface="Lucida Console"/>
                <a:cs typeface="Lucida Console"/>
              </a:rPr>
              <a:t>Ltd.DAKC</a:t>
            </a:r>
            <a:r>
              <a:rPr lang="fr-FR" sz="1100" dirty="0">
                <a:latin typeface="Lucida Console"/>
                <a:cs typeface="Lucida Console"/>
              </a:rPr>
              <a:t> MUMBAI,IN</a:t>
            </a:r>
          </a:p>
          <a:p>
            <a:pPr marL="0" indent="0">
              <a:spcBef>
                <a:spcPts val="0"/>
              </a:spcBef>
              <a:buNone/>
            </a:pPr>
            <a:r>
              <a:rPr lang="fr-FR" sz="1100" dirty="0">
                <a:latin typeface="Lucida Console"/>
                <a:cs typeface="Lucida Console"/>
              </a:rPr>
              <a:t>12 20746 </a:t>
            </a:r>
            <a:r>
              <a:rPr lang="fr-FR" sz="1100" dirty="0" smtClean="0">
                <a:latin typeface="Lucida Console"/>
                <a:cs typeface="Lucida Console"/>
              </a:rPr>
              <a:t>   68,061  </a:t>
            </a:r>
            <a:r>
              <a:rPr lang="fr-FR" sz="1100" dirty="0">
                <a:latin typeface="Lucida Console"/>
                <a:cs typeface="Lucida Console"/>
              </a:rPr>
              <a:t>1.01% </a:t>
            </a:r>
            <a:r>
              <a:rPr lang="fr-FR" sz="1100" dirty="0" smtClean="0">
                <a:latin typeface="Lucida Console"/>
                <a:cs typeface="Lucida Console"/>
              </a:rPr>
              <a:t> ASN</a:t>
            </a:r>
            <a:r>
              <a:rPr lang="fr-FR" sz="1100" dirty="0">
                <a:latin typeface="Lucida Console"/>
                <a:cs typeface="Lucida Console"/>
              </a:rPr>
              <a:t>-IDC </a:t>
            </a:r>
            <a:r>
              <a:rPr lang="fr-FR" sz="1100" dirty="0" err="1">
                <a:latin typeface="Lucida Console"/>
                <a:cs typeface="Lucida Console"/>
              </a:rPr>
              <a:t>Telecomitalia</a:t>
            </a:r>
            <a:r>
              <a:rPr lang="fr-FR" sz="1100" dirty="0">
                <a:latin typeface="Lucida Console"/>
                <a:cs typeface="Lucida Console"/>
              </a:rPr>
              <a:t> </a:t>
            </a:r>
            <a:r>
              <a:rPr lang="fr-FR" sz="1100" dirty="0" err="1">
                <a:latin typeface="Lucida Console"/>
                <a:cs typeface="Lucida Console"/>
              </a:rPr>
              <a:t>s.p.a.,IT</a:t>
            </a:r>
            <a:endParaRPr lang="fr-FR" sz="1100" dirty="0">
              <a:latin typeface="Lucida Console"/>
              <a:cs typeface="Lucida Console"/>
            </a:endParaRPr>
          </a:p>
          <a:p>
            <a:pPr marL="0" indent="0">
              <a:spcBef>
                <a:spcPts val="0"/>
              </a:spcBef>
              <a:buNone/>
            </a:pPr>
            <a:r>
              <a:rPr lang="fr-FR" sz="1100" dirty="0">
                <a:latin typeface="Lucida Console"/>
                <a:cs typeface="Lucida Console"/>
              </a:rPr>
              <a:t>13 </a:t>
            </a:r>
            <a:r>
              <a:rPr lang="fr-FR" sz="1100" dirty="0" smtClean="0">
                <a:latin typeface="Lucida Console"/>
                <a:cs typeface="Lucida Console"/>
              </a:rPr>
              <a:t> 3786    65,025  </a:t>
            </a:r>
            <a:r>
              <a:rPr lang="fr-FR" sz="1100" dirty="0">
                <a:latin typeface="Lucida Console"/>
                <a:cs typeface="Lucida Console"/>
              </a:rPr>
              <a:t>0.96% </a:t>
            </a:r>
            <a:r>
              <a:rPr lang="fr-FR" sz="1100" dirty="0" smtClean="0">
                <a:latin typeface="Lucida Console"/>
                <a:cs typeface="Lucida Console"/>
              </a:rPr>
              <a:t> LGDACOM </a:t>
            </a:r>
            <a:r>
              <a:rPr lang="fr-FR" sz="1100" dirty="0">
                <a:latin typeface="Lucida Console"/>
                <a:cs typeface="Lucida Console"/>
              </a:rPr>
              <a:t>LG DACOM </a:t>
            </a:r>
            <a:r>
              <a:rPr lang="fr-FR" sz="1100" dirty="0" err="1">
                <a:latin typeface="Lucida Console"/>
                <a:cs typeface="Lucida Console"/>
              </a:rPr>
              <a:t>Corporation,KR</a:t>
            </a:r>
            <a:endParaRPr lang="fr-FR" sz="1100" dirty="0">
              <a:latin typeface="Lucida Console"/>
              <a:cs typeface="Lucida Console"/>
            </a:endParaRPr>
          </a:p>
          <a:p>
            <a:pPr marL="0" indent="0">
              <a:spcBef>
                <a:spcPts val="0"/>
              </a:spcBef>
              <a:buNone/>
            </a:pPr>
            <a:r>
              <a:rPr lang="fr-FR" sz="1100" dirty="0" smtClean="0">
                <a:latin typeface="Lucida Console"/>
                <a:cs typeface="Lucida Console"/>
              </a:rPr>
              <a:t>14  </a:t>
            </a:r>
            <a:r>
              <a:rPr lang="fr-FR" sz="1100" dirty="0">
                <a:latin typeface="Lucida Console"/>
                <a:cs typeface="Lucida Console"/>
              </a:rPr>
              <a:t>9394 </a:t>
            </a:r>
            <a:r>
              <a:rPr lang="fr-FR" sz="1100" dirty="0" smtClean="0">
                <a:latin typeface="Lucida Console"/>
                <a:cs typeface="Lucida Console"/>
              </a:rPr>
              <a:t>   64,963  </a:t>
            </a:r>
            <a:r>
              <a:rPr lang="fr-FR" sz="1100" dirty="0">
                <a:latin typeface="Lucida Console"/>
                <a:cs typeface="Lucida Console"/>
              </a:rPr>
              <a:t>0.96% </a:t>
            </a:r>
            <a:r>
              <a:rPr lang="fr-FR" sz="1100" dirty="0" smtClean="0">
                <a:latin typeface="Lucida Console"/>
                <a:cs typeface="Lucida Console"/>
              </a:rPr>
              <a:t> CTTNET </a:t>
            </a:r>
            <a:r>
              <a:rPr lang="fr-FR" sz="1100" dirty="0">
                <a:latin typeface="Lucida Console"/>
                <a:cs typeface="Lucida Console"/>
              </a:rPr>
              <a:t>China </a:t>
            </a:r>
            <a:r>
              <a:rPr lang="fr-FR" sz="1100" dirty="0" err="1">
                <a:latin typeface="Lucida Console"/>
                <a:cs typeface="Lucida Console"/>
              </a:rPr>
              <a:t>TieTong</a:t>
            </a:r>
            <a:r>
              <a:rPr lang="fr-FR" sz="1100" dirty="0">
                <a:latin typeface="Lucida Console"/>
                <a:cs typeface="Lucida Console"/>
              </a:rPr>
              <a:t> </a:t>
            </a:r>
            <a:r>
              <a:rPr lang="fr-FR" sz="1100" dirty="0" err="1">
                <a:latin typeface="Lucida Console"/>
                <a:cs typeface="Lucida Console"/>
              </a:rPr>
              <a:t>Telecommunications</a:t>
            </a:r>
            <a:r>
              <a:rPr lang="fr-FR" sz="1100" dirty="0">
                <a:latin typeface="Lucida Console"/>
                <a:cs typeface="Lucida Console"/>
              </a:rPr>
              <a:t> </a:t>
            </a:r>
            <a:r>
              <a:rPr lang="fr-FR" sz="1100" dirty="0" err="1">
                <a:latin typeface="Lucida Console"/>
                <a:cs typeface="Lucida Console"/>
              </a:rPr>
              <a:t>Corporation,CN</a:t>
            </a:r>
            <a:endParaRPr lang="fr-FR" sz="1100" dirty="0">
              <a:latin typeface="Lucida Console"/>
              <a:cs typeface="Lucida Console"/>
            </a:endParaRPr>
          </a:p>
          <a:p>
            <a:pPr marL="0" indent="0">
              <a:spcBef>
                <a:spcPts val="0"/>
              </a:spcBef>
              <a:buNone/>
            </a:pPr>
            <a:r>
              <a:rPr lang="fr-FR" sz="1100" dirty="0">
                <a:latin typeface="Lucida Console"/>
                <a:cs typeface="Lucida Console"/>
              </a:rPr>
              <a:t>15 </a:t>
            </a:r>
            <a:r>
              <a:rPr lang="fr-FR" sz="1100" dirty="0" smtClean="0">
                <a:latin typeface="Lucida Console"/>
                <a:cs typeface="Lucida Console"/>
              </a:rPr>
              <a:t> 7843    55,329  </a:t>
            </a:r>
            <a:r>
              <a:rPr lang="fr-FR" sz="1100" dirty="0">
                <a:latin typeface="Lucida Console"/>
                <a:cs typeface="Lucida Console"/>
              </a:rPr>
              <a:t>0.82% </a:t>
            </a:r>
            <a:r>
              <a:rPr lang="fr-FR" sz="1100" dirty="0" smtClean="0">
                <a:latin typeface="Lucida Console"/>
                <a:cs typeface="Lucida Console"/>
              </a:rPr>
              <a:t> TWCABLE</a:t>
            </a:r>
            <a:r>
              <a:rPr lang="fr-FR" sz="1100" dirty="0">
                <a:latin typeface="Lucida Console"/>
                <a:cs typeface="Lucida Console"/>
              </a:rPr>
              <a:t>-BACKBONE - Time Warner </a:t>
            </a:r>
            <a:r>
              <a:rPr lang="fr-FR" sz="1100" dirty="0" err="1">
                <a:latin typeface="Lucida Console"/>
                <a:cs typeface="Lucida Console"/>
              </a:rPr>
              <a:t>Cable</a:t>
            </a:r>
            <a:r>
              <a:rPr lang="fr-FR" sz="1100" dirty="0">
                <a:latin typeface="Lucida Console"/>
                <a:cs typeface="Lucida Console"/>
              </a:rPr>
              <a:t> Internet LLC,US</a:t>
            </a:r>
          </a:p>
          <a:p>
            <a:pPr marL="0" indent="0">
              <a:spcBef>
                <a:spcPts val="0"/>
              </a:spcBef>
              <a:buNone/>
            </a:pPr>
            <a:r>
              <a:rPr lang="fr-FR" sz="1100" dirty="0">
                <a:latin typeface="Lucida Console"/>
                <a:cs typeface="Lucida Console"/>
              </a:rPr>
              <a:t>16 17621 </a:t>
            </a:r>
            <a:r>
              <a:rPr lang="fr-FR" sz="1100" dirty="0" smtClean="0">
                <a:latin typeface="Lucida Console"/>
                <a:cs typeface="Lucida Console"/>
              </a:rPr>
              <a:t>   54,542  </a:t>
            </a:r>
            <a:r>
              <a:rPr lang="fr-FR" sz="1100" dirty="0">
                <a:latin typeface="Lucida Console"/>
                <a:cs typeface="Lucida Console"/>
              </a:rPr>
              <a:t>0.81% </a:t>
            </a:r>
            <a:r>
              <a:rPr lang="fr-FR" sz="1100" dirty="0" smtClean="0">
                <a:latin typeface="Lucida Console"/>
                <a:cs typeface="Lucida Console"/>
              </a:rPr>
              <a:t> CNCGROUP</a:t>
            </a:r>
            <a:r>
              <a:rPr lang="fr-FR" sz="1100" dirty="0">
                <a:latin typeface="Lucida Console"/>
                <a:cs typeface="Lucida Console"/>
              </a:rPr>
              <a:t>-SH China </a:t>
            </a:r>
            <a:r>
              <a:rPr lang="fr-FR" sz="1100" dirty="0" err="1">
                <a:latin typeface="Lucida Console"/>
                <a:cs typeface="Lucida Console"/>
              </a:rPr>
              <a:t>Unicom</a:t>
            </a:r>
            <a:r>
              <a:rPr lang="fr-FR" sz="1100" dirty="0">
                <a:latin typeface="Lucida Console"/>
                <a:cs typeface="Lucida Console"/>
              </a:rPr>
              <a:t> Shanghai </a:t>
            </a:r>
            <a:r>
              <a:rPr lang="fr-FR" sz="1100" dirty="0" err="1">
                <a:latin typeface="Lucida Console"/>
                <a:cs typeface="Lucida Console"/>
              </a:rPr>
              <a:t>network,CN</a:t>
            </a:r>
            <a:endParaRPr lang="fr-FR" sz="1100" dirty="0">
              <a:latin typeface="Lucida Console"/>
              <a:cs typeface="Lucida Console"/>
            </a:endParaRPr>
          </a:p>
          <a:p>
            <a:pPr marL="0" indent="0">
              <a:spcBef>
                <a:spcPts val="0"/>
              </a:spcBef>
              <a:buNone/>
            </a:pPr>
            <a:r>
              <a:rPr lang="fr-FR" sz="1100" dirty="0">
                <a:latin typeface="Lucida Console"/>
                <a:cs typeface="Lucida Console"/>
              </a:rPr>
              <a:t>17 17816 </a:t>
            </a:r>
            <a:r>
              <a:rPr lang="fr-FR" sz="1100" dirty="0" smtClean="0">
                <a:latin typeface="Lucida Console"/>
                <a:cs typeface="Lucida Console"/>
              </a:rPr>
              <a:t>   52,618  </a:t>
            </a:r>
            <a:r>
              <a:rPr lang="fr-FR" sz="1100" dirty="0">
                <a:latin typeface="Lucida Console"/>
                <a:cs typeface="Lucida Console"/>
              </a:rPr>
              <a:t>0.78% </a:t>
            </a:r>
            <a:r>
              <a:rPr lang="fr-FR" sz="1100" dirty="0" smtClean="0">
                <a:latin typeface="Lucida Console"/>
                <a:cs typeface="Lucida Console"/>
              </a:rPr>
              <a:t> China </a:t>
            </a:r>
            <a:r>
              <a:rPr lang="fr-FR" sz="1100" dirty="0" err="1">
                <a:latin typeface="Lucida Console"/>
                <a:cs typeface="Lucida Console"/>
              </a:rPr>
              <a:t>Unicom</a:t>
            </a:r>
            <a:r>
              <a:rPr lang="fr-FR" sz="1100" dirty="0">
                <a:latin typeface="Lucida Console"/>
                <a:cs typeface="Lucida Console"/>
              </a:rPr>
              <a:t>  </a:t>
            </a:r>
            <a:r>
              <a:rPr lang="fr-FR" sz="1100" dirty="0" smtClean="0">
                <a:latin typeface="Lucida Console"/>
                <a:cs typeface="Lucida Console"/>
              </a:rPr>
              <a:t>China169 </a:t>
            </a:r>
            <a:r>
              <a:rPr lang="fr-FR" sz="1100" dirty="0">
                <a:latin typeface="Lucida Console"/>
                <a:cs typeface="Lucida Console"/>
              </a:rPr>
              <a:t>Guangdong </a:t>
            </a:r>
            <a:r>
              <a:rPr lang="fr-FR" sz="1100" dirty="0" err="1">
                <a:latin typeface="Lucida Console"/>
                <a:cs typeface="Lucida Console"/>
              </a:rPr>
              <a:t>province,CN</a:t>
            </a:r>
            <a:endParaRPr lang="fr-FR" sz="1100" dirty="0">
              <a:latin typeface="Lucida Console"/>
              <a:cs typeface="Lucida Console"/>
            </a:endParaRPr>
          </a:p>
          <a:p>
            <a:pPr marL="0" indent="0">
              <a:spcBef>
                <a:spcPts val="0"/>
              </a:spcBef>
              <a:buNone/>
            </a:pPr>
            <a:r>
              <a:rPr lang="fr-FR" sz="1100" dirty="0">
                <a:latin typeface="Lucida Console"/>
                <a:cs typeface="Lucida Console"/>
              </a:rPr>
              <a:t>18 </a:t>
            </a:r>
            <a:r>
              <a:rPr lang="fr-FR" sz="1100" dirty="0" smtClean="0">
                <a:latin typeface="Lucida Console"/>
                <a:cs typeface="Lucida Console"/>
              </a:rPr>
              <a:t> 7643    48,236  </a:t>
            </a:r>
            <a:r>
              <a:rPr lang="fr-FR" sz="1100" dirty="0">
                <a:latin typeface="Lucida Console"/>
                <a:cs typeface="Lucida Console"/>
              </a:rPr>
              <a:t>0.71% </a:t>
            </a:r>
            <a:r>
              <a:rPr lang="fr-FR" sz="1100" dirty="0" smtClean="0">
                <a:latin typeface="Lucida Console"/>
                <a:cs typeface="Lucida Console"/>
              </a:rPr>
              <a:t> VNPT</a:t>
            </a:r>
            <a:r>
              <a:rPr lang="fr-FR" sz="1100" dirty="0">
                <a:latin typeface="Lucida Console"/>
                <a:cs typeface="Lucida Console"/>
              </a:rPr>
              <a:t>-AS-VN Vietnam </a:t>
            </a:r>
            <a:r>
              <a:rPr lang="fr-FR" sz="1100" dirty="0" err="1">
                <a:latin typeface="Lucida Console"/>
                <a:cs typeface="Lucida Console"/>
              </a:rPr>
              <a:t>Posts</a:t>
            </a:r>
            <a:r>
              <a:rPr lang="fr-FR" sz="1100" dirty="0">
                <a:latin typeface="Lucida Console"/>
                <a:cs typeface="Lucida Console"/>
              </a:rPr>
              <a:t> and </a:t>
            </a:r>
            <a:r>
              <a:rPr lang="fr-FR" sz="1100" dirty="0" err="1">
                <a:latin typeface="Lucida Console"/>
                <a:cs typeface="Lucida Console"/>
              </a:rPr>
              <a:t>Telecommunications</a:t>
            </a:r>
            <a:r>
              <a:rPr lang="fr-FR" sz="1100" dirty="0">
                <a:latin typeface="Lucida Console"/>
                <a:cs typeface="Lucida Console"/>
              </a:rPr>
              <a:t> (VNPT),VN</a:t>
            </a:r>
          </a:p>
          <a:p>
            <a:pPr marL="0" indent="0">
              <a:spcBef>
                <a:spcPts val="0"/>
              </a:spcBef>
              <a:buNone/>
            </a:pPr>
            <a:r>
              <a:rPr lang="fr-FR" sz="1100" dirty="0">
                <a:latin typeface="Lucida Console"/>
                <a:cs typeface="Lucida Console"/>
              </a:rPr>
              <a:t>19 </a:t>
            </a:r>
            <a:r>
              <a:rPr lang="fr-FR" sz="1100" dirty="0" smtClean="0">
                <a:latin typeface="Lucida Console"/>
                <a:cs typeface="Lucida Console"/>
              </a:rPr>
              <a:t> 5713    46,887  </a:t>
            </a:r>
            <a:r>
              <a:rPr lang="fr-FR" sz="1100" dirty="0">
                <a:latin typeface="Lucida Console"/>
                <a:cs typeface="Lucida Console"/>
              </a:rPr>
              <a:t>0.69% </a:t>
            </a:r>
            <a:r>
              <a:rPr lang="fr-FR" sz="1100" dirty="0" smtClean="0">
                <a:latin typeface="Lucida Console"/>
                <a:cs typeface="Lucida Console"/>
              </a:rPr>
              <a:t> SAIX</a:t>
            </a:r>
            <a:r>
              <a:rPr lang="fr-FR" sz="1100" dirty="0">
                <a:latin typeface="Lucida Console"/>
                <a:cs typeface="Lucida Console"/>
              </a:rPr>
              <a:t>-NET,ZA</a:t>
            </a:r>
          </a:p>
          <a:p>
            <a:pPr marL="0" indent="0">
              <a:spcBef>
                <a:spcPts val="0"/>
              </a:spcBef>
              <a:buNone/>
            </a:pPr>
            <a:r>
              <a:rPr lang="fr-FR" sz="1100" dirty="0">
                <a:latin typeface="Lucida Console"/>
                <a:cs typeface="Lucida Console"/>
              </a:rPr>
              <a:t>20 23724 </a:t>
            </a:r>
            <a:r>
              <a:rPr lang="fr-FR" sz="1100" dirty="0" smtClean="0">
                <a:latin typeface="Lucida Console"/>
                <a:cs typeface="Lucida Console"/>
              </a:rPr>
              <a:t>   42,281  </a:t>
            </a:r>
            <a:r>
              <a:rPr lang="fr-FR" sz="1100" dirty="0">
                <a:latin typeface="Lucida Console"/>
                <a:cs typeface="Lucida Console"/>
              </a:rPr>
              <a:t>0.62% </a:t>
            </a:r>
            <a:r>
              <a:rPr lang="fr-FR" sz="1100" dirty="0" smtClean="0">
                <a:latin typeface="Lucida Console"/>
                <a:cs typeface="Lucida Console"/>
              </a:rPr>
              <a:t> CHINANET</a:t>
            </a:r>
            <a:r>
              <a:rPr lang="fr-FR" sz="1100" dirty="0">
                <a:latin typeface="Lucida Console"/>
                <a:cs typeface="Lucida Console"/>
              </a:rPr>
              <a:t>-IDC-BJ-AP IDC, China </a:t>
            </a:r>
            <a:r>
              <a:rPr lang="fr-FR" sz="1100" dirty="0" err="1">
                <a:latin typeface="Lucida Console"/>
                <a:cs typeface="Lucida Console"/>
              </a:rPr>
              <a:t>Telecommunications</a:t>
            </a:r>
            <a:r>
              <a:rPr lang="fr-FR" sz="1100" dirty="0">
                <a:latin typeface="Lucida Console"/>
                <a:cs typeface="Lucida Console"/>
              </a:rPr>
              <a:t> </a:t>
            </a:r>
            <a:r>
              <a:rPr lang="fr-FR" sz="1100" dirty="0" err="1">
                <a:latin typeface="Lucida Console"/>
                <a:cs typeface="Lucida Console"/>
              </a:rPr>
              <a:t>Corporation,CN</a:t>
            </a:r>
            <a:endParaRPr lang="fr-FR" sz="1100" dirty="0">
              <a:latin typeface="Lucida Console"/>
              <a:cs typeface="Lucida Console"/>
            </a:endParaRPr>
          </a:p>
          <a:p>
            <a:pPr marL="0" indent="0">
              <a:spcBef>
                <a:spcPts val="0"/>
              </a:spcBef>
              <a:buNone/>
            </a:pPr>
            <a:r>
              <a:rPr lang="fr-FR" sz="1100" dirty="0">
                <a:latin typeface="Lucida Console"/>
                <a:cs typeface="Lucida Console"/>
              </a:rPr>
              <a:t>21 </a:t>
            </a:r>
            <a:r>
              <a:rPr lang="fr-FR" sz="1100" dirty="0" smtClean="0">
                <a:latin typeface="Lucida Console"/>
                <a:cs typeface="Lucida Console"/>
              </a:rPr>
              <a:t> 3356    40,161  </a:t>
            </a:r>
            <a:r>
              <a:rPr lang="fr-FR" sz="1100" dirty="0">
                <a:latin typeface="Lucida Console"/>
                <a:cs typeface="Lucida Console"/>
              </a:rPr>
              <a:t>0.59% </a:t>
            </a:r>
            <a:r>
              <a:rPr lang="fr-FR" sz="1100" dirty="0" smtClean="0">
                <a:latin typeface="Lucida Console"/>
                <a:cs typeface="Lucida Console"/>
              </a:rPr>
              <a:t> LEVEL3 </a:t>
            </a:r>
            <a:r>
              <a:rPr lang="fr-FR" sz="1100" dirty="0">
                <a:latin typeface="Lucida Console"/>
                <a:cs typeface="Lucida Console"/>
              </a:rPr>
              <a:t>- </a:t>
            </a:r>
            <a:r>
              <a:rPr lang="fr-FR" sz="1100" dirty="0" err="1">
                <a:latin typeface="Lucida Console"/>
                <a:cs typeface="Lucida Console"/>
              </a:rPr>
              <a:t>Level</a:t>
            </a:r>
            <a:r>
              <a:rPr lang="fr-FR" sz="1100" dirty="0">
                <a:latin typeface="Lucida Console"/>
                <a:cs typeface="Lucida Console"/>
              </a:rPr>
              <a:t> 3 Communications, </a:t>
            </a:r>
            <a:r>
              <a:rPr lang="fr-FR" sz="1100" dirty="0" err="1">
                <a:latin typeface="Lucida Console"/>
                <a:cs typeface="Lucida Console"/>
              </a:rPr>
              <a:t>Inc.,US</a:t>
            </a:r>
            <a:endParaRPr lang="fr-FR" sz="1100" dirty="0">
              <a:latin typeface="Lucida Console"/>
              <a:cs typeface="Lucida Console"/>
            </a:endParaRPr>
          </a:p>
          <a:p>
            <a:pPr marL="0" indent="0">
              <a:spcBef>
                <a:spcPts val="0"/>
              </a:spcBef>
              <a:buNone/>
            </a:pPr>
            <a:r>
              <a:rPr lang="fr-FR" sz="1100" dirty="0">
                <a:latin typeface="Lucida Console"/>
                <a:cs typeface="Lucida Console"/>
              </a:rPr>
              <a:t>22 </a:t>
            </a:r>
            <a:r>
              <a:rPr lang="fr-FR" sz="1100" dirty="0" smtClean="0">
                <a:latin typeface="Lucida Console"/>
                <a:cs typeface="Lucida Console"/>
              </a:rPr>
              <a:t> 7470    39,916  </a:t>
            </a:r>
            <a:r>
              <a:rPr lang="fr-FR" sz="1100" dirty="0">
                <a:latin typeface="Lucida Console"/>
                <a:cs typeface="Lucida Console"/>
              </a:rPr>
              <a:t>0.59% </a:t>
            </a:r>
            <a:r>
              <a:rPr lang="fr-FR" sz="1100" dirty="0" smtClean="0">
                <a:latin typeface="Lucida Console"/>
                <a:cs typeface="Lucida Console"/>
              </a:rPr>
              <a:t> TRUEINTERNET</a:t>
            </a:r>
            <a:r>
              <a:rPr lang="fr-FR" sz="1100" dirty="0">
                <a:latin typeface="Lucida Console"/>
                <a:cs typeface="Lucida Console"/>
              </a:rPr>
              <a:t>-AS-AP TRUE INTERNET </a:t>
            </a:r>
            <a:r>
              <a:rPr lang="fr-FR" sz="1100" dirty="0" err="1">
                <a:latin typeface="Lucida Console"/>
                <a:cs typeface="Lucida Console"/>
              </a:rPr>
              <a:t>Co.,Ltd.,TH</a:t>
            </a:r>
            <a:endParaRPr lang="fr-FR" sz="1100" dirty="0">
              <a:latin typeface="Lucida Console"/>
              <a:cs typeface="Lucida Console"/>
            </a:endParaRPr>
          </a:p>
          <a:p>
            <a:pPr marL="0" indent="0">
              <a:spcBef>
                <a:spcPts val="0"/>
              </a:spcBef>
              <a:buNone/>
            </a:pPr>
            <a:r>
              <a:rPr lang="fr-FR" sz="1100" dirty="0">
                <a:latin typeface="Lucida Console"/>
                <a:cs typeface="Lucida Console"/>
              </a:rPr>
              <a:t>23 </a:t>
            </a:r>
            <a:r>
              <a:rPr lang="fr-FR" sz="1100" dirty="0" smtClean="0">
                <a:latin typeface="Lucida Console"/>
                <a:cs typeface="Lucida Console"/>
              </a:rPr>
              <a:t> 2914    36,238  </a:t>
            </a:r>
            <a:r>
              <a:rPr lang="fr-FR" sz="1100" dirty="0">
                <a:latin typeface="Lucida Console"/>
                <a:cs typeface="Lucida Console"/>
              </a:rPr>
              <a:t>0.54% </a:t>
            </a:r>
            <a:r>
              <a:rPr lang="fr-FR" sz="1100" dirty="0" smtClean="0">
                <a:latin typeface="Lucida Console"/>
                <a:cs typeface="Lucida Console"/>
              </a:rPr>
              <a:t> NTT</a:t>
            </a:r>
            <a:r>
              <a:rPr lang="fr-FR" sz="1100" dirty="0">
                <a:latin typeface="Lucida Console"/>
                <a:cs typeface="Lucida Console"/>
              </a:rPr>
              <a:t>-COMMUNICATIONS-2914 - NTT </a:t>
            </a:r>
            <a:r>
              <a:rPr lang="fr-FR" sz="1100" dirty="0" err="1">
                <a:latin typeface="Lucida Console"/>
                <a:cs typeface="Lucida Console"/>
              </a:rPr>
              <a:t>America</a:t>
            </a:r>
            <a:r>
              <a:rPr lang="fr-FR" sz="1100" dirty="0">
                <a:latin typeface="Lucida Console"/>
                <a:cs typeface="Lucida Console"/>
              </a:rPr>
              <a:t>, </a:t>
            </a:r>
            <a:r>
              <a:rPr lang="fr-FR" sz="1100" dirty="0" err="1">
                <a:latin typeface="Lucida Console"/>
                <a:cs typeface="Lucida Console"/>
              </a:rPr>
              <a:t>Inc.,US</a:t>
            </a:r>
            <a:endParaRPr lang="fr-FR" sz="1100" dirty="0">
              <a:latin typeface="Lucida Console"/>
              <a:cs typeface="Lucida Console"/>
            </a:endParaRPr>
          </a:p>
          <a:p>
            <a:pPr marL="0" indent="0">
              <a:spcBef>
                <a:spcPts val="0"/>
              </a:spcBef>
              <a:buNone/>
            </a:pPr>
            <a:r>
              <a:rPr lang="fr-FR" sz="1100" dirty="0">
                <a:latin typeface="Lucida Console"/>
                <a:cs typeface="Lucida Console"/>
              </a:rPr>
              <a:t>24 58466 </a:t>
            </a:r>
            <a:r>
              <a:rPr lang="fr-FR" sz="1100" dirty="0" smtClean="0">
                <a:latin typeface="Lucida Console"/>
                <a:cs typeface="Lucida Console"/>
              </a:rPr>
              <a:t>   35,730  </a:t>
            </a:r>
            <a:r>
              <a:rPr lang="fr-FR" sz="1100" dirty="0">
                <a:latin typeface="Lucida Console"/>
                <a:cs typeface="Lucida Console"/>
              </a:rPr>
              <a:t>0.53% </a:t>
            </a:r>
            <a:r>
              <a:rPr lang="fr-FR" sz="1100" dirty="0" smtClean="0">
                <a:latin typeface="Lucida Console"/>
                <a:cs typeface="Lucida Console"/>
              </a:rPr>
              <a:t> CT</a:t>
            </a:r>
            <a:r>
              <a:rPr lang="fr-FR" sz="1100" dirty="0">
                <a:latin typeface="Lucida Console"/>
                <a:cs typeface="Lucida Console"/>
              </a:rPr>
              <a:t>-GUANGZHOU-IDC CHINANET Guangdong province </a:t>
            </a:r>
            <a:r>
              <a:rPr lang="fr-FR" sz="1100" dirty="0" err="1">
                <a:latin typeface="Lucida Console"/>
                <a:cs typeface="Lucida Console"/>
              </a:rPr>
              <a:t>network,</a:t>
            </a:r>
            <a:r>
              <a:rPr lang="fr-FR" sz="1100" dirty="0" err="1" smtClean="0">
                <a:latin typeface="Lucida Console"/>
                <a:cs typeface="Lucida Console"/>
              </a:rPr>
              <a:t>CN</a:t>
            </a:r>
            <a:endParaRPr lang="fr-FR" sz="1100" dirty="0" smtClean="0">
              <a:latin typeface="Lucida Console"/>
              <a:cs typeface="Lucida Console"/>
            </a:endParaRPr>
          </a:p>
          <a:p>
            <a:pPr marL="0" indent="0">
              <a:spcBef>
                <a:spcPts val="0"/>
              </a:spcBef>
              <a:buNone/>
            </a:pPr>
            <a:r>
              <a:rPr lang="pt-BR" sz="1100" dirty="0">
                <a:latin typeface="Lucida Console"/>
                <a:cs typeface="Lucida Console"/>
              </a:rPr>
              <a:t>25 </a:t>
            </a:r>
            <a:r>
              <a:rPr lang="pt-BR" sz="1100" dirty="0" smtClean="0">
                <a:latin typeface="Lucida Console"/>
                <a:cs typeface="Lucida Console"/>
              </a:rPr>
              <a:t> 4835    34,897  </a:t>
            </a:r>
            <a:r>
              <a:rPr lang="pt-BR" sz="1100" dirty="0">
                <a:latin typeface="Lucida Console"/>
                <a:cs typeface="Lucida Console"/>
              </a:rPr>
              <a:t>0.52% CHINANET-IDC-SN China Telecom (</a:t>
            </a:r>
            <a:r>
              <a:rPr lang="pt-BR" sz="1100" dirty="0" err="1">
                <a:latin typeface="Lucida Console"/>
                <a:cs typeface="Lucida Console"/>
              </a:rPr>
              <a:t>Group</a:t>
            </a:r>
            <a:r>
              <a:rPr lang="pt-BR" sz="1100" dirty="0">
                <a:latin typeface="Lucida Console"/>
                <a:cs typeface="Lucida Console"/>
              </a:rPr>
              <a:t>),CN</a:t>
            </a:r>
          </a:p>
          <a:p>
            <a:pPr marL="0" indent="0">
              <a:spcBef>
                <a:spcPts val="0"/>
              </a:spcBef>
              <a:buNone/>
            </a:pPr>
            <a:endParaRPr lang="fr-FR" sz="1100" dirty="0">
              <a:latin typeface="Lucida Console"/>
              <a:cs typeface="Lucida Console"/>
            </a:endParaRPr>
          </a:p>
          <a:p>
            <a:pPr marL="0" indent="0">
              <a:spcBef>
                <a:spcPts val="0"/>
              </a:spcBef>
              <a:buNone/>
            </a:pPr>
            <a:endParaRPr lang="en-US" sz="1100" dirty="0" smtClean="0">
              <a:latin typeface="Lucida Console"/>
              <a:cs typeface="Lucida Console"/>
            </a:endParaRPr>
          </a:p>
          <a:p>
            <a:pPr marL="0" indent="0">
              <a:spcBef>
                <a:spcPts val="0"/>
              </a:spcBef>
              <a:buNone/>
            </a:pPr>
            <a:endParaRPr lang="en-US" sz="1100" dirty="0">
              <a:latin typeface="Lucida Console"/>
              <a:cs typeface="Lucida Console"/>
            </a:endParaRPr>
          </a:p>
          <a:p>
            <a:pPr marL="0" indent="0">
              <a:spcBef>
                <a:spcPts val="0"/>
              </a:spcBef>
              <a:buNone/>
            </a:pPr>
            <a:r>
              <a:rPr lang="en-US" sz="1100" dirty="0" smtClean="0">
                <a:latin typeface="Lucida Console"/>
                <a:cs typeface="Lucida Console"/>
              </a:rPr>
              <a:t>Total</a:t>
            </a:r>
            <a:r>
              <a:rPr lang="en-US" sz="1100" dirty="0">
                <a:latin typeface="Lucida Console"/>
                <a:cs typeface="Lucida Console"/>
              </a:rPr>
              <a:t>: </a:t>
            </a:r>
            <a:r>
              <a:rPr lang="en-US" sz="1100" dirty="0" smtClean="0">
                <a:latin typeface="Lucida Console"/>
                <a:cs typeface="Lucida Console"/>
              </a:rPr>
              <a:t>27% of total </a:t>
            </a:r>
            <a:r>
              <a:rPr lang="en-US" sz="1100" dirty="0">
                <a:latin typeface="Lucida Console"/>
                <a:cs typeface="Lucida Console"/>
              </a:rPr>
              <a:t>end </a:t>
            </a:r>
            <a:r>
              <a:rPr lang="en-US" sz="1100" dirty="0" smtClean="0">
                <a:latin typeface="Lucida Console"/>
                <a:cs typeface="Lucida Console"/>
              </a:rPr>
              <a:t>users</a:t>
            </a:r>
            <a:endParaRPr lang="en-US" sz="1100" dirty="0">
              <a:latin typeface="Lucida Console"/>
              <a:cs typeface="Lucida Console"/>
            </a:endParaRPr>
          </a:p>
          <a:p>
            <a:pPr marL="0" indent="0">
              <a:spcBef>
                <a:spcPts val="0"/>
              </a:spcBef>
              <a:buNone/>
            </a:pPr>
            <a:endParaRPr lang="en-US" sz="1100" dirty="0">
              <a:latin typeface="Lucida Console"/>
              <a:cs typeface="Lucida Console"/>
            </a:endParaRPr>
          </a:p>
        </p:txBody>
      </p:sp>
      <p:sp>
        <p:nvSpPr>
          <p:cNvPr id="4" name="Freeform 3"/>
          <p:cNvSpPr/>
          <p:nvPr/>
        </p:nvSpPr>
        <p:spPr>
          <a:xfrm>
            <a:off x="825665" y="6322088"/>
            <a:ext cx="1402504" cy="495098"/>
          </a:xfrm>
          <a:custGeom>
            <a:avLst/>
            <a:gdLst>
              <a:gd name="connsiteX0" fmla="*/ 1288759 w 1402504"/>
              <a:gd name="connsiteY0" fmla="*/ 477308 h 495098"/>
              <a:gd name="connsiteX1" fmla="*/ 1288759 w 1402504"/>
              <a:gd name="connsiteY1" fmla="*/ 18154 h 495098"/>
              <a:gd name="connsiteX2" fmla="*/ 106683 w 1402504"/>
              <a:gd name="connsiteY2" fmla="*/ 125616 h 495098"/>
              <a:gd name="connsiteX3" fmla="*/ 165298 w 1402504"/>
              <a:gd name="connsiteY3" fmla="*/ 438231 h 495098"/>
              <a:gd name="connsiteX4" fmla="*/ 1073836 w 1402504"/>
              <a:gd name="connsiteY4" fmla="*/ 487077 h 495098"/>
              <a:gd name="connsiteX5" fmla="*/ 1327836 w 1402504"/>
              <a:gd name="connsiteY5" fmla="*/ 340539 h 49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504" h="495098">
                <a:moveTo>
                  <a:pt x="1288759" y="477308"/>
                </a:moveTo>
                <a:cubicBezTo>
                  <a:pt x="1387265" y="277038"/>
                  <a:pt x="1485772" y="76769"/>
                  <a:pt x="1288759" y="18154"/>
                </a:cubicBezTo>
                <a:cubicBezTo>
                  <a:pt x="1091746" y="-40461"/>
                  <a:pt x="293926" y="55603"/>
                  <a:pt x="106683" y="125616"/>
                </a:cubicBezTo>
                <a:cubicBezTo>
                  <a:pt x="-80561" y="195629"/>
                  <a:pt x="4106" y="377988"/>
                  <a:pt x="165298" y="438231"/>
                </a:cubicBezTo>
                <a:cubicBezTo>
                  <a:pt x="326490" y="498474"/>
                  <a:pt x="880080" y="503359"/>
                  <a:pt x="1073836" y="487077"/>
                </a:cubicBezTo>
                <a:cubicBezTo>
                  <a:pt x="1267592" y="470795"/>
                  <a:pt x="1327836" y="340539"/>
                  <a:pt x="1327836" y="34053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33644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a:t>
            </a:r>
            <a:r>
              <a:rPr lang="en-US" dirty="0" smtClean="0"/>
              <a:t>using “</a:t>
            </a:r>
            <a:r>
              <a:rPr lang="en-US" i="1" dirty="0" smtClean="0"/>
              <a:t>Foreign</a:t>
            </a:r>
            <a:r>
              <a:rPr lang="en-US" dirty="0" smtClean="0"/>
              <a:t>” Resolvers?</a:t>
            </a:r>
            <a:endParaRPr lang="en-US" dirty="0"/>
          </a:p>
        </p:txBody>
      </p:sp>
      <p:sp>
        <p:nvSpPr>
          <p:cNvPr id="3" name="Content Placeholder 2"/>
          <p:cNvSpPr>
            <a:spLocks noGrp="1"/>
          </p:cNvSpPr>
          <p:nvPr>
            <p:ph idx="1"/>
          </p:nvPr>
        </p:nvSpPr>
        <p:spPr/>
        <p:txBody>
          <a:bodyPr/>
          <a:lstStyle/>
          <a:p>
            <a:pPr marL="0" indent="0">
              <a:buNone/>
            </a:pPr>
            <a:r>
              <a:rPr lang="en-US" dirty="0" smtClean="0"/>
              <a:t>Let’s apply a further filter and look only at those instances where the IP address of the end users and that of the resolvers that they are using are geo-located </a:t>
            </a:r>
            <a:r>
              <a:rPr lang="en-US" dirty="0" smtClean="0"/>
              <a:t>in </a:t>
            </a:r>
            <a:r>
              <a:rPr lang="en-US" i="1" dirty="0" smtClean="0"/>
              <a:t>different countries</a:t>
            </a:r>
            <a:endParaRPr lang="en-US" i="1" dirty="0"/>
          </a:p>
        </p:txBody>
      </p:sp>
    </p:spTree>
    <p:extLst>
      <p:ext uri="{BB962C8B-B14F-4D97-AF65-F5344CB8AC3E}">
        <p14:creationId xmlns:p14="http://schemas.microsoft.com/office/powerpoint/2010/main" val="2133800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Foreign (CC) Resolution: Top Resolvers by AS</a:t>
            </a:r>
            <a:endParaRPr lang="en-US" dirty="0"/>
          </a:p>
        </p:txBody>
      </p:sp>
      <p:sp>
        <p:nvSpPr>
          <p:cNvPr id="3" name="Content Placeholder 2"/>
          <p:cNvSpPr>
            <a:spLocks noGrp="1"/>
          </p:cNvSpPr>
          <p:nvPr>
            <p:ph idx="1"/>
          </p:nvPr>
        </p:nvSpPr>
        <p:spPr/>
        <p:txBody>
          <a:bodyPr>
            <a:noAutofit/>
          </a:bodyPr>
          <a:lstStyle/>
          <a:p>
            <a:pPr marL="0" indent="0">
              <a:spcBef>
                <a:spcPts val="0"/>
              </a:spcBef>
              <a:buNone/>
            </a:pPr>
            <a:r>
              <a:rPr lang="en-US" sz="1100" dirty="0" smtClean="0">
                <a:latin typeface="Lucida Console"/>
                <a:cs typeface="Lucida Console"/>
              </a:rPr>
              <a:t>Rank AS     Use               AS Name</a:t>
            </a:r>
          </a:p>
          <a:p>
            <a:pPr marL="0" indent="0">
              <a:spcBef>
                <a:spcPts val="0"/>
              </a:spcBef>
              <a:buNone/>
            </a:pPr>
            <a:r>
              <a:rPr lang="en-US" sz="1100" dirty="0" smtClean="0">
                <a:latin typeface="Lucida Console"/>
                <a:cs typeface="Lucida Console"/>
              </a:rPr>
              <a:t>  </a:t>
            </a:r>
            <a:r>
              <a:rPr lang="en-US" sz="1100" dirty="0" smtClean="0">
                <a:solidFill>
                  <a:srgbClr val="FF0000"/>
                </a:solidFill>
                <a:latin typeface="Lucida Console"/>
                <a:cs typeface="Lucida Console"/>
              </a:rPr>
              <a:t>1  15169 2,501,732  67.00</a:t>
            </a:r>
            <a:r>
              <a:rPr lang="en-US" sz="1100" dirty="0">
                <a:solidFill>
                  <a:srgbClr val="FF0000"/>
                </a:solidFill>
                <a:latin typeface="Lucida Console"/>
                <a:cs typeface="Lucida Console"/>
              </a:rPr>
              <a:t>% GOOGLE - Google </a:t>
            </a:r>
            <a:r>
              <a:rPr lang="en-US" sz="1100" dirty="0" err="1">
                <a:solidFill>
                  <a:srgbClr val="FF0000"/>
                </a:solidFill>
                <a:latin typeface="Lucida Console"/>
                <a:cs typeface="Lucida Console"/>
              </a:rPr>
              <a:t>Inc.,US</a:t>
            </a:r>
            <a:endParaRPr lang="en-US" sz="1100" dirty="0">
              <a:solidFill>
                <a:srgbClr val="FF0000"/>
              </a:solidFill>
              <a:latin typeface="Lucida Console"/>
              <a:cs typeface="Lucida Console"/>
            </a:endParaRPr>
          </a:p>
          <a:p>
            <a:pPr marL="0" indent="0">
              <a:spcBef>
                <a:spcPts val="0"/>
              </a:spcBef>
              <a:buNone/>
            </a:pPr>
            <a:r>
              <a:rPr lang="en-US" sz="1100" dirty="0" smtClean="0">
                <a:solidFill>
                  <a:srgbClr val="FF0000"/>
                </a:solidFill>
                <a:latin typeface="Lucida Console"/>
                <a:cs typeface="Lucida Console"/>
              </a:rPr>
              <a:t>  2  36692   280,737   7.52</a:t>
            </a:r>
            <a:r>
              <a:rPr lang="en-US" sz="1100" dirty="0">
                <a:solidFill>
                  <a:srgbClr val="FF0000"/>
                </a:solidFill>
                <a:latin typeface="Lucida Console"/>
                <a:cs typeface="Lucida Console"/>
              </a:rPr>
              <a:t>% OPENDNS - </a:t>
            </a:r>
            <a:r>
              <a:rPr lang="en-US" sz="1100" dirty="0" err="1">
                <a:solidFill>
                  <a:srgbClr val="FF0000"/>
                </a:solidFill>
                <a:latin typeface="Lucida Console"/>
                <a:cs typeface="Lucida Console"/>
              </a:rPr>
              <a:t>OpenDNS</a:t>
            </a:r>
            <a:r>
              <a:rPr lang="en-US" sz="1100" dirty="0">
                <a:solidFill>
                  <a:srgbClr val="FF0000"/>
                </a:solidFill>
                <a:latin typeface="Lucida Console"/>
                <a:cs typeface="Lucida Console"/>
              </a:rPr>
              <a:t>, LLC,US</a:t>
            </a:r>
          </a:p>
          <a:p>
            <a:pPr marL="0" indent="0">
              <a:spcBef>
                <a:spcPts val="0"/>
              </a:spcBef>
              <a:buNone/>
            </a:pPr>
            <a:r>
              <a:rPr lang="en-US" sz="1100" dirty="0" smtClean="0">
                <a:latin typeface="Lucida Console"/>
                <a:cs typeface="Lucida Console"/>
              </a:rPr>
              <a:t>  3  10753   205,897   5.51</a:t>
            </a:r>
            <a:r>
              <a:rPr lang="en-US" sz="1100" dirty="0">
                <a:latin typeface="Lucida Console"/>
                <a:cs typeface="Lucida Console"/>
              </a:rPr>
              <a:t>% LVLT-10753 - Level 3 Communications,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4   6830    67,353   1.80</a:t>
            </a:r>
            <a:r>
              <a:rPr lang="en-US" sz="1100" dirty="0">
                <a:latin typeface="Lucida Console"/>
                <a:cs typeface="Lucida Console"/>
              </a:rPr>
              <a:t>% LGI-UPC Liberty Global Operations B.V.,AT</a:t>
            </a:r>
          </a:p>
          <a:p>
            <a:pPr marL="0" indent="0">
              <a:spcBef>
                <a:spcPts val="0"/>
              </a:spcBef>
              <a:buNone/>
            </a:pPr>
            <a:r>
              <a:rPr lang="en-US" sz="1100" dirty="0" smtClean="0">
                <a:solidFill>
                  <a:srgbClr val="FF0000"/>
                </a:solidFill>
                <a:latin typeface="Lucida Console"/>
                <a:cs typeface="Lucida Console"/>
              </a:rPr>
              <a:t>  </a:t>
            </a:r>
            <a:r>
              <a:rPr lang="en-US" sz="1100" dirty="0" smtClean="0">
                <a:solidFill>
                  <a:srgbClr val="000000"/>
                </a:solidFill>
                <a:latin typeface="Lucida Console"/>
                <a:cs typeface="Lucida Console"/>
              </a:rPr>
              <a:t>5   3356    30,737   0.82</a:t>
            </a:r>
            <a:r>
              <a:rPr lang="en-US" sz="1100" dirty="0">
                <a:solidFill>
                  <a:srgbClr val="000000"/>
                </a:solidFill>
                <a:latin typeface="Lucida Console"/>
                <a:cs typeface="Lucida Console"/>
              </a:rPr>
              <a:t>% LEVEL3 - Level 3 Communications, </a:t>
            </a:r>
            <a:r>
              <a:rPr lang="en-US" sz="1100" dirty="0" err="1">
                <a:solidFill>
                  <a:srgbClr val="000000"/>
                </a:solidFill>
                <a:latin typeface="Lucida Console"/>
                <a:cs typeface="Lucida Console"/>
              </a:rPr>
              <a:t>Inc.,US</a:t>
            </a:r>
            <a:endParaRPr lang="en-US" sz="1100" dirty="0">
              <a:solidFill>
                <a:srgbClr val="000000"/>
              </a:solidFill>
              <a:latin typeface="Lucida Console"/>
              <a:cs typeface="Lucida Console"/>
            </a:endParaRPr>
          </a:p>
          <a:p>
            <a:pPr marL="0" indent="0">
              <a:spcBef>
                <a:spcPts val="0"/>
              </a:spcBef>
              <a:buNone/>
            </a:pPr>
            <a:r>
              <a:rPr lang="en-US" sz="1100" dirty="0" smtClean="0">
                <a:latin typeface="Lucida Console"/>
                <a:cs typeface="Lucida Console"/>
              </a:rPr>
              <a:t>  6   2914    28,814   0.77</a:t>
            </a:r>
            <a:r>
              <a:rPr lang="en-US" sz="1100" dirty="0">
                <a:latin typeface="Lucida Console"/>
                <a:cs typeface="Lucida Console"/>
              </a:rPr>
              <a:t>% NTT-COMMUNICATIONS-2914 - NTT America,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7   1273    26,120   0.70</a:t>
            </a:r>
            <a:r>
              <a:rPr lang="en-US" sz="1100" dirty="0">
                <a:latin typeface="Lucida Console"/>
                <a:cs typeface="Lucida Console"/>
              </a:rPr>
              <a:t>% CW Cable and Wireless Worldwide </a:t>
            </a:r>
            <a:r>
              <a:rPr lang="en-US" sz="1100" dirty="0" err="1">
                <a:latin typeface="Lucida Console"/>
                <a:cs typeface="Lucida Console"/>
              </a:rPr>
              <a:t>plc,GB</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8   9050    23,194   0.62</a:t>
            </a:r>
            <a:r>
              <a:rPr lang="en-US" sz="1100" dirty="0">
                <a:latin typeface="Lucida Console"/>
                <a:cs typeface="Lucida Console"/>
              </a:rPr>
              <a:t>% RTD ROMTELECOM S.A,RO</a:t>
            </a:r>
          </a:p>
          <a:p>
            <a:pPr marL="0" indent="0">
              <a:spcBef>
                <a:spcPts val="0"/>
              </a:spcBef>
              <a:buNone/>
            </a:pPr>
            <a:r>
              <a:rPr lang="en-US" sz="1100" dirty="0" smtClean="0">
                <a:latin typeface="Lucida Console"/>
                <a:cs typeface="Lucida Console"/>
              </a:rPr>
              <a:t>  9    174    18,097   0.48</a:t>
            </a:r>
            <a:r>
              <a:rPr lang="en-US" sz="1100" dirty="0">
                <a:latin typeface="Lucida Console"/>
                <a:cs typeface="Lucida Console"/>
              </a:rPr>
              <a:t>% COGENT-174 - Cogent </a:t>
            </a:r>
            <a:r>
              <a:rPr lang="en-US" sz="1100" dirty="0" err="1">
                <a:latin typeface="Lucida Console"/>
                <a:cs typeface="Lucida Console"/>
              </a:rPr>
              <a:t>Communications,US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10 198605    16,564   0.44</a:t>
            </a:r>
            <a:r>
              <a:rPr lang="en-US" sz="1100" dirty="0">
                <a:latin typeface="Lucida Console"/>
                <a:cs typeface="Lucida Console"/>
              </a:rPr>
              <a:t>% AVAST-AS-DC AVAST Software </a:t>
            </a:r>
            <a:r>
              <a:rPr lang="en-US" sz="1100" dirty="0" err="1">
                <a:latin typeface="Lucida Console"/>
                <a:cs typeface="Lucida Console"/>
              </a:rPr>
              <a:t>a.s.,CZ</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11  30689    16,483   0.44</a:t>
            </a:r>
            <a:r>
              <a:rPr lang="en-US" sz="1100" dirty="0">
                <a:latin typeface="Lucida Console"/>
                <a:cs typeface="Lucida Console"/>
              </a:rPr>
              <a:t>% FLOW-NET - FLOW,JM</a:t>
            </a:r>
          </a:p>
          <a:p>
            <a:pPr marL="0" indent="0">
              <a:spcBef>
                <a:spcPts val="0"/>
              </a:spcBef>
              <a:buNone/>
            </a:pPr>
            <a:r>
              <a:rPr lang="en-US" sz="1100" dirty="0" smtClean="0">
                <a:latin typeface="Lucida Console"/>
                <a:cs typeface="Lucida Console"/>
              </a:rPr>
              <a:t> 12   3257    15,298   0.41</a:t>
            </a:r>
            <a:r>
              <a:rPr lang="en-US" sz="1100" dirty="0">
                <a:latin typeface="Lucida Console"/>
                <a:cs typeface="Lucida Console"/>
              </a:rPr>
              <a:t>% TINET-BACKBONE </a:t>
            </a:r>
            <a:r>
              <a:rPr lang="en-US" sz="1100" dirty="0" err="1">
                <a:latin typeface="Lucida Console"/>
                <a:cs typeface="Lucida Console"/>
              </a:rPr>
              <a:t>Tinet</a:t>
            </a:r>
            <a:r>
              <a:rPr lang="en-US" sz="1100" dirty="0">
                <a:latin typeface="Lucida Console"/>
                <a:cs typeface="Lucida Console"/>
              </a:rPr>
              <a:t> </a:t>
            </a:r>
            <a:r>
              <a:rPr lang="en-US" sz="1100" dirty="0" err="1">
                <a:latin typeface="Lucida Console"/>
                <a:cs typeface="Lucida Console"/>
              </a:rPr>
              <a:t>SpA,DE</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13  29791    14,078   0.38</a:t>
            </a:r>
            <a:r>
              <a:rPr lang="en-US" sz="1100" dirty="0">
                <a:latin typeface="Lucida Console"/>
                <a:cs typeface="Lucida Console"/>
              </a:rPr>
              <a:t>% VOXEL-DOT-NET - Voxel Dot Net,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14  13238    12,961   0.35</a:t>
            </a:r>
            <a:r>
              <a:rPr lang="en-US" sz="1100" dirty="0">
                <a:latin typeface="Lucida Console"/>
                <a:cs typeface="Lucida Console"/>
              </a:rPr>
              <a:t>% YANDEX </a:t>
            </a:r>
            <a:r>
              <a:rPr lang="en-US" sz="1100" dirty="0" err="1">
                <a:latin typeface="Lucida Console"/>
                <a:cs typeface="Lucida Console"/>
              </a:rPr>
              <a:t>Yandex</a:t>
            </a:r>
            <a:r>
              <a:rPr lang="en-US" sz="1100" dirty="0">
                <a:latin typeface="Lucida Console"/>
                <a:cs typeface="Lucida Console"/>
              </a:rPr>
              <a:t> LLC,RU</a:t>
            </a:r>
          </a:p>
          <a:p>
            <a:pPr marL="0" indent="0">
              <a:spcBef>
                <a:spcPts val="0"/>
              </a:spcBef>
              <a:buNone/>
            </a:pPr>
            <a:r>
              <a:rPr lang="en-US" sz="1100" dirty="0" smtClean="0">
                <a:latin typeface="Lucida Console"/>
                <a:cs typeface="Lucida Console"/>
              </a:rPr>
              <a:t> 15  35838    10,761   0.29</a:t>
            </a:r>
            <a:r>
              <a:rPr lang="en-US" sz="1100" dirty="0">
                <a:latin typeface="Lucida Console"/>
                <a:cs typeface="Lucida Console"/>
              </a:rPr>
              <a:t>% CCANET </a:t>
            </a:r>
            <a:r>
              <a:rPr lang="en-US" sz="1100" dirty="0" err="1">
                <a:latin typeface="Lucida Console"/>
                <a:cs typeface="Lucida Console"/>
              </a:rPr>
              <a:t>CCANet</a:t>
            </a:r>
            <a:r>
              <a:rPr lang="en-US" sz="1100" dirty="0">
                <a:latin typeface="Lucida Console"/>
                <a:cs typeface="Lucida Console"/>
              </a:rPr>
              <a:t> </a:t>
            </a:r>
            <a:r>
              <a:rPr lang="en-US" sz="1100" dirty="0" err="1">
                <a:latin typeface="Lucida Console"/>
                <a:cs typeface="Lucida Console"/>
              </a:rPr>
              <a:t>Limited,GB</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16  35074    10,591   0.28</a:t>
            </a:r>
            <a:r>
              <a:rPr lang="en-US" sz="1100" dirty="0">
                <a:latin typeface="Lucida Console"/>
                <a:cs typeface="Lucida Console"/>
              </a:rPr>
              <a:t>% COBRANET-AS </a:t>
            </a:r>
            <a:r>
              <a:rPr lang="en-US" sz="1100" dirty="0" err="1">
                <a:latin typeface="Lucida Console"/>
                <a:cs typeface="Lucida Console"/>
              </a:rPr>
              <a:t>Cobranet</a:t>
            </a:r>
            <a:r>
              <a:rPr lang="en-US" sz="1100" dirty="0">
                <a:latin typeface="Lucida Console"/>
                <a:cs typeface="Lucida Console"/>
              </a:rPr>
              <a:t> </a:t>
            </a:r>
            <a:r>
              <a:rPr lang="en-US" sz="1100" dirty="0" err="1">
                <a:latin typeface="Lucida Console"/>
                <a:cs typeface="Lucida Console"/>
              </a:rPr>
              <a:t>Limited,LB</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17  42523    10,575   0.28</a:t>
            </a:r>
            <a:r>
              <a:rPr lang="en-US" sz="1100" dirty="0">
                <a:latin typeface="Lucida Console"/>
                <a:cs typeface="Lucida Console"/>
              </a:rPr>
              <a:t>% PLATINIUM-AS </a:t>
            </a:r>
            <a:r>
              <a:rPr lang="en-US" sz="1100" dirty="0" err="1">
                <a:latin typeface="Lucida Console"/>
                <a:cs typeface="Lucida Console"/>
              </a:rPr>
              <a:t>Platinium</a:t>
            </a:r>
            <a:r>
              <a:rPr lang="en-US" sz="1100" dirty="0">
                <a:latin typeface="Lucida Console"/>
                <a:cs typeface="Lucida Console"/>
              </a:rPr>
              <a:t> Star TV SRL,RO</a:t>
            </a:r>
          </a:p>
          <a:p>
            <a:pPr marL="0" indent="0">
              <a:spcBef>
                <a:spcPts val="0"/>
              </a:spcBef>
              <a:buNone/>
            </a:pPr>
            <a:r>
              <a:rPr lang="en-US" sz="1100" dirty="0" smtClean="0">
                <a:latin typeface="Lucida Console"/>
                <a:cs typeface="Lucida Console"/>
              </a:rPr>
              <a:t> 18  13210     9,878   0.26</a:t>
            </a:r>
            <a:r>
              <a:rPr lang="en-US" sz="1100" dirty="0">
                <a:latin typeface="Lucida Console"/>
                <a:cs typeface="Lucida Console"/>
              </a:rPr>
              <a:t>% ASE ACADEMIA DE STUDII ECONOMICE,RO</a:t>
            </a:r>
          </a:p>
          <a:p>
            <a:pPr marL="0" indent="0">
              <a:spcBef>
                <a:spcPts val="0"/>
              </a:spcBef>
              <a:buNone/>
            </a:pPr>
            <a:r>
              <a:rPr lang="en-US" sz="1100" dirty="0" smtClean="0">
                <a:latin typeface="Lucida Console"/>
                <a:cs typeface="Lucida Console"/>
              </a:rPr>
              <a:t> 19  36351     9,748   0.26</a:t>
            </a:r>
            <a:r>
              <a:rPr lang="en-US" sz="1100" dirty="0">
                <a:latin typeface="Lucida Console"/>
                <a:cs typeface="Lucida Console"/>
              </a:rPr>
              <a:t>% SOFTLAYER - </a:t>
            </a:r>
            <a:r>
              <a:rPr lang="en-US" sz="1100" dirty="0" err="1">
                <a:latin typeface="Lucida Console"/>
                <a:cs typeface="Lucida Console"/>
              </a:rPr>
              <a:t>SoftLayer</a:t>
            </a:r>
            <a:r>
              <a:rPr lang="en-US" sz="1100" dirty="0">
                <a:latin typeface="Lucida Console"/>
                <a:cs typeface="Lucida Console"/>
              </a:rPr>
              <a:t> Technologies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20   6939     9,221   0.25</a:t>
            </a:r>
            <a:r>
              <a:rPr lang="en-US" sz="1100" dirty="0">
                <a:latin typeface="Lucida Console"/>
                <a:cs typeface="Lucida Console"/>
              </a:rPr>
              <a:t>% HURRICANE - Hurricane Electric, </a:t>
            </a:r>
            <a:r>
              <a:rPr lang="en-US" sz="1100" dirty="0" err="1">
                <a:latin typeface="Lucida Console"/>
                <a:cs typeface="Lucida Console"/>
              </a:rPr>
              <a:t>Inc.,US</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21  37204     8,897   0.24</a:t>
            </a:r>
            <a:r>
              <a:rPr lang="en-US" sz="1100" dirty="0">
                <a:latin typeface="Lucida Console"/>
                <a:cs typeface="Lucida Console"/>
              </a:rPr>
              <a:t>% TELONE,ZW</a:t>
            </a:r>
          </a:p>
          <a:p>
            <a:pPr marL="0" indent="0">
              <a:spcBef>
                <a:spcPts val="0"/>
              </a:spcBef>
              <a:buNone/>
            </a:pPr>
            <a:r>
              <a:rPr lang="en-US" sz="1100" dirty="0" smtClean="0">
                <a:latin typeface="Lucida Console"/>
                <a:cs typeface="Lucida Console"/>
              </a:rPr>
              <a:t> 22   3462     8,761   0.23</a:t>
            </a:r>
            <a:r>
              <a:rPr lang="en-US" sz="1100" dirty="0">
                <a:latin typeface="Lucida Console"/>
                <a:cs typeface="Lucida Console"/>
              </a:rPr>
              <a:t>% HINET Data Communication Business </a:t>
            </a:r>
            <a:r>
              <a:rPr lang="en-US" sz="1100" dirty="0" err="1">
                <a:latin typeface="Lucida Console"/>
                <a:cs typeface="Lucida Console"/>
              </a:rPr>
              <a:t>Group,TW</a:t>
            </a:r>
            <a:endParaRPr lang="en-US" sz="1100" dirty="0">
              <a:latin typeface="Lucida Console"/>
              <a:cs typeface="Lucida Console"/>
            </a:endParaRPr>
          </a:p>
          <a:p>
            <a:pPr marL="0" indent="0">
              <a:spcBef>
                <a:spcPts val="0"/>
              </a:spcBef>
              <a:buNone/>
            </a:pPr>
            <a:r>
              <a:rPr lang="en-US" sz="1100" dirty="0" smtClean="0">
                <a:latin typeface="Lucida Console"/>
                <a:cs typeface="Lucida Console"/>
              </a:rPr>
              <a:t> 23  13127     7,710   0.21</a:t>
            </a:r>
            <a:r>
              <a:rPr lang="en-US" sz="1100" dirty="0">
                <a:latin typeface="Lucida Console"/>
                <a:cs typeface="Lucida Console"/>
              </a:rPr>
              <a:t>% VERSATEL Tele 2 Nederland B.V.,NL</a:t>
            </a:r>
          </a:p>
          <a:p>
            <a:pPr marL="0" indent="0">
              <a:spcBef>
                <a:spcPts val="0"/>
              </a:spcBef>
              <a:buNone/>
            </a:pPr>
            <a:r>
              <a:rPr lang="en-US" sz="1100" dirty="0" smtClean="0">
                <a:latin typeface="Lucida Console"/>
                <a:cs typeface="Lucida Console"/>
              </a:rPr>
              <a:t> 24  30607     7,137   0.19</a:t>
            </a:r>
            <a:r>
              <a:rPr lang="en-US" sz="1100" dirty="0">
                <a:latin typeface="Lucida Console"/>
                <a:cs typeface="Lucida Console"/>
              </a:rPr>
              <a:t>% 302-DIRECT-MEDIA-ASN - 302 Direct Media LLC,US</a:t>
            </a:r>
          </a:p>
          <a:p>
            <a:pPr marL="0" indent="0">
              <a:spcBef>
                <a:spcPts val="0"/>
              </a:spcBef>
              <a:buNone/>
            </a:pPr>
            <a:r>
              <a:rPr lang="en-US" sz="1100" dirty="0" smtClean="0">
                <a:latin typeface="Lucida Console"/>
                <a:cs typeface="Lucida Console"/>
              </a:rPr>
              <a:t> 25   6663     6,813   0.18</a:t>
            </a:r>
            <a:r>
              <a:rPr lang="en-US" sz="1100" dirty="0">
                <a:latin typeface="Lucida Console"/>
                <a:cs typeface="Lucida Console"/>
              </a:rPr>
              <a:t>% TTI-NET </a:t>
            </a:r>
            <a:r>
              <a:rPr lang="en-US" sz="1100" dirty="0" err="1">
                <a:latin typeface="Lucida Console"/>
                <a:cs typeface="Lucida Console"/>
              </a:rPr>
              <a:t>Euroweb</a:t>
            </a:r>
            <a:r>
              <a:rPr lang="en-US" sz="1100" dirty="0">
                <a:latin typeface="Lucida Console"/>
                <a:cs typeface="Lucida Console"/>
              </a:rPr>
              <a:t> Romania SA,RO</a:t>
            </a:r>
          </a:p>
          <a:p>
            <a:pPr marL="0" indent="0">
              <a:spcBef>
                <a:spcPts val="0"/>
              </a:spcBef>
              <a:buNone/>
            </a:pPr>
            <a:endParaRPr lang="en-US" sz="1100" dirty="0">
              <a:latin typeface="Lucida Console"/>
              <a:cs typeface="Lucida Console"/>
            </a:endParaRPr>
          </a:p>
          <a:p>
            <a:pPr marL="0" indent="0">
              <a:spcBef>
                <a:spcPts val="0"/>
              </a:spcBef>
              <a:buNone/>
            </a:pPr>
            <a:r>
              <a:rPr lang="en-US" sz="1100" dirty="0">
                <a:latin typeface="Lucida Console"/>
                <a:cs typeface="Lucida Console"/>
              </a:rPr>
              <a:t>Total: </a:t>
            </a:r>
            <a:r>
              <a:rPr lang="en-US" sz="1100" dirty="0" smtClean="0">
                <a:latin typeface="Lucida Console"/>
                <a:cs typeface="Lucida Console"/>
              </a:rPr>
              <a:t>15% of total </a:t>
            </a:r>
            <a:r>
              <a:rPr lang="en-US" sz="1100" dirty="0">
                <a:latin typeface="Lucida Console"/>
                <a:cs typeface="Lucida Console"/>
              </a:rPr>
              <a:t>end </a:t>
            </a:r>
            <a:r>
              <a:rPr lang="en-US" sz="1100" dirty="0" smtClean="0">
                <a:latin typeface="Lucida Console"/>
                <a:cs typeface="Lucida Console"/>
              </a:rPr>
              <a:t>users</a:t>
            </a:r>
            <a:endParaRPr lang="en-US" sz="1100" dirty="0">
              <a:latin typeface="Lucida Console"/>
              <a:cs typeface="Lucida Console"/>
            </a:endParaRPr>
          </a:p>
          <a:p>
            <a:pPr marL="0" indent="0">
              <a:spcBef>
                <a:spcPts val="0"/>
              </a:spcBef>
              <a:buNone/>
            </a:pPr>
            <a:endParaRPr lang="en-US" sz="1100" dirty="0">
              <a:latin typeface="Lucida Console"/>
              <a:cs typeface="Lucida Console"/>
            </a:endParaRPr>
          </a:p>
          <a:p>
            <a:pPr marL="0" indent="0">
              <a:spcBef>
                <a:spcPts val="0"/>
              </a:spcBef>
              <a:buNone/>
            </a:pPr>
            <a:endParaRPr lang="en-US" sz="1100" dirty="0">
              <a:latin typeface="Lucida Console"/>
              <a:cs typeface="Lucida Console"/>
            </a:endParaRPr>
          </a:p>
        </p:txBody>
      </p:sp>
      <p:sp>
        <p:nvSpPr>
          <p:cNvPr id="4" name="Freeform 3"/>
          <p:cNvSpPr/>
          <p:nvPr/>
        </p:nvSpPr>
        <p:spPr>
          <a:xfrm>
            <a:off x="771748" y="6019233"/>
            <a:ext cx="1402504" cy="495098"/>
          </a:xfrm>
          <a:custGeom>
            <a:avLst/>
            <a:gdLst>
              <a:gd name="connsiteX0" fmla="*/ 1288759 w 1402504"/>
              <a:gd name="connsiteY0" fmla="*/ 477308 h 495098"/>
              <a:gd name="connsiteX1" fmla="*/ 1288759 w 1402504"/>
              <a:gd name="connsiteY1" fmla="*/ 18154 h 495098"/>
              <a:gd name="connsiteX2" fmla="*/ 106683 w 1402504"/>
              <a:gd name="connsiteY2" fmla="*/ 125616 h 495098"/>
              <a:gd name="connsiteX3" fmla="*/ 165298 w 1402504"/>
              <a:gd name="connsiteY3" fmla="*/ 438231 h 495098"/>
              <a:gd name="connsiteX4" fmla="*/ 1073836 w 1402504"/>
              <a:gd name="connsiteY4" fmla="*/ 487077 h 495098"/>
              <a:gd name="connsiteX5" fmla="*/ 1327836 w 1402504"/>
              <a:gd name="connsiteY5" fmla="*/ 340539 h 49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2504" h="495098">
                <a:moveTo>
                  <a:pt x="1288759" y="477308"/>
                </a:moveTo>
                <a:cubicBezTo>
                  <a:pt x="1387265" y="277038"/>
                  <a:pt x="1485772" y="76769"/>
                  <a:pt x="1288759" y="18154"/>
                </a:cubicBezTo>
                <a:cubicBezTo>
                  <a:pt x="1091746" y="-40461"/>
                  <a:pt x="293926" y="55603"/>
                  <a:pt x="106683" y="125616"/>
                </a:cubicBezTo>
                <a:cubicBezTo>
                  <a:pt x="-80561" y="195629"/>
                  <a:pt x="4106" y="377988"/>
                  <a:pt x="165298" y="438231"/>
                </a:cubicBezTo>
                <a:cubicBezTo>
                  <a:pt x="326490" y="498474"/>
                  <a:pt x="880080" y="503359"/>
                  <a:pt x="1073836" y="487077"/>
                </a:cubicBezTo>
                <a:cubicBezTo>
                  <a:pt x="1267592" y="470795"/>
                  <a:pt x="1327836" y="340539"/>
                  <a:pt x="1327836" y="340539"/>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33886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of those </a:t>
            </a:r>
            <a:r>
              <a:rPr lang="en-US" dirty="0" err="1" smtClean="0"/>
              <a:t>wtf</a:t>
            </a:r>
            <a:r>
              <a:rPr lang="en-US" dirty="0" smtClean="0"/>
              <a:t> moments…</a:t>
            </a:r>
            <a:endParaRPr lang="en-US" dirty="0"/>
          </a:p>
        </p:txBody>
      </p:sp>
      <p:pic>
        <p:nvPicPr>
          <p:cNvPr id="5" name="Picture 4" descr="Screen Shot 2015-01-18 at 11.40.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75752"/>
            <a:ext cx="4895145" cy="3562435"/>
          </a:xfrm>
          <a:prstGeom prst="rect">
            <a:avLst/>
          </a:prstGeom>
        </p:spPr>
      </p:pic>
      <p:sp>
        <p:nvSpPr>
          <p:cNvPr id="6" name="TextBox 5"/>
          <p:cNvSpPr txBox="1"/>
          <p:nvPr/>
        </p:nvSpPr>
        <p:spPr>
          <a:xfrm>
            <a:off x="5673902" y="1548005"/>
            <a:ext cx="3201433" cy="5078314"/>
          </a:xfrm>
          <a:prstGeom prst="rect">
            <a:avLst/>
          </a:prstGeom>
          <a:noFill/>
        </p:spPr>
        <p:txBody>
          <a:bodyPr wrap="square" rtlCol="0">
            <a:spAutoFit/>
          </a:bodyPr>
          <a:lstStyle/>
          <a:p>
            <a:r>
              <a:rPr lang="en-US" dirty="0" smtClean="0"/>
              <a:t>This figure was produced as part of some related work that was measuring the additional time penalty that would apply when the name being resolved was signed using DNSSEC.</a:t>
            </a:r>
          </a:p>
          <a:p>
            <a:endParaRPr lang="en-US" dirty="0"/>
          </a:p>
          <a:p>
            <a:r>
              <a:rPr lang="en-US" dirty="0" smtClean="0"/>
              <a:t>But the surprising observation here is that for 25% of the world’s users a simple </a:t>
            </a:r>
            <a:r>
              <a:rPr lang="en-US" dirty="0" err="1" smtClean="0"/>
              <a:t>uncached</a:t>
            </a:r>
            <a:r>
              <a:rPr lang="en-US" dirty="0" smtClean="0"/>
              <a:t> DNS name is not resolved in a single query</a:t>
            </a:r>
          </a:p>
          <a:p>
            <a:endParaRPr lang="en-US" dirty="0"/>
          </a:p>
          <a:p>
            <a:r>
              <a:rPr lang="en-US" dirty="0" smtClean="0"/>
              <a:t>Equally surprising, some 6% of Internet users use resolvers that take more than 2 seconds to complete the resolution function</a:t>
            </a:r>
            <a:endParaRPr lang="en-US" dirty="0"/>
          </a:p>
        </p:txBody>
      </p:sp>
      <p:sp>
        <p:nvSpPr>
          <p:cNvPr id="3" name="Freeform 2"/>
          <p:cNvSpPr/>
          <p:nvPr/>
        </p:nvSpPr>
        <p:spPr>
          <a:xfrm>
            <a:off x="4804124" y="2443020"/>
            <a:ext cx="310351" cy="337377"/>
          </a:xfrm>
          <a:custGeom>
            <a:avLst/>
            <a:gdLst>
              <a:gd name="connsiteX0" fmla="*/ 215964 w 310351"/>
              <a:gd name="connsiteY0" fmla="*/ 247202 h 337377"/>
              <a:gd name="connsiteX1" fmla="*/ 306145 w 310351"/>
              <a:gd name="connsiteY1" fmla="*/ 66852 h 337377"/>
              <a:gd name="connsiteX2" fmla="*/ 95722 w 310351"/>
              <a:gd name="connsiteY2" fmla="*/ 6735 h 337377"/>
              <a:gd name="connsiteX3" fmla="*/ 5541 w 310351"/>
              <a:gd name="connsiteY3" fmla="*/ 209629 h 337377"/>
              <a:gd name="connsiteX4" fmla="*/ 246024 w 310351"/>
              <a:gd name="connsiteY4" fmla="*/ 337377 h 337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51" h="337377">
                <a:moveTo>
                  <a:pt x="215964" y="247202"/>
                </a:moveTo>
                <a:cubicBezTo>
                  <a:pt x="271074" y="177066"/>
                  <a:pt x="326185" y="106930"/>
                  <a:pt x="306145" y="66852"/>
                </a:cubicBezTo>
                <a:cubicBezTo>
                  <a:pt x="286105" y="26774"/>
                  <a:pt x="145823" y="-17061"/>
                  <a:pt x="95722" y="6735"/>
                </a:cubicBezTo>
                <a:cubicBezTo>
                  <a:pt x="45621" y="30531"/>
                  <a:pt x="-19509" y="154522"/>
                  <a:pt x="5541" y="209629"/>
                </a:cubicBezTo>
                <a:cubicBezTo>
                  <a:pt x="30591" y="264736"/>
                  <a:pt x="246024" y="337377"/>
                  <a:pt x="246024" y="337377"/>
                </a:cubicBezTo>
              </a:path>
            </a:pathLst>
          </a:custGeom>
          <a:ln w="9525"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3151081" y="3389071"/>
            <a:ext cx="1963394" cy="553998"/>
          </a:xfrm>
          <a:prstGeom prst="rect">
            <a:avLst/>
          </a:prstGeom>
          <a:solidFill>
            <a:schemeClr val="bg1"/>
          </a:solidFill>
        </p:spPr>
        <p:txBody>
          <a:bodyPr wrap="square" rtlCol="0">
            <a:spAutoFit/>
          </a:bodyPr>
          <a:lstStyle/>
          <a:p>
            <a:r>
              <a:rPr lang="en-US" sz="1000" dirty="0" smtClean="0"/>
              <a:t>6% of users take more than 2 seconds to complete a simple resolution task</a:t>
            </a:r>
            <a:endParaRPr lang="en-US" sz="1000" dirty="0"/>
          </a:p>
        </p:txBody>
      </p:sp>
      <p:sp>
        <p:nvSpPr>
          <p:cNvPr id="7" name="Freeform 6"/>
          <p:cNvSpPr/>
          <p:nvPr/>
        </p:nvSpPr>
        <p:spPr>
          <a:xfrm>
            <a:off x="3973535" y="2788463"/>
            <a:ext cx="738830" cy="507117"/>
          </a:xfrm>
          <a:custGeom>
            <a:avLst/>
            <a:gdLst>
              <a:gd name="connsiteX0" fmla="*/ 0 w 738830"/>
              <a:gd name="connsiteY0" fmla="*/ 507117 h 507117"/>
              <a:gd name="connsiteX1" fmla="*/ 342815 w 738830"/>
              <a:gd name="connsiteY1" fmla="*/ 133150 h 507117"/>
              <a:gd name="connsiteX2" fmla="*/ 724586 w 738830"/>
              <a:gd name="connsiteY2" fmla="*/ 24077 h 507117"/>
              <a:gd name="connsiteX3" fmla="*/ 576552 w 738830"/>
              <a:gd name="connsiteY3" fmla="*/ 704 h 507117"/>
              <a:gd name="connsiteX4" fmla="*/ 724586 w 738830"/>
              <a:gd name="connsiteY4" fmla="*/ 39659 h 507117"/>
              <a:gd name="connsiteX5" fmla="*/ 724586 w 738830"/>
              <a:gd name="connsiteY5" fmla="*/ 133150 h 50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830" h="507117">
                <a:moveTo>
                  <a:pt x="0" y="507117"/>
                </a:moveTo>
                <a:cubicBezTo>
                  <a:pt x="111025" y="360387"/>
                  <a:pt x="222051" y="213657"/>
                  <a:pt x="342815" y="133150"/>
                </a:cubicBezTo>
                <a:cubicBezTo>
                  <a:pt x="463579" y="52643"/>
                  <a:pt x="685630" y="46151"/>
                  <a:pt x="724586" y="24077"/>
                </a:cubicBezTo>
                <a:cubicBezTo>
                  <a:pt x="763542" y="2003"/>
                  <a:pt x="576552" y="-1893"/>
                  <a:pt x="576552" y="704"/>
                </a:cubicBezTo>
                <a:cubicBezTo>
                  <a:pt x="576552" y="3301"/>
                  <a:pt x="699914" y="17585"/>
                  <a:pt x="724586" y="39659"/>
                </a:cubicBezTo>
                <a:cubicBezTo>
                  <a:pt x="749258" y="61733"/>
                  <a:pt x="736922" y="97441"/>
                  <a:pt x="724586" y="133150"/>
                </a:cubicBezTo>
              </a:path>
            </a:pathLst>
          </a:custGeom>
          <a:ln w="127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03029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Countries with users that have the </a:t>
            </a:r>
            <a:r>
              <a:rPr lang="en-US" b="1" dirty="0" smtClean="0"/>
              <a:t>lowest</a:t>
            </a:r>
            <a:r>
              <a:rPr lang="en-US" dirty="0" smtClean="0"/>
              <a:t> foreign resolution counts</a:t>
            </a:r>
            <a:endParaRPr lang="en-US" dirty="0"/>
          </a:p>
        </p:txBody>
      </p:sp>
      <p:sp>
        <p:nvSpPr>
          <p:cNvPr id="3" name="Content Placeholder 2"/>
          <p:cNvSpPr>
            <a:spLocks noGrp="1"/>
          </p:cNvSpPr>
          <p:nvPr>
            <p:ph idx="1"/>
          </p:nvPr>
        </p:nvSpPr>
        <p:spPr>
          <a:xfrm>
            <a:off x="457200" y="1523230"/>
            <a:ext cx="8229600" cy="4525963"/>
          </a:xfrm>
        </p:spPr>
        <p:txBody>
          <a:bodyPr>
            <a:noAutofit/>
          </a:bodyPr>
          <a:lstStyle/>
          <a:p>
            <a:pPr marL="0" indent="0">
              <a:buNone/>
            </a:pPr>
            <a:r>
              <a:rPr lang="en-US" sz="1200" b="1" dirty="0" smtClean="0">
                <a:cs typeface="Lucida Console"/>
              </a:rPr>
              <a:t>CC      %            Foreign   Domestic      Country</a:t>
            </a:r>
          </a:p>
          <a:p>
            <a:pPr marL="0" indent="0">
              <a:buNone/>
            </a:pPr>
            <a:r>
              <a:rPr lang="en-US" sz="900" dirty="0">
                <a:latin typeface="Lucida Console"/>
                <a:cs typeface="Lucida Console"/>
              </a:rPr>
              <a:t>KR </a:t>
            </a:r>
            <a:r>
              <a:rPr lang="en-US" sz="900" dirty="0" smtClean="0">
                <a:latin typeface="Lucida Console"/>
                <a:cs typeface="Lucida Console"/>
              </a:rPr>
              <a:t> 1.52     6,922     448,705  Republic </a:t>
            </a:r>
            <a:r>
              <a:rPr lang="en-US" sz="900" dirty="0">
                <a:latin typeface="Lucida Console"/>
                <a:cs typeface="Lucida Console"/>
              </a:rPr>
              <a:t>of Korea</a:t>
            </a:r>
          </a:p>
          <a:p>
            <a:pPr marL="0" indent="0">
              <a:buNone/>
            </a:pPr>
            <a:r>
              <a:rPr lang="en-US" sz="900" dirty="0">
                <a:latin typeface="Lucida Console"/>
                <a:cs typeface="Lucida Console"/>
              </a:rPr>
              <a:t>UY </a:t>
            </a:r>
            <a:r>
              <a:rPr lang="en-US" sz="900" dirty="0" smtClean="0">
                <a:latin typeface="Lucida Console"/>
                <a:cs typeface="Lucida Console"/>
              </a:rPr>
              <a:t> 2.96       571      18,715  Uruguay</a:t>
            </a:r>
            <a:endParaRPr lang="en-US" sz="900" dirty="0">
              <a:latin typeface="Lucida Console"/>
              <a:cs typeface="Lucida Console"/>
            </a:endParaRPr>
          </a:p>
          <a:p>
            <a:pPr marL="0" indent="0">
              <a:buNone/>
            </a:pPr>
            <a:r>
              <a:rPr lang="en-US" sz="900" dirty="0">
                <a:latin typeface="Lucida Console"/>
                <a:cs typeface="Lucida Console"/>
              </a:rPr>
              <a:t>CN </a:t>
            </a:r>
            <a:r>
              <a:rPr lang="en-US" sz="900" dirty="0" smtClean="0">
                <a:latin typeface="Lucida Console"/>
                <a:cs typeface="Lucida Console"/>
              </a:rPr>
              <a:t> 3.29   19,3273   5,673,988  China</a:t>
            </a:r>
            <a:endParaRPr lang="en-US" sz="900" dirty="0">
              <a:latin typeface="Lucida Console"/>
              <a:cs typeface="Lucida Console"/>
            </a:endParaRPr>
          </a:p>
          <a:p>
            <a:pPr marL="0" indent="0">
              <a:buNone/>
            </a:pPr>
            <a:r>
              <a:rPr lang="en-US" sz="900" dirty="0">
                <a:latin typeface="Lucida Console"/>
                <a:cs typeface="Lucida Console"/>
              </a:rPr>
              <a:t>PF </a:t>
            </a:r>
            <a:r>
              <a:rPr lang="en-US" sz="900" dirty="0" smtClean="0">
                <a:latin typeface="Lucida Console"/>
                <a:cs typeface="Lucida Console"/>
              </a:rPr>
              <a:t> 3.35        50       1,460  French </a:t>
            </a:r>
            <a:r>
              <a:rPr lang="en-US" sz="900" dirty="0">
                <a:latin typeface="Lucida Console"/>
                <a:cs typeface="Lucida Console"/>
              </a:rPr>
              <a:t>Polynesia</a:t>
            </a:r>
          </a:p>
          <a:p>
            <a:pPr marL="0" indent="0">
              <a:buNone/>
            </a:pPr>
            <a:r>
              <a:rPr lang="en-US" sz="900" dirty="0">
                <a:latin typeface="Lucida Console"/>
                <a:cs typeface="Lucida Console"/>
              </a:rPr>
              <a:t>LT </a:t>
            </a:r>
            <a:r>
              <a:rPr lang="en-US" sz="900" dirty="0" smtClean="0">
                <a:latin typeface="Lucida Console"/>
                <a:cs typeface="Lucida Console"/>
              </a:rPr>
              <a:t> 3.56       743      20,179  Lithuania</a:t>
            </a:r>
            <a:endParaRPr lang="en-US" sz="900" dirty="0">
              <a:latin typeface="Lucida Console"/>
              <a:cs typeface="Lucida Console"/>
            </a:endParaRPr>
          </a:p>
          <a:p>
            <a:pPr marL="0" indent="0">
              <a:buNone/>
            </a:pPr>
            <a:r>
              <a:rPr lang="en-US" sz="900" dirty="0">
                <a:latin typeface="Lucida Console"/>
                <a:cs typeface="Lucida Console"/>
              </a:rPr>
              <a:t>JP </a:t>
            </a:r>
            <a:r>
              <a:rPr lang="en-US" sz="900" dirty="0" smtClean="0">
                <a:latin typeface="Lucida Console"/>
                <a:cs typeface="Lucida Console"/>
              </a:rPr>
              <a:t> 3.68    40,465   1,058,919  Japan</a:t>
            </a:r>
            <a:endParaRPr lang="en-US" sz="900" dirty="0">
              <a:latin typeface="Lucida Console"/>
              <a:cs typeface="Lucida Console"/>
            </a:endParaRPr>
          </a:p>
          <a:p>
            <a:pPr marL="0" indent="0">
              <a:buNone/>
            </a:pPr>
            <a:r>
              <a:rPr lang="en-US" sz="900" dirty="0">
                <a:latin typeface="Lucida Console"/>
                <a:cs typeface="Lucida Console"/>
              </a:rPr>
              <a:t>QA </a:t>
            </a:r>
            <a:r>
              <a:rPr lang="en-US" sz="900" dirty="0" smtClean="0">
                <a:latin typeface="Lucida Console"/>
                <a:cs typeface="Lucida Console"/>
              </a:rPr>
              <a:t> 3.82       675      17,009  Qatar</a:t>
            </a:r>
            <a:endParaRPr lang="en-US" sz="900" dirty="0">
              <a:latin typeface="Lucida Console"/>
              <a:cs typeface="Lucida Console"/>
            </a:endParaRPr>
          </a:p>
          <a:p>
            <a:pPr marL="0" indent="0">
              <a:buNone/>
            </a:pPr>
            <a:r>
              <a:rPr lang="en-US" sz="900" dirty="0">
                <a:latin typeface="Lucida Console"/>
                <a:cs typeface="Lucida Console"/>
              </a:rPr>
              <a:t>HR </a:t>
            </a:r>
            <a:r>
              <a:rPr lang="en-US" sz="900" dirty="0" smtClean="0">
                <a:latin typeface="Lucida Console"/>
                <a:cs typeface="Lucida Console"/>
              </a:rPr>
              <a:t> 4.22     1,140      25,851  Croatia</a:t>
            </a:r>
            <a:endParaRPr lang="en-US" sz="900" dirty="0">
              <a:latin typeface="Lucida Console"/>
              <a:cs typeface="Lucida Console"/>
            </a:endParaRPr>
          </a:p>
          <a:p>
            <a:pPr marL="0" indent="0">
              <a:buNone/>
            </a:pPr>
            <a:r>
              <a:rPr lang="en-US" sz="900" dirty="0">
                <a:latin typeface="Lucida Console"/>
                <a:cs typeface="Lucida Console"/>
              </a:rPr>
              <a:t>FR </a:t>
            </a:r>
            <a:r>
              <a:rPr lang="en-US" sz="900" dirty="0" smtClean="0">
                <a:latin typeface="Lucida Console"/>
                <a:cs typeface="Lucida Console"/>
              </a:rPr>
              <a:t> 4.30    23,787     528,936  France</a:t>
            </a:r>
            <a:endParaRPr lang="en-US" sz="900" dirty="0">
              <a:latin typeface="Lucida Console"/>
              <a:cs typeface="Lucida Console"/>
            </a:endParaRPr>
          </a:p>
          <a:p>
            <a:pPr marL="0" indent="0">
              <a:buNone/>
            </a:pPr>
            <a:r>
              <a:rPr lang="en-US" sz="900" dirty="0">
                <a:latin typeface="Lucida Console"/>
                <a:cs typeface="Lucida Console"/>
              </a:rPr>
              <a:t>MN </a:t>
            </a:r>
            <a:r>
              <a:rPr lang="en-US" sz="900" dirty="0" smtClean="0">
                <a:latin typeface="Lucida Console"/>
                <a:cs typeface="Lucida Console"/>
              </a:rPr>
              <a:t> 4.53       180       3,797  Mongolia</a:t>
            </a:r>
            <a:endParaRPr lang="en-US" sz="900" dirty="0">
              <a:latin typeface="Lucida Console"/>
              <a:cs typeface="Lucida Console"/>
            </a:endParaRPr>
          </a:p>
          <a:p>
            <a:pPr marL="0" indent="0">
              <a:buNone/>
            </a:pPr>
            <a:r>
              <a:rPr lang="en-US" sz="900" dirty="0">
                <a:latin typeface="Lucida Console"/>
                <a:cs typeface="Lucida Console"/>
              </a:rPr>
              <a:t>FI </a:t>
            </a:r>
            <a:r>
              <a:rPr lang="en-US" sz="900" dirty="0" smtClean="0">
                <a:latin typeface="Lucida Console"/>
                <a:cs typeface="Lucida Console"/>
              </a:rPr>
              <a:t> 4.62     2,450      50,550  Finland</a:t>
            </a:r>
            <a:endParaRPr lang="en-US" sz="900" dirty="0">
              <a:latin typeface="Lucida Console"/>
              <a:cs typeface="Lucida Console"/>
            </a:endParaRPr>
          </a:p>
          <a:p>
            <a:pPr marL="0" indent="0">
              <a:buNone/>
            </a:pPr>
            <a:r>
              <a:rPr lang="en-US" sz="900" dirty="0">
                <a:latin typeface="Lucida Console"/>
                <a:cs typeface="Lucida Console"/>
              </a:rPr>
              <a:t>MT </a:t>
            </a:r>
            <a:r>
              <a:rPr lang="en-US" sz="900" dirty="0" smtClean="0">
                <a:latin typeface="Lucida Console"/>
                <a:cs typeface="Lucida Console"/>
              </a:rPr>
              <a:t> 4.64       148       3,061  Malta</a:t>
            </a:r>
            <a:endParaRPr lang="en-US" sz="900" dirty="0">
              <a:latin typeface="Lucida Console"/>
              <a:cs typeface="Lucida Console"/>
            </a:endParaRPr>
          </a:p>
          <a:p>
            <a:pPr marL="0" indent="0">
              <a:buNone/>
            </a:pPr>
            <a:r>
              <a:rPr lang="en-US" sz="900" dirty="0">
                <a:latin typeface="Lucida Console"/>
                <a:cs typeface="Lucida Console"/>
              </a:rPr>
              <a:t>GR </a:t>
            </a:r>
            <a:r>
              <a:rPr lang="en-US" sz="900" dirty="0" smtClean="0">
                <a:latin typeface="Lucida Console"/>
                <a:cs typeface="Lucida Console"/>
              </a:rPr>
              <a:t> 4.67     2,942      60,038  Greece</a:t>
            </a:r>
            <a:endParaRPr lang="en-US" sz="900" dirty="0">
              <a:latin typeface="Lucida Console"/>
              <a:cs typeface="Lucida Console"/>
            </a:endParaRPr>
          </a:p>
          <a:p>
            <a:pPr marL="0" indent="0">
              <a:buNone/>
            </a:pPr>
            <a:r>
              <a:rPr lang="en-US" sz="900" dirty="0">
                <a:latin typeface="Lucida Console"/>
                <a:cs typeface="Lucida Console"/>
              </a:rPr>
              <a:t>NZ </a:t>
            </a:r>
            <a:r>
              <a:rPr lang="en-US" sz="900" dirty="0" smtClean="0">
                <a:latin typeface="Lucida Console"/>
                <a:cs typeface="Lucida Console"/>
              </a:rPr>
              <a:t> 4.75     1,933      38,791  New </a:t>
            </a:r>
            <a:r>
              <a:rPr lang="en-US" sz="900" dirty="0">
                <a:latin typeface="Lucida Console"/>
                <a:cs typeface="Lucida Console"/>
              </a:rPr>
              <a:t>Zealand</a:t>
            </a:r>
          </a:p>
          <a:p>
            <a:pPr marL="0" indent="0">
              <a:buNone/>
            </a:pPr>
            <a:r>
              <a:rPr lang="en-US" sz="900" dirty="0">
                <a:latin typeface="Lucida Console"/>
                <a:cs typeface="Lucida Console"/>
              </a:rPr>
              <a:t>FM </a:t>
            </a:r>
            <a:r>
              <a:rPr lang="en-US" sz="900" dirty="0" smtClean="0">
                <a:latin typeface="Lucida Console"/>
                <a:cs typeface="Lucida Console"/>
              </a:rPr>
              <a:t> 4.83        12         247  Micronesia </a:t>
            </a:r>
            <a:r>
              <a:rPr lang="en-US" sz="900" dirty="0">
                <a:latin typeface="Lucida Console"/>
                <a:cs typeface="Lucida Console"/>
              </a:rPr>
              <a:t>(Federated States of)</a:t>
            </a:r>
          </a:p>
          <a:p>
            <a:pPr marL="0" indent="0">
              <a:buNone/>
            </a:pPr>
            <a:r>
              <a:rPr lang="en-US" sz="900" dirty="0">
                <a:latin typeface="Lucida Console"/>
                <a:cs typeface="Lucida Console"/>
              </a:rPr>
              <a:t>AE </a:t>
            </a:r>
            <a:r>
              <a:rPr lang="en-US" sz="900" dirty="0" smtClean="0">
                <a:latin typeface="Lucida Console"/>
                <a:cs typeface="Lucida Console"/>
              </a:rPr>
              <a:t> 4.96     4,061      77,743  United </a:t>
            </a:r>
            <a:r>
              <a:rPr lang="en-US" sz="900" dirty="0">
                <a:latin typeface="Lucida Console"/>
                <a:cs typeface="Lucida Console"/>
              </a:rPr>
              <a:t>Arab Emirates</a:t>
            </a:r>
          </a:p>
          <a:p>
            <a:pPr marL="0" indent="0">
              <a:buNone/>
            </a:pPr>
            <a:r>
              <a:rPr lang="en-US" sz="900" dirty="0">
                <a:latin typeface="Lucida Console"/>
                <a:cs typeface="Lucida Console"/>
              </a:rPr>
              <a:t>MD </a:t>
            </a:r>
            <a:r>
              <a:rPr lang="en-US" sz="900" dirty="0" smtClean="0">
                <a:latin typeface="Lucida Console"/>
                <a:cs typeface="Lucida Console"/>
              </a:rPr>
              <a:t> 5.04       722      13,627  Republic </a:t>
            </a:r>
            <a:r>
              <a:rPr lang="en-US" sz="900" dirty="0">
                <a:latin typeface="Lucida Console"/>
                <a:cs typeface="Lucida Console"/>
              </a:rPr>
              <a:t>of Moldova</a:t>
            </a:r>
          </a:p>
          <a:p>
            <a:pPr marL="0" indent="0">
              <a:buNone/>
            </a:pPr>
            <a:r>
              <a:rPr lang="en-US" sz="900" dirty="0">
                <a:latin typeface="Lucida Console"/>
                <a:cs typeface="Lucida Console"/>
              </a:rPr>
              <a:t>GE </a:t>
            </a:r>
            <a:r>
              <a:rPr lang="en-US" sz="900" dirty="0" smtClean="0">
                <a:latin typeface="Lucida Console"/>
                <a:cs typeface="Lucida Console"/>
              </a:rPr>
              <a:t> 5.12       762      14,133  Georgia</a:t>
            </a:r>
            <a:endParaRPr lang="en-US" sz="900" dirty="0">
              <a:latin typeface="Lucida Console"/>
              <a:cs typeface="Lucida Console"/>
            </a:endParaRPr>
          </a:p>
          <a:p>
            <a:pPr marL="0" indent="0">
              <a:buNone/>
            </a:pPr>
            <a:r>
              <a:rPr lang="en-US" sz="900" dirty="0">
                <a:latin typeface="Lucida Console"/>
                <a:cs typeface="Lucida Console"/>
              </a:rPr>
              <a:t>PT </a:t>
            </a:r>
            <a:r>
              <a:rPr lang="en-US" sz="900" dirty="0" smtClean="0">
                <a:latin typeface="Lucida Console"/>
                <a:cs typeface="Lucida Console"/>
              </a:rPr>
              <a:t> 5.13     3,297      60,940  Portugal</a:t>
            </a:r>
            <a:endParaRPr lang="en-US" sz="900" dirty="0">
              <a:latin typeface="Lucida Console"/>
              <a:cs typeface="Lucida Console"/>
            </a:endParaRPr>
          </a:p>
          <a:p>
            <a:pPr marL="0" indent="0">
              <a:buNone/>
            </a:pPr>
            <a:r>
              <a:rPr lang="en-US" sz="900" dirty="0">
                <a:latin typeface="Lucida Console"/>
                <a:cs typeface="Lucida Console"/>
              </a:rPr>
              <a:t>CL </a:t>
            </a:r>
            <a:r>
              <a:rPr lang="en-US" sz="900" dirty="0" smtClean="0">
                <a:latin typeface="Lucida Console"/>
                <a:cs typeface="Lucida Console"/>
              </a:rPr>
              <a:t> 5.38     5,498      96,718  Chile</a:t>
            </a:r>
            <a:endParaRPr lang="en-US" sz="900" dirty="0">
              <a:latin typeface="Lucida Console"/>
              <a:cs typeface="Lucida Console"/>
            </a:endParaRPr>
          </a:p>
          <a:p>
            <a:pPr marL="0" indent="0">
              <a:buNone/>
            </a:pPr>
            <a:r>
              <a:rPr lang="en-US" sz="900" dirty="0">
                <a:latin typeface="Lucida Console"/>
                <a:cs typeface="Lucida Console"/>
              </a:rPr>
              <a:t>PE </a:t>
            </a:r>
            <a:r>
              <a:rPr lang="en-US" sz="900" dirty="0" smtClean="0">
                <a:latin typeface="Lucida Console"/>
                <a:cs typeface="Lucida Console"/>
              </a:rPr>
              <a:t> 5.55     6,782     115,421  Peru</a:t>
            </a:r>
            <a:endParaRPr lang="en-US" sz="900" dirty="0">
              <a:latin typeface="Lucida Console"/>
              <a:cs typeface="Lucida Console"/>
            </a:endParaRPr>
          </a:p>
          <a:p>
            <a:pPr marL="0" indent="0">
              <a:buNone/>
            </a:pPr>
            <a:r>
              <a:rPr lang="en-US" sz="900" dirty="0">
                <a:latin typeface="Lucida Console"/>
                <a:cs typeface="Lucida Console"/>
              </a:rPr>
              <a:t>GY </a:t>
            </a:r>
            <a:r>
              <a:rPr lang="en-US" sz="900" dirty="0" smtClean="0">
                <a:latin typeface="Lucida Console"/>
                <a:cs typeface="Lucida Console"/>
              </a:rPr>
              <a:t> 5.60       153       2,583  Guyana</a:t>
            </a:r>
            <a:endParaRPr lang="en-US" sz="900" dirty="0">
              <a:latin typeface="Lucida Console"/>
              <a:cs typeface="Lucida Console"/>
            </a:endParaRPr>
          </a:p>
          <a:p>
            <a:pPr marL="0" indent="0">
              <a:buNone/>
            </a:pPr>
            <a:r>
              <a:rPr lang="en-US" sz="900" dirty="0">
                <a:latin typeface="Lucida Console"/>
                <a:cs typeface="Lucida Console"/>
              </a:rPr>
              <a:t>FO </a:t>
            </a:r>
            <a:r>
              <a:rPr lang="en-US" sz="900" dirty="0" smtClean="0">
                <a:latin typeface="Lucida Console"/>
                <a:cs typeface="Lucida Console"/>
              </a:rPr>
              <a:t> 5.61        24         412  Faroe </a:t>
            </a:r>
            <a:r>
              <a:rPr lang="en-US" sz="900" dirty="0">
                <a:latin typeface="Lucida Console"/>
                <a:cs typeface="Lucida Console"/>
              </a:rPr>
              <a:t>Islands</a:t>
            </a:r>
          </a:p>
          <a:p>
            <a:pPr marL="0" indent="0">
              <a:buNone/>
            </a:pPr>
            <a:r>
              <a:rPr lang="en-US" sz="900" dirty="0">
                <a:latin typeface="Lucida Console"/>
                <a:cs typeface="Lucida Console"/>
              </a:rPr>
              <a:t>SR </a:t>
            </a:r>
            <a:r>
              <a:rPr lang="en-US" sz="900" dirty="0" smtClean="0">
                <a:latin typeface="Lucida Console"/>
                <a:cs typeface="Lucida Console"/>
              </a:rPr>
              <a:t> 5.65       108       1,807  Suriname</a:t>
            </a:r>
            <a:endParaRPr lang="en-US" sz="900" dirty="0">
              <a:latin typeface="Lucida Console"/>
              <a:cs typeface="Lucida Console"/>
            </a:endParaRPr>
          </a:p>
          <a:p>
            <a:pPr marL="0" indent="0">
              <a:buNone/>
            </a:pPr>
            <a:r>
              <a:rPr lang="en-US" sz="900" dirty="0">
                <a:latin typeface="Lucida Console"/>
                <a:cs typeface="Lucida Console"/>
              </a:rPr>
              <a:t>SA </a:t>
            </a:r>
            <a:r>
              <a:rPr lang="en-US" sz="900" dirty="0" smtClean="0">
                <a:latin typeface="Lucida Console"/>
                <a:cs typeface="Lucida Console"/>
              </a:rPr>
              <a:t> 5.68     8,771     145,574  Saudi </a:t>
            </a:r>
            <a:r>
              <a:rPr lang="en-US" sz="900" dirty="0">
                <a:latin typeface="Lucida Console"/>
                <a:cs typeface="Lucida Console"/>
              </a:rPr>
              <a:t>Arabia</a:t>
            </a:r>
          </a:p>
          <a:p>
            <a:pPr marL="0" indent="0">
              <a:buNone/>
            </a:pPr>
            <a:r>
              <a:rPr lang="en-US" sz="900" dirty="0">
                <a:latin typeface="Lucida Console"/>
                <a:cs typeface="Lucida Console"/>
              </a:rPr>
              <a:t>EE </a:t>
            </a:r>
            <a:r>
              <a:rPr lang="en-US" sz="900" dirty="0" smtClean="0">
                <a:latin typeface="Lucida Console"/>
                <a:cs typeface="Lucida Console"/>
              </a:rPr>
              <a:t> 5.95       638      10,104  Estonia</a:t>
            </a:r>
            <a:endParaRPr lang="en-US" sz="900" dirty="0">
              <a:latin typeface="Lucida Console"/>
              <a:cs typeface="Lucida Console"/>
            </a:endParaRPr>
          </a:p>
          <a:p>
            <a:pPr marL="0" indent="0">
              <a:buNone/>
            </a:pPr>
            <a:r>
              <a:rPr lang="en-US" sz="900" dirty="0">
                <a:latin typeface="Lucida Console"/>
                <a:cs typeface="Lucida Console"/>
              </a:rPr>
              <a:t>BE </a:t>
            </a:r>
            <a:r>
              <a:rPr lang="en-US" sz="900" dirty="0" smtClean="0">
                <a:latin typeface="Lucida Console"/>
                <a:cs typeface="Lucida Console"/>
              </a:rPr>
              <a:t> 6.19     6,178      93,695  Belgium</a:t>
            </a:r>
            <a:endParaRPr lang="en-US" sz="900" dirty="0">
              <a:latin typeface="Lucida Console"/>
              <a:cs typeface="Lucida Console"/>
            </a:endParaRPr>
          </a:p>
          <a:p>
            <a:pPr marL="0" indent="0">
              <a:buNone/>
            </a:pPr>
            <a:r>
              <a:rPr lang="en-US" sz="900" dirty="0">
                <a:latin typeface="Lucida Console"/>
                <a:cs typeface="Lucida Console"/>
              </a:rPr>
              <a:t>IL </a:t>
            </a:r>
            <a:r>
              <a:rPr lang="en-US" sz="900" dirty="0" smtClean="0">
                <a:latin typeface="Lucida Console"/>
                <a:cs typeface="Lucida Console"/>
              </a:rPr>
              <a:t> 6.58     3,912      55,516  Israel</a:t>
            </a:r>
            <a:endParaRPr lang="en-US" sz="900" dirty="0">
              <a:latin typeface="Lucida Console"/>
              <a:cs typeface="Lucida Console"/>
            </a:endParaRPr>
          </a:p>
          <a:p>
            <a:pPr marL="0" indent="0">
              <a:buNone/>
            </a:pPr>
            <a:r>
              <a:rPr lang="en-US" sz="900" dirty="0">
                <a:latin typeface="Lucida Console"/>
                <a:cs typeface="Lucida Console"/>
              </a:rPr>
              <a:t>VE </a:t>
            </a:r>
            <a:r>
              <a:rPr lang="en-US" sz="900" dirty="0" smtClean="0">
                <a:latin typeface="Lucida Console"/>
                <a:cs typeface="Lucida Console"/>
              </a:rPr>
              <a:t> 7.23     9,909     127,117  Venezuela</a:t>
            </a:r>
            <a:endParaRPr lang="en-US" sz="900" dirty="0">
              <a:latin typeface="Lucida Console"/>
              <a:cs typeface="Lucida Console"/>
            </a:endParaRPr>
          </a:p>
          <a:p>
            <a:pPr marL="0" indent="0">
              <a:buNone/>
            </a:pPr>
            <a:endParaRPr lang="en-US" sz="900" dirty="0">
              <a:latin typeface="Lucida Console"/>
              <a:cs typeface="Lucida Console"/>
            </a:endParaRPr>
          </a:p>
        </p:txBody>
      </p:sp>
    </p:spTree>
    <p:extLst>
      <p:ext uri="{BB962C8B-B14F-4D97-AF65-F5344CB8AC3E}">
        <p14:creationId xmlns:p14="http://schemas.microsoft.com/office/powerpoint/2010/main" val="5414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Countries with </a:t>
            </a:r>
            <a:r>
              <a:rPr lang="en-US" b="1" dirty="0" smtClean="0"/>
              <a:t>highest</a:t>
            </a:r>
            <a:r>
              <a:rPr lang="en-US" dirty="0" smtClean="0"/>
              <a:t> foreign resolution counts</a:t>
            </a:r>
            <a:endParaRPr lang="en-US" dirty="0"/>
          </a:p>
        </p:txBody>
      </p:sp>
      <p:sp>
        <p:nvSpPr>
          <p:cNvPr id="3" name="Content Placeholder 2"/>
          <p:cNvSpPr>
            <a:spLocks noGrp="1"/>
          </p:cNvSpPr>
          <p:nvPr>
            <p:ph idx="1"/>
          </p:nvPr>
        </p:nvSpPr>
        <p:spPr/>
        <p:txBody>
          <a:bodyPr>
            <a:noAutofit/>
          </a:bodyPr>
          <a:lstStyle/>
          <a:p>
            <a:pPr marL="0" indent="0">
              <a:buNone/>
            </a:pPr>
            <a:r>
              <a:rPr lang="en-US" sz="1200" b="1" dirty="0">
                <a:cs typeface="Lucida Console"/>
              </a:rPr>
              <a:t>CC      %            Foreign   Domestic      </a:t>
            </a:r>
            <a:r>
              <a:rPr lang="en-US" sz="1200" b="1" dirty="0" smtClean="0">
                <a:cs typeface="Lucida Console"/>
              </a:rPr>
              <a:t>Country</a:t>
            </a:r>
            <a:endParaRPr lang="en-US" sz="1200" b="1" dirty="0">
              <a:cs typeface="Lucida Console"/>
            </a:endParaRPr>
          </a:p>
          <a:p>
            <a:pPr marL="0" indent="0">
              <a:buNone/>
            </a:pPr>
            <a:r>
              <a:rPr lang="en-US" sz="900" dirty="0">
                <a:latin typeface="Lucida Console"/>
                <a:cs typeface="Lucida Console"/>
              </a:rPr>
              <a:t>MQ </a:t>
            </a:r>
            <a:r>
              <a:rPr lang="en-US" sz="900" dirty="0" smtClean="0">
                <a:latin typeface="Lucida Console"/>
                <a:cs typeface="Lucida Console"/>
              </a:rPr>
              <a:t> 100.00     1,837        0  Martinique</a:t>
            </a:r>
            <a:endParaRPr lang="en-US" sz="900" dirty="0">
              <a:latin typeface="Lucida Console"/>
              <a:cs typeface="Lucida Console"/>
            </a:endParaRPr>
          </a:p>
          <a:p>
            <a:pPr marL="0" indent="0">
              <a:buNone/>
            </a:pPr>
            <a:r>
              <a:rPr lang="en-US" sz="900" dirty="0" smtClean="0">
                <a:latin typeface="Lucida Console"/>
                <a:cs typeface="Lucida Console"/>
              </a:rPr>
              <a:t>DZ   98.91    61,171      673  Algeria</a:t>
            </a:r>
            <a:endParaRPr lang="en-US" sz="900" dirty="0">
              <a:latin typeface="Lucida Console"/>
              <a:cs typeface="Lucida Console"/>
            </a:endParaRPr>
          </a:p>
          <a:p>
            <a:pPr marL="0" indent="0">
              <a:buNone/>
            </a:pPr>
            <a:r>
              <a:rPr lang="en-US" sz="900" dirty="0" smtClean="0">
                <a:latin typeface="Lucida Console"/>
                <a:cs typeface="Lucida Console"/>
              </a:rPr>
              <a:t>LR   98.56     1,443       21  Liberia</a:t>
            </a:r>
            <a:endParaRPr lang="en-US" sz="900" dirty="0">
              <a:latin typeface="Lucida Console"/>
              <a:cs typeface="Lucida Console"/>
            </a:endParaRPr>
          </a:p>
          <a:p>
            <a:pPr marL="0" indent="0">
              <a:buNone/>
            </a:pPr>
            <a:r>
              <a:rPr lang="en-US" sz="900" dirty="0">
                <a:latin typeface="Lucida Console"/>
                <a:cs typeface="Lucida Console"/>
              </a:rPr>
              <a:t>GF </a:t>
            </a:r>
            <a:r>
              <a:rPr lang="en-US" sz="900" dirty="0" smtClean="0">
                <a:latin typeface="Lucida Console"/>
                <a:cs typeface="Lucida Console"/>
              </a:rPr>
              <a:t>  98.07       781       15  French </a:t>
            </a:r>
            <a:r>
              <a:rPr lang="en-US" sz="900" dirty="0">
                <a:latin typeface="Lucida Console"/>
                <a:cs typeface="Lucida Console"/>
              </a:rPr>
              <a:t>Guiana</a:t>
            </a:r>
          </a:p>
          <a:p>
            <a:pPr marL="0" indent="0">
              <a:buNone/>
            </a:pPr>
            <a:r>
              <a:rPr lang="en-US" sz="900" dirty="0" smtClean="0">
                <a:latin typeface="Lucida Console"/>
                <a:cs typeface="Lucida Console"/>
              </a:rPr>
              <a:t>AF   96.85    16,807      546  Afghanistan</a:t>
            </a:r>
            <a:endParaRPr lang="en-US" sz="900" dirty="0">
              <a:latin typeface="Lucida Console"/>
              <a:cs typeface="Lucida Console"/>
            </a:endParaRPr>
          </a:p>
          <a:p>
            <a:pPr marL="0" indent="0">
              <a:buNone/>
            </a:pPr>
            <a:r>
              <a:rPr lang="en-US" sz="900" dirty="0">
                <a:latin typeface="Lucida Console"/>
                <a:cs typeface="Lucida Console"/>
              </a:rPr>
              <a:t>BF </a:t>
            </a:r>
            <a:r>
              <a:rPr lang="en-US" sz="900" dirty="0" smtClean="0">
                <a:latin typeface="Lucida Console"/>
                <a:cs typeface="Lucida Console"/>
              </a:rPr>
              <a:t>  95.27     5,537      274  Burkina </a:t>
            </a:r>
            <a:r>
              <a:rPr lang="en-US" sz="900" dirty="0">
                <a:latin typeface="Lucida Console"/>
                <a:cs typeface="Lucida Console"/>
              </a:rPr>
              <a:t>Faso</a:t>
            </a:r>
          </a:p>
          <a:p>
            <a:pPr marL="0" indent="0">
              <a:buNone/>
            </a:pPr>
            <a:r>
              <a:rPr lang="en-US" sz="900" dirty="0">
                <a:latin typeface="Lucida Console"/>
                <a:cs typeface="Lucida Console"/>
              </a:rPr>
              <a:t>SO </a:t>
            </a:r>
            <a:r>
              <a:rPr lang="en-US" sz="900" dirty="0" smtClean="0">
                <a:latin typeface="Lucida Console"/>
                <a:cs typeface="Lucida Console"/>
              </a:rPr>
              <a:t>  94.66     1,422       80  Somalia</a:t>
            </a:r>
            <a:endParaRPr lang="en-US" sz="900" dirty="0">
              <a:latin typeface="Lucida Console"/>
              <a:cs typeface="Lucida Console"/>
            </a:endParaRPr>
          </a:p>
          <a:p>
            <a:pPr marL="0" indent="0">
              <a:buNone/>
            </a:pPr>
            <a:r>
              <a:rPr lang="en-US" sz="900" dirty="0">
                <a:latin typeface="Lucida Console"/>
                <a:cs typeface="Lucida Console"/>
              </a:rPr>
              <a:t>DJ </a:t>
            </a:r>
            <a:r>
              <a:rPr lang="en-US" sz="900" dirty="0" smtClean="0">
                <a:latin typeface="Lucida Console"/>
                <a:cs typeface="Lucida Console"/>
              </a:rPr>
              <a:t>  94.40       646       38  Djibouti</a:t>
            </a:r>
            <a:endParaRPr lang="en-US" sz="900" dirty="0">
              <a:latin typeface="Lucida Console"/>
              <a:cs typeface="Lucida Console"/>
            </a:endParaRPr>
          </a:p>
          <a:p>
            <a:pPr marL="0" indent="0">
              <a:buNone/>
            </a:pPr>
            <a:r>
              <a:rPr lang="en-US" sz="900" dirty="0">
                <a:latin typeface="Lucida Console"/>
                <a:cs typeface="Lucida Console"/>
              </a:rPr>
              <a:t>RE </a:t>
            </a:r>
            <a:r>
              <a:rPr lang="en-US" sz="900" dirty="0" smtClean="0">
                <a:latin typeface="Lucida Console"/>
                <a:cs typeface="Lucida Console"/>
              </a:rPr>
              <a:t>  93.38     3,153      223  Reunion</a:t>
            </a:r>
            <a:endParaRPr lang="en-US" sz="900" dirty="0">
              <a:latin typeface="Lucida Console"/>
              <a:cs typeface="Lucida Console"/>
            </a:endParaRPr>
          </a:p>
          <a:p>
            <a:pPr marL="0" indent="0">
              <a:buNone/>
            </a:pPr>
            <a:r>
              <a:rPr lang="en-US" sz="900" dirty="0">
                <a:latin typeface="Lucida Console"/>
                <a:cs typeface="Lucida Console"/>
              </a:rPr>
              <a:t>TD </a:t>
            </a:r>
            <a:r>
              <a:rPr lang="en-US" sz="900" dirty="0" smtClean="0">
                <a:latin typeface="Lucida Console"/>
                <a:cs typeface="Lucida Console"/>
              </a:rPr>
              <a:t>  91.00     2,542      251  Chad</a:t>
            </a:r>
            <a:endParaRPr lang="en-US" sz="900" dirty="0">
              <a:latin typeface="Lucida Console"/>
              <a:cs typeface="Lucida Console"/>
            </a:endParaRPr>
          </a:p>
          <a:p>
            <a:pPr marL="0" indent="0">
              <a:buNone/>
            </a:pPr>
            <a:r>
              <a:rPr lang="en-US" sz="900" dirty="0">
                <a:latin typeface="Lucida Console"/>
                <a:cs typeface="Lucida Console"/>
              </a:rPr>
              <a:t>GQ </a:t>
            </a:r>
            <a:r>
              <a:rPr lang="en-US" sz="900" dirty="0" smtClean="0">
                <a:latin typeface="Lucida Console"/>
                <a:cs typeface="Lucida Console"/>
              </a:rPr>
              <a:t>  90.19       897       97  Equatorial </a:t>
            </a:r>
            <a:r>
              <a:rPr lang="en-US" sz="900" dirty="0">
                <a:latin typeface="Lucida Console"/>
                <a:cs typeface="Lucida Console"/>
              </a:rPr>
              <a:t>Guinea</a:t>
            </a:r>
          </a:p>
          <a:p>
            <a:pPr marL="0" indent="0">
              <a:buNone/>
            </a:pPr>
            <a:r>
              <a:rPr lang="en-US" sz="900" dirty="0">
                <a:latin typeface="Lucida Console"/>
                <a:cs typeface="Lucida Console"/>
              </a:rPr>
              <a:t>CD </a:t>
            </a:r>
            <a:r>
              <a:rPr lang="en-US" sz="900" dirty="0" smtClean="0">
                <a:latin typeface="Lucida Console"/>
                <a:cs typeface="Lucida Console"/>
              </a:rPr>
              <a:t>  88.12     8,152    1,098  Democratic </a:t>
            </a:r>
            <a:r>
              <a:rPr lang="en-US" sz="900" dirty="0">
                <a:latin typeface="Lucida Console"/>
                <a:cs typeface="Lucida Console"/>
              </a:rPr>
              <a:t>Republic of the Congo</a:t>
            </a:r>
          </a:p>
          <a:p>
            <a:pPr marL="0" indent="0">
              <a:buNone/>
            </a:pPr>
            <a:r>
              <a:rPr lang="en-US" sz="900" dirty="0">
                <a:latin typeface="Lucida Console"/>
                <a:cs typeface="Lucida Console"/>
              </a:rPr>
              <a:t>IM </a:t>
            </a:r>
            <a:r>
              <a:rPr lang="en-US" sz="900" dirty="0" smtClean="0">
                <a:latin typeface="Lucida Console"/>
                <a:cs typeface="Lucida Console"/>
              </a:rPr>
              <a:t>  86.96       375       56  Isle </a:t>
            </a:r>
            <a:r>
              <a:rPr lang="en-US" sz="900" dirty="0">
                <a:latin typeface="Lucida Console"/>
                <a:cs typeface="Lucida Console"/>
              </a:rPr>
              <a:t>of Man</a:t>
            </a:r>
          </a:p>
          <a:p>
            <a:pPr marL="0" indent="0">
              <a:buNone/>
            </a:pPr>
            <a:r>
              <a:rPr lang="en-US" sz="900" dirty="0">
                <a:latin typeface="Lucida Console"/>
                <a:cs typeface="Lucida Console"/>
              </a:rPr>
              <a:t>GN </a:t>
            </a:r>
            <a:r>
              <a:rPr lang="en-US" sz="900" dirty="0" smtClean="0">
                <a:latin typeface="Lucida Console"/>
                <a:cs typeface="Lucida Console"/>
              </a:rPr>
              <a:t>  86.47     1,503      235  Guinea</a:t>
            </a:r>
            <a:endParaRPr lang="en-US" sz="900" dirty="0">
              <a:latin typeface="Lucida Console"/>
              <a:cs typeface="Lucida Console"/>
            </a:endParaRPr>
          </a:p>
          <a:p>
            <a:pPr marL="0" indent="0">
              <a:buNone/>
            </a:pPr>
            <a:r>
              <a:rPr lang="en-US" sz="900" dirty="0">
                <a:latin typeface="Lucida Console"/>
                <a:cs typeface="Lucida Console"/>
              </a:rPr>
              <a:t>SV </a:t>
            </a:r>
            <a:r>
              <a:rPr lang="en-US" sz="900" dirty="0" smtClean="0">
                <a:latin typeface="Lucida Console"/>
                <a:cs typeface="Lucida Console"/>
              </a:rPr>
              <a:t>  84.94    11,266    1,997  El </a:t>
            </a:r>
            <a:r>
              <a:rPr lang="en-US" sz="900" dirty="0">
                <a:latin typeface="Lucida Console"/>
                <a:cs typeface="Lucida Console"/>
              </a:rPr>
              <a:t>Salvador</a:t>
            </a:r>
          </a:p>
          <a:p>
            <a:pPr marL="0" indent="0">
              <a:buNone/>
            </a:pPr>
            <a:r>
              <a:rPr lang="en-US" sz="900" dirty="0">
                <a:latin typeface="Lucida Console"/>
                <a:cs typeface="Lucida Console"/>
              </a:rPr>
              <a:t>IR </a:t>
            </a:r>
            <a:r>
              <a:rPr lang="en-US" sz="900" dirty="0" smtClean="0">
                <a:latin typeface="Lucida Console"/>
                <a:cs typeface="Lucida Console"/>
              </a:rPr>
              <a:t>  84.88   154,305   27,487  Iran </a:t>
            </a:r>
            <a:r>
              <a:rPr lang="en-US" sz="900" dirty="0">
                <a:latin typeface="Lucida Console"/>
                <a:cs typeface="Lucida Console"/>
              </a:rPr>
              <a:t>(Islamic Republic of)</a:t>
            </a:r>
          </a:p>
          <a:p>
            <a:pPr marL="0" indent="0">
              <a:buNone/>
            </a:pPr>
            <a:r>
              <a:rPr lang="en-US" sz="900" dirty="0">
                <a:latin typeface="Lucida Console"/>
                <a:cs typeface="Lucida Console"/>
              </a:rPr>
              <a:t>ZW </a:t>
            </a:r>
            <a:r>
              <a:rPr lang="en-US" sz="900" dirty="0" smtClean="0">
                <a:latin typeface="Lucida Console"/>
                <a:cs typeface="Lucida Console"/>
              </a:rPr>
              <a:t>  78.64    20,042    5,444  Zimbabwe</a:t>
            </a:r>
            <a:endParaRPr lang="en-US" sz="900" dirty="0">
              <a:latin typeface="Lucida Console"/>
              <a:cs typeface="Lucida Console"/>
            </a:endParaRPr>
          </a:p>
          <a:p>
            <a:pPr marL="0" indent="0">
              <a:buNone/>
            </a:pPr>
            <a:r>
              <a:rPr lang="en-US" sz="900" dirty="0">
                <a:latin typeface="Lucida Console"/>
                <a:cs typeface="Lucida Console"/>
              </a:rPr>
              <a:t>CG </a:t>
            </a:r>
            <a:r>
              <a:rPr lang="en-US" sz="900" dirty="0" smtClean="0">
                <a:latin typeface="Lucida Console"/>
                <a:cs typeface="Lucida Console"/>
              </a:rPr>
              <a:t>  78.44     2,620      720  Congo</a:t>
            </a:r>
            <a:endParaRPr lang="en-US" sz="900" dirty="0">
              <a:latin typeface="Lucida Console"/>
              <a:cs typeface="Lucida Console"/>
            </a:endParaRPr>
          </a:p>
          <a:p>
            <a:pPr marL="0" indent="0">
              <a:buNone/>
            </a:pPr>
            <a:r>
              <a:rPr lang="en-US" sz="900" dirty="0">
                <a:latin typeface="Lucida Console"/>
                <a:cs typeface="Lucida Console"/>
              </a:rPr>
              <a:t>BN </a:t>
            </a:r>
            <a:r>
              <a:rPr lang="en-US" sz="900" dirty="0" smtClean="0">
                <a:latin typeface="Lucida Console"/>
                <a:cs typeface="Lucida Console"/>
              </a:rPr>
              <a:t>  77.37     2,023      </a:t>
            </a:r>
            <a:r>
              <a:rPr lang="en-US" sz="900" dirty="0">
                <a:latin typeface="Lucida Console"/>
                <a:cs typeface="Lucida Console"/>
              </a:rPr>
              <a:t>591 </a:t>
            </a:r>
            <a:r>
              <a:rPr lang="en-US" sz="900" dirty="0" smtClean="0">
                <a:latin typeface="Lucida Console"/>
                <a:cs typeface="Lucida Console"/>
              </a:rPr>
              <a:t> Brunei </a:t>
            </a:r>
            <a:r>
              <a:rPr lang="en-US" sz="900" dirty="0">
                <a:latin typeface="Lucida Console"/>
                <a:cs typeface="Lucida Console"/>
              </a:rPr>
              <a:t>Darussalam</a:t>
            </a:r>
          </a:p>
          <a:p>
            <a:pPr marL="0" indent="0">
              <a:buNone/>
            </a:pPr>
            <a:r>
              <a:rPr lang="en-US" sz="900" dirty="0">
                <a:latin typeface="Lucida Console"/>
                <a:cs typeface="Lucida Console"/>
              </a:rPr>
              <a:t>SL </a:t>
            </a:r>
            <a:r>
              <a:rPr lang="en-US" sz="900" dirty="0" smtClean="0">
                <a:latin typeface="Lucida Console"/>
                <a:cs typeface="Lucida Console"/>
              </a:rPr>
              <a:t>  72.02       445      172  Sierra </a:t>
            </a:r>
            <a:r>
              <a:rPr lang="en-US" sz="900" dirty="0">
                <a:latin typeface="Lucida Console"/>
                <a:cs typeface="Lucida Console"/>
              </a:rPr>
              <a:t>Leone</a:t>
            </a:r>
          </a:p>
          <a:p>
            <a:pPr marL="0" indent="0">
              <a:buNone/>
            </a:pPr>
            <a:r>
              <a:rPr lang="en-US" sz="900" dirty="0">
                <a:latin typeface="Lucida Console"/>
                <a:cs typeface="Lucida Console"/>
              </a:rPr>
              <a:t>VN </a:t>
            </a:r>
            <a:r>
              <a:rPr lang="en-US" sz="900" dirty="0" smtClean="0">
                <a:latin typeface="Lucida Console"/>
                <a:cs typeface="Lucida Console"/>
              </a:rPr>
              <a:t>  68.04   243,186  114,206  Vietnam</a:t>
            </a:r>
            <a:endParaRPr lang="en-US" sz="900" dirty="0">
              <a:latin typeface="Lucida Console"/>
              <a:cs typeface="Lucida Console"/>
            </a:endParaRPr>
          </a:p>
          <a:p>
            <a:pPr marL="0" indent="0">
              <a:buNone/>
            </a:pPr>
            <a:r>
              <a:rPr lang="en-US" sz="900" dirty="0" smtClean="0">
                <a:latin typeface="Lucida Console"/>
                <a:cs typeface="Lucida Console"/>
              </a:rPr>
              <a:t>NI   67.30     4,858    2,360  Nicaragua</a:t>
            </a:r>
            <a:endParaRPr lang="en-US" sz="900" dirty="0">
              <a:latin typeface="Lucida Console"/>
              <a:cs typeface="Lucida Console"/>
            </a:endParaRPr>
          </a:p>
          <a:p>
            <a:pPr marL="0" indent="0">
              <a:buNone/>
            </a:pPr>
            <a:r>
              <a:rPr lang="en-US" sz="900" dirty="0">
                <a:latin typeface="Lucida Console"/>
                <a:cs typeface="Lucida Console"/>
              </a:rPr>
              <a:t>NG </a:t>
            </a:r>
            <a:r>
              <a:rPr lang="en-US" sz="900" dirty="0" smtClean="0">
                <a:latin typeface="Lucida Console"/>
                <a:cs typeface="Lucida Console"/>
              </a:rPr>
              <a:t>  61.17   345,177  219,107  Nigeria</a:t>
            </a:r>
            <a:endParaRPr lang="en-US" sz="900" dirty="0">
              <a:latin typeface="Lucida Console"/>
              <a:cs typeface="Lucida Console"/>
            </a:endParaRPr>
          </a:p>
          <a:p>
            <a:pPr marL="0" indent="0">
              <a:buNone/>
            </a:pPr>
            <a:r>
              <a:rPr lang="en-US" sz="900" dirty="0" smtClean="0">
                <a:latin typeface="Lucida Console"/>
                <a:cs typeface="Lucida Console"/>
              </a:rPr>
              <a:t>BZ   60.39       425      279  Belize</a:t>
            </a:r>
            <a:endParaRPr lang="en-US" sz="900" dirty="0">
              <a:latin typeface="Lucida Console"/>
              <a:cs typeface="Lucida Console"/>
            </a:endParaRPr>
          </a:p>
          <a:p>
            <a:pPr marL="0" indent="0">
              <a:buNone/>
            </a:pPr>
            <a:r>
              <a:rPr lang="en-US" sz="900" dirty="0">
                <a:latin typeface="Lucida Console"/>
                <a:cs typeface="Lucida Console"/>
              </a:rPr>
              <a:t>ZM </a:t>
            </a:r>
            <a:r>
              <a:rPr lang="en-US" sz="900" dirty="0" smtClean="0">
                <a:latin typeface="Lucida Console"/>
                <a:cs typeface="Lucida Console"/>
              </a:rPr>
              <a:t>  59.45    11,444    7,805  Zambia</a:t>
            </a:r>
            <a:endParaRPr lang="en-US" sz="900" dirty="0">
              <a:latin typeface="Lucida Console"/>
              <a:cs typeface="Lucida Console"/>
            </a:endParaRPr>
          </a:p>
          <a:p>
            <a:pPr marL="0" indent="0">
              <a:buNone/>
            </a:pPr>
            <a:r>
              <a:rPr lang="en-US" sz="900" dirty="0">
                <a:latin typeface="Lucida Console"/>
                <a:cs typeface="Lucida Console"/>
              </a:rPr>
              <a:t>NE </a:t>
            </a:r>
            <a:r>
              <a:rPr lang="en-US" sz="900" dirty="0" smtClean="0">
                <a:latin typeface="Lucida Console"/>
                <a:cs typeface="Lucida Console"/>
              </a:rPr>
              <a:t>  56.22     1,514    1,179  Niger</a:t>
            </a:r>
            <a:endParaRPr lang="en-US" sz="900" dirty="0">
              <a:latin typeface="Lucida Console"/>
              <a:cs typeface="Lucida Console"/>
            </a:endParaRPr>
          </a:p>
          <a:p>
            <a:pPr marL="0" indent="0">
              <a:buNone/>
            </a:pPr>
            <a:r>
              <a:rPr lang="en-US" sz="900" dirty="0">
                <a:latin typeface="Lucida Console"/>
                <a:cs typeface="Lucida Console"/>
              </a:rPr>
              <a:t>CY </a:t>
            </a:r>
            <a:r>
              <a:rPr lang="en-US" sz="900" dirty="0" smtClean="0">
                <a:latin typeface="Lucida Console"/>
                <a:cs typeface="Lucida Console"/>
              </a:rPr>
              <a:t>  55.27     3,992    3,231  Cyprus</a:t>
            </a:r>
            <a:endParaRPr lang="en-US" sz="900" dirty="0">
              <a:latin typeface="Lucida Console"/>
              <a:cs typeface="Lucida Console"/>
            </a:endParaRPr>
          </a:p>
          <a:p>
            <a:pPr marL="0" indent="0">
              <a:buNone/>
            </a:pPr>
            <a:r>
              <a:rPr lang="en-US" sz="900" dirty="0">
                <a:latin typeface="Lucida Console"/>
                <a:cs typeface="Lucida Console"/>
              </a:rPr>
              <a:t>SY </a:t>
            </a:r>
            <a:r>
              <a:rPr lang="en-US" sz="900" dirty="0" smtClean="0">
                <a:latin typeface="Lucida Console"/>
                <a:cs typeface="Lucida Console"/>
              </a:rPr>
              <a:t>  54.53    29,657   24,734  Syrian </a:t>
            </a:r>
            <a:r>
              <a:rPr lang="en-US" sz="900" dirty="0">
                <a:latin typeface="Lucida Console"/>
                <a:cs typeface="Lucida Console"/>
              </a:rPr>
              <a:t>Arab Republic</a:t>
            </a:r>
          </a:p>
          <a:p>
            <a:pPr marL="0" indent="0">
              <a:buNone/>
            </a:pPr>
            <a:r>
              <a:rPr lang="en-US" sz="900" dirty="0">
                <a:latin typeface="Lucida Console"/>
                <a:cs typeface="Lucida Console"/>
              </a:rPr>
              <a:t>BI </a:t>
            </a:r>
            <a:r>
              <a:rPr lang="en-US" sz="900" dirty="0" smtClean="0">
                <a:latin typeface="Lucida Console"/>
                <a:cs typeface="Lucida Console"/>
              </a:rPr>
              <a:t>  54.21       702      593  Burundi</a:t>
            </a:r>
            <a:endParaRPr lang="en-US" sz="900" dirty="0">
              <a:latin typeface="Lucida Console"/>
              <a:cs typeface="Lucida Console"/>
            </a:endParaRPr>
          </a:p>
          <a:p>
            <a:pPr marL="0" indent="0">
              <a:buNone/>
            </a:pPr>
            <a:endParaRPr lang="en-US" sz="1200" b="1" dirty="0">
              <a:cs typeface="Lucida Console"/>
            </a:endParaRPr>
          </a:p>
        </p:txBody>
      </p:sp>
    </p:spTree>
    <p:extLst>
      <p:ext uri="{BB962C8B-B14F-4D97-AF65-F5344CB8AC3E}">
        <p14:creationId xmlns:p14="http://schemas.microsoft.com/office/powerpoint/2010/main" val="204603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the resolver spread</a:t>
            </a:r>
            <a:endParaRPr lang="en-US" dirty="0"/>
          </a:p>
        </p:txBody>
      </p:sp>
      <p:sp>
        <p:nvSpPr>
          <p:cNvPr id="3" name="Content Placeholder 2"/>
          <p:cNvSpPr>
            <a:spLocks noGrp="1"/>
          </p:cNvSpPr>
          <p:nvPr>
            <p:ph idx="1"/>
          </p:nvPr>
        </p:nvSpPr>
        <p:spPr/>
        <p:txBody>
          <a:bodyPr/>
          <a:lstStyle/>
          <a:p>
            <a:pPr marL="0" indent="0">
              <a:buNone/>
            </a:pPr>
            <a:r>
              <a:rPr lang="en-US" dirty="0" smtClean="0"/>
              <a:t>For each country can we show the distribution of the resolvers used by users located within that country?</a:t>
            </a:r>
            <a:endParaRPr lang="en-US" dirty="0"/>
          </a:p>
        </p:txBody>
      </p:sp>
    </p:spTree>
    <p:extLst>
      <p:ext uri="{BB962C8B-B14F-4D97-AF65-F5344CB8AC3E}">
        <p14:creationId xmlns:p14="http://schemas.microsoft.com/office/powerpoint/2010/main" val="1921155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Foreign Resolution- US</a:t>
            </a:r>
            <a:endParaRPr lang="en-US" dirty="0"/>
          </a:p>
        </p:txBody>
      </p:sp>
      <p:sp>
        <p:nvSpPr>
          <p:cNvPr id="5" name="TextBox 4"/>
          <p:cNvSpPr txBox="1"/>
          <p:nvPr/>
        </p:nvSpPr>
        <p:spPr>
          <a:xfrm>
            <a:off x="6011862" y="5241295"/>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6" name="Rectangle 5"/>
          <p:cNvSpPr/>
          <p:nvPr/>
        </p:nvSpPr>
        <p:spPr>
          <a:xfrm>
            <a:off x="457200" y="5693020"/>
            <a:ext cx="6269240" cy="369332"/>
          </a:xfrm>
          <a:prstGeom prst="rect">
            <a:avLst/>
          </a:prstGeom>
        </p:spPr>
        <p:txBody>
          <a:bodyPr wrap="square">
            <a:spAutoFit/>
          </a:bodyPr>
          <a:lstStyle/>
          <a:p>
            <a:r>
              <a:rPr lang="en-US" dirty="0" smtClean="0"/>
              <a:t>US: 2,813,576 samples,  345,087 </a:t>
            </a:r>
            <a:r>
              <a:rPr lang="en-US" dirty="0"/>
              <a:t>foreign resolution </a:t>
            </a:r>
            <a:r>
              <a:rPr lang="en-US" dirty="0" smtClean="0"/>
              <a:t>instances</a:t>
            </a:r>
            <a:endParaRPr lang="en-US" dirty="0"/>
          </a:p>
        </p:txBody>
      </p:sp>
      <p:sp>
        <p:nvSpPr>
          <p:cNvPr id="7" name="Freeform 6"/>
          <p:cNvSpPr/>
          <p:nvPr/>
        </p:nvSpPr>
        <p:spPr>
          <a:xfrm>
            <a:off x="7033846" y="3295125"/>
            <a:ext cx="1046347" cy="2771567"/>
          </a:xfrm>
          <a:custGeom>
            <a:avLst/>
            <a:gdLst>
              <a:gd name="connsiteX0" fmla="*/ 0 w 1046347"/>
              <a:gd name="connsiteY0" fmla="*/ 2771567 h 2771567"/>
              <a:gd name="connsiteX1" fmla="*/ 1045308 w 1046347"/>
              <a:gd name="connsiteY1" fmla="*/ 573490 h 2771567"/>
              <a:gd name="connsiteX2" fmla="*/ 195385 w 1046347"/>
              <a:gd name="connsiteY2" fmla="*/ 75260 h 2771567"/>
              <a:gd name="connsiteX3" fmla="*/ 205154 w 1046347"/>
              <a:gd name="connsiteY3" fmla="*/ 241337 h 2771567"/>
              <a:gd name="connsiteX4" fmla="*/ 166077 w 1046347"/>
              <a:gd name="connsiteY4" fmla="*/ 16644 h 2771567"/>
              <a:gd name="connsiteX5" fmla="*/ 263769 w 1046347"/>
              <a:gd name="connsiteY5" fmla="*/ 16644 h 277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47" h="2771567">
                <a:moveTo>
                  <a:pt x="0" y="2771567"/>
                </a:moveTo>
                <a:cubicBezTo>
                  <a:pt x="506372" y="1897220"/>
                  <a:pt x="1012744" y="1022874"/>
                  <a:pt x="1045308" y="573490"/>
                </a:cubicBezTo>
                <a:cubicBezTo>
                  <a:pt x="1077872" y="124106"/>
                  <a:pt x="335411" y="130619"/>
                  <a:pt x="195385" y="75260"/>
                </a:cubicBezTo>
                <a:cubicBezTo>
                  <a:pt x="55359" y="19901"/>
                  <a:pt x="210039" y="251106"/>
                  <a:pt x="205154" y="241337"/>
                </a:cubicBezTo>
                <a:cubicBezTo>
                  <a:pt x="200269" y="231568"/>
                  <a:pt x="156308" y="54093"/>
                  <a:pt x="166077" y="16644"/>
                </a:cubicBezTo>
                <a:cubicBezTo>
                  <a:pt x="175846" y="-20805"/>
                  <a:pt x="263769" y="16644"/>
                  <a:pt x="263769" y="1664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6496538" y="1611923"/>
            <a:ext cx="1056524" cy="1377989"/>
          </a:xfrm>
          <a:custGeom>
            <a:avLst/>
            <a:gdLst>
              <a:gd name="connsiteX0" fmla="*/ 0 w 1056524"/>
              <a:gd name="connsiteY0" fmla="*/ 0 h 1377989"/>
              <a:gd name="connsiteX1" fmla="*/ 752231 w 1056524"/>
              <a:gd name="connsiteY1" fmla="*/ 683846 h 1377989"/>
              <a:gd name="connsiteX2" fmla="*/ 1035539 w 1056524"/>
              <a:gd name="connsiteY2" fmla="*/ 1367692 h 1377989"/>
              <a:gd name="connsiteX3" fmla="*/ 1035539 w 1056524"/>
              <a:gd name="connsiteY3" fmla="*/ 1113692 h 1377989"/>
              <a:gd name="connsiteX4" fmla="*/ 1035539 w 1056524"/>
              <a:gd name="connsiteY4" fmla="*/ 1338385 h 1377989"/>
              <a:gd name="connsiteX5" fmla="*/ 908539 w 1056524"/>
              <a:gd name="connsiteY5" fmla="*/ 1299308 h 137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524" h="1377989">
                <a:moveTo>
                  <a:pt x="0" y="0"/>
                </a:moveTo>
                <a:cubicBezTo>
                  <a:pt x="289820" y="227948"/>
                  <a:pt x="579641" y="455897"/>
                  <a:pt x="752231" y="683846"/>
                </a:cubicBezTo>
                <a:cubicBezTo>
                  <a:pt x="924821" y="911795"/>
                  <a:pt x="988321" y="1296051"/>
                  <a:pt x="1035539" y="1367692"/>
                </a:cubicBezTo>
                <a:cubicBezTo>
                  <a:pt x="1082757" y="1439333"/>
                  <a:pt x="1035539" y="1113692"/>
                  <a:pt x="1035539" y="1113692"/>
                </a:cubicBezTo>
                <a:cubicBezTo>
                  <a:pt x="1035539" y="1108808"/>
                  <a:pt x="1056706" y="1307449"/>
                  <a:pt x="1035539" y="1338385"/>
                </a:cubicBezTo>
                <a:cubicBezTo>
                  <a:pt x="1014372" y="1369321"/>
                  <a:pt x="908539" y="1299308"/>
                  <a:pt x="908539" y="129930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768026" y="5247307"/>
            <a:ext cx="3075804" cy="369332"/>
          </a:xfrm>
          <a:prstGeom prst="rect">
            <a:avLst/>
          </a:prstGeom>
          <a:noFill/>
        </p:spPr>
        <p:txBody>
          <a:bodyPr wrap="none" rtlCol="0">
            <a:spAutoFit/>
          </a:bodyPr>
          <a:lstStyle/>
          <a:p>
            <a:r>
              <a:rPr lang="en-US" dirty="0" smtClean="0">
                <a:latin typeface="AhnbergHand"/>
                <a:cs typeface="AhnbergHand"/>
              </a:rPr>
              <a:t>6.46% use PK resolvers</a:t>
            </a:r>
            <a:endParaRPr lang="en-US" dirty="0">
              <a:latin typeface="AhnbergHand"/>
              <a:cs typeface="AhnbergHand"/>
            </a:endParaRPr>
          </a:p>
        </p:txBody>
      </p:sp>
      <p:sp>
        <p:nvSpPr>
          <p:cNvPr id="11" name="Freeform 10"/>
          <p:cNvSpPr/>
          <p:nvPr/>
        </p:nvSpPr>
        <p:spPr>
          <a:xfrm>
            <a:off x="4699000" y="3565144"/>
            <a:ext cx="1436077" cy="1739548"/>
          </a:xfrm>
          <a:custGeom>
            <a:avLst/>
            <a:gdLst>
              <a:gd name="connsiteX0" fmla="*/ 0 w 1436077"/>
              <a:gd name="connsiteY0" fmla="*/ 1739548 h 1739548"/>
              <a:gd name="connsiteX1" fmla="*/ 1064846 w 1436077"/>
              <a:gd name="connsiteY1" fmla="*/ 850548 h 1739548"/>
              <a:gd name="connsiteX2" fmla="*/ 1289538 w 1436077"/>
              <a:gd name="connsiteY2" fmla="*/ 29933 h 1739548"/>
              <a:gd name="connsiteX3" fmla="*/ 1152769 w 1436077"/>
              <a:gd name="connsiteY3" fmla="*/ 205779 h 1739548"/>
              <a:gd name="connsiteX4" fmla="*/ 1289538 w 1436077"/>
              <a:gd name="connsiteY4" fmla="*/ 625 h 1739548"/>
              <a:gd name="connsiteX5" fmla="*/ 1436077 w 1436077"/>
              <a:gd name="connsiteY5" fmla="*/ 137394 h 17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6077" h="1739548">
                <a:moveTo>
                  <a:pt x="0" y="1739548"/>
                </a:moveTo>
                <a:cubicBezTo>
                  <a:pt x="424961" y="1437516"/>
                  <a:pt x="849923" y="1135484"/>
                  <a:pt x="1064846" y="850548"/>
                </a:cubicBezTo>
                <a:cubicBezTo>
                  <a:pt x="1279769" y="565612"/>
                  <a:pt x="1274884" y="137394"/>
                  <a:pt x="1289538" y="29933"/>
                </a:cubicBezTo>
                <a:cubicBezTo>
                  <a:pt x="1304192" y="-77528"/>
                  <a:pt x="1152769" y="210664"/>
                  <a:pt x="1152769" y="205779"/>
                </a:cubicBezTo>
                <a:cubicBezTo>
                  <a:pt x="1152769" y="200894"/>
                  <a:pt x="1242320" y="12022"/>
                  <a:pt x="1289538" y="625"/>
                </a:cubicBezTo>
                <a:cubicBezTo>
                  <a:pt x="1336756" y="-10773"/>
                  <a:pt x="1436077" y="137394"/>
                  <a:pt x="1436077" y="1373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3" name="Content Placeholder 12" descr="Screen Shot 2015-01-18 at 3.06.21 pm.png"/>
          <p:cNvPicPr>
            <a:picLocks noGrp="1" noChangeAspect="1"/>
          </p:cNvPicPr>
          <p:nvPr>
            <p:ph idx="1"/>
          </p:nvPr>
        </p:nvPicPr>
        <p:blipFill>
          <a:blip r:embed="rId2">
            <a:extLst>
              <a:ext uri="{28A0092B-C50C-407E-A947-70E740481C1C}">
                <a14:useLocalDpi xmlns:a14="http://schemas.microsoft.com/office/drawing/2010/main" val="0"/>
              </a:ext>
            </a:extLst>
          </a:blip>
          <a:srcRect l="7603" r="7603"/>
          <a:stretch>
            <a:fillRect/>
          </a:stretch>
        </p:blipFill>
        <p:spPr/>
      </p:pic>
      <p:sp>
        <p:nvSpPr>
          <p:cNvPr id="14" name="Rectangle 13"/>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284504" y="6024920"/>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16" name="TextBox 15"/>
          <p:cNvSpPr txBox="1"/>
          <p:nvPr/>
        </p:nvSpPr>
        <p:spPr>
          <a:xfrm>
            <a:off x="8640299" y="5709689"/>
            <a:ext cx="505267" cy="246221"/>
          </a:xfrm>
          <a:prstGeom prst="rect">
            <a:avLst/>
          </a:prstGeom>
          <a:noFill/>
        </p:spPr>
        <p:txBody>
          <a:bodyPr wrap="none" rtlCol="0">
            <a:spAutoFit/>
          </a:bodyPr>
          <a:lstStyle/>
          <a:p>
            <a:r>
              <a:rPr lang="en-US" sz="1000" dirty="0" smtClean="0"/>
              <a:t>0.07% </a:t>
            </a:r>
            <a:endParaRPr lang="en-US" sz="1000" dirty="0"/>
          </a:p>
        </p:txBody>
      </p:sp>
    </p:spTree>
    <p:extLst>
      <p:ext uri="{BB962C8B-B14F-4D97-AF65-F5344CB8AC3E}">
        <p14:creationId xmlns:p14="http://schemas.microsoft.com/office/powerpoint/2010/main" val="3197451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Foreign Resolution- US</a:t>
            </a:r>
            <a:endParaRPr lang="en-US" dirty="0"/>
          </a:p>
        </p:txBody>
      </p:sp>
      <p:sp>
        <p:nvSpPr>
          <p:cNvPr id="5" name="TextBox 4"/>
          <p:cNvSpPr txBox="1"/>
          <p:nvPr/>
        </p:nvSpPr>
        <p:spPr>
          <a:xfrm>
            <a:off x="6011862" y="5241295"/>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6" name="Rectangle 5"/>
          <p:cNvSpPr/>
          <p:nvPr/>
        </p:nvSpPr>
        <p:spPr>
          <a:xfrm>
            <a:off x="457200" y="5693020"/>
            <a:ext cx="6269240" cy="369332"/>
          </a:xfrm>
          <a:prstGeom prst="rect">
            <a:avLst/>
          </a:prstGeom>
        </p:spPr>
        <p:txBody>
          <a:bodyPr wrap="square">
            <a:spAutoFit/>
          </a:bodyPr>
          <a:lstStyle/>
          <a:p>
            <a:r>
              <a:rPr lang="en-US" dirty="0" smtClean="0"/>
              <a:t>US: 2,813,576 samples,  345,087 </a:t>
            </a:r>
            <a:r>
              <a:rPr lang="en-US" dirty="0"/>
              <a:t>foreign resolution </a:t>
            </a:r>
            <a:r>
              <a:rPr lang="en-US" dirty="0" smtClean="0"/>
              <a:t>instances</a:t>
            </a:r>
            <a:endParaRPr lang="en-US" dirty="0"/>
          </a:p>
        </p:txBody>
      </p:sp>
      <p:sp>
        <p:nvSpPr>
          <p:cNvPr id="7" name="Freeform 6"/>
          <p:cNvSpPr/>
          <p:nvPr/>
        </p:nvSpPr>
        <p:spPr>
          <a:xfrm>
            <a:off x="7033846" y="3295125"/>
            <a:ext cx="1046347" cy="2771567"/>
          </a:xfrm>
          <a:custGeom>
            <a:avLst/>
            <a:gdLst>
              <a:gd name="connsiteX0" fmla="*/ 0 w 1046347"/>
              <a:gd name="connsiteY0" fmla="*/ 2771567 h 2771567"/>
              <a:gd name="connsiteX1" fmla="*/ 1045308 w 1046347"/>
              <a:gd name="connsiteY1" fmla="*/ 573490 h 2771567"/>
              <a:gd name="connsiteX2" fmla="*/ 195385 w 1046347"/>
              <a:gd name="connsiteY2" fmla="*/ 75260 h 2771567"/>
              <a:gd name="connsiteX3" fmla="*/ 205154 w 1046347"/>
              <a:gd name="connsiteY3" fmla="*/ 241337 h 2771567"/>
              <a:gd name="connsiteX4" fmla="*/ 166077 w 1046347"/>
              <a:gd name="connsiteY4" fmla="*/ 16644 h 2771567"/>
              <a:gd name="connsiteX5" fmla="*/ 263769 w 1046347"/>
              <a:gd name="connsiteY5" fmla="*/ 16644 h 2771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6347" h="2771567">
                <a:moveTo>
                  <a:pt x="0" y="2771567"/>
                </a:moveTo>
                <a:cubicBezTo>
                  <a:pt x="506372" y="1897220"/>
                  <a:pt x="1012744" y="1022874"/>
                  <a:pt x="1045308" y="573490"/>
                </a:cubicBezTo>
                <a:cubicBezTo>
                  <a:pt x="1077872" y="124106"/>
                  <a:pt x="335411" y="130619"/>
                  <a:pt x="195385" y="75260"/>
                </a:cubicBezTo>
                <a:cubicBezTo>
                  <a:pt x="55359" y="19901"/>
                  <a:pt x="210039" y="251106"/>
                  <a:pt x="205154" y="241337"/>
                </a:cubicBezTo>
                <a:cubicBezTo>
                  <a:pt x="200269" y="231568"/>
                  <a:pt x="156308" y="54093"/>
                  <a:pt x="166077" y="16644"/>
                </a:cubicBezTo>
                <a:cubicBezTo>
                  <a:pt x="175846" y="-20805"/>
                  <a:pt x="263769" y="16644"/>
                  <a:pt x="263769" y="1664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6496538" y="1611923"/>
            <a:ext cx="1056524" cy="1377989"/>
          </a:xfrm>
          <a:custGeom>
            <a:avLst/>
            <a:gdLst>
              <a:gd name="connsiteX0" fmla="*/ 0 w 1056524"/>
              <a:gd name="connsiteY0" fmla="*/ 0 h 1377989"/>
              <a:gd name="connsiteX1" fmla="*/ 752231 w 1056524"/>
              <a:gd name="connsiteY1" fmla="*/ 683846 h 1377989"/>
              <a:gd name="connsiteX2" fmla="*/ 1035539 w 1056524"/>
              <a:gd name="connsiteY2" fmla="*/ 1367692 h 1377989"/>
              <a:gd name="connsiteX3" fmla="*/ 1035539 w 1056524"/>
              <a:gd name="connsiteY3" fmla="*/ 1113692 h 1377989"/>
              <a:gd name="connsiteX4" fmla="*/ 1035539 w 1056524"/>
              <a:gd name="connsiteY4" fmla="*/ 1338385 h 1377989"/>
              <a:gd name="connsiteX5" fmla="*/ 908539 w 1056524"/>
              <a:gd name="connsiteY5" fmla="*/ 1299308 h 137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6524" h="1377989">
                <a:moveTo>
                  <a:pt x="0" y="0"/>
                </a:moveTo>
                <a:cubicBezTo>
                  <a:pt x="289820" y="227948"/>
                  <a:pt x="579641" y="455897"/>
                  <a:pt x="752231" y="683846"/>
                </a:cubicBezTo>
                <a:cubicBezTo>
                  <a:pt x="924821" y="911795"/>
                  <a:pt x="988321" y="1296051"/>
                  <a:pt x="1035539" y="1367692"/>
                </a:cubicBezTo>
                <a:cubicBezTo>
                  <a:pt x="1082757" y="1439333"/>
                  <a:pt x="1035539" y="1113692"/>
                  <a:pt x="1035539" y="1113692"/>
                </a:cubicBezTo>
                <a:cubicBezTo>
                  <a:pt x="1035539" y="1108808"/>
                  <a:pt x="1056706" y="1307449"/>
                  <a:pt x="1035539" y="1338385"/>
                </a:cubicBezTo>
                <a:cubicBezTo>
                  <a:pt x="1014372" y="1369321"/>
                  <a:pt x="908539" y="1299308"/>
                  <a:pt x="908539" y="129930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1768026" y="5247307"/>
            <a:ext cx="3075804" cy="369332"/>
          </a:xfrm>
          <a:prstGeom prst="rect">
            <a:avLst/>
          </a:prstGeom>
          <a:noFill/>
        </p:spPr>
        <p:txBody>
          <a:bodyPr wrap="none" rtlCol="0">
            <a:spAutoFit/>
          </a:bodyPr>
          <a:lstStyle/>
          <a:p>
            <a:r>
              <a:rPr lang="en-US" dirty="0" smtClean="0">
                <a:latin typeface="AhnbergHand"/>
                <a:cs typeface="AhnbergHand"/>
              </a:rPr>
              <a:t>6.46% use PK resolvers</a:t>
            </a:r>
            <a:endParaRPr lang="en-US" dirty="0">
              <a:latin typeface="AhnbergHand"/>
              <a:cs typeface="AhnbergHand"/>
            </a:endParaRPr>
          </a:p>
        </p:txBody>
      </p:sp>
      <p:sp>
        <p:nvSpPr>
          <p:cNvPr id="11" name="Freeform 10"/>
          <p:cNvSpPr/>
          <p:nvPr/>
        </p:nvSpPr>
        <p:spPr>
          <a:xfrm>
            <a:off x="4699000" y="3565144"/>
            <a:ext cx="1436077" cy="1739548"/>
          </a:xfrm>
          <a:custGeom>
            <a:avLst/>
            <a:gdLst>
              <a:gd name="connsiteX0" fmla="*/ 0 w 1436077"/>
              <a:gd name="connsiteY0" fmla="*/ 1739548 h 1739548"/>
              <a:gd name="connsiteX1" fmla="*/ 1064846 w 1436077"/>
              <a:gd name="connsiteY1" fmla="*/ 850548 h 1739548"/>
              <a:gd name="connsiteX2" fmla="*/ 1289538 w 1436077"/>
              <a:gd name="connsiteY2" fmla="*/ 29933 h 1739548"/>
              <a:gd name="connsiteX3" fmla="*/ 1152769 w 1436077"/>
              <a:gd name="connsiteY3" fmla="*/ 205779 h 1739548"/>
              <a:gd name="connsiteX4" fmla="*/ 1289538 w 1436077"/>
              <a:gd name="connsiteY4" fmla="*/ 625 h 1739548"/>
              <a:gd name="connsiteX5" fmla="*/ 1436077 w 1436077"/>
              <a:gd name="connsiteY5" fmla="*/ 137394 h 173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6077" h="1739548">
                <a:moveTo>
                  <a:pt x="0" y="1739548"/>
                </a:moveTo>
                <a:cubicBezTo>
                  <a:pt x="424961" y="1437516"/>
                  <a:pt x="849923" y="1135484"/>
                  <a:pt x="1064846" y="850548"/>
                </a:cubicBezTo>
                <a:cubicBezTo>
                  <a:pt x="1279769" y="565612"/>
                  <a:pt x="1274884" y="137394"/>
                  <a:pt x="1289538" y="29933"/>
                </a:cubicBezTo>
                <a:cubicBezTo>
                  <a:pt x="1304192" y="-77528"/>
                  <a:pt x="1152769" y="210664"/>
                  <a:pt x="1152769" y="205779"/>
                </a:cubicBezTo>
                <a:cubicBezTo>
                  <a:pt x="1152769" y="200894"/>
                  <a:pt x="1242320" y="12022"/>
                  <a:pt x="1289538" y="625"/>
                </a:cubicBezTo>
                <a:cubicBezTo>
                  <a:pt x="1336756" y="-10773"/>
                  <a:pt x="1436077" y="137394"/>
                  <a:pt x="1436077" y="137394"/>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3" name="Content Placeholder 12" descr="Screen Shot 2015-01-18 at 3.06.21 pm.png"/>
          <p:cNvPicPr>
            <a:picLocks noGrp="1" noChangeAspect="1"/>
          </p:cNvPicPr>
          <p:nvPr>
            <p:ph idx="1"/>
          </p:nvPr>
        </p:nvPicPr>
        <p:blipFill>
          <a:blip r:embed="rId2">
            <a:extLst>
              <a:ext uri="{28A0092B-C50C-407E-A947-70E740481C1C}">
                <a14:useLocalDpi xmlns:a14="http://schemas.microsoft.com/office/drawing/2010/main" val="0"/>
              </a:ext>
            </a:extLst>
          </a:blip>
          <a:srcRect l="7603" r="7603"/>
          <a:stretch>
            <a:fillRect/>
          </a:stretch>
        </p:blipFill>
        <p:spPr/>
      </p:pic>
      <p:sp>
        <p:nvSpPr>
          <p:cNvPr id="14" name="Rectangle 13"/>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5-01-18 at 3.26.4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073" y="1611923"/>
            <a:ext cx="6144201" cy="4156585"/>
          </a:xfrm>
          <a:prstGeom prst="rect">
            <a:avLst/>
          </a:prstGeom>
        </p:spPr>
      </p:pic>
    </p:spTree>
    <p:extLst>
      <p:ext uri="{BB962C8B-B14F-4D97-AF65-F5344CB8AC3E}">
        <p14:creationId xmlns:p14="http://schemas.microsoft.com/office/powerpoint/2010/main" val="3012383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1-18 at 3.33.41 pm.png"/>
          <p:cNvPicPr>
            <a:picLocks noGrp="1" noChangeAspect="1"/>
          </p:cNvPicPr>
          <p:nvPr>
            <p:ph idx="1"/>
          </p:nvPr>
        </p:nvPicPr>
        <p:blipFill>
          <a:blip r:embed="rId2">
            <a:extLst>
              <a:ext uri="{28A0092B-C50C-407E-A947-70E740481C1C}">
                <a14:useLocalDpi xmlns:a14="http://schemas.microsoft.com/office/drawing/2010/main" val="0"/>
              </a:ext>
            </a:extLst>
          </a:blip>
          <a:srcRect l="1134" r="1134"/>
          <a:stretch>
            <a:fillRect/>
          </a:stretch>
        </p:blipFill>
        <p:spPr>
          <a:xfrm>
            <a:off x="200396" y="1996293"/>
            <a:ext cx="8561554" cy="4708525"/>
          </a:xfrm>
        </p:spPr>
      </p:pic>
      <p:sp>
        <p:nvSpPr>
          <p:cNvPr id="2" name="Title 1"/>
          <p:cNvSpPr>
            <a:spLocks noGrp="1"/>
          </p:cNvSpPr>
          <p:nvPr>
            <p:ph type="title"/>
          </p:nvPr>
        </p:nvSpPr>
        <p:spPr/>
        <p:txBody>
          <a:bodyPr/>
          <a:lstStyle/>
          <a:p>
            <a:r>
              <a:rPr lang="en-US" dirty="0" smtClean="0"/>
              <a:t>Mapping Foreign Resolution- CA</a:t>
            </a:r>
            <a:endParaRPr lang="en-US" dirty="0"/>
          </a:p>
        </p:txBody>
      </p:sp>
      <p:sp>
        <p:nvSpPr>
          <p:cNvPr id="14" name="Rectangle 13"/>
          <p:cNvSpPr/>
          <p:nvPr/>
        </p:nvSpPr>
        <p:spPr>
          <a:xfrm>
            <a:off x="5315056" y="570528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284504" y="6024920"/>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17" name="Rectangle 16"/>
          <p:cNvSpPr/>
          <p:nvPr/>
        </p:nvSpPr>
        <p:spPr>
          <a:xfrm>
            <a:off x="8514611" y="5615753"/>
            <a:ext cx="401620"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8514611" y="5709689"/>
            <a:ext cx="505267" cy="246221"/>
          </a:xfrm>
          <a:prstGeom prst="rect">
            <a:avLst/>
          </a:prstGeom>
          <a:noFill/>
        </p:spPr>
        <p:txBody>
          <a:bodyPr wrap="none" rtlCol="0">
            <a:spAutoFit/>
          </a:bodyPr>
          <a:lstStyle/>
          <a:p>
            <a:r>
              <a:rPr lang="en-US" sz="1000" dirty="0" smtClean="0"/>
              <a:t>0.02% </a:t>
            </a:r>
            <a:endParaRPr lang="en-US" sz="1000" dirty="0"/>
          </a:p>
        </p:txBody>
      </p:sp>
    </p:spTree>
    <p:extLst>
      <p:ext uri="{BB962C8B-B14F-4D97-AF65-F5344CB8AC3E}">
        <p14:creationId xmlns:p14="http://schemas.microsoft.com/office/powerpoint/2010/main" val="3137901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5-01-18 at 3.33.41 pm.png"/>
          <p:cNvPicPr>
            <a:picLocks noGrp="1" noChangeAspect="1"/>
          </p:cNvPicPr>
          <p:nvPr>
            <p:ph idx="1"/>
          </p:nvPr>
        </p:nvPicPr>
        <p:blipFill>
          <a:blip r:embed="rId2">
            <a:extLst>
              <a:ext uri="{28A0092B-C50C-407E-A947-70E740481C1C}">
                <a14:useLocalDpi xmlns:a14="http://schemas.microsoft.com/office/drawing/2010/main" val="0"/>
              </a:ext>
            </a:extLst>
          </a:blip>
          <a:srcRect l="1134" r="1134"/>
          <a:stretch>
            <a:fillRect/>
          </a:stretch>
        </p:blipFill>
        <p:spPr>
          <a:xfrm>
            <a:off x="200396" y="1996293"/>
            <a:ext cx="8561554" cy="4708525"/>
          </a:xfrm>
        </p:spPr>
      </p:pic>
      <p:sp>
        <p:nvSpPr>
          <p:cNvPr id="2" name="Title 1"/>
          <p:cNvSpPr>
            <a:spLocks noGrp="1"/>
          </p:cNvSpPr>
          <p:nvPr>
            <p:ph type="title"/>
          </p:nvPr>
        </p:nvSpPr>
        <p:spPr/>
        <p:txBody>
          <a:bodyPr/>
          <a:lstStyle/>
          <a:p>
            <a:r>
              <a:rPr lang="en-US" dirty="0" smtClean="0"/>
              <a:t>Mapping Foreign Resolution- CA</a:t>
            </a:r>
            <a:endParaRPr lang="en-US" dirty="0"/>
          </a:p>
        </p:txBody>
      </p:sp>
      <p:sp>
        <p:nvSpPr>
          <p:cNvPr id="14" name="Rectangle 13"/>
          <p:cNvSpPr/>
          <p:nvPr/>
        </p:nvSpPr>
        <p:spPr>
          <a:xfrm>
            <a:off x="5315056" y="570528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284504" y="6024920"/>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17" name="Rectangle 16"/>
          <p:cNvSpPr/>
          <p:nvPr/>
        </p:nvSpPr>
        <p:spPr>
          <a:xfrm>
            <a:off x="8514611" y="5615753"/>
            <a:ext cx="401620"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8514611" y="5709689"/>
            <a:ext cx="505267" cy="246221"/>
          </a:xfrm>
          <a:prstGeom prst="rect">
            <a:avLst/>
          </a:prstGeom>
          <a:noFill/>
        </p:spPr>
        <p:txBody>
          <a:bodyPr wrap="none" rtlCol="0">
            <a:spAutoFit/>
          </a:bodyPr>
          <a:lstStyle/>
          <a:p>
            <a:r>
              <a:rPr lang="en-US" sz="1000" dirty="0" smtClean="0"/>
              <a:t>0.02% </a:t>
            </a:r>
            <a:endParaRPr lang="en-US" sz="1000" dirty="0"/>
          </a:p>
        </p:txBody>
      </p:sp>
      <p:pic>
        <p:nvPicPr>
          <p:cNvPr id="3" name="Picture 2" descr="Screen Shot 2015-01-18 at 3.36.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842" y="1826824"/>
            <a:ext cx="6416018" cy="3788929"/>
          </a:xfrm>
          <a:prstGeom prst="rect">
            <a:avLst/>
          </a:prstGeom>
        </p:spPr>
      </p:pic>
    </p:spTree>
    <p:extLst>
      <p:ext uri="{BB962C8B-B14F-4D97-AF65-F5344CB8AC3E}">
        <p14:creationId xmlns:p14="http://schemas.microsoft.com/office/powerpoint/2010/main" val="3640945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Foreign Resolution - CN</a:t>
            </a:r>
            <a:endParaRPr lang="en-US" dirty="0"/>
          </a:p>
        </p:txBody>
      </p:sp>
      <p:pic>
        <p:nvPicPr>
          <p:cNvPr id="8" name="Picture 7" descr="Screen Shot 2015-01-18 at 3.30.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05" y="1865306"/>
            <a:ext cx="8099401" cy="3964890"/>
          </a:xfrm>
          <a:prstGeom prst="rect">
            <a:avLst/>
          </a:prstGeom>
        </p:spPr>
      </p:pic>
      <p:sp>
        <p:nvSpPr>
          <p:cNvPr id="13" name="Rectangle 12"/>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314564" y="5746882"/>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15" name="TextBox 14"/>
          <p:cNvSpPr txBox="1"/>
          <p:nvPr/>
        </p:nvSpPr>
        <p:spPr>
          <a:xfrm>
            <a:off x="8670359" y="5431651"/>
            <a:ext cx="505267" cy="246221"/>
          </a:xfrm>
          <a:prstGeom prst="rect">
            <a:avLst/>
          </a:prstGeom>
          <a:noFill/>
        </p:spPr>
        <p:txBody>
          <a:bodyPr wrap="none" rtlCol="0">
            <a:spAutoFit/>
          </a:bodyPr>
          <a:lstStyle/>
          <a:p>
            <a:r>
              <a:rPr lang="en-US" sz="1000" dirty="0" smtClean="0"/>
              <a:t>0.07% </a:t>
            </a:r>
            <a:endParaRPr lang="en-US" sz="1000" dirty="0"/>
          </a:p>
        </p:txBody>
      </p:sp>
    </p:spTree>
    <p:extLst>
      <p:ext uri="{BB962C8B-B14F-4D97-AF65-F5344CB8AC3E}">
        <p14:creationId xmlns:p14="http://schemas.microsoft.com/office/powerpoint/2010/main" val="3145983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Foreign Resolution - CN</a:t>
            </a:r>
            <a:endParaRPr lang="en-US" dirty="0"/>
          </a:p>
        </p:txBody>
      </p:sp>
      <p:pic>
        <p:nvPicPr>
          <p:cNvPr id="8" name="Picture 7" descr="Screen Shot 2015-01-18 at 3.30.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05" y="1865306"/>
            <a:ext cx="8099401" cy="3964890"/>
          </a:xfrm>
          <a:prstGeom prst="rect">
            <a:avLst/>
          </a:prstGeom>
        </p:spPr>
      </p:pic>
      <p:sp>
        <p:nvSpPr>
          <p:cNvPr id="13" name="Rectangle 12"/>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6314564" y="5746882"/>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15" name="TextBox 14"/>
          <p:cNvSpPr txBox="1"/>
          <p:nvPr/>
        </p:nvSpPr>
        <p:spPr>
          <a:xfrm>
            <a:off x="8670359" y="5431651"/>
            <a:ext cx="505267" cy="246221"/>
          </a:xfrm>
          <a:prstGeom prst="rect">
            <a:avLst/>
          </a:prstGeom>
          <a:noFill/>
        </p:spPr>
        <p:txBody>
          <a:bodyPr wrap="none" rtlCol="0">
            <a:spAutoFit/>
          </a:bodyPr>
          <a:lstStyle/>
          <a:p>
            <a:r>
              <a:rPr lang="en-US" sz="1000" dirty="0" smtClean="0"/>
              <a:t>0.07% </a:t>
            </a:r>
            <a:endParaRPr lang="en-US" sz="1000" dirty="0"/>
          </a:p>
        </p:txBody>
      </p:sp>
      <p:pic>
        <p:nvPicPr>
          <p:cNvPr id="3" name="Picture 2" descr="Screen Shot 2015-01-18 at 3.32.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60" y="1310737"/>
            <a:ext cx="7032550" cy="4436145"/>
          </a:xfrm>
          <a:prstGeom prst="rect">
            <a:avLst/>
          </a:prstGeom>
        </p:spPr>
      </p:pic>
    </p:spTree>
    <p:extLst>
      <p:ext uri="{BB962C8B-B14F-4D97-AF65-F5344CB8AC3E}">
        <p14:creationId xmlns:p14="http://schemas.microsoft.com/office/powerpoint/2010/main" val="2660304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Foreign Resolution - IN</a:t>
            </a:r>
            <a:endParaRPr lang="en-US" dirty="0"/>
          </a:p>
        </p:txBody>
      </p:sp>
      <p:pic>
        <p:nvPicPr>
          <p:cNvPr id="3" name="Picture 2" descr="Screen Shot 2015-01-18 at 3.39.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03" y="1780964"/>
            <a:ext cx="8336954" cy="4110481"/>
          </a:xfrm>
          <a:prstGeom prst="rect">
            <a:avLst/>
          </a:prstGeom>
        </p:spPr>
      </p:pic>
      <p:sp>
        <p:nvSpPr>
          <p:cNvPr id="5" name="Rectangle 4"/>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314564" y="5746882"/>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7" name="TextBox 6"/>
          <p:cNvSpPr txBox="1"/>
          <p:nvPr/>
        </p:nvSpPr>
        <p:spPr>
          <a:xfrm>
            <a:off x="8670359" y="5431651"/>
            <a:ext cx="441146" cy="246221"/>
          </a:xfrm>
          <a:prstGeom prst="rect">
            <a:avLst/>
          </a:prstGeom>
          <a:noFill/>
        </p:spPr>
        <p:txBody>
          <a:bodyPr wrap="none" rtlCol="0">
            <a:spAutoFit/>
          </a:bodyPr>
          <a:lstStyle/>
          <a:p>
            <a:r>
              <a:rPr lang="en-US" sz="1000" dirty="0" smtClean="0"/>
              <a:t>0.1% </a:t>
            </a:r>
            <a:endParaRPr lang="en-US" sz="1000" dirty="0"/>
          </a:p>
        </p:txBody>
      </p:sp>
    </p:spTree>
    <p:extLst>
      <p:ext uri="{BB962C8B-B14F-4D97-AF65-F5344CB8AC3E}">
        <p14:creationId xmlns:p14="http://schemas.microsoft.com/office/powerpoint/2010/main" val="4190004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of those </a:t>
            </a:r>
            <a:r>
              <a:rPr lang="en-US" dirty="0" err="1" smtClean="0"/>
              <a:t>wtf</a:t>
            </a:r>
            <a:r>
              <a:rPr lang="en-US" dirty="0" smtClean="0"/>
              <a:t> moments…</a:t>
            </a:r>
            <a:endParaRPr lang="en-US" dirty="0"/>
          </a:p>
        </p:txBody>
      </p:sp>
      <p:pic>
        <p:nvPicPr>
          <p:cNvPr id="5" name="Picture 4" descr="Screen Shot 2015-01-18 at 11.40.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75752"/>
            <a:ext cx="4895145" cy="3562435"/>
          </a:xfrm>
          <a:prstGeom prst="rect">
            <a:avLst/>
          </a:prstGeom>
        </p:spPr>
      </p:pic>
      <p:sp>
        <p:nvSpPr>
          <p:cNvPr id="6" name="TextBox 5"/>
          <p:cNvSpPr txBox="1"/>
          <p:nvPr/>
        </p:nvSpPr>
        <p:spPr>
          <a:xfrm>
            <a:off x="5673902" y="1548005"/>
            <a:ext cx="3201433" cy="5078314"/>
          </a:xfrm>
          <a:prstGeom prst="rect">
            <a:avLst/>
          </a:prstGeom>
          <a:noFill/>
        </p:spPr>
        <p:txBody>
          <a:bodyPr wrap="square" rtlCol="0">
            <a:spAutoFit/>
          </a:bodyPr>
          <a:lstStyle/>
          <a:p>
            <a:r>
              <a:rPr lang="en-US" dirty="0" smtClean="0"/>
              <a:t>This figure was produced as part of some related work that was measuring the additional time penalty that would apply when the name being resolved was signed using DNSSEC.</a:t>
            </a:r>
          </a:p>
          <a:p>
            <a:endParaRPr lang="en-US" dirty="0"/>
          </a:p>
          <a:p>
            <a:r>
              <a:rPr lang="en-US" dirty="0" smtClean="0"/>
              <a:t>But the surprising observation here is that for 25% of the world’s users a simple </a:t>
            </a:r>
            <a:r>
              <a:rPr lang="en-US" dirty="0" err="1" smtClean="0"/>
              <a:t>uncached</a:t>
            </a:r>
            <a:r>
              <a:rPr lang="en-US" dirty="0" smtClean="0"/>
              <a:t> DNS name is not resolved in a single query</a:t>
            </a:r>
          </a:p>
          <a:p>
            <a:endParaRPr lang="en-US" dirty="0"/>
          </a:p>
          <a:p>
            <a:r>
              <a:rPr lang="en-US" dirty="0" smtClean="0"/>
              <a:t>Equally surprising, some 6% of Internet users use resolvers that take more than 2 seconds to complete the resolution function</a:t>
            </a:r>
            <a:endParaRPr lang="en-US" dirty="0"/>
          </a:p>
        </p:txBody>
      </p:sp>
      <p:sp>
        <p:nvSpPr>
          <p:cNvPr id="3" name="Freeform 2"/>
          <p:cNvSpPr/>
          <p:nvPr/>
        </p:nvSpPr>
        <p:spPr>
          <a:xfrm>
            <a:off x="4804124" y="2443020"/>
            <a:ext cx="310351" cy="337377"/>
          </a:xfrm>
          <a:custGeom>
            <a:avLst/>
            <a:gdLst>
              <a:gd name="connsiteX0" fmla="*/ 215964 w 310351"/>
              <a:gd name="connsiteY0" fmla="*/ 247202 h 337377"/>
              <a:gd name="connsiteX1" fmla="*/ 306145 w 310351"/>
              <a:gd name="connsiteY1" fmla="*/ 66852 h 337377"/>
              <a:gd name="connsiteX2" fmla="*/ 95722 w 310351"/>
              <a:gd name="connsiteY2" fmla="*/ 6735 h 337377"/>
              <a:gd name="connsiteX3" fmla="*/ 5541 w 310351"/>
              <a:gd name="connsiteY3" fmla="*/ 209629 h 337377"/>
              <a:gd name="connsiteX4" fmla="*/ 246024 w 310351"/>
              <a:gd name="connsiteY4" fmla="*/ 337377 h 3373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351" h="337377">
                <a:moveTo>
                  <a:pt x="215964" y="247202"/>
                </a:moveTo>
                <a:cubicBezTo>
                  <a:pt x="271074" y="177066"/>
                  <a:pt x="326185" y="106930"/>
                  <a:pt x="306145" y="66852"/>
                </a:cubicBezTo>
                <a:cubicBezTo>
                  <a:pt x="286105" y="26774"/>
                  <a:pt x="145823" y="-17061"/>
                  <a:pt x="95722" y="6735"/>
                </a:cubicBezTo>
                <a:cubicBezTo>
                  <a:pt x="45621" y="30531"/>
                  <a:pt x="-19509" y="154522"/>
                  <a:pt x="5541" y="209629"/>
                </a:cubicBezTo>
                <a:cubicBezTo>
                  <a:pt x="30591" y="264736"/>
                  <a:pt x="246024" y="337377"/>
                  <a:pt x="246024" y="337377"/>
                </a:cubicBezTo>
              </a:path>
            </a:pathLst>
          </a:custGeom>
          <a:ln w="9525"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3151081" y="3389071"/>
            <a:ext cx="1963394" cy="553998"/>
          </a:xfrm>
          <a:prstGeom prst="rect">
            <a:avLst/>
          </a:prstGeom>
          <a:solidFill>
            <a:schemeClr val="bg1"/>
          </a:solidFill>
        </p:spPr>
        <p:txBody>
          <a:bodyPr wrap="square" rtlCol="0">
            <a:spAutoFit/>
          </a:bodyPr>
          <a:lstStyle/>
          <a:p>
            <a:r>
              <a:rPr lang="en-US" sz="1000" dirty="0" smtClean="0"/>
              <a:t>6% of users take more than 2 seconds to complete a simple resolution task</a:t>
            </a:r>
            <a:endParaRPr lang="en-US" sz="1000" dirty="0"/>
          </a:p>
        </p:txBody>
      </p:sp>
      <p:sp>
        <p:nvSpPr>
          <p:cNvPr id="7" name="Freeform 6"/>
          <p:cNvSpPr/>
          <p:nvPr/>
        </p:nvSpPr>
        <p:spPr>
          <a:xfrm>
            <a:off x="3973535" y="2788463"/>
            <a:ext cx="738830" cy="507117"/>
          </a:xfrm>
          <a:custGeom>
            <a:avLst/>
            <a:gdLst>
              <a:gd name="connsiteX0" fmla="*/ 0 w 738830"/>
              <a:gd name="connsiteY0" fmla="*/ 507117 h 507117"/>
              <a:gd name="connsiteX1" fmla="*/ 342815 w 738830"/>
              <a:gd name="connsiteY1" fmla="*/ 133150 h 507117"/>
              <a:gd name="connsiteX2" fmla="*/ 724586 w 738830"/>
              <a:gd name="connsiteY2" fmla="*/ 24077 h 507117"/>
              <a:gd name="connsiteX3" fmla="*/ 576552 w 738830"/>
              <a:gd name="connsiteY3" fmla="*/ 704 h 507117"/>
              <a:gd name="connsiteX4" fmla="*/ 724586 w 738830"/>
              <a:gd name="connsiteY4" fmla="*/ 39659 h 507117"/>
              <a:gd name="connsiteX5" fmla="*/ 724586 w 738830"/>
              <a:gd name="connsiteY5" fmla="*/ 133150 h 50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8830" h="507117">
                <a:moveTo>
                  <a:pt x="0" y="507117"/>
                </a:moveTo>
                <a:cubicBezTo>
                  <a:pt x="111025" y="360387"/>
                  <a:pt x="222051" y="213657"/>
                  <a:pt x="342815" y="133150"/>
                </a:cubicBezTo>
                <a:cubicBezTo>
                  <a:pt x="463579" y="52643"/>
                  <a:pt x="685630" y="46151"/>
                  <a:pt x="724586" y="24077"/>
                </a:cubicBezTo>
                <a:cubicBezTo>
                  <a:pt x="763542" y="2003"/>
                  <a:pt x="576552" y="-1893"/>
                  <a:pt x="576552" y="704"/>
                </a:cubicBezTo>
                <a:cubicBezTo>
                  <a:pt x="576552" y="3301"/>
                  <a:pt x="699914" y="17585"/>
                  <a:pt x="724586" y="39659"/>
                </a:cubicBezTo>
                <a:cubicBezTo>
                  <a:pt x="749258" y="61733"/>
                  <a:pt x="736922" y="97441"/>
                  <a:pt x="724586" y="133150"/>
                </a:cubicBezTo>
              </a:path>
            </a:pathLst>
          </a:custGeom>
          <a:ln w="127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ectangle 7"/>
          <p:cNvSpPr/>
          <p:nvPr/>
        </p:nvSpPr>
        <p:spPr>
          <a:xfrm>
            <a:off x="150302" y="1417638"/>
            <a:ext cx="8822729" cy="5307917"/>
          </a:xfrm>
          <a:prstGeom prst="rect">
            <a:avLst/>
          </a:prstGeom>
          <a:solidFill>
            <a:schemeClr val="bg1">
              <a:alpha val="7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rot="20871500">
            <a:off x="653106" y="3396390"/>
            <a:ext cx="7955788" cy="369332"/>
          </a:xfrm>
          <a:prstGeom prst="rect">
            <a:avLst/>
          </a:prstGeom>
          <a:noFill/>
        </p:spPr>
        <p:txBody>
          <a:bodyPr wrap="none" rtlCol="0">
            <a:spAutoFit/>
          </a:bodyPr>
          <a:lstStyle/>
          <a:p>
            <a:r>
              <a:rPr lang="en-US" dirty="0" smtClean="0">
                <a:solidFill>
                  <a:schemeClr val="accent6">
                    <a:lumMod val="50000"/>
                  </a:schemeClr>
                </a:solidFill>
                <a:latin typeface="AhnbergHand"/>
                <a:cs typeface="AhnbergHand"/>
              </a:rPr>
              <a:t>Why is DNS resolution performance so bad for </a:t>
            </a:r>
            <a:r>
              <a:rPr lang="en-US" dirty="0" smtClean="0">
                <a:solidFill>
                  <a:schemeClr val="accent6">
                    <a:lumMod val="50000"/>
                  </a:schemeClr>
                </a:solidFill>
                <a:latin typeface="AhnbergHand"/>
                <a:cs typeface="AhnbergHand"/>
              </a:rPr>
              <a:t>so many</a:t>
            </a:r>
            <a:r>
              <a:rPr lang="en-US" dirty="0" smtClean="0">
                <a:solidFill>
                  <a:schemeClr val="accent6">
                    <a:lumMod val="50000"/>
                  </a:schemeClr>
                </a:solidFill>
                <a:latin typeface="AhnbergHand"/>
                <a:cs typeface="AhnbergHand"/>
              </a:rPr>
              <a:t> </a:t>
            </a:r>
            <a:r>
              <a:rPr lang="en-US" dirty="0" smtClean="0">
                <a:solidFill>
                  <a:schemeClr val="accent6">
                    <a:lumMod val="50000"/>
                  </a:schemeClr>
                </a:solidFill>
                <a:latin typeface="AhnbergHand"/>
                <a:cs typeface="AhnbergHand"/>
              </a:rPr>
              <a:t>users?</a:t>
            </a:r>
            <a:endParaRPr lang="en-US"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15801808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Mapping Foreign Resolution - IN</a:t>
            </a:r>
            <a:endParaRPr lang="en-US" dirty="0"/>
          </a:p>
        </p:txBody>
      </p:sp>
      <p:pic>
        <p:nvPicPr>
          <p:cNvPr id="3" name="Picture 2" descr="Screen Shot 2015-01-18 at 3.39.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903" y="1780964"/>
            <a:ext cx="8336954" cy="4110481"/>
          </a:xfrm>
          <a:prstGeom prst="rect">
            <a:avLst/>
          </a:prstGeom>
        </p:spPr>
      </p:pic>
      <p:sp>
        <p:nvSpPr>
          <p:cNvPr id="5" name="Rectangle 4"/>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314564" y="5746882"/>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7" name="TextBox 6"/>
          <p:cNvSpPr txBox="1"/>
          <p:nvPr/>
        </p:nvSpPr>
        <p:spPr>
          <a:xfrm>
            <a:off x="8670359" y="5431651"/>
            <a:ext cx="441146" cy="246221"/>
          </a:xfrm>
          <a:prstGeom prst="rect">
            <a:avLst/>
          </a:prstGeom>
          <a:noFill/>
        </p:spPr>
        <p:txBody>
          <a:bodyPr wrap="none" rtlCol="0">
            <a:spAutoFit/>
          </a:bodyPr>
          <a:lstStyle/>
          <a:p>
            <a:r>
              <a:rPr lang="en-US" sz="1000" smtClean="0"/>
              <a:t>0.1% </a:t>
            </a:r>
            <a:endParaRPr lang="en-US" sz="1000" dirty="0"/>
          </a:p>
        </p:txBody>
      </p:sp>
      <p:pic>
        <p:nvPicPr>
          <p:cNvPr id="4" name="Picture 3" descr="Screen Shot 2015-01-18 at 3.41.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68" y="1321038"/>
            <a:ext cx="6250479" cy="4425844"/>
          </a:xfrm>
          <a:prstGeom prst="rect">
            <a:avLst/>
          </a:prstGeom>
        </p:spPr>
      </p:pic>
    </p:spTree>
    <p:extLst>
      <p:ext uri="{BB962C8B-B14F-4D97-AF65-F5344CB8AC3E}">
        <p14:creationId xmlns:p14="http://schemas.microsoft.com/office/powerpoint/2010/main" val="834873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Google’s Public DNS?</a:t>
            </a:r>
            <a:endParaRPr lang="en-US" dirty="0"/>
          </a:p>
        </p:txBody>
      </p:sp>
      <p:pic>
        <p:nvPicPr>
          <p:cNvPr id="4" name="Content Placeholder 3" descr="Screen Shot 2015-02-01 at 8.25.29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2358" b="6226"/>
          <a:stretch/>
        </p:blipFill>
        <p:spPr>
          <a:xfrm>
            <a:off x="457200" y="1917247"/>
            <a:ext cx="8229600" cy="4208916"/>
          </a:xfrm>
        </p:spPr>
      </p:pic>
      <p:sp>
        <p:nvSpPr>
          <p:cNvPr id="5" name="TextBox 4"/>
          <p:cNvSpPr txBox="1"/>
          <p:nvPr/>
        </p:nvSpPr>
        <p:spPr>
          <a:xfrm>
            <a:off x="530004" y="6126163"/>
            <a:ext cx="6626446" cy="369332"/>
          </a:xfrm>
          <a:prstGeom prst="rect">
            <a:avLst/>
          </a:prstGeom>
          <a:noFill/>
        </p:spPr>
        <p:txBody>
          <a:bodyPr wrap="none" rtlCol="0">
            <a:spAutoFit/>
          </a:bodyPr>
          <a:lstStyle/>
          <a:p>
            <a:r>
              <a:rPr lang="en-US" dirty="0" smtClean="0"/>
              <a:t>% of users who have their queries resolved by Google’s PDNS service</a:t>
            </a:r>
            <a:endParaRPr lang="en-US" dirty="0"/>
          </a:p>
        </p:txBody>
      </p:sp>
    </p:spTree>
    <p:extLst>
      <p:ext uri="{BB962C8B-B14F-4D97-AF65-F5344CB8AC3E}">
        <p14:creationId xmlns:p14="http://schemas.microsoft.com/office/powerpoint/2010/main" val="1047307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Google’s Public DNS?</a:t>
            </a:r>
            <a:endParaRPr lang="en-US" dirty="0"/>
          </a:p>
        </p:txBody>
      </p:sp>
      <p:pic>
        <p:nvPicPr>
          <p:cNvPr id="4" name="Content Placeholder 3" descr="Screen Shot 2015-02-01 at 8.25.29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2358" b="6226"/>
          <a:stretch/>
        </p:blipFill>
        <p:spPr>
          <a:xfrm>
            <a:off x="457200" y="1917247"/>
            <a:ext cx="8229600" cy="4208916"/>
          </a:xfrm>
        </p:spPr>
      </p:pic>
      <p:sp>
        <p:nvSpPr>
          <p:cNvPr id="5" name="TextBox 4"/>
          <p:cNvSpPr txBox="1"/>
          <p:nvPr/>
        </p:nvSpPr>
        <p:spPr>
          <a:xfrm>
            <a:off x="530004" y="6126163"/>
            <a:ext cx="6626446" cy="369332"/>
          </a:xfrm>
          <a:prstGeom prst="rect">
            <a:avLst/>
          </a:prstGeom>
          <a:noFill/>
        </p:spPr>
        <p:txBody>
          <a:bodyPr wrap="none" rtlCol="0">
            <a:spAutoFit/>
          </a:bodyPr>
          <a:lstStyle/>
          <a:p>
            <a:r>
              <a:rPr lang="en-US" dirty="0" smtClean="0"/>
              <a:t>% of users who have their queries resolved by Google’s PDNS service</a:t>
            </a:r>
            <a:endParaRPr lang="en-US" dirty="0"/>
          </a:p>
        </p:txBody>
      </p:sp>
      <p:sp>
        <p:nvSpPr>
          <p:cNvPr id="6" name="TextBox 5"/>
          <p:cNvSpPr txBox="1"/>
          <p:nvPr/>
        </p:nvSpPr>
        <p:spPr>
          <a:xfrm>
            <a:off x="263525" y="2650883"/>
            <a:ext cx="6215062" cy="2031325"/>
          </a:xfrm>
          <a:prstGeom prst="rect">
            <a:avLst/>
          </a:prstGeom>
          <a:solidFill>
            <a:schemeClr val="bg1">
              <a:alpha val="87000"/>
            </a:schemeClr>
          </a:solidFill>
        </p:spPr>
        <p:txBody>
          <a:bodyPr wrap="square" rtlCol="0">
            <a:spAutoFit/>
          </a:bodyPr>
          <a:lstStyle/>
          <a:p>
            <a:r>
              <a:rPr lang="en-US" dirty="0" smtClean="0">
                <a:solidFill>
                  <a:srgbClr val="984807"/>
                </a:solidFill>
                <a:latin typeface="AhnbergHand"/>
                <a:cs typeface="AhnbergHand"/>
              </a:rPr>
              <a:t>Aside - This jump in the use of Google’s service from ~12% to 20% of the world’s users </a:t>
            </a:r>
            <a:r>
              <a:rPr lang="en-US" dirty="0" smtClean="0">
                <a:solidFill>
                  <a:srgbClr val="984807"/>
                </a:solidFill>
                <a:latin typeface="AhnbergHand"/>
                <a:cs typeface="AhnbergHand"/>
              </a:rPr>
              <a:t>in </a:t>
            </a:r>
            <a:r>
              <a:rPr lang="en-US" dirty="0" err="1" smtClean="0">
                <a:solidFill>
                  <a:srgbClr val="984807"/>
                </a:solidFill>
                <a:latin typeface="AhnbergHand"/>
                <a:cs typeface="AhnbergHand"/>
              </a:rPr>
              <a:t>earl;y</a:t>
            </a:r>
            <a:r>
              <a:rPr lang="en-US" dirty="0" smtClean="0">
                <a:solidFill>
                  <a:srgbClr val="984807"/>
                </a:solidFill>
                <a:latin typeface="AhnbergHand"/>
                <a:cs typeface="AhnbergHand"/>
              </a:rPr>
              <a:t> November 2014 is a surprise. These additional queries have Checking Disabled. It’s as if some popular app has decided not to trust the local environment and perform resolution within the app itself.</a:t>
            </a:r>
            <a:endParaRPr lang="en-US" dirty="0">
              <a:solidFill>
                <a:srgbClr val="984807"/>
              </a:solidFill>
              <a:latin typeface="AhnbergHand"/>
              <a:cs typeface="AhnbergHand"/>
            </a:endParaRPr>
          </a:p>
        </p:txBody>
      </p:sp>
      <p:sp>
        <p:nvSpPr>
          <p:cNvPr id="3" name="Freeform 2"/>
          <p:cNvSpPr/>
          <p:nvPr/>
        </p:nvSpPr>
        <p:spPr>
          <a:xfrm>
            <a:off x="7043698" y="2223136"/>
            <a:ext cx="586763" cy="1657641"/>
          </a:xfrm>
          <a:custGeom>
            <a:avLst/>
            <a:gdLst>
              <a:gd name="connsiteX0" fmla="*/ 137444 w 586763"/>
              <a:gd name="connsiteY0" fmla="*/ 1547882 h 1657641"/>
              <a:gd name="connsiteX1" fmla="*/ 419672 w 586763"/>
              <a:gd name="connsiteY1" fmla="*/ 1477322 h 1657641"/>
              <a:gd name="connsiteX2" fmla="*/ 584305 w 586763"/>
              <a:gd name="connsiteY2" fmla="*/ 458128 h 1657641"/>
              <a:gd name="connsiteX3" fmla="*/ 498069 w 586763"/>
              <a:gd name="connsiteY3" fmla="*/ 3411 h 1657641"/>
              <a:gd name="connsiteX4" fmla="*/ 231520 w 586763"/>
              <a:gd name="connsiteY4" fmla="*/ 669807 h 1657641"/>
              <a:gd name="connsiteX5" fmla="*/ 4169 w 586763"/>
              <a:gd name="connsiteY5" fmla="*/ 1249964 h 1657641"/>
              <a:gd name="connsiteX6" fmla="*/ 106085 w 586763"/>
              <a:gd name="connsiteY6" fmla="*/ 1657641 h 16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6763" h="1657641">
                <a:moveTo>
                  <a:pt x="137444" y="1547882"/>
                </a:moveTo>
                <a:cubicBezTo>
                  <a:pt x="241319" y="1603415"/>
                  <a:pt x="345195" y="1658948"/>
                  <a:pt x="419672" y="1477322"/>
                </a:cubicBezTo>
                <a:cubicBezTo>
                  <a:pt x="494149" y="1295696"/>
                  <a:pt x="571239" y="703780"/>
                  <a:pt x="584305" y="458128"/>
                </a:cubicBezTo>
                <a:cubicBezTo>
                  <a:pt x="597371" y="212476"/>
                  <a:pt x="556867" y="-31869"/>
                  <a:pt x="498069" y="3411"/>
                </a:cubicBezTo>
                <a:cubicBezTo>
                  <a:pt x="439272" y="38691"/>
                  <a:pt x="313837" y="462048"/>
                  <a:pt x="231520" y="669807"/>
                </a:cubicBezTo>
                <a:cubicBezTo>
                  <a:pt x="149203" y="877566"/>
                  <a:pt x="25075" y="1085325"/>
                  <a:pt x="4169" y="1249964"/>
                </a:cubicBezTo>
                <a:cubicBezTo>
                  <a:pt x="-16737" y="1414603"/>
                  <a:pt x="44674" y="1536122"/>
                  <a:pt x="106085" y="165764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154144" y="3658356"/>
            <a:ext cx="811551" cy="285141"/>
          </a:xfrm>
          <a:custGeom>
            <a:avLst/>
            <a:gdLst>
              <a:gd name="connsiteX0" fmla="*/ 0 w 811551"/>
              <a:gd name="connsiteY0" fmla="*/ 285141 h 285141"/>
              <a:gd name="connsiteX1" fmla="*/ 478220 w 811551"/>
              <a:gd name="connsiteY1" fmla="*/ 230261 h 285141"/>
              <a:gd name="connsiteX2" fmla="*/ 744769 w 811551"/>
              <a:gd name="connsiteY2" fmla="*/ 18583 h 285141"/>
              <a:gd name="connsiteX3" fmla="*/ 525258 w 811551"/>
              <a:gd name="connsiteY3" fmla="*/ 18583 h 285141"/>
              <a:gd name="connsiteX4" fmla="*/ 791807 w 811551"/>
              <a:gd name="connsiteY4" fmla="*/ 18583 h 285141"/>
              <a:gd name="connsiteX5" fmla="*/ 791807 w 811551"/>
              <a:gd name="connsiteY5" fmla="*/ 269461 h 285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551" h="285141">
                <a:moveTo>
                  <a:pt x="0" y="285141"/>
                </a:moveTo>
                <a:cubicBezTo>
                  <a:pt x="177046" y="279914"/>
                  <a:pt x="354092" y="274687"/>
                  <a:pt x="478220" y="230261"/>
                </a:cubicBezTo>
                <a:cubicBezTo>
                  <a:pt x="602348" y="185835"/>
                  <a:pt x="736929" y="53863"/>
                  <a:pt x="744769" y="18583"/>
                </a:cubicBezTo>
                <a:cubicBezTo>
                  <a:pt x="752609" y="-16697"/>
                  <a:pt x="525258" y="18583"/>
                  <a:pt x="525258" y="18583"/>
                </a:cubicBezTo>
                <a:cubicBezTo>
                  <a:pt x="533098" y="18583"/>
                  <a:pt x="747382" y="-23230"/>
                  <a:pt x="791807" y="18583"/>
                </a:cubicBezTo>
                <a:cubicBezTo>
                  <a:pt x="836232" y="60396"/>
                  <a:pt x="791807" y="269461"/>
                  <a:pt x="791807" y="269461"/>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47983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is Google’s Public DNS used?</a:t>
            </a:r>
            <a:endParaRPr lang="en-US" dirty="0"/>
          </a:p>
        </p:txBody>
      </p:sp>
      <p:pic>
        <p:nvPicPr>
          <p:cNvPr id="4" name="Content Placeholder 3" descr="Screen Shot 2015-01-18 at 3.44.3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28" r="-64"/>
          <a:stretch/>
        </p:blipFill>
        <p:spPr>
          <a:xfrm>
            <a:off x="180363" y="1600200"/>
            <a:ext cx="8777638" cy="4525963"/>
          </a:xfrm>
        </p:spPr>
      </p:pic>
      <p:sp>
        <p:nvSpPr>
          <p:cNvPr id="5" name="Rectangle 4"/>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8586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is Google’s Public DNS used?</a:t>
            </a:r>
            <a:endParaRPr lang="en-US" dirty="0"/>
          </a:p>
        </p:txBody>
      </p:sp>
      <p:pic>
        <p:nvPicPr>
          <p:cNvPr id="4" name="Content Placeholder 3" descr="Screen Shot 2015-01-18 at 3.44.3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28" r="-64"/>
          <a:stretch/>
        </p:blipFill>
        <p:spPr>
          <a:xfrm>
            <a:off x="180363" y="1600200"/>
            <a:ext cx="8777638" cy="4525963"/>
          </a:xfrm>
        </p:spPr>
      </p:pic>
      <p:sp>
        <p:nvSpPr>
          <p:cNvPr id="5" name="Rectangle 4"/>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5-01-18 at 3.47.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 y="1772754"/>
            <a:ext cx="5917819" cy="4419265"/>
          </a:xfrm>
          <a:prstGeom prst="rect">
            <a:avLst/>
          </a:prstGeom>
        </p:spPr>
      </p:pic>
    </p:spTree>
    <p:extLst>
      <p:ext uri="{BB962C8B-B14F-4D97-AF65-F5344CB8AC3E}">
        <p14:creationId xmlns:p14="http://schemas.microsoft.com/office/powerpoint/2010/main" val="3539236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Countries make extensive use of Google’s PDNS?</a:t>
            </a:r>
            <a:endParaRPr lang="en-US" dirty="0"/>
          </a:p>
        </p:txBody>
      </p:sp>
      <p:pic>
        <p:nvPicPr>
          <p:cNvPr id="4" name="Content Placeholder 3" descr="Screen Shot 2015-01-18 at 4.26.3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773" r="3019"/>
          <a:stretch/>
        </p:blipFill>
        <p:spPr>
          <a:xfrm>
            <a:off x="293088" y="1600200"/>
            <a:ext cx="8627337" cy="4525963"/>
          </a:xfrm>
        </p:spPr>
      </p:pic>
      <p:sp>
        <p:nvSpPr>
          <p:cNvPr id="5" name="Rectangle 4"/>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410601" y="5892834"/>
            <a:ext cx="2674938" cy="261610"/>
          </a:xfrm>
          <a:prstGeom prst="rect">
            <a:avLst/>
          </a:prstGeom>
          <a:noFill/>
        </p:spPr>
        <p:txBody>
          <a:bodyPr wrap="square" rtlCol="0">
            <a:spAutoFit/>
          </a:bodyPr>
          <a:lstStyle/>
          <a:p>
            <a:r>
              <a:rPr lang="en-US" sz="1100" dirty="0" smtClean="0"/>
              <a:t>% of users who direct queries to Google</a:t>
            </a:r>
          </a:p>
        </p:txBody>
      </p:sp>
    </p:spTree>
    <p:extLst>
      <p:ext uri="{BB962C8B-B14F-4D97-AF65-F5344CB8AC3E}">
        <p14:creationId xmlns:p14="http://schemas.microsoft.com/office/powerpoint/2010/main" val="599339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Countries make extensive use of Google’s PDNS?</a:t>
            </a:r>
            <a:endParaRPr lang="en-US" dirty="0"/>
          </a:p>
        </p:txBody>
      </p:sp>
      <p:pic>
        <p:nvPicPr>
          <p:cNvPr id="4" name="Content Placeholder 3" descr="Screen Shot 2015-01-18 at 4.26.34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3773" r="3019"/>
          <a:stretch/>
        </p:blipFill>
        <p:spPr>
          <a:xfrm>
            <a:off x="293088" y="1600200"/>
            <a:ext cx="8627337" cy="4525963"/>
          </a:xfrm>
        </p:spPr>
      </p:pic>
      <p:sp>
        <p:nvSpPr>
          <p:cNvPr id="5" name="Rectangle 4"/>
          <p:cNvSpPr/>
          <p:nvPr/>
        </p:nvSpPr>
        <p:spPr>
          <a:xfrm>
            <a:off x="5809174" y="5502905"/>
            <a:ext cx="1938896" cy="5012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410601" y="5892834"/>
            <a:ext cx="2674938" cy="261610"/>
          </a:xfrm>
          <a:prstGeom prst="rect">
            <a:avLst/>
          </a:prstGeom>
          <a:noFill/>
        </p:spPr>
        <p:txBody>
          <a:bodyPr wrap="square" rtlCol="0">
            <a:spAutoFit/>
          </a:bodyPr>
          <a:lstStyle/>
          <a:p>
            <a:r>
              <a:rPr lang="en-US" sz="1100" dirty="0" smtClean="0"/>
              <a:t>% of users who direct queries </a:t>
            </a:r>
            <a:r>
              <a:rPr lang="en-US" sz="1100" smtClean="0"/>
              <a:t>to Google</a:t>
            </a:r>
            <a:endParaRPr lang="en-US" sz="1100" dirty="0" smtClean="0"/>
          </a:p>
        </p:txBody>
      </p:sp>
      <p:pic>
        <p:nvPicPr>
          <p:cNvPr id="3" name="Picture 2" descr="Screen Shot 2015-01-18 at 4.28.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088" y="0"/>
            <a:ext cx="6954108" cy="6858000"/>
          </a:xfrm>
          <a:prstGeom prst="rect">
            <a:avLst/>
          </a:prstGeom>
        </p:spPr>
      </p:pic>
    </p:spTree>
    <p:extLst>
      <p:ext uri="{BB962C8B-B14F-4D97-AF65-F5344CB8AC3E}">
        <p14:creationId xmlns:p14="http://schemas.microsoft.com/office/powerpoint/2010/main" val="141619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happening?</a:t>
            </a:r>
            <a:endParaRPr lang="en-US" dirty="0"/>
          </a:p>
        </p:txBody>
      </p:sp>
      <p:sp>
        <p:nvSpPr>
          <p:cNvPr id="3" name="Content Placeholder 2"/>
          <p:cNvSpPr>
            <a:spLocks noGrp="1"/>
          </p:cNvSpPr>
          <p:nvPr>
            <p:ph idx="1"/>
          </p:nvPr>
        </p:nvSpPr>
        <p:spPr/>
        <p:txBody>
          <a:bodyPr>
            <a:normAutofit fontScale="77500" lnSpcReduction="20000"/>
          </a:bodyPr>
          <a:lstStyle/>
          <a:p>
            <a:pPr>
              <a:spcBef>
                <a:spcPts val="1320"/>
              </a:spcBef>
              <a:buFont typeface="Wingdings" charset="2"/>
              <a:buChar char="q"/>
            </a:pPr>
            <a:r>
              <a:rPr lang="en-US" dirty="0" smtClean="0"/>
              <a:t> At lot of this story is Google’s Public DNS, which now has a “market share” of more than 10 % of the Internet’s user population</a:t>
            </a:r>
          </a:p>
          <a:p>
            <a:pPr>
              <a:spcBef>
                <a:spcPts val="1320"/>
              </a:spcBef>
              <a:buFont typeface="Wingdings" charset="2"/>
              <a:buChar char="q"/>
            </a:pPr>
            <a:r>
              <a:rPr lang="en-US" dirty="0"/>
              <a:t> </a:t>
            </a:r>
            <a:r>
              <a:rPr lang="en-US" dirty="0" smtClean="0"/>
              <a:t>User’s efforts to circumvent content control via national DNS filtering measures</a:t>
            </a:r>
          </a:p>
          <a:p>
            <a:pPr>
              <a:spcBef>
                <a:spcPts val="1320"/>
              </a:spcBef>
              <a:buFont typeface="Wingdings" charset="2"/>
              <a:buChar char="q"/>
            </a:pPr>
            <a:r>
              <a:rPr lang="en-US" dirty="0"/>
              <a:t> </a:t>
            </a:r>
            <a:r>
              <a:rPr lang="en-US" dirty="0" smtClean="0"/>
              <a:t>Also there is Users’ efforts to circumvent DNS-based geo-</a:t>
            </a:r>
            <a:r>
              <a:rPr lang="en-US" dirty="0" err="1" smtClean="0"/>
              <a:t>loc</a:t>
            </a:r>
            <a:r>
              <a:rPr lang="en-US" dirty="0" smtClean="0"/>
              <a:t> content access controls </a:t>
            </a:r>
            <a:r>
              <a:rPr lang="en-US" sz="2400" dirty="0" smtClean="0"/>
              <a:t>(think Netflix)</a:t>
            </a:r>
            <a:endParaRPr lang="en-US" dirty="0" smtClean="0"/>
          </a:p>
          <a:p>
            <a:pPr>
              <a:spcBef>
                <a:spcPts val="1320"/>
              </a:spcBef>
              <a:buFont typeface="Wingdings" charset="2"/>
              <a:buChar char="q"/>
            </a:pPr>
            <a:r>
              <a:rPr lang="en-US" dirty="0" smtClean="0"/>
              <a:t> 3</a:t>
            </a:r>
            <a:r>
              <a:rPr lang="en-US" baseline="30000" dirty="0" smtClean="0"/>
              <a:t>rd</a:t>
            </a:r>
            <a:r>
              <a:rPr lang="en-US" dirty="0" smtClean="0"/>
              <a:t> party DNS query monitoring/stalking </a:t>
            </a:r>
            <a:r>
              <a:rPr lang="en-US" sz="2400" dirty="0" smtClean="0"/>
              <a:t>(yes, there is some of this going on, but that</a:t>
            </a:r>
            <a:r>
              <a:rPr lang="fr-FR" sz="2400" dirty="0" smtClean="0"/>
              <a:t>’</a:t>
            </a:r>
            <a:r>
              <a:rPr lang="en-US" sz="2400" dirty="0" smtClean="0"/>
              <a:t>s a lightning talk for another time!)</a:t>
            </a:r>
            <a:endParaRPr lang="en-US" dirty="0" smtClean="0"/>
          </a:p>
          <a:p>
            <a:pPr>
              <a:spcBef>
                <a:spcPts val="1320"/>
              </a:spcBef>
              <a:buFont typeface="Wingdings" charset="2"/>
              <a:buChar char="q"/>
            </a:pPr>
            <a:r>
              <a:rPr lang="en-US" dirty="0" smtClean="0"/>
              <a:t> Virus contamination of the host </a:t>
            </a:r>
            <a:r>
              <a:rPr lang="en-US" sz="2600" dirty="0" smtClean="0"/>
              <a:t>(yes, captured systems often show a redirected DNS </a:t>
            </a:r>
            <a:r>
              <a:rPr lang="en-US" sz="2600" dirty="0" err="1" smtClean="0"/>
              <a:t>config</a:t>
            </a:r>
            <a:r>
              <a:rPr lang="en-US" sz="2600" dirty="0" smtClean="0"/>
              <a:t>)</a:t>
            </a:r>
            <a:endParaRPr lang="en-US" dirty="0" smtClean="0"/>
          </a:p>
          <a:p>
            <a:pPr>
              <a:spcBef>
                <a:spcPts val="1320"/>
              </a:spcBef>
              <a:buFont typeface="Wingdings" charset="2"/>
              <a:buChar char="q"/>
            </a:pPr>
            <a:r>
              <a:rPr lang="en-US" dirty="0" smtClean="0">
                <a:solidFill>
                  <a:schemeClr val="bg1">
                    <a:lumMod val="75000"/>
                  </a:schemeClr>
                </a:solidFill>
              </a:rPr>
              <a:t> &lt;insert your </a:t>
            </a:r>
            <a:r>
              <a:rPr lang="en-US" dirty="0" err="1" smtClean="0">
                <a:solidFill>
                  <a:schemeClr val="bg1">
                    <a:lumMod val="75000"/>
                  </a:schemeClr>
                </a:solidFill>
              </a:rPr>
              <a:t>favourite</a:t>
            </a:r>
            <a:r>
              <a:rPr lang="en-US" dirty="0" smtClean="0">
                <a:solidFill>
                  <a:schemeClr val="bg1">
                    <a:lumMod val="75000"/>
                  </a:schemeClr>
                </a:solidFill>
              </a:rPr>
              <a:t> theory here&gt;</a:t>
            </a:r>
          </a:p>
        </p:txBody>
      </p:sp>
    </p:spTree>
    <p:extLst>
      <p:ext uri="{BB962C8B-B14F-4D97-AF65-F5344CB8AC3E}">
        <p14:creationId xmlns:p14="http://schemas.microsoft.com/office/powerpoint/2010/main" val="24811496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the DNS heading?</a:t>
            </a:r>
            <a:endParaRPr lang="en-US" dirty="0"/>
          </a:p>
        </p:txBody>
      </p:sp>
      <p:sp>
        <p:nvSpPr>
          <p:cNvPr id="3" name="Content Placeholder 2"/>
          <p:cNvSpPr>
            <a:spLocks noGrp="1"/>
          </p:cNvSpPr>
          <p:nvPr>
            <p:ph idx="1"/>
          </p:nvPr>
        </p:nvSpPr>
        <p:spPr/>
        <p:txBody>
          <a:bodyPr>
            <a:normAutofit fontScale="85000" lnSpcReduction="20000"/>
          </a:bodyPr>
          <a:lstStyle/>
          <a:p>
            <a:pPr>
              <a:spcAft>
                <a:spcPts val="600"/>
              </a:spcAft>
            </a:pPr>
            <a:r>
              <a:rPr lang="en-US" dirty="0" smtClean="0"/>
              <a:t>Is the DNS under pressure to aggregate to ever larger resolvers and server farms?</a:t>
            </a:r>
            <a:endParaRPr lang="en-US" dirty="0" smtClean="0"/>
          </a:p>
          <a:p>
            <a:pPr>
              <a:spcAft>
                <a:spcPts val="600"/>
              </a:spcAft>
            </a:pPr>
            <a:r>
              <a:rPr lang="en-US" dirty="0" smtClean="0"/>
              <a:t>What is the economic model of </a:t>
            </a:r>
            <a:r>
              <a:rPr lang="en-US" dirty="0" smtClean="0"/>
              <a:t>name resolution in a highly aggregated environment? </a:t>
            </a:r>
            <a:r>
              <a:rPr lang="en-US" dirty="0" smtClean="0"/>
              <a:t>Will </a:t>
            </a:r>
            <a:r>
              <a:rPr lang="en-US" dirty="0" smtClean="0"/>
              <a:t>resolver operators </a:t>
            </a:r>
            <a:r>
              <a:rPr lang="en-US" dirty="0" smtClean="0"/>
              <a:t>turn to data mining of queries to </a:t>
            </a:r>
            <a:r>
              <a:rPr lang="en-US" dirty="0" smtClean="0"/>
              <a:t>generate </a:t>
            </a:r>
            <a:r>
              <a:rPr lang="en-US" dirty="0" smtClean="0"/>
              <a:t>revenue </a:t>
            </a:r>
            <a:r>
              <a:rPr lang="en-US" dirty="0" smtClean="0"/>
              <a:t>streams?</a:t>
            </a:r>
            <a:endParaRPr lang="en-US" dirty="0" smtClean="0"/>
          </a:p>
          <a:p>
            <a:pPr>
              <a:spcAft>
                <a:spcPts val="600"/>
              </a:spcAft>
            </a:pPr>
            <a:r>
              <a:rPr lang="en-US" dirty="0" smtClean="0"/>
              <a:t>Is it possible to reduce the information exposure while still using common resolver caches?</a:t>
            </a:r>
          </a:p>
          <a:p>
            <a:pPr>
              <a:spcAft>
                <a:spcPts val="600"/>
              </a:spcAft>
            </a:pPr>
            <a:r>
              <a:rPr lang="en-US" dirty="0" smtClean="0"/>
              <a:t>What is the nature of the trade-off between resolution performance and information leakage in DNS resolution?</a:t>
            </a:r>
          </a:p>
        </p:txBody>
      </p:sp>
    </p:spTree>
    <p:extLst>
      <p:ext uri="{BB962C8B-B14F-4D97-AF65-F5344CB8AC3E}">
        <p14:creationId xmlns:p14="http://schemas.microsoft.com/office/powerpoint/2010/main" val="553299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10-24 at 11.31.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25" y="1636255"/>
            <a:ext cx="8548228" cy="3790058"/>
          </a:xfrm>
          <a:prstGeom prst="rect">
            <a:avLst/>
          </a:prstGeom>
        </p:spPr>
      </p:pic>
      <p:sp>
        <p:nvSpPr>
          <p:cNvPr id="5" name="TextBox 4"/>
          <p:cNvSpPr txBox="1"/>
          <p:nvPr/>
        </p:nvSpPr>
        <p:spPr>
          <a:xfrm>
            <a:off x="5940420" y="5265109"/>
            <a:ext cx="2674938" cy="261610"/>
          </a:xfrm>
          <a:prstGeom prst="rect">
            <a:avLst/>
          </a:prstGeom>
          <a:noFill/>
        </p:spPr>
        <p:txBody>
          <a:bodyPr wrap="square" rtlCol="0">
            <a:spAutoFit/>
          </a:bodyPr>
          <a:lstStyle/>
          <a:p>
            <a:r>
              <a:rPr lang="en-US" sz="1100" dirty="0" smtClean="0"/>
              <a:t>% of foreign name resolution per country</a:t>
            </a:r>
            <a:endParaRPr lang="en-US" sz="1100" dirty="0"/>
          </a:p>
        </p:txBody>
      </p:sp>
      <p:sp>
        <p:nvSpPr>
          <p:cNvPr id="7" name="Rectangle 6"/>
          <p:cNvSpPr/>
          <p:nvPr/>
        </p:nvSpPr>
        <p:spPr>
          <a:xfrm>
            <a:off x="238125" y="1636255"/>
            <a:ext cx="8622567" cy="4088514"/>
          </a:xfrm>
          <a:prstGeom prst="rect">
            <a:avLst/>
          </a:prstGeom>
          <a:solidFill>
            <a:schemeClr val="bg1">
              <a:alpha val="6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154" y="274638"/>
            <a:ext cx="9065846" cy="1143000"/>
          </a:xfrm>
        </p:spPr>
        <p:txBody>
          <a:bodyPr>
            <a:normAutofit fontScale="90000"/>
          </a:bodyPr>
          <a:lstStyle/>
          <a:p>
            <a:r>
              <a:rPr lang="en-US" dirty="0" smtClean="0"/>
              <a:t>If you want to play with these maps, here’s a (temporary) URL:</a:t>
            </a:r>
            <a:endParaRPr lang="en-US" dirty="0"/>
          </a:p>
        </p:txBody>
      </p:sp>
      <p:sp>
        <p:nvSpPr>
          <p:cNvPr id="6" name="TextBox 5"/>
          <p:cNvSpPr txBox="1"/>
          <p:nvPr/>
        </p:nvSpPr>
        <p:spPr>
          <a:xfrm>
            <a:off x="2258042" y="3272693"/>
            <a:ext cx="5332650" cy="707886"/>
          </a:xfrm>
          <a:prstGeom prst="rect">
            <a:avLst/>
          </a:prstGeom>
          <a:solidFill>
            <a:schemeClr val="bg1"/>
          </a:solidFill>
        </p:spPr>
        <p:txBody>
          <a:bodyPr wrap="square" rtlCol="0">
            <a:spAutoFit/>
          </a:bodyPr>
          <a:lstStyle/>
          <a:p>
            <a:r>
              <a:rPr lang="en-US" sz="4000" b="1" dirty="0" smtClean="0"/>
              <a:t>http://</a:t>
            </a:r>
            <a:r>
              <a:rPr lang="en-US" sz="4000" b="1" dirty="0" err="1" smtClean="0"/>
              <a:t>bit.ly</a:t>
            </a:r>
            <a:r>
              <a:rPr lang="en-US" sz="4000" b="1" dirty="0" smtClean="0"/>
              <a:t>/13oU09X</a:t>
            </a:r>
            <a:endParaRPr lang="en-US" sz="4000" b="1" dirty="0"/>
          </a:p>
        </p:txBody>
      </p:sp>
      <p:pic>
        <p:nvPicPr>
          <p:cNvPr id="9" name="Picture 8" descr="Screen Shot 2014-11-01 at 4.11.2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2812" y="4532923"/>
            <a:ext cx="1921175" cy="1891918"/>
          </a:xfrm>
          <a:prstGeom prst="rect">
            <a:avLst/>
          </a:prstGeom>
        </p:spPr>
      </p:pic>
    </p:spTree>
    <p:extLst>
      <p:ext uri="{BB962C8B-B14F-4D97-AF65-F5344CB8AC3E}">
        <p14:creationId xmlns:p14="http://schemas.microsoft.com/office/powerpoint/2010/main" val="39073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that </a:t>
            </a:r>
            <a:r>
              <a:rPr lang="en-US" dirty="0" smtClean="0"/>
              <a:t>leads </a:t>
            </a:r>
            <a:r>
              <a:rPr lang="en-US" dirty="0" smtClean="0"/>
              <a:t>to…</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we think about how the DNS works and how folk use the DNS is not well aligned</a:t>
            </a:r>
          </a:p>
          <a:p>
            <a:r>
              <a:rPr lang="en-US" dirty="0" smtClean="0"/>
              <a:t>We </a:t>
            </a:r>
            <a:r>
              <a:rPr lang="en-US" dirty="0" smtClean="0"/>
              <a:t>all think we understand how DNS resolution works in terms of the interchange of DNS protocol elements</a:t>
            </a:r>
          </a:p>
          <a:p>
            <a:pPr lvl="1"/>
            <a:r>
              <a:rPr lang="en-US" dirty="0" smtClean="0"/>
              <a:t>But the performance of DNS name resolution depends on a number of additional factors, both in terms of the </a:t>
            </a:r>
            <a:r>
              <a:rPr lang="en-US" dirty="0" smtClean="0"/>
              <a:t>users’ choice </a:t>
            </a:r>
            <a:r>
              <a:rPr lang="en-US" dirty="0" smtClean="0"/>
              <a:t>of resolvers and the </a:t>
            </a:r>
            <a:r>
              <a:rPr lang="en-US" dirty="0" smtClean="0"/>
              <a:t>name admin’s </a:t>
            </a:r>
            <a:r>
              <a:rPr lang="en-US" dirty="0" smtClean="0"/>
              <a:t>choice of authoritative servers</a:t>
            </a:r>
          </a:p>
          <a:p>
            <a:r>
              <a:rPr lang="en-US" dirty="0" smtClean="0"/>
              <a:t>So let’s </a:t>
            </a:r>
            <a:r>
              <a:rPr lang="en-US" dirty="0" smtClean="0"/>
              <a:t>look </a:t>
            </a:r>
            <a:r>
              <a:rPr lang="en-US" dirty="0" smtClean="0"/>
              <a:t>at the resolvers that users use…</a:t>
            </a:r>
            <a:endParaRPr lang="en-US" dirty="0"/>
          </a:p>
        </p:txBody>
      </p:sp>
    </p:spTree>
    <p:extLst>
      <p:ext uri="{BB962C8B-B14F-4D97-AF65-F5344CB8AC3E}">
        <p14:creationId xmlns:p14="http://schemas.microsoft.com/office/powerpoint/2010/main" val="2195352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8981" y="1600200"/>
            <a:ext cx="6397615" cy="4525963"/>
          </a:xfrm>
        </p:spPr>
        <p:txBody>
          <a:bodyPr/>
          <a:lstStyle/>
          <a:p>
            <a:pPr marL="0" indent="0">
              <a:buNone/>
            </a:pPr>
            <a:r>
              <a:rPr lang="en-US" dirty="0" smtClean="0">
                <a:solidFill>
                  <a:schemeClr val="accent6">
                    <a:lumMod val="50000"/>
                  </a:schemeClr>
                </a:solidFill>
                <a:latin typeface="AhnbergHand"/>
                <a:cs typeface="AhnbergHand"/>
              </a:rPr>
              <a:t>Thanks!</a:t>
            </a:r>
            <a:endParaRPr lang="en-US"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4285950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Aside: Why </a:t>
            </a:r>
            <a:r>
              <a:rPr lang="en-US" dirty="0" smtClean="0"/>
              <a:t>is DNS resolution data of interest?</a:t>
            </a:r>
            <a:endParaRPr lang="en-US" dirty="0"/>
          </a:p>
        </p:txBody>
      </p:sp>
      <p:sp>
        <p:nvSpPr>
          <p:cNvPr id="3" name="Content Placeholder 2"/>
          <p:cNvSpPr>
            <a:spLocks noGrp="1"/>
          </p:cNvSpPr>
          <p:nvPr>
            <p:ph idx="1"/>
          </p:nvPr>
        </p:nvSpPr>
        <p:spPr/>
        <p:txBody>
          <a:bodyPr>
            <a:normAutofit fontScale="92500" lnSpcReduction="10000"/>
          </a:bodyPr>
          <a:lstStyle/>
          <a:p>
            <a:pPr>
              <a:spcAft>
                <a:spcPts val="600"/>
              </a:spcAft>
            </a:pPr>
            <a:r>
              <a:rPr lang="en-US" dirty="0" smtClean="0"/>
              <a:t>Almost everything we do on the Internet starts with a DNS name resolution operation</a:t>
            </a:r>
          </a:p>
          <a:p>
            <a:pPr>
              <a:spcAft>
                <a:spcPts val="600"/>
              </a:spcAft>
            </a:pPr>
            <a:r>
              <a:rPr lang="en-US" dirty="0" smtClean="0"/>
              <a:t>DNS  resolver query logs contain a rich vein of real time  information about what users do, and can be analyzed to infer information about the users themselves through the names that their applications resolve</a:t>
            </a:r>
          </a:p>
          <a:p>
            <a:pPr lvl="1">
              <a:spcAft>
                <a:spcPts val="600"/>
              </a:spcAft>
            </a:pPr>
            <a:r>
              <a:rPr lang="en-US" dirty="0" smtClean="0"/>
              <a:t>The DNS resolution data contains indirect pointers that can be used to derive aspects of users’ demographics, preferences, purchases, </a:t>
            </a:r>
            <a:r>
              <a:rPr lang="en-US" dirty="0" err="1" smtClean="0"/>
              <a:t>etc</a:t>
            </a:r>
            <a:endParaRPr lang="en-US" dirty="0" smtClean="0"/>
          </a:p>
          <a:p>
            <a:pPr>
              <a:spcAft>
                <a:spcPts val="600"/>
              </a:spcAft>
            </a:pPr>
            <a:endParaRPr lang="en-US" dirty="0" smtClean="0"/>
          </a:p>
          <a:p>
            <a:pPr lvl="1">
              <a:spcAft>
                <a:spcPts val="600"/>
              </a:spcAft>
            </a:pPr>
            <a:endParaRPr lang="en-US" dirty="0" smtClean="0"/>
          </a:p>
        </p:txBody>
      </p:sp>
    </p:spTree>
    <p:extLst>
      <p:ext uri="{BB962C8B-B14F-4D97-AF65-F5344CB8AC3E}">
        <p14:creationId xmlns:p14="http://schemas.microsoft.com/office/powerpoint/2010/main" val="2177535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Information </a:t>
            </a:r>
            <a:r>
              <a:rPr lang="en-US" dirty="0" smtClean="0"/>
              <a:t>Leakage</a:t>
            </a:r>
            <a:endParaRPr lang="en-US" dirty="0"/>
          </a:p>
        </p:txBody>
      </p:sp>
      <p:sp>
        <p:nvSpPr>
          <p:cNvPr id="3" name="Content Placeholder 2"/>
          <p:cNvSpPr>
            <a:spLocks noGrp="1"/>
          </p:cNvSpPr>
          <p:nvPr>
            <p:ph idx="1"/>
          </p:nvPr>
        </p:nvSpPr>
        <p:spPr/>
        <p:txBody>
          <a:bodyPr>
            <a:normAutofit fontScale="92500" lnSpcReduction="10000"/>
          </a:bodyPr>
          <a:lstStyle/>
          <a:p>
            <a:pPr>
              <a:spcAft>
                <a:spcPts val="600"/>
              </a:spcAft>
            </a:pPr>
            <a:r>
              <a:rPr lang="en-US" dirty="0"/>
              <a:t>To what extent is this DNS </a:t>
            </a:r>
            <a:r>
              <a:rPr lang="en-US" dirty="0" smtClean="0"/>
              <a:t>resolution data stream </a:t>
            </a:r>
            <a:r>
              <a:rPr lang="en-US" dirty="0"/>
              <a:t>“leaked” outward</a:t>
            </a:r>
            <a:r>
              <a:rPr lang="en-US" dirty="0" smtClean="0"/>
              <a:t>?</a:t>
            </a:r>
          </a:p>
          <a:p>
            <a:pPr lvl="1">
              <a:spcAft>
                <a:spcPts val="600"/>
              </a:spcAft>
            </a:pPr>
            <a:r>
              <a:rPr lang="en-US" dirty="0" smtClean="0"/>
              <a:t>Across network boundaries?</a:t>
            </a:r>
          </a:p>
          <a:p>
            <a:pPr lvl="1">
              <a:spcAft>
                <a:spcPts val="600"/>
              </a:spcAft>
            </a:pPr>
            <a:r>
              <a:rPr lang="en-US" dirty="0" smtClean="0"/>
              <a:t>Across national boundaries?</a:t>
            </a:r>
          </a:p>
          <a:p>
            <a:pPr>
              <a:spcAft>
                <a:spcPts val="600"/>
              </a:spcAft>
            </a:pPr>
            <a:r>
              <a:rPr lang="en-US" dirty="0" smtClean="0"/>
              <a:t>This second form of information leakage is “interesting”</a:t>
            </a:r>
          </a:p>
          <a:p>
            <a:pPr marL="914400" lvl="2" indent="0">
              <a:spcAft>
                <a:spcPts val="600"/>
              </a:spcAft>
              <a:buNone/>
            </a:pPr>
            <a:r>
              <a:rPr lang="en-US" dirty="0" smtClean="0"/>
              <a:t>While many national regimes include regulations concerning personally identifying data, its not clear if these regulations extend these same protections to aliens who are not citizens of the country where the information is held</a:t>
            </a:r>
            <a:endParaRPr lang="en-US" dirty="0"/>
          </a:p>
        </p:txBody>
      </p:sp>
    </p:spTree>
    <p:extLst>
      <p:ext uri="{BB962C8B-B14F-4D97-AF65-F5344CB8AC3E}">
        <p14:creationId xmlns:p14="http://schemas.microsoft.com/office/powerpoint/2010/main" val="4037389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Measuring the Internet via its Users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At APNIC we’ve been using online ads to measure the </a:t>
            </a:r>
            <a:r>
              <a:rPr lang="en-US" dirty="0"/>
              <a:t>u</a:t>
            </a:r>
            <a:r>
              <a:rPr lang="en-US" dirty="0" smtClean="0"/>
              <a:t>ser’s view of the  Internet for some years</a:t>
            </a:r>
          </a:p>
          <a:p>
            <a:pPr lvl="1"/>
            <a:r>
              <a:rPr lang="en-US" dirty="0" smtClean="0"/>
              <a:t>We ask users to fetch a unique URL</a:t>
            </a:r>
          </a:p>
          <a:p>
            <a:pPr lvl="1"/>
            <a:r>
              <a:rPr lang="en-US" dirty="0" smtClean="0"/>
              <a:t>This involves a DNS resolution and a HTTP GET to our servers</a:t>
            </a:r>
          </a:p>
          <a:p>
            <a:pPr lvl="1"/>
            <a:r>
              <a:rPr lang="en-US" dirty="0" smtClean="0"/>
              <a:t>So we collect sets of DNS queries and WEB queries</a:t>
            </a:r>
          </a:p>
          <a:p>
            <a:pPr lvl="1"/>
            <a:r>
              <a:rPr lang="en-US" dirty="0" smtClean="0"/>
              <a:t>And we can put them together</a:t>
            </a:r>
          </a:p>
          <a:p>
            <a:pPr lvl="1"/>
            <a:r>
              <a:rPr lang="en-US" dirty="0" smtClean="0"/>
              <a:t>To see</a:t>
            </a:r>
          </a:p>
          <a:p>
            <a:pPr lvl="2"/>
            <a:r>
              <a:rPr lang="en-US" dirty="0" smtClean="0"/>
              <a:t>how we are doing with the IPv6 transition</a:t>
            </a:r>
          </a:p>
          <a:p>
            <a:pPr lvl="2"/>
            <a:r>
              <a:rPr lang="en-US" dirty="0" smtClean="0"/>
              <a:t>where DNSSEC validation is being used</a:t>
            </a:r>
          </a:p>
          <a:p>
            <a:pPr lvl="2"/>
            <a:r>
              <a:rPr lang="en-US" dirty="0" smtClean="0"/>
              <a:t>And similar</a:t>
            </a:r>
          </a:p>
          <a:p>
            <a:pPr marL="457200" lvl="1" indent="0">
              <a:buNone/>
            </a:pPr>
            <a:endParaRPr lang="en-US" dirty="0" smtClean="0"/>
          </a:p>
        </p:txBody>
      </p:sp>
    </p:spTree>
    <p:extLst>
      <p:ext uri="{BB962C8B-B14F-4D97-AF65-F5344CB8AC3E}">
        <p14:creationId xmlns:p14="http://schemas.microsoft.com/office/powerpoint/2010/main" val="2998996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Users and Resolvers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data set also allows us to match </a:t>
            </a:r>
          </a:p>
          <a:p>
            <a:pPr marL="0" indent="0">
              <a:buNone/>
            </a:pPr>
            <a:endParaRPr lang="en-US" dirty="0" smtClean="0"/>
          </a:p>
          <a:p>
            <a:pPr lvl="1"/>
            <a:r>
              <a:rPr lang="en-US" dirty="0" smtClean="0"/>
              <a:t>the IP address of the resolver that queries the authoritative name server (the “visible resolver”)</a:t>
            </a:r>
          </a:p>
          <a:p>
            <a:pPr marL="0" indent="0">
              <a:buNone/>
            </a:pPr>
            <a:r>
              <a:rPr lang="en-US" dirty="0"/>
              <a:t>t</a:t>
            </a:r>
            <a:r>
              <a:rPr lang="en-US" dirty="0" smtClean="0"/>
              <a:t>o</a:t>
            </a:r>
          </a:p>
          <a:p>
            <a:pPr lvl="1"/>
            <a:r>
              <a:rPr lang="en-US" dirty="0"/>
              <a:t>t</a:t>
            </a:r>
            <a:r>
              <a:rPr lang="en-US" dirty="0" smtClean="0"/>
              <a:t>he IP address of the client agent that retrieves the URL</a:t>
            </a:r>
          </a:p>
          <a:p>
            <a:endParaRPr lang="en-US" dirty="0"/>
          </a:p>
          <a:p>
            <a:pPr marL="0" indent="0">
              <a:buNone/>
            </a:pPr>
            <a:endParaRPr lang="en-US" dirty="0" smtClean="0"/>
          </a:p>
        </p:txBody>
      </p:sp>
    </p:spTree>
    <p:extLst>
      <p:ext uri="{BB962C8B-B14F-4D97-AF65-F5344CB8AC3E}">
        <p14:creationId xmlns:p14="http://schemas.microsoft.com/office/powerpoint/2010/main" val="311784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Numbers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Using data collected across 2014 (Jan-Dec):</a:t>
            </a:r>
          </a:p>
          <a:p>
            <a:pPr marL="0" indent="0">
              <a:buNone/>
            </a:pPr>
            <a:r>
              <a:rPr lang="en-US" dirty="0" smtClean="0"/>
              <a:t>     104,986,719 individual sample points</a:t>
            </a:r>
          </a:p>
          <a:p>
            <a:pPr marL="0" indent="0">
              <a:buNone/>
            </a:pPr>
            <a:r>
              <a:rPr lang="en-US" dirty="0"/>
              <a:t>	</a:t>
            </a:r>
            <a:r>
              <a:rPr lang="en-US" dirty="0" smtClean="0"/>
              <a:t>404,705 unique resolver IP addresses</a:t>
            </a:r>
          </a:p>
          <a:p>
            <a:pPr marL="0" indent="0">
              <a:buNone/>
            </a:pPr>
            <a:endParaRPr lang="en-US" dirty="0"/>
          </a:p>
          <a:p>
            <a:pPr marL="0" indent="0">
              <a:buNone/>
            </a:pPr>
            <a:r>
              <a:rPr lang="en-US" dirty="0" smtClean="0"/>
              <a:t>This “raw” data is skewed to the ad placement algorithms we used, so we then re-weighted the raw numbers in each country to align to the relativities of the Internet user population in each country. This provides us with a view that does not over-represent certain countries in the data</a:t>
            </a:r>
          </a:p>
          <a:p>
            <a:pPr marL="0" indent="0">
              <a:buNone/>
            </a:pPr>
            <a:endParaRPr lang="en-US" dirty="0" smtClean="0"/>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599451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6118</TotalTime>
  <Words>4158</Words>
  <Application>Microsoft Macintosh PowerPoint</Application>
  <PresentationFormat>On-screen Show (4:3)</PresentationFormat>
  <Paragraphs>418</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The Resolvers We Use</vt:lpstr>
      <vt:lpstr>One of those wtf moments…</vt:lpstr>
      <vt:lpstr>One of those wtf moments…</vt:lpstr>
      <vt:lpstr>And that leads to…</vt:lpstr>
      <vt:lpstr>Aside: Why is DNS resolution data of interest?</vt:lpstr>
      <vt:lpstr>Aside: Information Leakage</vt:lpstr>
      <vt:lpstr>Measuring the Internet via its Users</vt:lpstr>
      <vt:lpstr>Users and Resolvers</vt:lpstr>
      <vt:lpstr>Some Numbers</vt:lpstr>
      <vt:lpstr>Top 25 Resolvers</vt:lpstr>
      <vt:lpstr>Top 25 Resolvers</vt:lpstr>
      <vt:lpstr>Top Resolvers</vt:lpstr>
      <vt:lpstr>Top Resolvers by AS</vt:lpstr>
      <vt:lpstr>Top Resolvers by AS</vt:lpstr>
      <vt:lpstr>Top Resolvers by AS – Filtered</vt:lpstr>
      <vt:lpstr>Who’s Resolving “Locally” and Who’s Not?</vt:lpstr>
      <vt:lpstr>Non-Local (AS) Resolution: Top Resolvers (by AS)</vt:lpstr>
      <vt:lpstr>Who’s using “Foreign” Resolvers?</vt:lpstr>
      <vt:lpstr>Foreign (CC) Resolution: Top Resolvers by AS</vt:lpstr>
      <vt:lpstr>Countries with users that have the lowest foreign resolution counts</vt:lpstr>
      <vt:lpstr>Countries with highest foreign resolution counts</vt:lpstr>
      <vt:lpstr>Mapping the resolver spread</vt:lpstr>
      <vt:lpstr>Mapping Foreign Resolution- US</vt:lpstr>
      <vt:lpstr>Mapping Foreign Resolution- US</vt:lpstr>
      <vt:lpstr>Mapping Foreign Resolution- CA</vt:lpstr>
      <vt:lpstr>Mapping Foreign Resolution- CA</vt:lpstr>
      <vt:lpstr>Mapping Foreign Resolution - CN</vt:lpstr>
      <vt:lpstr>Mapping Foreign Resolution - CN</vt:lpstr>
      <vt:lpstr>Mapping Foreign Resolution - IN</vt:lpstr>
      <vt:lpstr>Mapping Foreign Resolution - IN</vt:lpstr>
      <vt:lpstr>What About Google’s Public DNS?</vt:lpstr>
      <vt:lpstr>What About Google’s Public DNS?</vt:lpstr>
      <vt:lpstr>Where is Google’s Public DNS used?</vt:lpstr>
      <vt:lpstr>Where is Google’s Public DNS used?</vt:lpstr>
      <vt:lpstr>Which Countries make extensive use of Google’s PDNS?</vt:lpstr>
      <vt:lpstr>Which Countries make extensive use of Google’s PDNS?</vt:lpstr>
      <vt:lpstr>Why is this happening?</vt:lpstr>
      <vt:lpstr>Where is the DNS heading?</vt:lpstr>
      <vt:lpstr>If you want to play with these maps, here’s a (temporary) URL:</vt:lpstr>
      <vt:lpstr>PowerPoint Presentation</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Resolvers We Use</dc:title>
  <dc:creator>Geoff Huston</dc:creator>
  <cp:lastModifiedBy>Geoff Huston</cp:lastModifiedBy>
  <cp:revision>70</cp:revision>
  <dcterms:created xsi:type="dcterms:W3CDTF">2014-10-21T03:42:12Z</dcterms:created>
  <dcterms:modified xsi:type="dcterms:W3CDTF">2015-02-09T04:45:04Z</dcterms:modified>
</cp:coreProperties>
</file>