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453" r:id="rId2"/>
    <p:sldId id="462" r:id="rId3"/>
    <p:sldId id="487" r:id="rId4"/>
    <p:sldId id="497" r:id="rId5"/>
    <p:sldId id="464" r:id="rId6"/>
    <p:sldId id="465" r:id="rId7"/>
    <p:sldId id="466" r:id="rId8"/>
    <p:sldId id="488" r:id="rId9"/>
    <p:sldId id="476" r:id="rId10"/>
    <p:sldId id="489" r:id="rId11"/>
    <p:sldId id="490" r:id="rId12"/>
    <p:sldId id="484" r:id="rId13"/>
    <p:sldId id="491" r:id="rId14"/>
    <p:sldId id="470" r:id="rId15"/>
    <p:sldId id="492" r:id="rId16"/>
    <p:sldId id="472" r:id="rId17"/>
    <p:sldId id="473" r:id="rId18"/>
    <p:sldId id="474" r:id="rId19"/>
    <p:sldId id="479" r:id="rId20"/>
    <p:sldId id="481" r:id="rId21"/>
    <p:sldId id="480" r:id="rId22"/>
    <p:sldId id="494" r:id="rId23"/>
    <p:sldId id="493" r:id="rId24"/>
    <p:sldId id="495" r:id="rId25"/>
    <p:sldId id="496" r:id="rId26"/>
    <p:sldId id="48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253C"/>
    <a:srgbClr val="73C28D"/>
    <a:srgbClr val="4C7F5C"/>
    <a:srgbClr val="D4D601"/>
    <a:srgbClr val="FF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9" d="100"/>
          <a:sy n="139" d="100"/>
        </p:scale>
        <p:origin x="-176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83D64-1CFF-AA49-98B9-E782DFA8B030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DF4D-5B03-1747-BE3E-5EB8B81E7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2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1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2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8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04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6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8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7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8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B0045-C9A7-4346-9470-D1A44252D70F}" type="datetimeFigureOut">
              <a:rPr lang="en-US" smtClean="0"/>
              <a:t>14/05/15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B737-498F-2B47-8DCD-28A3FDCFEA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Powderfinger Typ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80417"/>
          </a:xfrm>
        </p:spPr>
        <p:txBody>
          <a:bodyPr>
            <a:normAutofit/>
          </a:bodyPr>
          <a:lstStyle/>
          <a:p>
            <a:r>
              <a:rPr lang="en-US" dirty="0" smtClean="0"/>
              <a:t>May 2015 Update on Measuring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2285"/>
            <a:ext cx="8229600" cy="12838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Geoff Huston, George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Michaelson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APNIC Labs</a:t>
            </a:r>
          </a:p>
          <a:p>
            <a:pPr marL="0" indent="0" algn="r">
              <a:buNone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hnbergHand"/>
                <a:cs typeface="AhnbergHand"/>
              </a:rPr>
              <a:t>March 2015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16152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9" y="274638"/>
            <a:ext cx="86711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Country View for the US</a:t>
            </a:r>
            <a:endParaRPr lang="en-US" dirty="0"/>
          </a:p>
        </p:txBody>
      </p:sp>
      <p:pic>
        <p:nvPicPr>
          <p:cNvPr id="5" name="Picture 4" descr="Screen Shot 2015-05-06 at 3.1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5201"/>
            <a:ext cx="9144000" cy="505308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201108" y="184826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01108" y="2009801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201108" y="2658457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201108" y="324320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201108" y="3544714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01108" y="3697114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201108" y="4534743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201108" y="4964153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201108" y="6197565"/>
            <a:ext cx="1150249" cy="132009"/>
          </a:xfrm>
          <a:custGeom>
            <a:avLst/>
            <a:gdLst>
              <a:gd name="connsiteX0" fmla="*/ 1150249 w 1150249"/>
              <a:gd name="connsiteY0" fmla="*/ 49544 h 132009"/>
              <a:gd name="connsiteX1" fmla="*/ 45134 w 1150249"/>
              <a:gd name="connsiteY1" fmla="*/ 49544 h 132009"/>
              <a:gd name="connsiteX2" fmla="*/ 193582 w 1150249"/>
              <a:gd name="connsiteY2" fmla="*/ 65 h 132009"/>
              <a:gd name="connsiteX3" fmla="*/ 3898 w 1150249"/>
              <a:gd name="connsiteY3" fmla="*/ 41297 h 132009"/>
              <a:gd name="connsiteX4" fmla="*/ 160594 w 1150249"/>
              <a:gd name="connsiteY4" fmla="*/ 132009 h 13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249" h="132009">
                <a:moveTo>
                  <a:pt x="1150249" y="49544"/>
                </a:moveTo>
                <a:lnTo>
                  <a:pt x="45134" y="49544"/>
                </a:lnTo>
                <a:cubicBezTo>
                  <a:pt x="-114311" y="41297"/>
                  <a:pt x="200455" y="1439"/>
                  <a:pt x="193582" y="65"/>
                </a:cubicBezTo>
                <a:cubicBezTo>
                  <a:pt x="186709" y="-1310"/>
                  <a:pt x="9396" y="19306"/>
                  <a:pt x="3898" y="41297"/>
                </a:cubicBezTo>
                <a:cubicBezTo>
                  <a:pt x="-1600" y="63288"/>
                  <a:pt x="160594" y="132009"/>
                  <a:pt x="160594" y="13200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920336" y="3092773"/>
            <a:ext cx="208964" cy="831012"/>
          </a:xfrm>
          <a:custGeom>
            <a:avLst/>
            <a:gdLst>
              <a:gd name="connsiteX0" fmla="*/ 191380 w 208964"/>
              <a:gd name="connsiteY0" fmla="*/ 168917 h 831012"/>
              <a:gd name="connsiteX1" fmla="*/ 191380 w 208964"/>
              <a:gd name="connsiteY1" fmla="*/ 13598 h 831012"/>
              <a:gd name="connsiteX2" fmla="*/ 8637 w 208964"/>
              <a:gd name="connsiteY2" fmla="*/ 95826 h 831012"/>
              <a:gd name="connsiteX3" fmla="*/ 45186 w 208964"/>
              <a:gd name="connsiteY3" fmla="*/ 790191 h 831012"/>
              <a:gd name="connsiteX4" fmla="*/ 182243 w 208964"/>
              <a:gd name="connsiteY4" fmla="*/ 689691 h 83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964" h="831012">
                <a:moveTo>
                  <a:pt x="191380" y="168917"/>
                </a:moveTo>
                <a:cubicBezTo>
                  <a:pt x="206608" y="97348"/>
                  <a:pt x="221837" y="25780"/>
                  <a:pt x="191380" y="13598"/>
                </a:cubicBezTo>
                <a:cubicBezTo>
                  <a:pt x="160923" y="1416"/>
                  <a:pt x="33003" y="-33606"/>
                  <a:pt x="8637" y="95826"/>
                </a:cubicBezTo>
                <a:cubicBezTo>
                  <a:pt x="-15729" y="225258"/>
                  <a:pt x="16252" y="691214"/>
                  <a:pt x="45186" y="790191"/>
                </a:cubicBezTo>
                <a:cubicBezTo>
                  <a:pt x="74120" y="889168"/>
                  <a:pt x="128181" y="789429"/>
                  <a:pt x="182243" y="68969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702657">
            <a:off x="4359590" y="3375152"/>
            <a:ext cx="3799881" cy="17543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7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 providers in the US are supporting the majority of IPv6 use in the country.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This is not an unusual scenario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036814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of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concentration of effort hold for the rest of the world?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many IPv6-enabled ISPs serve the majority of the world’s IPv6 user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53" b="-682"/>
          <a:stretch/>
        </p:blipFill>
        <p:spPr>
          <a:xfrm>
            <a:off x="457200" y="840548"/>
            <a:ext cx="8229600" cy="60174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374687">
            <a:off x="305144" y="2765574"/>
            <a:ext cx="7195945" cy="175432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Here we’ve combined estimates of the Internet user population per country (ITU data) with estimates of market share of each provider (APNIC data) with the observations of the </a:t>
            </a:r>
            <a:r>
              <a:rPr lang="en-AU" dirty="0" err="1" smtClean="0">
                <a:solidFill>
                  <a:srgbClr val="984807"/>
                </a:solidFill>
                <a:latin typeface="AhnbergHand"/>
                <a:cs typeface="AhnbergHand"/>
              </a:rPr>
              <a:t>percent</a:t>
            </a:r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 of users in each AS that appears to be IPv6 </a:t>
            </a:r>
            <a:r>
              <a:rPr lang="en-AU" dirty="0" err="1" smtClean="0">
                <a:solidFill>
                  <a:srgbClr val="984807"/>
                </a:solidFill>
                <a:latin typeface="AhnbergHand"/>
                <a:cs typeface="AhnbergHand"/>
              </a:rPr>
              <a:t>capacle</a:t>
            </a:r>
            <a:r>
              <a:rPr lang="en-AU" dirty="0" smtClean="0">
                <a:solidFill>
                  <a:srgbClr val="984807"/>
                </a:solidFill>
                <a:latin typeface="AhnbergHand"/>
                <a:cs typeface="AhnbergHand"/>
              </a:rPr>
              <a:t> – this gives an estimate of the number of IPv6 users behind each provider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029482" y="1131100"/>
            <a:ext cx="3152316" cy="1646361"/>
          </a:xfrm>
          <a:custGeom>
            <a:avLst/>
            <a:gdLst>
              <a:gd name="connsiteX0" fmla="*/ 0 w 2124533"/>
              <a:gd name="connsiteY0" fmla="*/ 1646361 h 1646361"/>
              <a:gd name="connsiteX1" fmla="*/ 1023360 w 2124533"/>
              <a:gd name="connsiteY1" fmla="*/ 988542 h 1646361"/>
              <a:gd name="connsiteX2" fmla="*/ 1544178 w 2124533"/>
              <a:gd name="connsiteY2" fmla="*/ 394677 h 1646361"/>
              <a:gd name="connsiteX3" fmla="*/ 2101544 w 2124533"/>
              <a:gd name="connsiteY3" fmla="*/ 65767 h 1646361"/>
              <a:gd name="connsiteX4" fmla="*/ 1854841 w 2124533"/>
              <a:gd name="connsiteY4" fmla="*/ 20085 h 1646361"/>
              <a:gd name="connsiteX5" fmla="*/ 2110681 w 2124533"/>
              <a:gd name="connsiteY5" fmla="*/ 20085 h 1646361"/>
              <a:gd name="connsiteX6" fmla="*/ 2092407 w 2124533"/>
              <a:gd name="connsiteY6" fmla="*/ 266767 h 164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24533" h="1646361">
                <a:moveTo>
                  <a:pt x="0" y="1646361"/>
                </a:moveTo>
                <a:cubicBezTo>
                  <a:pt x="382998" y="1421758"/>
                  <a:pt x="765997" y="1197156"/>
                  <a:pt x="1023360" y="988542"/>
                </a:cubicBezTo>
                <a:cubicBezTo>
                  <a:pt x="1280723" y="779928"/>
                  <a:pt x="1364481" y="548473"/>
                  <a:pt x="1544178" y="394677"/>
                </a:cubicBezTo>
                <a:cubicBezTo>
                  <a:pt x="1723875" y="240881"/>
                  <a:pt x="2049767" y="128199"/>
                  <a:pt x="2101544" y="65767"/>
                </a:cubicBezTo>
                <a:cubicBezTo>
                  <a:pt x="2153321" y="3335"/>
                  <a:pt x="1853318" y="27699"/>
                  <a:pt x="1854841" y="20085"/>
                </a:cubicBezTo>
                <a:cubicBezTo>
                  <a:pt x="1856364" y="12471"/>
                  <a:pt x="2071087" y="-21029"/>
                  <a:pt x="2110681" y="20085"/>
                </a:cubicBezTo>
                <a:cubicBezTo>
                  <a:pt x="2150275" y="61199"/>
                  <a:pt x="2092407" y="266767"/>
                  <a:pt x="2092407" y="2667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070719" y="719089"/>
            <a:ext cx="1217265" cy="448555"/>
          </a:xfrm>
          <a:custGeom>
            <a:avLst/>
            <a:gdLst>
              <a:gd name="connsiteX0" fmla="*/ 951697 w 1217265"/>
              <a:gd name="connsiteY0" fmla="*/ 146182 h 448555"/>
              <a:gd name="connsiteX1" fmla="*/ 257274 w 1217265"/>
              <a:gd name="connsiteY1" fmla="*/ 36545 h 448555"/>
              <a:gd name="connsiteX2" fmla="*/ 19708 w 1217265"/>
              <a:gd name="connsiteY2" fmla="*/ 292364 h 448555"/>
              <a:gd name="connsiteX3" fmla="*/ 714131 w 1217265"/>
              <a:gd name="connsiteY3" fmla="*/ 447682 h 448555"/>
              <a:gd name="connsiteX4" fmla="*/ 1216674 w 1217265"/>
              <a:gd name="connsiteY4" fmla="*/ 338046 h 448555"/>
              <a:gd name="connsiteX5" fmla="*/ 823777 w 1217265"/>
              <a:gd name="connsiteY5" fmla="*/ 0 h 448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265" h="448555">
                <a:moveTo>
                  <a:pt x="951697" y="146182"/>
                </a:moveTo>
                <a:cubicBezTo>
                  <a:pt x="682151" y="79181"/>
                  <a:pt x="412605" y="12181"/>
                  <a:pt x="257274" y="36545"/>
                </a:cubicBezTo>
                <a:cubicBezTo>
                  <a:pt x="101943" y="60909"/>
                  <a:pt x="-56435" y="223841"/>
                  <a:pt x="19708" y="292364"/>
                </a:cubicBezTo>
                <a:cubicBezTo>
                  <a:pt x="95851" y="360887"/>
                  <a:pt x="514637" y="440068"/>
                  <a:pt x="714131" y="447682"/>
                </a:cubicBezTo>
                <a:cubicBezTo>
                  <a:pt x="913625" y="455296"/>
                  <a:pt x="1198400" y="412660"/>
                  <a:pt x="1216674" y="338046"/>
                </a:cubicBezTo>
                <a:cubicBezTo>
                  <a:pt x="1234948" y="263432"/>
                  <a:pt x="823777" y="0"/>
                  <a:pt x="823777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3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153" b="-682"/>
          <a:stretch/>
        </p:blipFill>
        <p:spPr>
          <a:xfrm>
            <a:off x="457200" y="840548"/>
            <a:ext cx="8229600" cy="601745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3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7162476" y="1021139"/>
            <a:ext cx="1545967" cy="397718"/>
          </a:xfrm>
          <a:custGeom>
            <a:avLst/>
            <a:gdLst>
              <a:gd name="connsiteX0" fmla="*/ 357398 w 1545967"/>
              <a:gd name="connsiteY0" fmla="*/ 164455 h 397718"/>
              <a:gd name="connsiteX1" fmla="*/ 1049 w 1545967"/>
              <a:gd name="connsiteY1" fmla="*/ 219274 h 397718"/>
              <a:gd name="connsiteX2" fmla="*/ 457906 w 1545967"/>
              <a:gd name="connsiteY2" fmla="*/ 374592 h 397718"/>
              <a:gd name="connsiteX3" fmla="*/ 1426444 w 1545967"/>
              <a:gd name="connsiteY3" fmla="*/ 383729 h 397718"/>
              <a:gd name="connsiteX4" fmla="*/ 1499541 w 1545967"/>
              <a:gd name="connsiteY4" fmla="*/ 246683 h 397718"/>
              <a:gd name="connsiteX5" fmla="*/ 1143192 w 1545967"/>
              <a:gd name="connsiteY5" fmla="*/ 0 h 397718"/>
              <a:gd name="connsiteX6" fmla="*/ 211203 w 1545967"/>
              <a:gd name="connsiteY6" fmla="*/ 100501 h 39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967" h="397718">
                <a:moveTo>
                  <a:pt x="357398" y="164455"/>
                </a:moveTo>
                <a:cubicBezTo>
                  <a:pt x="170848" y="174353"/>
                  <a:pt x="-15702" y="184251"/>
                  <a:pt x="1049" y="219274"/>
                </a:cubicBezTo>
                <a:cubicBezTo>
                  <a:pt x="17800" y="254297"/>
                  <a:pt x="220340" y="347183"/>
                  <a:pt x="457906" y="374592"/>
                </a:cubicBezTo>
                <a:cubicBezTo>
                  <a:pt x="695472" y="402001"/>
                  <a:pt x="1252838" y="405047"/>
                  <a:pt x="1426444" y="383729"/>
                </a:cubicBezTo>
                <a:cubicBezTo>
                  <a:pt x="1600050" y="362411"/>
                  <a:pt x="1546750" y="310638"/>
                  <a:pt x="1499541" y="246683"/>
                </a:cubicBezTo>
                <a:cubicBezTo>
                  <a:pt x="1452332" y="182728"/>
                  <a:pt x="1357915" y="24364"/>
                  <a:pt x="1143192" y="0"/>
                </a:cubicBezTo>
                <a:lnTo>
                  <a:pt x="211203" y="10050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13" b="-2927"/>
          <a:stretch/>
        </p:blipFill>
        <p:spPr>
          <a:xfrm>
            <a:off x="457200" y="1196867"/>
            <a:ext cx="8229600" cy="5454421"/>
          </a:xfrm>
        </p:spPr>
      </p:pic>
    </p:spTree>
    <p:extLst>
      <p:ext uri="{BB962C8B-B14F-4D97-AF65-F5344CB8AC3E}">
        <p14:creationId xmlns:p14="http://schemas.microsoft.com/office/powerpoint/2010/main" val="260116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5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Internet’s IPv6 Top 30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13" b="-2927"/>
          <a:stretch/>
        </p:blipFill>
        <p:spPr>
          <a:xfrm>
            <a:off x="457200" y="1196867"/>
            <a:ext cx="8229600" cy="5454421"/>
          </a:xfrm>
        </p:spPr>
      </p:pic>
      <p:sp>
        <p:nvSpPr>
          <p:cNvPr id="5" name="TextBox 4"/>
          <p:cNvSpPr txBox="1"/>
          <p:nvPr/>
        </p:nvSpPr>
        <p:spPr>
          <a:xfrm rot="20696069">
            <a:off x="305144" y="3301298"/>
            <a:ext cx="7195945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It</a:t>
            </a:r>
            <a:r>
              <a:rPr lang="fr-FR" dirty="0" smtClean="0">
                <a:solidFill>
                  <a:srgbClr val="984807"/>
                </a:solidFill>
                <a:latin typeface="AhnbergHand"/>
                <a:cs typeface="AhnbergHand"/>
              </a:rPr>
              <a:t>’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s a very uneven </a:t>
            </a:r>
            <a:r>
              <a:rPr lang="en-US" dirty="0" err="1" smtClean="0">
                <a:solidFill>
                  <a:srgbClr val="984807"/>
                </a:solidFill>
                <a:latin typeface="AhnbergHand"/>
                <a:cs typeface="AhnbergHand"/>
              </a:rPr>
              <a:t>takeup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of IPv6 – 94% of the world’s IPv6 users sit behind just 30 ISPs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280795" y="3489899"/>
            <a:ext cx="3036752" cy="2811007"/>
          </a:xfrm>
          <a:custGeom>
            <a:avLst/>
            <a:gdLst>
              <a:gd name="connsiteX0" fmla="*/ 93329 w 3036752"/>
              <a:gd name="connsiteY0" fmla="*/ 85148 h 2811007"/>
              <a:gd name="connsiteX1" fmla="*/ 278353 w 3036752"/>
              <a:gd name="connsiteY1" fmla="*/ 101970 h 2811007"/>
              <a:gd name="connsiteX2" fmla="*/ 2431367 w 3036752"/>
              <a:gd name="connsiteY2" fmla="*/ 1102861 h 2811007"/>
              <a:gd name="connsiteX3" fmla="*/ 2961210 w 3036752"/>
              <a:gd name="connsiteY3" fmla="*/ 2717745 h 2811007"/>
              <a:gd name="connsiteX4" fmla="*/ 3028492 w 3036752"/>
              <a:gd name="connsiteY4" fmla="*/ 2490652 h 2811007"/>
              <a:gd name="connsiteX5" fmla="*/ 2978030 w 3036752"/>
              <a:gd name="connsiteY5" fmla="*/ 2801854 h 2811007"/>
              <a:gd name="connsiteX6" fmla="*/ 2515469 w 3036752"/>
              <a:gd name="connsiteY6" fmla="*/ 2734567 h 281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6752" h="2811007">
                <a:moveTo>
                  <a:pt x="93329" y="85148"/>
                </a:moveTo>
                <a:cubicBezTo>
                  <a:pt x="-8996" y="8749"/>
                  <a:pt x="-111320" y="-67649"/>
                  <a:pt x="278353" y="101970"/>
                </a:cubicBezTo>
                <a:cubicBezTo>
                  <a:pt x="668026" y="271589"/>
                  <a:pt x="1984224" y="666899"/>
                  <a:pt x="2431367" y="1102861"/>
                </a:cubicBezTo>
                <a:cubicBezTo>
                  <a:pt x="2878510" y="1538823"/>
                  <a:pt x="2861689" y="2486446"/>
                  <a:pt x="2961210" y="2717745"/>
                </a:cubicBezTo>
                <a:cubicBezTo>
                  <a:pt x="3060731" y="2949044"/>
                  <a:pt x="3025689" y="2476634"/>
                  <a:pt x="3028492" y="2490652"/>
                </a:cubicBezTo>
                <a:cubicBezTo>
                  <a:pt x="3031295" y="2504670"/>
                  <a:pt x="3063534" y="2761202"/>
                  <a:pt x="2978030" y="2801854"/>
                </a:cubicBezTo>
                <a:cubicBezTo>
                  <a:pt x="2892526" y="2842507"/>
                  <a:pt x="2515469" y="2734567"/>
                  <a:pt x="2515469" y="27345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8118227" y="6213119"/>
            <a:ext cx="737723" cy="505649"/>
          </a:xfrm>
          <a:custGeom>
            <a:avLst/>
            <a:gdLst>
              <a:gd name="connsiteX0" fmla="*/ 535878 w 737723"/>
              <a:gd name="connsiteY0" fmla="*/ 415068 h 505649"/>
              <a:gd name="connsiteX1" fmla="*/ 670442 w 737723"/>
              <a:gd name="connsiteY1" fmla="*/ 330960 h 505649"/>
              <a:gd name="connsiteX2" fmla="*/ 670442 w 737723"/>
              <a:gd name="connsiteY2" fmla="*/ 11347 h 505649"/>
              <a:gd name="connsiteX3" fmla="*/ 14445 w 737723"/>
              <a:gd name="connsiteY3" fmla="*/ 112277 h 505649"/>
              <a:gd name="connsiteX4" fmla="*/ 258341 w 737723"/>
              <a:gd name="connsiteY4" fmla="*/ 499177 h 505649"/>
              <a:gd name="connsiteX5" fmla="*/ 737723 w 737723"/>
              <a:gd name="connsiteY5" fmla="*/ 364603 h 50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7723" h="505649">
                <a:moveTo>
                  <a:pt x="535878" y="415068"/>
                </a:moveTo>
                <a:cubicBezTo>
                  <a:pt x="591946" y="406657"/>
                  <a:pt x="648015" y="398247"/>
                  <a:pt x="670442" y="330960"/>
                </a:cubicBezTo>
                <a:cubicBezTo>
                  <a:pt x="692869" y="263673"/>
                  <a:pt x="779775" y="47794"/>
                  <a:pt x="670442" y="11347"/>
                </a:cubicBezTo>
                <a:cubicBezTo>
                  <a:pt x="561109" y="-25100"/>
                  <a:pt x="83128" y="30972"/>
                  <a:pt x="14445" y="112277"/>
                </a:cubicBezTo>
                <a:cubicBezTo>
                  <a:pt x="-54239" y="193582"/>
                  <a:pt x="137795" y="457123"/>
                  <a:pt x="258341" y="499177"/>
                </a:cubicBezTo>
                <a:cubicBezTo>
                  <a:pt x="378887" y="541231"/>
                  <a:pt x="737723" y="364603"/>
                  <a:pt x="737723" y="36460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87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allow the customer to own and maintain their own CPE then the CPE upgrade path is a critical issue – old CPE drags the IPv6 numbers down</a:t>
            </a:r>
          </a:p>
          <a:p>
            <a:r>
              <a:rPr lang="en-US" dirty="0" smtClean="0"/>
              <a:t>Mobile providers should see higher penetration numbers … but legacy handsets seem to pull the numbers down</a:t>
            </a:r>
          </a:p>
          <a:p>
            <a:r>
              <a:rPr lang="en-US" dirty="0" smtClean="0"/>
              <a:t>There are some high penetration numbers on “greenfield” deployments, but its rare to see: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da-DK" sz="1600" dirty="0" smtClean="0">
                <a:latin typeface="Lucida Console"/>
                <a:cs typeface="Lucida Console"/>
              </a:rPr>
              <a:t>   49</a:t>
            </a:r>
            <a:r>
              <a:rPr lang="da-DK" sz="1600" dirty="0">
                <a:latin typeface="Lucida Console"/>
                <a:cs typeface="Lucida Console"/>
              </a:rPr>
              <a:t>,AS16591,"GOOGLE-FIBER - Google Fiber Inc.",US,155096,87.3%</a:t>
            </a:r>
            <a:endParaRPr lang="en-US" sz="1600" dirty="0" smtClean="0">
              <a:latin typeface="Lucida Console"/>
              <a:cs typeface="Lucida Console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867424" y="5307688"/>
            <a:ext cx="1336084" cy="976939"/>
          </a:xfrm>
          <a:custGeom>
            <a:avLst/>
            <a:gdLst>
              <a:gd name="connsiteX0" fmla="*/ 0 w 1336084"/>
              <a:gd name="connsiteY0" fmla="*/ 797420 h 976939"/>
              <a:gd name="connsiteX1" fmla="*/ 1088621 w 1336084"/>
              <a:gd name="connsiteY1" fmla="*/ 954104 h 976939"/>
              <a:gd name="connsiteX2" fmla="*/ 1336035 w 1336084"/>
              <a:gd name="connsiteY2" fmla="*/ 360355 h 976939"/>
              <a:gd name="connsiteX3" fmla="*/ 1080374 w 1336084"/>
              <a:gd name="connsiteY3" fmla="*/ 5756 h 976939"/>
              <a:gd name="connsiteX4" fmla="*/ 230920 w 1336084"/>
              <a:gd name="connsiteY4" fmla="*/ 178932 h 976939"/>
              <a:gd name="connsiteX5" fmla="*/ 379368 w 1336084"/>
              <a:gd name="connsiteY5" fmla="*/ 665476 h 976939"/>
              <a:gd name="connsiteX6" fmla="*/ 717500 w 1336084"/>
              <a:gd name="connsiteY6" fmla="*/ 830406 h 9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6084" h="976939">
                <a:moveTo>
                  <a:pt x="0" y="797420"/>
                </a:moveTo>
                <a:cubicBezTo>
                  <a:pt x="432974" y="912184"/>
                  <a:pt x="865948" y="1026948"/>
                  <a:pt x="1088621" y="954104"/>
                </a:cubicBezTo>
                <a:cubicBezTo>
                  <a:pt x="1311294" y="881260"/>
                  <a:pt x="1337410" y="518413"/>
                  <a:pt x="1336035" y="360355"/>
                </a:cubicBezTo>
                <a:cubicBezTo>
                  <a:pt x="1334660" y="202297"/>
                  <a:pt x="1264560" y="35993"/>
                  <a:pt x="1080374" y="5756"/>
                </a:cubicBezTo>
                <a:cubicBezTo>
                  <a:pt x="896188" y="-24481"/>
                  <a:pt x="347754" y="68979"/>
                  <a:pt x="230920" y="178932"/>
                </a:cubicBezTo>
                <a:cubicBezTo>
                  <a:pt x="114086" y="288885"/>
                  <a:pt x="298271" y="556897"/>
                  <a:pt x="379368" y="665476"/>
                </a:cubicBezTo>
                <a:cubicBezTo>
                  <a:pt x="460465" y="774055"/>
                  <a:pt x="588982" y="802230"/>
                  <a:pt x="717500" y="83040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922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86" b="-2262"/>
          <a:stretch/>
        </p:blipFill>
        <p:spPr>
          <a:xfrm>
            <a:off x="457200" y="1132914"/>
            <a:ext cx="8229600" cy="549096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65" y="137598"/>
            <a:ext cx="8771661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Internet’s 30 Largest ISPs</a:t>
            </a:r>
            <a:endParaRPr lang="en-US" sz="3600" dirty="0"/>
          </a:p>
        </p:txBody>
      </p:sp>
      <p:sp>
        <p:nvSpPr>
          <p:cNvPr id="3" name="Freeform 2"/>
          <p:cNvSpPr/>
          <p:nvPr/>
        </p:nvSpPr>
        <p:spPr>
          <a:xfrm>
            <a:off x="6047535" y="950195"/>
            <a:ext cx="969794" cy="478482"/>
          </a:xfrm>
          <a:custGeom>
            <a:avLst/>
            <a:gdLst>
              <a:gd name="connsiteX0" fmla="*/ 558624 w 658709"/>
              <a:gd name="connsiteY0" fmla="*/ 201000 h 478482"/>
              <a:gd name="connsiteX1" fmla="*/ 247961 w 658709"/>
              <a:gd name="connsiteY1" fmla="*/ 109636 h 478482"/>
              <a:gd name="connsiteX2" fmla="*/ 1258 w 658709"/>
              <a:gd name="connsiteY2" fmla="*/ 246682 h 478482"/>
              <a:gd name="connsiteX3" fmla="*/ 174864 w 658709"/>
              <a:gd name="connsiteY3" fmla="*/ 475092 h 478482"/>
              <a:gd name="connsiteX4" fmla="*/ 649996 w 658709"/>
              <a:gd name="connsiteY4" fmla="*/ 356319 h 478482"/>
              <a:gd name="connsiteX5" fmla="*/ 494664 w 658709"/>
              <a:gd name="connsiteY5" fmla="*/ 0 h 4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709" h="478482">
                <a:moveTo>
                  <a:pt x="558624" y="201000"/>
                </a:moveTo>
                <a:cubicBezTo>
                  <a:pt x="449739" y="151511"/>
                  <a:pt x="340855" y="102022"/>
                  <a:pt x="247961" y="109636"/>
                </a:cubicBezTo>
                <a:cubicBezTo>
                  <a:pt x="155067" y="117250"/>
                  <a:pt x="13441" y="185773"/>
                  <a:pt x="1258" y="246682"/>
                </a:cubicBezTo>
                <a:cubicBezTo>
                  <a:pt x="-10925" y="307591"/>
                  <a:pt x="66741" y="456819"/>
                  <a:pt x="174864" y="475092"/>
                </a:cubicBezTo>
                <a:cubicBezTo>
                  <a:pt x="282987" y="493365"/>
                  <a:pt x="596696" y="435501"/>
                  <a:pt x="649996" y="356319"/>
                </a:cubicBezTo>
                <a:cubicBezTo>
                  <a:pt x="703296" y="277137"/>
                  <a:pt x="494664" y="0"/>
                  <a:pt x="49466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7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Further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IPv6 support is still very patchy:</a:t>
            </a:r>
          </a:p>
          <a:p>
            <a:pPr marL="400050" lvl="1" indent="0">
              <a:buNone/>
            </a:pPr>
            <a:r>
              <a:rPr lang="en-US" dirty="0" smtClean="0"/>
              <a:t>While most of the V6 activity in terms of user counts is confined to 30 ISPs, just 5 of the top 30 largest ISPs have any significant IPv6 deployments</a:t>
            </a:r>
          </a:p>
          <a:p>
            <a:pPr marL="133350" indent="0">
              <a:buNone/>
            </a:pPr>
            <a:endParaRPr lang="en-US" dirty="0" smtClean="0"/>
          </a:p>
          <a:p>
            <a:pPr marL="133350" indent="0">
              <a:buNone/>
            </a:pPr>
            <a:r>
              <a:rPr lang="en-US" dirty="0" smtClean="0"/>
              <a:t>The Internet is heavily skewed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The 30 largest ISPs service 42% of the entire Internet user population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US" dirty="0" smtClean="0"/>
              <a:t>If these 30 providers were to achieve an average 50% IPv6 uptake in their customer base, then the total IPv6 capability level across the entire Internet would be 20% today,</a:t>
            </a:r>
            <a:r>
              <a:rPr lang="en-US" dirty="0"/>
              <a:t> </a:t>
            </a:r>
            <a:r>
              <a:rPr lang="en-US" dirty="0" smtClean="0"/>
              <a:t>rather than 3.6%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4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</a:t>
            </a:r>
            <a:r>
              <a:rPr lang="en-US" dirty="0" smtClean="0"/>
              <a:t>there’s </a:t>
            </a:r>
            <a:r>
              <a:rPr lang="en-US" dirty="0" smtClean="0"/>
              <a:t>more to it…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number of these largest ISPs operate in the developing world</a:t>
            </a:r>
          </a:p>
          <a:p>
            <a:pPr lvl="1"/>
            <a:r>
              <a:rPr lang="en-US" dirty="0" smtClean="0"/>
              <a:t>With a tendency to be late adopters so as to reduce capital risk for their enterprise</a:t>
            </a:r>
          </a:p>
          <a:p>
            <a:r>
              <a:rPr lang="en-US" dirty="0" smtClean="0"/>
              <a:t>So can we look at the “value” of an ISP’s customers?</a:t>
            </a:r>
          </a:p>
          <a:p>
            <a:pPr lvl="1"/>
            <a:r>
              <a:rPr lang="en-US" dirty="0" smtClean="0"/>
              <a:t>One possible approach is to multiply the estimated user population by the per capita GDP in that country</a:t>
            </a:r>
          </a:p>
          <a:p>
            <a:pPr lvl="1"/>
            <a:r>
              <a:rPr lang="en-US" dirty="0" smtClean="0"/>
              <a:t>Perhaps this ranking exposes those ISPs who can afford to deploy V6, but so far have not 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6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 descr="Screen Shot 2015-05-06 at 2.53.2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259"/>
          <a:stretch/>
        </p:blipFill>
        <p:spPr>
          <a:xfrm>
            <a:off x="182743" y="1600200"/>
            <a:ext cx="8808210" cy="4525963"/>
          </a:xfrm>
        </p:spPr>
      </p:pic>
      <p:sp>
        <p:nvSpPr>
          <p:cNvPr id="6" name="TextBox 5"/>
          <p:cNvSpPr txBox="1"/>
          <p:nvPr/>
        </p:nvSpPr>
        <p:spPr>
          <a:xfrm>
            <a:off x="5619346" y="642288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stats.labs.apnic.net</a:t>
            </a:r>
            <a:r>
              <a:rPr lang="en-US" dirty="0" smtClean="0"/>
              <a:t>/ipv6/XA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8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“Net User Value”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Lets multiply the estimated user </a:t>
            </a:r>
            <a:r>
              <a:rPr lang="en-US" dirty="0" smtClean="0"/>
              <a:t>population of each network </a:t>
            </a:r>
            <a:r>
              <a:rPr lang="en-US" dirty="0" smtClean="0"/>
              <a:t>by the GDP per capita</a:t>
            </a:r>
          </a:p>
          <a:p>
            <a:r>
              <a:rPr lang="en-US" dirty="0" smtClean="0"/>
              <a:t>30 </a:t>
            </a:r>
            <a:r>
              <a:rPr lang="en-US" dirty="0"/>
              <a:t>p</a:t>
            </a:r>
            <a:r>
              <a:rPr lang="en-US" dirty="0" smtClean="0"/>
              <a:t>roviders (by AS) account for 43% of the estimated “value” base of of the Internet </a:t>
            </a:r>
            <a:endParaRPr lang="en-US" dirty="0" smtClean="0"/>
          </a:p>
          <a:p>
            <a:r>
              <a:rPr lang="en-US" dirty="0" smtClean="0"/>
              <a:t>Just </a:t>
            </a:r>
            <a:r>
              <a:rPr lang="en-US" dirty="0" smtClean="0"/>
              <a:t>6 of these providers have significant IPv6 deployment programs</a:t>
            </a:r>
          </a:p>
          <a:p>
            <a:r>
              <a:rPr lang="en-US" dirty="0" smtClean="0"/>
              <a:t>One view is that if/when all of these 30 ISPs complete a large scale IPv6 deployment, then they would exert a very strong  “pull through” effect on the entire Internet because these most valuable ISPs tend to have the greatest “influencer” ability on the ISP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1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7598"/>
            <a:ext cx="9009226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The Internet’s 30 Most Valuable ISPs</a:t>
            </a:r>
            <a:endParaRPr lang="en-US" sz="3600" dirty="0"/>
          </a:p>
        </p:txBody>
      </p:sp>
      <p:sp>
        <p:nvSpPr>
          <p:cNvPr id="6" name="Freeform 5"/>
          <p:cNvSpPr/>
          <p:nvPr/>
        </p:nvSpPr>
        <p:spPr>
          <a:xfrm>
            <a:off x="5208169" y="1417638"/>
            <a:ext cx="1141720" cy="321662"/>
          </a:xfrm>
          <a:custGeom>
            <a:avLst/>
            <a:gdLst>
              <a:gd name="connsiteX0" fmla="*/ 558624 w 658709"/>
              <a:gd name="connsiteY0" fmla="*/ 201000 h 478482"/>
              <a:gd name="connsiteX1" fmla="*/ 247961 w 658709"/>
              <a:gd name="connsiteY1" fmla="*/ 109636 h 478482"/>
              <a:gd name="connsiteX2" fmla="*/ 1258 w 658709"/>
              <a:gd name="connsiteY2" fmla="*/ 246682 h 478482"/>
              <a:gd name="connsiteX3" fmla="*/ 174864 w 658709"/>
              <a:gd name="connsiteY3" fmla="*/ 475092 h 478482"/>
              <a:gd name="connsiteX4" fmla="*/ 649996 w 658709"/>
              <a:gd name="connsiteY4" fmla="*/ 356319 h 478482"/>
              <a:gd name="connsiteX5" fmla="*/ 494664 w 658709"/>
              <a:gd name="connsiteY5" fmla="*/ 0 h 478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8709" h="478482">
                <a:moveTo>
                  <a:pt x="558624" y="201000"/>
                </a:moveTo>
                <a:cubicBezTo>
                  <a:pt x="449739" y="151511"/>
                  <a:pt x="340855" y="102022"/>
                  <a:pt x="247961" y="109636"/>
                </a:cubicBezTo>
                <a:cubicBezTo>
                  <a:pt x="155067" y="117250"/>
                  <a:pt x="13441" y="185773"/>
                  <a:pt x="1258" y="246682"/>
                </a:cubicBezTo>
                <a:cubicBezTo>
                  <a:pt x="-10925" y="307591"/>
                  <a:pt x="66741" y="456819"/>
                  <a:pt x="174864" y="475092"/>
                </a:cubicBezTo>
                <a:cubicBezTo>
                  <a:pt x="282987" y="493365"/>
                  <a:pt x="596696" y="435501"/>
                  <a:pt x="649996" y="356319"/>
                </a:cubicBezTo>
                <a:cubicBezTo>
                  <a:pt x="703296" y="277137"/>
                  <a:pt x="494664" y="0"/>
                  <a:pt x="49466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74" r="274"/>
          <a:stretch>
            <a:fillRect/>
          </a:stretch>
        </p:blipFill>
        <p:spPr>
          <a:xfrm>
            <a:off x="457200" y="1563656"/>
            <a:ext cx="8229600" cy="4525963"/>
          </a:xfrm>
        </p:spPr>
      </p:pic>
      <p:sp>
        <p:nvSpPr>
          <p:cNvPr id="3" name="Freeform 2"/>
          <p:cNvSpPr/>
          <p:nvPr/>
        </p:nvSpPr>
        <p:spPr>
          <a:xfrm>
            <a:off x="4513751" y="995866"/>
            <a:ext cx="3106630" cy="109637"/>
          </a:xfrm>
          <a:custGeom>
            <a:avLst/>
            <a:gdLst>
              <a:gd name="connsiteX0" fmla="*/ 0 w 3106630"/>
              <a:gd name="connsiteY0" fmla="*/ 109637 h 109637"/>
              <a:gd name="connsiteX1" fmla="*/ 685286 w 3106630"/>
              <a:gd name="connsiteY1" fmla="*/ 27409 h 109637"/>
              <a:gd name="connsiteX2" fmla="*/ 2028446 w 3106630"/>
              <a:gd name="connsiteY2" fmla="*/ 27409 h 109637"/>
              <a:gd name="connsiteX3" fmla="*/ 3106630 w 3106630"/>
              <a:gd name="connsiteY3" fmla="*/ 0 h 10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630" h="109637">
                <a:moveTo>
                  <a:pt x="0" y="109637"/>
                </a:moveTo>
                <a:cubicBezTo>
                  <a:pt x="173606" y="75375"/>
                  <a:pt x="347212" y="41114"/>
                  <a:pt x="685286" y="27409"/>
                </a:cubicBezTo>
                <a:cubicBezTo>
                  <a:pt x="1023360" y="13704"/>
                  <a:pt x="1624889" y="31977"/>
                  <a:pt x="2028446" y="27409"/>
                </a:cubicBezTo>
                <a:cubicBezTo>
                  <a:pt x="2432003" y="22841"/>
                  <a:pt x="2769316" y="11420"/>
                  <a:pt x="3106630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60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Maybe IPv6 is further ahead than we thought…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30 largest IPv6 providers account for 94% of the total IPv6 user population</a:t>
            </a:r>
          </a:p>
          <a:p>
            <a:pPr marL="0" indent="0">
              <a:buNone/>
            </a:pPr>
            <a:r>
              <a:rPr lang="en-US" dirty="0" smtClean="0"/>
              <a:t>These same 30 providers also encompass 28% of the total “user value” of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522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 Value</a:t>
            </a:r>
            <a:r>
              <a:rPr lang="en-US" dirty="0" smtClean="0"/>
              <a:t> </a:t>
            </a:r>
            <a:r>
              <a:rPr lang="en-US" dirty="0" smtClean="0"/>
              <a:t>View of IPv6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74" r="274"/>
          <a:stretch>
            <a:fillRect/>
          </a:stretch>
        </p:blipFill>
        <p:spPr/>
      </p:pic>
      <p:sp>
        <p:nvSpPr>
          <p:cNvPr id="5" name="Freeform 4"/>
          <p:cNvSpPr/>
          <p:nvPr/>
        </p:nvSpPr>
        <p:spPr>
          <a:xfrm>
            <a:off x="5878545" y="5763158"/>
            <a:ext cx="787380" cy="608074"/>
          </a:xfrm>
          <a:custGeom>
            <a:avLst/>
            <a:gdLst>
              <a:gd name="connsiteX0" fmla="*/ 69738 w 787380"/>
              <a:gd name="connsiteY0" fmla="*/ 595767 h 608074"/>
              <a:gd name="connsiteX1" fmla="*/ 133698 w 787380"/>
              <a:gd name="connsiteY1" fmla="*/ 595767 h 608074"/>
              <a:gd name="connsiteX2" fmla="*/ 755024 w 787380"/>
              <a:gd name="connsiteY2" fmla="*/ 467857 h 608074"/>
              <a:gd name="connsiteX3" fmla="*/ 636241 w 787380"/>
              <a:gd name="connsiteY3" fmla="*/ 47584 h 608074"/>
              <a:gd name="connsiteX4" fmla="*/ 97149 w 787380"/>
              <a:gd name="connsiteY4" fmla="*/ 56720 h 608074"/>
              <a:gd name="connsiteX5" fmla="*/ 24052 w 787380"/>
              <a:gd name="connsiteY5" fmla="*/ 467857 h 608074"/>
              <a:gd name="connsiteX6" fmla="*/ 371264 w 787380"/>
              <a:gd name="connsiteY6" fmla="*/ 495267 h 6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380" h="608074">
                <a:moveTo>
                  <a:pt x="69738" y="595767"/>
                </a:moveTo>
                <a:cubicBezTo>
                  <a:pt x="44611" y="606426"/>
                  <a:pt x="19484" y="617085"/>
                  <a:pt x="133698" y="595767"/>
                </a:cubicBezTo>
                <a:cubicBezTo>
                  <a:pt x="247912" y="574449"/>
                  <a:pt x="671267" y="559221"/>
                  <a:pt x="755024" y="467857"/>
                </a:cubicBezTo>
                <a:cubicBezTo>
                  <a:pt x="838781" y="376493"/>
                  <a:pt x="745887" y="116107"/>
                  <a:pt x="636241" y="47584"/>
                </a:cubicBezTo>
                <a:cubicBezTo>
                  <a:pt x="526595" y="-20939"/>
                  <a:pt x="199180" y="-13325"/>
                  <a:pt x="97149" y="56720"/>
                </a:cubicBezTo>
                <a:cubicBezTo>
                  <a:pt x="-4882" y="126765"/>
                  <a:pt x="-21634" y="394766"/>
                  <a:pt x="24052" y="467857"/>
                </a:cubicBezTo>
                <a:cubicBezTo>
                  <a:pt x="69738" y="540948"/>
                  <a:pt x="220501" y="518107"/>
                  <a:pt x="371264" y="495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150763" y="5822126"/>
            <a:ext cx="787380" cy="608074"/>
          </a:xfrm>
          <a:custGeom>
            <a:avLst/>
            <a:gdLst>
              <a:gd name="connsiteX0" fmla="*/ 69738 w 787380"/>
              <a:gd name="connsiteY0" fmla="*/ 595767 h 608074"/>
              <a:gd name="connsiteX1" fmla="*/ 133698 w 787380"/>
              <a:gd name="connsiteY1" fmla="*/ 595767 h 608074"/>
              <a:gd name="connsiteX2" fmla="*/ 755024 w 787380"/>
              <a:gd name="connsiteY2" fmla="*/ 467857 h 608074"/>
              <a:gd name="connsiteX3" fmla="*/ 636241 w 787380"/>
              <a:gd name="connsiteY3" fmla="*/ 47584 h 608074"/>
              <a:gd name="connsiteX4" fmla="*/ 97149 w 787380"/>
              <a:gd name="connsiteY4" fmla="*/ 56720 h 608074"/>
              <a:gd name="connsiteX5" fmla="*/ 24052 w 787380"/>
              <a:gd name="connsiteY5" fmla="*/ 467857 h 608074"/>
              <a:gd name="connsiteX6" fmla="*/ 371264 w 787380"/>
              <a:gd name="connsiteY6" fmla="*/ 495267 h 6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380" h="608074">
                <a:moveTo>
                  <a:pt x="69738" y="595767"/>
                </a:moveTo>
                <a:cubicBezTo>
                  <a:pt x="44611" y="606426"/>
                  <a:pt x="19484" y="617085"/>
                  <a:pt x="133698" y="595767"/>
                </a:cubicBezTo>
                <a:cubicBezTo>
                  <a:pt x="247912" y="574449"/>
                  <a:pt x="671267" y="559221"/>
                  <a:pt x="755024" y="467857"/>
                </a:cubicBezTo>
                <a:cubicBezTo>
                  <a:pt x="838781" y="376493"/>
                  <a:pt x="745887" y="116107"/>
                  <a:pt x="636241" y="47584"/>
                </a:cubicBezTo>
                <a:cubicBezTo>
                  <a:pt x="526595" y="-20939"/>
                  <a:pt x="199180" y="-13325"/>
                  <a:pt x="97149" y="56720"/>
                </a:cubicBezTo>
                <a:cubicBezTo>
                  <a:pt x="-4882" y="126765"/>
                  <a:pt x="-21634" y="394766"/>
                  <a:pt x="24052" y="467857"/>
                </a:cubicBezTo>
                <a:cubicBezTo>
                  <a:pt x="69738" y="540948"/>
                  <a:pt x="220501" y="518107"/>
                  <a:pt x="371264" y="49526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22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“Net User Value” view of the IPv6 Internet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81" r="-6330"/>
          <a:stretch/>
        </p:blipFill>
        <p:spPr>
          <a:xfrm>
            <a:off x="100508" y="1792064"/>
            <a:ext cx="9625387" cy="4402406"/>
          </a:xfrm>
        </p:spPr>
      </p:pic>
      <p:sp>
        <p:nvSpPr>
          <p:cNvPr id="3" name="Freeform 2"/>
          <p:cNvSpPr/>
          <p:nvPr/>
        </p:nvSpPr>
        <p:spPr>
          <a:xfrm>
            <a:off x="4777989" y="1690231"/>
            <a:ext cx="943254" cy="403104"/>
          </a:xfrm>
          <a:custGeom>
            <a:avLst/>
            <a:gdLst>
              <a:gd name="connsiteX0" fmla="*/ 777396 w 943254"/>
              <a:gd name="connsiteY0" fmla="*/ 63955 h 403104"/>
              <a:gd name="connsiteX1" fmla="*/ 110385 w 943254"/>
              <a:gd name="connsiteY1" fmla="*/ 27409 h 403104"/>
              <a:gd name="connsiteX2" fmla="*/ 9876 w 943254"/>
              <a:gd name="connsiteY2" fmla="*/ 219273 h 403104"/>
              <a:gd name="connsiteX3" fmla="*/ 210893 w 943254"/>
              <a:gd name="connsiteY3" fmla="*/ 392865 h 403104"/>
              <a:gd name="connsiteX4" fmla="*/ 850494 w 943254"/>
              <a:gd name="connsiteY4" fmla="*/ 356319 h 403104"/>
              <a:gd name="connsiteX5" fmla="*/ 923591 w 943254"/>
              <a:gd name="connsiteY5" fmla="*/ 137046 h 403104"/>
              <a:gd name="connsiteX6" fmla="*/ 695162 w 943254"/>
              <a:gd name="connsiteY6" fmla="*/ 0 h 40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43254" h="403104">
                <a:moveTo>
                  <a:pt x="777396" y="63955"/>
                </a:moveTo>
                <a:cubicBezTo>
                  <a:pt x="507850" y="32739"/>
                  <a:pt x="238305" y="1523"/>
                  <a:pt x="110385" y="27409"/>
                </a:cubicBezTo>
                <a:cubicBezTo>
                  <a:pt x="-17535" y="53295"/>
                  <a:pt x="-6875" y="158364"/>
                  <a:pt x="9876" y="219273"/>
                </a:cubicBezTo>
                <a:cubicBezTo>
                  <a:pt x="26627" y="280182"/>
                  <a:pt x="70790" y="370024"/>
                  <a:pt x="210893" y="392865"/>
                </a:cubicBezTo>
                <a:cubicBezTo>
                  <a:pt x="350996" y="415706"/>
                  <a:pt x="731711" y="398955"/>
                  <a:pt x="850494" y="356319"/>
                </a:cubicBezTo>
                <a:cubicBezTo>
                  <a:pt x="969277" y="313683"/>
                  <a:pt x="949480" y="196432"/>
                  <a:pt x="923591" y="137046"/>
                </a:cubicBezTo>
                <a:cubicBezTo>
                  <a:pt x="897702" y="77660"/>
                  <a:pt x="796432" y="38830"/>
                  <a:pt x="695162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4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 being used by some 4% of the world’s users</a:t>
            </a:r>
          </a:p>
          <a:p>
            <a:r>
              <a:rPr lang="en-US" sz="2800" dirty="0" smtClean="0"/>
              <a:t>Is being actively deployed in significant volumes in 20 countries</a:t>
            </a:r>
          </a:p>
          <a:p>
            <a:r>
              <a:rPr lang="en-US" sz="2800" dirty="0" smtClean="0"/>
              <a:t>30 ISPs serve the bulk of the V6 user population</a:t>
            </a:r>
          </a:p>
          <a:p>
            <a:r>
              <a:rPr lang="en-US" sz="2800" dirty="0" smtClean="0"/>
              <a:t>These providers represent 28% of the “net user value” of the Internet</a:t>
            </a:r>
          </a:p>
          <a:p>
            <a:r>
              <a:rPr lang="en-US" sz="2800" dirty="0" smtClean="0"/>
              <a:t>Their IPv6 users represent 7% of the total “net user value” of the Internet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396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80994">
            <a:off x="3272720" y="2511412"/>
            <a:ext cx="2101545" cy="361382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Thanks!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470562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 descr="Screen Shot 2015-05-06 at 2.53.2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259"/>
          <a:stretch/>
        </p:blipFill>
        <p:spPr>
          <a:xfrm>
            <a:off x="182743" y="1600200"/>
            <a:ext cx="8808210" cy="4525963"/>
          </a:xfrm>
        </p:spPr>
      </p:pic>
      <p:sp>
        <p:nvSpPr>
          <p:cNvPr id="4" name="TextBox 3"/>
          <p:cNvSpPr txBox="1"/>
          <p:nvPr/>
        </p:nvSpPr>
        <p:spPr>
          <a:xfrm>
            <a:off x="2797142" y="1817066"/>
            <a:ext cx="292773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Weekend numbers are 0.4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Vadim's Writing"/>
                <a:cs typeface="Vadim's Writing"/>
              </a:rPr>
              <a:t>%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 higher then weekday numbers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9370" y="2965741"/>
            <a:ext cx="4284553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0.2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Vadim's Writing"/>
                <a:cs typeface="Vadim's Writing"/>
              </a:rPr>
              <a:t>%</a:t>
            </a:r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 of users prefer to use V4 in dual stack scenarios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782601" y="2130433"/>
            <a:ext cx="2148446" cy="395832"/>
          </a:xfrm>
          <a:custGeom>
            <a:avLst/>
            <a:gdLst>
              <a:gd name="connsiteX0" fmla="*/ 0 w 1969874"/>
              <a:gd name="connsiteY0" fmla="*/ 0 h 395832"/>
              <a:gd name="connsiteX1" fmla="*/ 1327787 w 1969874"/>
              <a:gd name="connsiteY1" fmla="*/ 173177 h 395832"/>
              <a:gd name="connsiteX2" fmla="*/ 1962816 w 1969874"/>
              <a:gd name="connsiteY2" fmla="*/ 214409 h 395832"/>
              <a:gd name="connsiteX3" fmla="*/ 1682414 w 1969874"/>
              <a:gd name="connsiteY3" fmla="*/ 123698 h 395832"/>
              <a:gd name="connsiteX4" fmla="*/ 1913333 w 1969874"/>
              <a:gd name="connsiteY4" fmla="*/ 239149 h 395832"/>
              <a:gd name="connsiteX5" fmla="*/ 1756638 w 1969874"/>
              <a:gd name="connsiteY5" fmla="*/ 395832 h 395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9874" h="395832">
                <a:moveTo>
                  <a:pt x="0" y="0"/>
                </a:moveTo>
                <a:lnTo>
                  <a:pt x="1327787" y="173177"/>
                </a:lnTo>
                <a:cubicBezTo>
                  <a:pt x="1654923" y="208912"/>
                  <a:pt x="1903712" y="222655"/>
                  <a:pt x="1962816" y="214409"/>
                </a:cubicBezTo>
                <a:cubicBezTo>
                  <a:pt x="2021920" y="206163"/>
                  <a:pt x="1690661" y="119575"/>
                  <a:pt x="1682414" y="123698"/>
                </a:cubicBezTo>
                <a:cubicBezTo>
                  <a:pt x="1674167" y="127821"/>
                  <a:pt x="1900962" y="193793"/>
                  <a:pt x="1913333" y="239149"/>
                </a:cubicBezTo>
                <a:cubicBezTo>
                  <a:pt x="1925704" y="284505"/>
                  <a:pt x="1841171" y="340168"/>
                  <a:pt x="1756638" y="39583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120733" y="2707689"/>
            <a:ext cx="1627568" cy="379339"/>
          </a:xfrm>
          <a:custGeom>
            <a:avLst/>
            <a:gdLst>
              <a:gd name="connsiteX0" fmla="*/ 0 w 1572313"/>
              <a:gd name="connsiteY0" fmla="*/ 379339 h 379339"/>
              <a:gd name="connsiteX1" fmla="*/ 610287 w 1572313"/>
              <a:gd name="connsiteY1" fmla="*/ 107204 h 379339"/>
              <a:gd name="connsiteX2" fmla="*/ 1550460 w 1572313"/>
              <a:gd name="connsiteY2" fmla="*/ 82465 h 379339"/>
              <a:gd name="connsiteX3" fmla="*/ 1294799 w 1572313"/>
              <a:gd name="connsiteY3" fmla="*/ 0 h 379339"/>
              <a:gd name="connsiteX4" fmla="*/ 1550460 w 1572313"/>
              <a:gd name="connsiteY4" fmla="*/ 82465 h 379339"/>
              <a:gd name="connsiteX5" fmla="*/ 1336035 w 1572313"/>
              <a:gd name="connsiteY5" fmla="*/ 189669 h 37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2313" h="379339">
                <a:moveTo>
                  <a:pt x="0" y="379339"/>
                </a:moveTo>
                <a:cubicBezTo>
                  <a:pt x="175938" y="268011"/>
                  <a:pt x="351877" y="156683"/>
                  <a:pt x="610287" y="107204"/>
                </a:cubicBezTo>
                <a:cubicBezTo>
                  <a:pt x="868697" y="57725"/>
                  <a:pt x="1436375" y="100332"/>
                  <a:pt x="1550460" y="82465"/>
                </a:cubicBezTo>
                <a:cubicBezTo>
                  <a:pt x="1664545" y="64598"/>
                  <a:pt x="1294799" y="0"/>
                  <a:pt x="1294799" y="0"/>
                </a:cubicBezTo>
                <a:cubicBezTo>
                  <a:pt x="1294799" y="0"/>
                  <a:pt x="1543587" y="50854"/>
                  <a:pt x="1550460" y="82465"/>
                </a:cubicBezTo>
                <a:cubicBezTo>
                  <a:pt x="1557333" y="114076"/>
                  <a:pt x="1446684" y="151872"/>
                  <a:pt x="1336035" y="1896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How Many Can?</a:t>
            </a:r>
            <a:endParaRPr lang="en-US" dirty="0"/>
          </a:p>
        </p:txBody>
      </p:sp>
      <p:pic>
        <p:nvPicPr>
          <p:cNvPr id="5" name="Content Placeholder 4" descr="Screen Shot 2015-05-06 at 2.53.2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r="-259"/>
          <a:stretch/>
        </p:blipFill>
        <p:spPr>
          <a:xfrm>
            <a:off x="182743" y="1600200"/>
            <a:ext cx="8808210" cy="4525963"/>
          </a:xfrm>
        </p:spPr>
      </p:pic>
      <p:sp>
        <p:nvSpPr>
          <p:cNvPr id="4" name="TextBox 3"/>
          <p:cNvSpPr txBox="1"/>
          <p:nvPr/>
        </p:nvSpPr>
        <p:spPr>
          <a:xfrm>
            <a:off x="2797142" y="1817066"/>
            <a:ext cx="292773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IPv6 use in 2015 has been relatively static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10218" y="6377063"/>
            <a:ext cx="428455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84807"/>
                </a:solidFill>
                <a:latin typeface="AhnbergHand"/>
                <a:cs typeface="AhnbergHand"/>
              </a:rPr>
              <a:t>IPv6 use has doubled across 2014</a:t>
            </a:r>
            <a:endParaRPr lang="en-US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65362" y="4373483"/>
            <a:ext cx="588995" cy="206162"/>
          </a:xfrm>
          <a:custGeom>
            <a:avLst/>
            <a:gdLst>
              <a:gd name="connsiteX0" fmla="*/ 0 w 588995"/>
              <a:gd name="connsiteY0" fmla="*/ 0 h 206162"/>
              <a:gd name="connsiteX1" fmla="*/ 98965 w 588995"/>
              <a:gd name="connsiteY1" fmla="*/ 107204 h 206162"/>
              <a:gd name="connsiteX2" fmla="*/ 544310 w 588995"/>
              <a:gd name="connsiteY2" fmla="*/ 90711 h 206162"/>
              <a:gd name="connsiteX3" fmla="*/ 585545 w 588995"/>
              <a:gd name="connsiteY3" fmla="*/ 206162 h 20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995" h="206162">
                <a:moveTo>
                  <a:pt x="0" y="0"/>
                </a:moveTo>
                <a:cubicBezTo>
                  <a:pt x="4123" y="46042"/>
                  <a:pt x="8247" y="92085"/>
                  <a:pt x="98965" y="107204"/>
                </a:cubicBezTo>
                <a:cubicBezTo>
                  <a:pt x="189683" y="122323"/>
                  <a:pt x="463213" y="74218"/>
                  <a:pt x="544310" y="90711"/>
                </a:cubicBezTo>
                <a:cubicBezTo>
                  <a:pt x="625407" y="107204"/>
                  <a:pt x="567676" y="197916"/>
                  <a:pt x="585545" y="20616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244704" y="4348743"/>
            <a:ext cx="1805126" cy="206163"/>
          </a:xfrm>
          <a:custGeom>
            <a:avLst/>
            <a:gdLst>
              <a:gd name="connsiteX0" fmla="*/ 5314 w 1698171"/>
              <a:gd name="connsiteY0" fmla="*/ 206163 h 206163"/>
              <a:gd name="connsiteX1" fmla="*/ 79538 w 1698171"/>
              <a:gd name="connsiteY1" fmla="*/ 98958 h 206163"/>
              <a:gd name="connsiteX2" fmla="*/ 557871 w 1698171"/>
              <a:gd name="connsiteY2" fmla="*/ 107205 h 206163"/>
              <a:gd name="connsiteX3" fmla="*/ 1539279 w 1698171"/>
              <a:gd name="connsiteY3" fmla="*/ 98958 h 206163"/>
              <a:gd name="connsiteX4" fmla="*/ 1695974 w 1698171"/>
              <a:gd name="connsiteY4" fmla="*/ 0 h 20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8171" h="206163">
                <a:moveTo>
                  <a:pt x="5314" y="206163"/>
                </a:moveTo>
                <a:cubicBezTo>
                  <a:pt x="-3621" y="160807"/>
                  <a:pt x="-12555" y="115451"/>
                  <a:pt x="79538" y="98958"/>
                </a:cubicBezTo>
                <a:cubicBezTo>
                  <a:pt x="171631" y="82465"/>
                  <a:pt x="557871" y="107205"/>
                  <a:pt x="557871" y="107205"/>
                </a:cubicBezTo>
                <a:lnTo>
                  <a:pt x="1539279" y="98958"/>
                </a:lnTo>
                <a:cubicBezTo>
                  <a:pt x="1728963" y="81091"/>
                  <a:pt x="1695974" y="0"/>
                  <a:pt x="1695974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50371" y="4612551"/>
            <a:ext cx="2082718" cy="1902190"/>
          </a:xfrm>
          <a:custGeom>
            <a:avLst/>
            <a:gdLst>
              <a:gd name="connsiteX0" fmla="*/ 53926 w 2082718"/>
              <a:gd name="connsiteY0" fmla="*/ 1896777 h 1902190"/>
              <a:gd name="connsiteX1" fmla="*/ 152891 w 2082718"/>
              <a:gd name="connsiteY1" fmla="*/ 1748339 h 1902190"/>
              <a:gd name="connsiteX2" fmla="*/ 1348724 w 2082718"/>
              <a:gd name="connsiteY2" fmla="*/ 874210 h 1902190"/>
              <a:gd name="connsiteX3" fmla="*/ 1810563 w 2082718"/>
              <a:gd name="connsiteY3" fmla="*/ 82545 h 1902190"/>
              <a:gd name="connsiteX4" fmla="*/ 1711598 w 2082718"/>
              <a:gd name="connsiteY4" fmla="*/ 165010 h 1902190"/>
              <a:gd name="connsiteX5" fmla="*/ 1851799 w 2082718"/>
              <a:gd name="connsiteY5" fmla="*/ 80 h 1902190"/>
              <a:gd name="connsiteX6" fmla="*/ 2082718 w 2082718"/>
              <a:gd name="connsiteY6" fmla="*/ 189750 h 1902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2718" h="1902190">
                <a:moveTo>
                  <a:pt x="53926" y="1896777"/>
                </a:moveTo>
                <a:cubicBezTo>
                  <a:pt x="-4492" y="1907772"/>
                  <a:pt x="-62909" y="1918767"/>
                  <a:pt x="152891" y="1748339"/>
                </a:cubicBezTo>
                <a:cubicBezTo>
                  <a:pt x="368691" y="1577911"/>
                  <a:pt x="1072445" y="1151842"/>
                  <a:pt x="1348724" y="874210"/>
                </a:cubicBezTo>
                <a:cubicBezTo>
                  <a:pt x="1625003" y="596578"/>
                  <a:pt x="1750084" y="200745"/>
                  <a:pt x="1810563" y="82545"/>
                </a:cubicBezTo>
                <a:cubicBezTo>
                  <a:pt x="1871042" y="-35655"/>
                  <a:pt x="1704725" y="178754"/>
                  <a:pt x="1711598" y="165010"/>
                </a:cubicBezTo>
                <a:cubicBezTo>
                  <a:pt x="1718471" y="151266"/>
                  <a:pt x="1789946" y="-4043"/>
                  <a:pt x="1851799" y="80"/>
                </a:cubicBezTo>
                <a:cubicBezTo>
                  <a:pt x="1913652" y="4203"/>
                  <a:pt x="2082718" y="189750"/>
                  <a:pt x="2082718" y="18975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8040689" y="3508372"/>
            <a:ext cx="849755" cy="191960"/>
          </a:xfrm>
          <a:custGeom>
            <a:avLst/>
            <a:gdLst>
              <a:gd name="connsiteX0" fmla="*/ 0 w 849755"/>
              <a:gd name="connsiteY0" fmla="*/ 0 h 191960"/>
              <a:gd name="connsiteX1" fmla="*/ 54823 w 849755"/>
              <a:gd name="connsiteY1" fmla="*/ 109637 h 191960"/>
              <a:gd name="connsiteX2" fmla="*/ 301526 w 849755"/>
              <a:gd name="connsiteY2" fmla="*/ 91364 h 191960"/>
              <a:gd name="connsiteX3" fmla="*/ 383761 w 849755"/>
              <a:gd name="connsiteY3" fmla="*/ 191864 h 191960"/>
              <a:gd name="connsiteX4" fmla="*/ 420309 w 849755"/>
              <a:gd name="connsiteY4" fmla="*/ 109637 h 191960"/>
              <a:gd name="connsiteX5" fmla="*/ 758384 w 849755"/>
              <a:gd name="connsiteY5" fmla="*/ 100501 h 191960"/>
              <a:gd name="connsiteX6" fmla="*/ 849755 w 849755"/>
              <a:gd name="connsiteY6" fmla="*/ 9137 h 19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9755" h="191960">
                <a:moveTo>
                  <a:pt x="0" y="0"/>
                </a:moveTo>
                <a:cubicBezTo>
                  <a:pt x="2284" y="47205"/>
                  <a:pt x="4569" y="94410"/>
                  <a:pt x="54823" y="109637"/>
                </a:cubicBezTo>
                <a:cubicBezTo>
                  <a:pt x="105077" y="124864"/>
                  <a:pt x="246703" y="77660"/>
                  <a:pt x="301526" y="91364"/>
                </a:cubicBezTo>
                <a:cubicBezTo>
                  <a:pt x="356349" y="105068"/>
                  <a:pt x="363964" y="188819"/>
                  <a:pt x="383761" y="191864"/>
                </a:cubicBezTo>
                <a:cubicBezTo>
                  <a:pt x="403558" y="194909"/>
                  <a:pt x="357872" y="124864"/>
                  <a:pt x="420309" y="109637"/>
                </a:cubicBezTo>
                <a:cubicBezTo>
                  <a:pt x="482746" y="94410"/>
                  <a:pt x="686810" y="117251"/>
                  <a:pt x="758384" y="100501"/>
                </a:cubicBezTo>
                <a:cubicBezTo>
                  <a:pt x="829958" y="83751"/>
                  <a:pt x="849755" y="9137"/>
                  <a:pt x="849755" y="913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541162" y="2348051"/>
            <a:ext cx="3992933" cy="1847706"/>
          </a:xfrm>
          <a:custGeom>
            <a:avLst/>
            <a:gdLst>
              <a:gd name="connsiteX0" fmla="*/ 0 w 3992933"/>
              <a:gd name="connsiteY0" fmla="*/ 0 h 1847706"/>
              <a:gd name="connsiteX1" fmla="*/ 1635549 w 3992933"/>
              <a:gd name="connsiteY1" fmla="*/ 676093 h 1847706"/>
              <a:gd name="connsiteX2" fmla="*/ 2467030 w 3992933"/>
              <a:gd name="connsiteY2" fmla="*/ 1306504 h 1847706"/>
              <a:gd name="connsiteX3" fmla="*/ 3810190 w 3992933"/>
              <a:gd name="connsiteY3" fmla="*/ 1845550 h 1847706"/>
              <a:gd name="connsiteX4" fmla="*/ 3901562 w 3992933"/>
              <a:gd name="connsiteY4" fmla="*/ 1498368 h 1847706"/>
              <a:gd name="connsiteX5" fmla="*/ 3846739 w 3992933"/>
              <a:gd name="connsiteY5" fmla="*/ 1571459 h 1847706"/>
              <a:gd name="connsiteX6" fmla="*/ 3901562 w 3992933"/>
              <a:gd name="connsiteY6" fmla="*/ 1425277 h 1847706"/>
              <a:gd name="connsiteX7" fmla="*/ 3992933 w 3992933"/>
              <a:gd name="connsiteY7" fmla="*/ 1580595 h 184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2933" h="1847706">
                <a:moveTo>
                  <a:pt x="0" y="0"/>
                </a:moveTo>
                <a:cubicBezTo>
                  <a:pt x="612188" y="229171"/>
                  <a:pt x="1224377" y="458342"/>
                  <a:pt x="1635549" y="676093"/>
                </a:cubicBezTo>
                <a:cubicBezTo>
                  <a:pt x="2046721" y="893844"/>
                  <a:pt x="2104590" y="1111595"/>
                  <a:pt x="2467030" y="1306504"/>
                </a:cubicBezTo>
                <a:cubicBezTo>
                  <a:pt x="2829470" y="1501413"/>
                  <a:pt x="3571101" y="1813573"/>
                  <a:pt x="3810190" y="1845550"/>
                </a:cubicBezTo>
                <a:cubicBezTo>
                  <a:pt x="4049279" y="1877527"/>
                  <a:pt x="3895471" y="1544050"/>
                  <a:pt x="3901562" y="1498368"/>
                </a:cubicBezTo>
                <a:cubicBezTo>
                  <a:pt x="3907653" y="1452686"/>
                  <a:pt x="3846739" y="1583641"/>
                  <a:pt x="3846739" y="1571459"/>
                </a:cubicBezTo>
                <a:cubicBezTo>
                  <a:pt x="3846739" y="1559277"/>
                  <a:pt x="3877196" y="1423754"/>
                  <a:pt x="3901562" y="1425277"/>
                </a:cubicBezTo>
                <a:cubicBezTo>
                  <a:pt x="3925928" y="1426800"/>
                  <a:pt x="3992933" y="1580595"/>
                  <a:pt x="3992933" y="1580595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2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Guesstimates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Best Case: IPv6 uptake doubles every year: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2019</a:t>
            </a:r>
          </a:p>
          <a:p>
            <a:pPr marL="800100" lvl="2" indent="0">
              <a:buNone/>
            </a:pPr>
            <a:r>
              <a:rPr lang="en-US" sz="1200" dirty="0" smtClean="0"/>
              <a:t>(though it has to be observed that the first four months of 2015 are tracking nowhere near a constant doubling rate, so this looks like a stretch objective!)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Worst Case: IPv6 additional uptake constant at a further 2% every year: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2067</a:t>
            </a:r>
          </a:p>
          <a:p>
            <a:pPr marL="914400" lvl="4" indent="0">
              <a:buNone/>
            </a:pPr>
            <a:r>
              <a:rPr lang="en-US" sz="1200" dirty="0" smtClean="0"/>
              <a:t>(this is insane! If the transition takes longer than 10 more years from now then IPv6 is looking more and more like a discarded </a:t>
            </a:r>
            <a:r>
              <a:rPr lang="en-US" sz="1200" dirty="0" err="1" smtClean="0"/>
              <a:t>hIstorical</a:t>
            </a:r>
            <a:r>
              <a:rPr lang="en-US" sz="1200" dirty="0" smtClean="0"/>
              <a:t> objective )</a:t>
            </a:r>
            <a:endParaRPr lang="en-US" sz="12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79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9127" y="1724225"/>
            <a:ext cx="319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IPv6 use by Country – May 2015</a:t>
            </a:r>
            <a:endParaRPr lang="en-US" dirty="0"/>
          </a:p>
        </p:txBody>
      </p:sp>
      <p:pic>
        <p:nvPicPr>
          <p:cNvPr id="6" name="Picture 5" descr="Screen Shot 2015-05-06 at 2.5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666"/>
            <a:ext cx="9144000" cy="43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5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IPv6: Who Can?</a:t>
            </a:r>
            <a:endParaRPr lang="en-US" dirty="0"/>
          </a:p>
        </p:txBody>
      </p:sp>
      <p:pic>
        <p:nvPicPr>
          <p:cNvPr id="4" name="Content Placeholder 3" descr="Screen Shot 2015-02-23 at 10.02.5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-192"/>
          <a:stretch/>
        </p:blipFill>
        <p:spPr>
          <a:xfrm>
            <a:off x="610639" y="2354790"/>
            <a:ext cx="7719463" cy="3608506"/>
          </a:xfrm>
        </p:spPr>
      </p:pic>
      <p:pic>
        <p:nvPicPr>
          <p:cNvPr id="3" name="Picture 2" descr="Screen Shot 2015-05-06 at 3.00.20 pm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9" y="274638"/>
            <a:ext cx="6589324" cy="6075151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07306" y="3543960"/>
            <a:ext cx="6952327" cy="24740"/>
          </a:xfrm>
          <a:custGeom>
            <a:avLst/>
            <a:gdLst>
              <a:gd name="connsiteX0" fmla="*/ 0 w 6952327"/>
              <a:gd name="connsiteY0" fmla="*/ 24740 h 24740"/>
              <a:gd name="connsiteX1" fmla="*/ 865948 w 6952327"/>
              <a:gd name="connsiteY1" fmla="*/ 16493 h 24740"/>
              <a:gd name="connsiteX2" fmla="*/ 3067931 w 6952327"/>
              <a:gd name="connsiteY2" fmla="*/ 24740 h 24740"/>
              <a:gd name="connsiteX3" fmla="*/ 5080229 w 6952327"/>
              <a:gd name="connsiteY3" fmla="*/ 8247 h 24740"/>
              <a:gd name="connsiteX4" fmla="*/ 6952327 w 6952327"/>
              <a:gd name="connsiteY4" fmla="*/ 0 h 2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2327" h="24740">
                <a:moveTo>
                  <a:pt x="0" y="24740"/>
                </a:moveTo>
                <a:cubicBezTo>
                  <a:pt x="177313" y="20616"/>
                  <a:pt x="865948" y="16493"/>
                  <a:pt x="865948" y="16493"/>
                </a:cubicBezTo>
                <a:lnTo>
                  <a:pt x="3067931" y="24740"/>
                </a:lnTo>
                <a:lnTo>
                  <a:pt x="5080229" y="8247"/>
                </a:lnTo>
                <a:lnTo>
                  <a:pt x="6952327" y="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19110" y="3359294"/>
            <a:ext cx="192489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World Average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95593" y="729313"/>
            <a:ext cx="150445" cy="2814647"/>
          </a:xfrm>
          <a:custGeom>
            <a:avLst/>
            <a:gdLst>
              <a:gd name="connsiteX0" fmla="*/ 10244 w 150445"/>
              <a:gd name="connsiteY0" fmla="*/ 2729761 h 2814647"/>
              <a:gd name="connsiteX1" fmla="*/ 1997 w 150445"/>
              <a:gd name="connsiteY1" fmla="*/ 2564831 h 2814647"/>
              <a:gd name="connsiteX2" fmla="*/ 43232 w 150445"/>
              <a:gd name="connsiteY2" fmla="*/ 626902 h 2814647"/>
              <a:gd name="connsiteX3" fmla="*/ 59726 w 150445"/>
              <a:gd name="connsiteY3" fmla="*/ 49647 h 2814647"/>
              <a:gd name="connsiteX4" fmla="*/ 1997 w 150445"/>
              <a:gd name="connsiteY4" fmla="*/ 165098 h 2814647"/>
              <a:gd name="connsiteX5" fmla="*/ 51479 w 150445"/>
              <a:gd name="connsiteY5" fmla="*/ 168 h 2814647"/>
              <a:gd name="connsiteX6" fmla="*/ 150445 w 150445"/>
              <a:gd name="connsiteY6" fmla="*/ 140358 h 281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445" h="2814647">
                <a:moveTo>
                  <a:pt x="10244" y="2729761"/>
                </a:moveTo>
                <a:cubicBezTo>
                  <a:pt x="3371" y="2822534"/>
                  <a:pt x="-3501" y="2915307"/>
                  <a:pt x="1997" y="2564831"/>
                </a:cubicBezTo>
                <a:cubicBezTo>
                  <a:pt x="7495" y="2214355"/>
                  <a:pt x="33610" y="1046099"/>
                  <a:pt x="43232" y="626902"/>
                </a:cubicBezTo>
                <a:cubicBezTo>
                  <a:pt x="52854" y="207705"/>
                  <a:pt x="66598" y="126614"/>
                  <a:pt x="59726" y="49647"/>
                </a:cubicBezTo>
                <a:cubicBezTo>
                  <a:pt x="52854" y="-27320"/>
                  <a:pt x="3371" y="173344"/>
                  <a:pt x="1997" y="165098"/>
                </a:cubicBezTo>
                <a:cubicBezTo>
                  <a:pt x="623" y="156852"/>
                  <a:pt x="26738" y="4291"/>
                  <a:pt x="51479" y="168"/>
                </a:cubicBezTo>
                <a:cubicBezTo>
                  <a:pt x="76220" y="-3955"/>
                  <a:pt x="113332" y="68201"/>
                  <a:pt x="150445" y="14035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Local View: NL</a:t>
            </a:r>
            <a:endParaRPr lang="en-US" dirty="0"/>
          </a:p>
        </p:txBody>
      </p:sp>
      <p:pic>
        <p:nvPicPr>
          <p:cNvPr id="4" name="Content Placeholder 3" descr="Screen Shot 2015-05-06 at 3.08.1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60" b="-211"/>
          <a:stretch/>
        </p:blipFill>
        <p:spPr>
          <a:xfrm>
            <a:off x="457200" y="1417638"/>
            <a:ext cx="8229600" cy="4795105"/>
          </a:xfrm>
        </p:spPr>
      </p:pic>
    </p:spTree>
    <p:extLst>
      <p:ext uri="{BB962C8B-B14F-4D97-AF65-F5344CB8AC3E}">
        <p14:creationId xmlns:p14="http://schemas.microsoft.com/office/powerpoint/2010/main" val="2830802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79" y="274638"/>
            <a:ext cx="867115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Country View for the US</a:t>
            </a:r>
            <a:endParaRPr lang="en-US" dirty="0"/>
          </a:p>
        </p:txBody>
      </p:sp>
      <p:pic>
        <p:nvPicPr>
          <p:cNvPr id="4" name="Content Placeholder 3" descr="Screen Shot 2015-05-06 at 3.12.0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925"/>
          <a:stretch/>
        </p:blipFill>
        <p:spPr>
          <a:xfrm>
            <a:off x="73097" y="1600200"/>
            <a:ext cx="8981815" cy="4525963"/>
          </a:xfrm>
        </p:spPr>
      </p:pic>
    </p:spTree>
    <p:extLst>
      <p:ext uri="{BB962C8B-B14F-4D97-AF65-F5344CB8AC3E}">
        <p14:creationId xmlns:p14="http://schemas.microsoft.com/office/powerpoint/2010/main" val="768703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13614</TotalTime>
  <Words>863</Words>
  <Application>Microsoft Macintosh PowerPoint</Application>
  <PresentationFormat>On-screen Show (4:3)</PresentationFormat>
  <Paragraphs>81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May 2015 Update on Measuring IPv6</vt:lpstr>
      <vt:lpstr>IPv6: How Many Can?</vt:lpstr>
      <vt:lpstr>IPv6: How Many Can?</vt:lpstr>
      <vt:lpstr>IPv6: How Many Can?</vt:lpstr>
      <vt:lpstr>Forward Guesstimates</vt:lpstr>
      <vt:lpstr>IPv6: Who Can?</vt:lpstr>
      <vt:lpstr>IPv6: Who Can?</vt:lpstr>
      <vt:lpstr>The Local View: NL</vt:lpstr>
      <vt:lpstr>The Country View for the US</vt:lpstr>
      <vt:lpstr>The Country View for the US</vt:lpstr>
      <vt:lpstr>Concentration of IPv6</vt:lpstr>
      <vt:lpstr>The Internet’s IPv6 Top 30</vt:lpstr>
      <vt:lpstr>The Internet’s IPv6 Top 30</vt:lpstr>
      <vt:lpstr>The Internet’s IPv6 Top 30</vt:lpstr>
      <vt:lpstr>The Internet’s IPv6 Top 30</vt:lpstr>
      <vt:lpstr>Some Observations</vt:lpstr>
      <vt:lpstr>The Internet’s 30 Largest ISPs</vt:lpstr>
      <vt:lpstr>Some Further Observations</vt:lpstr>
      <vt:lpstr>Maybe there’s more to it…</vt:lpstr>
      <vt:lpstr>“Net User Value”</vt:lpstr>
      <vt:lpstr>The Internet’s 30 Most Valuable ISPs</vt:lpstr>
      <vt:lpstr>Maybe IPv6 is further ahead than we thought…</vt:lpstr>
      <vt:lpstr>The Net Value View of IPv6</vt:lpstr>
      <vt:lpstr>The “Net User Value” view of the IPv6 Internet</vt:lpstr>
      <vt:lpstr>IPv6 Today…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Huston</dc:creator>
  <cp:lastModifiedBy>Geoff Huston</cp:lastModifiedBy>
  <cp:revision>221</cp:revision>
  <dcterms:created xsi:type="dcterms:W3CDTF">2014-04-20T21:49:30Z</dcterms:created>
  <dcterms:modified xsi:type="dcterms:W3CDTF">2015-05-14T03:59:42Z</dcterms:modified>
</cp:coreProperties>
</file>