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45"/>
  </p:notesMasterIdLst>
  <p:handoutMasterIdLst>
    <p:handoutMasterId r:id="rId46"/>
  </p:handout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308" r:id="rId38"/>
    <p:sldId id="309" r:id="rId39"/>
    <p:sldId id="310" r:id="rId40"/>
    <p:sldId id="311" r:id="rId41"/>
    <p:sldId id="312" r:id="rId42"/>
    <p:sldId id="313" r:id="rId43"/>
    <p:sldId id="314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5C5C"/>
    <a:srgbClr val="C01B1C"/>
    <a:srgbClr val="C40836"/>
    <a:srgbClr val="590F4A"/>
    <a:srgbClr val="166813"/>
    <a:srgbClr val="004FBB"/>
    <a:srgbClr val="383838"/>
    <a:srgbClr val="00A2D7"/>
    <a:srgbClr val="FFCF00"/>
    <a:srgbClr val="F27D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78" autoAdjust="0"/>
    <p:restoredTop sz="94630" autoAdjust="0"/>
  </p:normalViewPr>
  <p:slideViewPr>
    <p:cSldViewPr>
      <p:cViewPr>
        <p:scale>
          <a:sx n="134" d="100"/>
          <a:sy n="134" d="100"/>
        </p:scale>
        <p:origin x="2728" y="1416"/>
      </p:cViewPr>
      <p:guideLst>
        <p:guide orient="horz" pos="2160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6E606-A10F-224D-985D-2B96CE18CE37}" type="datetimeFigureOut">
              <a:rPr lang="en-US" smtClean="0"/>
              <a:pPr/>
              <a:t>9/29/16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98AA6-3752-434A-BDF7-58C9E8FDA6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1842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0EEA6-3FE3-4FAA-B648-A79F7B237411}" type="datetimeFigureOut">
              <a:rPr lang="en-AU" smtClean="0"/>
              <a:pPr/>
              <a:t>29/9/16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60B50-68CE-4856-A7F5-953E39274F9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94075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08552-6F3A-FE4D-BBC7-A315D743F2FA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004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" y="781"/>
            <a:ext cx="9159925" cy="69081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844825"/>
            <a:ext cx="8208912" cy="2160239"/>
          </a:xfrm>
        </p:spPr>
        <p:txBody>
          <a:bodyPr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4077072"/>
            <a:ext cx="8208912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83744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small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" y="763"/>
            <a:ext cx="9159973" cy="69081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844825"/>
            <a:ext cx="8208912" cy="2160239"/>
          </a:xfrm>
        </p:spPr>
        <p:txBody>
          <a:bodyPr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4077072"/>
            <a:ext cx="8208912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14119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background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161998" cy="69096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8208912" cy="7200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9884C-756A-1343-825C-902DCF4F245A}" type="slidenum">
              <a:rPr lang="en-AU" kern="0" smtClean="0"/>
              <a:pPr/>
              <a:t>‹#›</a:t>
            </a:fld>
            <a:endParaRPr lang="en-AU" kern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258888" y="2420888"/>
            <a:ext cx="6985520" cy="252028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pic>
        <p:nvPicPr>
          <p:cNvPr id="4" name="Picture 3" descr="APNIC-Dhaka_42_Powerpoint full screen slide 01_16x9-01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465"/>
            <a:ext cx="9144000" cy="514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837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background small graphic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" y="762"/>
            <a:ext cx="9159973" cy="69081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8208912" cy="7200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9884C-756A-1343-825C-902DCF4F245A}" type="slidenum">
              <a:rPr lang="en-AU" kern="0" smtClean="0"/>
              <a:pPr/>
              <a:t>‹#›</a:t>
            </a:fld>
            <a:endParaRPr lang="en-AU" kern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258888" y="2420888"/>
            <a:ext cx="6985520" cy="252028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128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0"/>
            <a:ext cx="8352928" cy="4565103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20472" y="6597352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BFBFBF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374650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52928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352928" cy="35283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13479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4104456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1764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20472" y="6597352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BFBFBF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808853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20472" y="6597352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BFBFBF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994038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20472" y="6597352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BFBFBF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072892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0000"/>
            <a:ext cx="9180000" cy="30294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600200"/>
            <a:ext cx="8352928" cy="45651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35206" y="6625130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D799884C-756A-1343-825C-902DCF4F245A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02578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8" r:id="rId2"/>
    <p:sldLayoutId id="2147483676" r:id="rId3"/>
    <p:sldLayoutId id="2147483677" r:id="rId4"/>
    <p:sldLayoutId id="2147483667" r:id="rId5"/>
    <p:sldLayoutId id="2147483668" r:id="rId6"/>
    <p:sldLayoutId id="2147483672" r:id="rId7"/>
    <p:sldLayoutId id="2147483674" r:id="rId8"/>
    <p:sldLayoutId id="2147483675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6700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00" indent="-279400" algn="l" defTabSz="914400" rtl="0" eaLnBrk="1" latinLnBrk="0" hangingPunct="1">
        <a:spcBef>
          <a:spcPts val="4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latin typeface="Powderfinger Type"/>
                <a:cs typeface="Powderfinger Type"/>
              </a:rPr>
              <a:t>IPv6 </a:t>
            </a:r>
            <a:r>
              <a:rPr lang="en-AU" dirty="0" smtClean="0">
                <a:latin typeface="Powderfinger Type"/>
                <a:cs typeface="Powderfinger Type"/>
              </a:rPr>
              <a:t>Performance</a:t>
            </a:r>
            <a:r>
              <a:rPr lang="en-AU" dirty="0">
                <a:latin typeface="Powderfinger Type" charset="0"/>
                <a:ea typeface="Powderfinger Type" charset="0"/>
                <a:cs typeface="Powderfinger Type" charset="0"/>
              </a:rPr>
              <a:t/>
            </a:r>
            <a:br>
              <a:rPr lang="en-AU" dirty="0">
                <a:latin typeface="Powderfinger Type" charset="0"/>
                <a:ea typeface="Powderfinger Type" charset="0"/>
                <a:cs typeface="Powderfinger Type" charset="0"/>
              </a:rPr>
            </a:br>
            <a:r>
              <a:rPr lang="en-AU" dirty="0" smtClean="0">
                <a:latin typeface="Powderfinger Type" charset="0"/>
                <a:ea typeface="Powderfinger Type" charset="0"/>
                <a:cs typeface="Powderfinger Type" charset="0"/>
              </a:rPr>
              <a:t>(revisited)</a:t>
            </a:r>
            <a:endParaRPr lang="en-AU" dirty="0">
              <a:latin typeface="Powderfinger Type" charset="0"/>
              <a:ea typeface="Powderfinger Type" charset="0"/>
              <a:cs typeface="Powderfinger Type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4725144"/>
            <a:ext cx="8208912" cy="1104528"/>
          </a:xfrm>
        </p:spPr>
        <p:txBody>
          <a:bodyPr>
            <a:normAutofit/>
          </a:bodyPr>
          <a:lstStyle/>
          <a:p>
            <a:r>
              <a:rPr lang="en-AU" sz="2000" dirty="0" smtClean="0">
                <a:latin typeface="AhnbergHand"/>
                <a:cs typeface="AhnbergHand"/>
              </a:rPr>
              <a:t>Geoff Huston</a:t>
            </a:r>
          </a:p>
          <a:p>
            <a:r>
              <a:rPr lang="en-AU" sz="2000" dirty="0" smtClean="0">
                <a:latin typeface="AhnbergHand"/>
                <a:cs typeface="AhnbergHand"/>
              </a:rPr>
              <a:t>APNIC Labs</a:t>
            </a:r>
          </a:p>
        </p:txBody>
      </p:sp>
    </p:spTree>
    <p:extLst>
      <p:ext uri="{BB962C8B-B14F-4D97-AF65-F5344CB8AC3E}">
        <p14:creationId xmlns:p14="http://schemas.microsoft.com/office/powerpoint/2010/main" val="61242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8114" y="1882607"/>
            <a:ext cx="1966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Outbound SYN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7360" y="2935797"/>
            <a:ext cx="2443111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Busted SYN ACK</a:t>
            </a:r>
          </a:p>
          <a:p>
            <a:r>
              <a:rPr lang="en-US" dirty="0" smtClean="0">
                <a:latin typeface="AhnbergHand"/>
                <a:cs typeface="AhnbergHand"/>
              </a:rPr>
              <a:t>Return path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1444" y="274638"/>
            <a:ext cx="8915400" cy="1143000"/>
          </a:xfrm>
        </p:spPr>
        <p:txBody>
          <a:bodyPr>
            <a:normAutofit/>
          </a:bodyPr>
          <a:lstStyle/>
          <a:p>
            <a:r>
              <a:rPr lang="en-US" smtClean="0"/>
              <a:t>What we see: Connection </a:t>
            </a:r>
            <a:r>
              <a:rPr lang="en-US" dirty="0" smtClean="0"/>
              <a:t>Failure</a:t>
            </a:r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593378" y="2248695"/>
            <a:ext cx="5008" cy="260266"/>
          </a:xfrm>
          <a:custGeom>
            <a:avLst/>
            <a:gdLst>
              <a:gd name="connsiteX0" fmla="*/ 0 w 5008"/>
              <a:gd name="connsiteY0" fmla="*/ 0 h 260266"/>
              <a:gd name="connsiteX1" fmla="*/ 0 w 5008"/>
              <a:gd name="connsiteY1" fmla="*/ 260266 h 26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08" h="260266">
                <a:moveTo>
                  <a:pt x="0" y="0"/>
                </a:moveTo>
                <a:cubicBezTo>
                  <a:pt x="4337" y="103239"/>
                  <a:pt x="8675" y="206478"/>
                  <a:pt x="0" y="260266"/>
                </a:cubicBezTo>
              </a:path>
            </a:pathLst>
          </a:custGeom>
          <a:ln w="952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Freeform 8"/>
          <p:cNvSpPr/>
          <p:nvPr/>
        </p:nvSpPr>
        <p:spPr>
          <a:xfrm>
            <a:off x="520507" y="2246271"/>
            <a:ext cx="1151215" cy="295096"/>
          </a:xfrm>
          <a:custGeom>
            <a:avLst/>
            <a:gdLst>
              <a:gd name="connsiteX0" fmla="*/ 176972 w 1151215"/>
              <a:gd name="connsiteY0" fmla="*/ 283511 h 295096"/>
              <a:gd name="connsiteX1" fmla="*/ 572557 w 1151215"/>
              <a:gd name="connsiteY1" fmla="*/ 273101 h 295096"/>
              <a:gd name="connsiteX2" fmla="*/ 1082653 w 1151215"/>
              <a:gd name="connsiteY2" fmla="*/ 293922 h 295096"/>
              <a:gd name="connsiteX3" fmla="*/ 1145114 w 1151215"/>
              <a:gd name="connsiteY3" fmla="*/ 231458 h 295096"/>
              <a:gd name="connsiteX4" fmla="*/ 1134704 w 1151215"/>
              <a:gd name="connsiteY4" fmla="*/ 12835 h 295096"/>
              <a:gd name="connsiteX5" fmla="*/ 1020193 w 1151215"/>
              <a:gd name="connsiteY5" fmla="*/ 23246 h 295096"/>
              <a:gd name="connsiteX6" fmla="*/ 0 w 1151215"/>
              <a:gd name="connsiteY6" fmla="*/ 2424 h 295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1215" h="295096">
                <a:moveTo>
                  <a:pt x="176972" y="283511"/>
                </a:moveTo>
                <a:cubicBezTo>
                  <a:pt x="299291" y="277438"/>
                  <a:pt x="421610" y="271366"/>
                  <a:pt x="572557" y="273101"/>
                </a:cubicBezTo>
                <a:cubicBezTo>
                  <a:pt x="723504" y="274836"/>
                  <a:pt x="987227" y="300863"/>
                  <a:pt x="1082653" y="293922"/>
                </a:cubicBezTo>
                <a:cubicBezTo>
                  <a:pt x="1178079" y="286982"/>
                  <a:pt x="1136439" y="278306"/>
                  <a:pt x="1145114" y="231458"/>
                </a:cubicBezTo>
                <a:cubicBezTo>
                  <a:pt x="1153789" y="184610"/>
                  <a:pt x="1155524" y="47537"/>
                  <a:pt x="1134704" y="12835"/>
                </a:cubicBezTo>
                <a:cubicBezTo>
                  <a:pt x="1113884" y="-21867"/>
                  <a:pt x="1209310" y="24981"/>
                  <a:pt x="1020193" y="23246"/>
                </a:cubicBezTo>
                <a:cubicBezTo>
                  <a:pt x="831076" y="21511"/>
                  <a:pt x="0" y="2424"/>
                  <a:pt x="0" y="2424"/>
                </a:cubicBezTo>
              </a:path>
            </a:pathLst>
          </a:custGeom>
          <a:ln w="952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Freeform 9"/>
          <p:cNvSpPr/>
          <p:nvPr/>
        </p:nvSpPr>
        <p:spPr>
          <a:xfrm>
            <a:off x="593378" y="2121674"/>
            <a:ext cx="1257039" cy="106200"/>
          </a:xfrm>
          <a:custGeom>
            <a:avLst/>
            <a:gdLst>
              <a:gd name="connsiteX0" fmla="*/ 0 w 1257039"/>
              <a:gd name="connsiteY0" fmla="*/ 106200 h 106200"/>
              <a:gd name="connsiteX1" fmla="*/ 187382 w 1257039"/>
              <a:gd name="connsiteY1" fmla="*/ 12504 h 106200"/>
              <a:gd name="connsiteX2" fmla="*/ 281073 w 1257039"/>
              <a:gd name="connsiteY2" fmla="*/ 2094 h 106200"/>
              <a:gd name="connsiteX3" fmla="*/ 1207575 w 1257039"/>
              <a:gd name="connsiteY3" fmla="*/ 22915 h 106200"/>
              <a:gd name="connsiteX4" fmla="*/ 1124294 w 1257039"/>
              <a:gd name="connsiteY4" fmla="*/ 64557 h 10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7039" h="106200">
                <a:moveTo>
                  <a:pt x="0" y="106200"/>
                </a:moveTo>
                <a:cubicBezTo>
                  <a:pt x="70268" y="68027"/>
                  <a:pt x="140537" y="29855"/>
                  <a:pt x="187382" y="12504"/>
                </a:cubicBezTo>
                <a:cubicBezTo>
                  <a:pt x="234227" y="-4847"/>
                  <a:pt x="111041" y="359"/>
                  <a:pt x="281073" y="2094"/>
                </a:cubicBezTo>
                <a:cubicBezTo>
                  <a:pt x="451105" y="3829"/>
                  <a:pt x="1067038" y="12505"/>
                  <a:pt x="1207575" y="22915"/>
                </a:cubicBezTo>
                <a:cubicBezTo>
                  <a:pt x="1348112" y="33325"/>
                  <a:pt x="1146849" y="50676"/>
                  <a:pt x="1124294" y="64557"/>
                </a:cubicBezTo>
              </a:path>
            </a:pathLst>
          </a:custGeom>
          <a:ln w="952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Freeform 10"/>
          <p:cNvSpPr/>
          <p:nvPr/>
        </p:nvSpPr>
        <p:spPr>
          <a:xfrm>
            <a:off x="1676031" y="2425676"/>
            <a:ext cx="156152" cy="83285"/>
          </a:xfrm>
          <a:custGeom>
            <a:avLst/>
            <a:gdLst>
              <a:gd name="connsiteX0" fmla="*/ 0 w 156152"/>
              <a:gd name="connsiteY0" fmla="*/ 83285 h 83285"/>
              <a:gd name="connsiteX1" fmla="*/ 156152 w 156152"/>
              <a:gd name="connsiteY1" fmla="*/ 0 h 83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6152" h="83285">
                <a:moveTo>
                  <a:pt x="0" y="83285"/>
                </a:moveTo>
                <a:cubicBezTo>
                  <a:pt x="65063" y="52920"/>
                  <a:pt x="130127" y="22556"/>
                  <a:pt x="156152" y="0"/>
                </a:cubicBezTo>
              </a:path>
            </a:pathLst>
          </a:custGeom>
          <a:ln w="952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Freeform 11"/>
          <p:cNvSpPr/>
          <p:nvPr/>
        </p:nvSpPr>
        <p:spPr>
          <a:xfrm>
            <a:off x="1842593" y="2196642"/>
            <a:ext cx="20821" cy="187391"/>
          </a:xfrm>
          <a:custGeom>
            <a:avLst/>
            <a:gdLst>
              <a:gd name="connsiteX0" fmla="*/ 20821 w 20821"/>
              <a:gd name="connsiteY0" fmla="*/ 0 h 187391"/>
              <a:gd name="connsiteX1" fmla="*/ 0 w 20821"/>
              <a:gd name="connsiteY1" fmla="*/ 187391 h 187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821" h="187391">
                <a:moveTo>
                  <a:pt x="20821" y="0"/>
                </a:moveTo>
                <a:lnTo>
                  <a:pt x="0" y="187391"/>
                </a:lnTo>
              </a:path>
            </a:pathLst>
          </a:custGeom>
          <a:ln w="952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Freeform 13"/>
          <p:cNvSpPr/>
          <p:nvPr/>
        </p:nvSpPr>
        <p:spPr>
          <a:xfrm>
            <a:off x="6537563" y="1979751"/>
            <a:ext cx="711768" cy="956046"/>
          </a:xfrm>
          <a:custGeom>
            <a:avLst/>
            <a:gdLst>
              <a:gd name="connsiteX0" fmla="*/ 0 w 711768"/>
              <a:gd name="connsiteY0" fmla="*/ 39910 h 956046"/>
              <a:gd name="connsiteX1" fmla="*/ 614198 w 711768"/>
              <a:gd name="connsiteY1" fmla="*/ 19089 h 956046"/>
              <a:gd name="connsiteX2" fmla="*/ 697479 w 711768"/>
              <a:gd name="connsiteY2" fmla="*/ 91964 h 956046"/>
              <a:gd name="connsiteX3" fmla="*/ 707889 w 711768"/>
              <a:gd name="connsiteY3" fmla="*/ 956046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768" h="956046">
                <a:moveTo>
                  <a:pt x="0" y="39910"/>
                </a:moveTo>
                <a:cubicBezTo>
                  <a:pt x="248976" y="25161"/>
                  <a:pt x="497952" y="10413"/>
                  <a:pt x="614198" y="19089"/>
                </a:cubicBezTo>
                <a:cubicBezTo>
                  <a:pt x="730444" y="27765"/>
                  <a:pt x="681864" y="-64195"/>
                  <a:pt x="697479" y="91964"/>
                </a:cubicBezTo>
                <a:cubicBezTo>
                  <a:pt x="713094" y="248123"/>
                  <a:pt x="714829" y="812032"/>
                  <a:pt x="707889" y="956046"/>
                </a:cubicBezTo>
              </a:path>
            </a:pathLst>
          </a:cu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Freeform 14"/>
          <p:cNvSpPr/>
          <p:nvPr/>
        </p:nvSpPr>
        <p:spPr>
          <a:xfrm>
            <a:off x="6544602" y="1801038"/>
            <a:ext cx="669620" cy="1184473"/>
          </a:xfrm>
          <a:custGeom>
            <a:avLst/>
            <a:gdLst>
              <a:gd name="connsiteX0" fmla="*/ 669620 w 669620"/>
              <a:gd name="connsiteY0" fmla="*/ 1134759 h 1184473"/>
              <a:gd name="connsiteX1" fmla="*/ 117883 w 669620"/>
              <a:gd name="connsiteY1" fmla="*/ 1134759 h 1184473"/>
              <a:gd name="connsiteX2" fmla="*/ 13781 w 669620"/>
              <a:gd name="connsiteY2" fmla="*/ 1113937 h 1184473"/>
              <a:gd name="connsiteX3" fmla="*/ 3371 w 669620"/>
              <a:gd name="connsiteY3" fmla="*/ 249855 h 1184473"/>
              <a:gd name="connsiteX4" fmla="*/ 34602 w 669620"/>
              <a:gd name="connsiteY4" fmla="*/ 176981 h 1184473"/>
              <a:gd name="connsiteX5" fmla="*/ 274035 w 669620"/>
              <a:gd name="connsiteY5" fmla="*/ 0 h 1184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9620" h="1184473">
                <a:moveTo>
                  <a:pt x="669620" y="1134759"/>
                </a:moveTo>
                <a:lnTo>
                  <a:pt x="117883" y="1134759"/>
                </a:lnTo>
                <a:cubicBezTo>
                  <a:pt x="8577" y="1131289"/>
                  <a:pt x="32866" y="1261421"/>
                  <a:pt x="13781" y="1113937"/>
                </a:cubicBezTo>
                <a:cubicBezTo>
                  <a:pt x="-5304" y="966453"/>
                  <a:pt x="-99" y="406014"/>
                  <a:pt x="3371" y="249855"/>
                </a:cubicBezTo>
                <a:cubicBezTo>
                  <a:pt x="6841" y="93696"/>
                  <a:pt x="-10509" y="218623"/>
                  <a:pt x="34602" y="176981"/>
                </a:cubicBezTo>
                <a:cubicBezTo>
                  <a:pt x="79713" y="135339"/>
                  <a:pt x="227190" y="29497"/>
                  <a:pt x="274035" y="0"/>
                </a:cubicBezTo>
              </a:path>
            </a:pathLst>
          </a:cu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Freeform 15"/>
          <p:cNvSpPr/>
          <p:nvPr/>
        </p:nvSpPr>
        <p:spPr>
          <a:xfrm>
            <a:off x="6849867" y="1780217"/>
            <a:ext cx="562147" cy="10411"/>
          </a:xfrm>
          <a:custGeom>
            <a:avLst/>
            <a:gdLst>
              <a:gd name="connsiteX0" fmla="*/ 0 w 562147"/>
              <a:gd name="connsiteY0" fmla="*/ 10411 h 10411"/>
              <a:gd name="connsiteX1" fmla="*/ 562147 w 562147"/>
              <a:gd name="connsiteY1" fmla="*/ 0 h 10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2147" h="10411">
                <a:moveTo>
                  <a:pt x="0" y="10411"/>
                </a:moveTo>
                <a:lnTo>
                  <a:pt x="562147" y="0"/>
                </a:lnTo>
              </a:path>
            </a:pathLst>
          </a:cu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Freeform 16"/>
          <p:cNvSpPr/>
          <p:nvPr/>
        </p:nvSpPr>
        <p:spPr>
          <a:xfrm>
            <a:off x="7422424" y="1811449"/>
            <a:ext cx="20998" cy="801618"/>
          </a:xfrm>
          <a:custGeom>
            <a:avLst/>
            <a:gdLst>
              <a:gd name="connsiteX0" fmla="*/ 0 w 20998"/>
              <a:gd name="connsiteY0" fmla="*/ 0 h 801618"/>
              <a:gd name="connsiteX1" fmla="*/ 20821 w 20998"/>
              <a:gd name="connsiteY1" fmla="*/ 801618 h 801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998" h="801618">
                <a:moveTo>
                  <a:pt x="0" y="0"/>
                </a:moveTo>
                <a:cubicBezTo>
                  <a:pt x="11278" y="328802"/>
                  <a:pt x="22556" y="657604"/>
                  <a:pt x="20821" y="801618"/>
                </a:cubicBezTo>
              </a:path>
            </a:pathLst>
          </a:cu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Freeform 17"/>
          <p:cNvSpPr/>
          <p:nvPr/>
        </p:nvSpPr>
        <p:spPr>
          <a:xfrm>
            <a:off x="7235042" y="2623478"/>
            <a:ext cx="187382" cy="291497"/>
          </a:xfrm>
          <a:custGeom>
            <a:avLst/>
            <a:gdLst>
              <a:gd name="connsiteX0" fmla="*/ 187382 w 187382"/>
              <a:gd name="connsiteY0" fmla="*/ 0 h 291497"/>
              <a:gd name="connsiteX1" fmla="*/ 104101 w 187382"/>
              <a:gd name="connsiteY1" fmla="*/ 93695 h 291497"/>
              <a:gd name="connsiteX2" fmla="*/ 0 w 187382"/>
              <a:gd name="connsiteY2" fmla="*/ 291497 h 291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7382" h="291497">
                <a:moveTo>
                  <a:pt x="187382" y="0"/>
                </a:moveTo>
                <a:cubicBezTo>
                  <a:pt x="161356" y="22556"/>
                  <a:pt x="135331" y="45112"/>
                  <a:pt x="104101" y="93695"/>
                </a:cubicBezTo>
                <a:cubicBezTo>
                  <a:pt x="72871" y="142278"/>
                  <a:pt x="36435" y="216887"/>
                  <a:pt x="0" y="291497"/>
                </a:cubicBezTo>
              </a:path>
            </a:pathLst>
          </a:cu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Freeform 18"/>
          <p:cNvSpPr/>
          <p:nvPr/>
        </p:nvSpPr>
        <p:spPr>
          <a:xfrm>
            <a:off x="7276683" y="1821860"/>
            <a:ext cx="114511" cy="124927"/>
          </a:xfrm>
          <a:custGeom>
            <a:avLst/>
            <a:gdLst>
              <a:gd name="connsiteX0" fmla="*/ 114511 w 114511"/>
              <a:gd name="connsiteY0" fmla="*/ 0 h 124927"/>
              <a:gd name="connsiteX1" fmla="*/ 0 w 114511"/>
              <a:gd name="connsiteY1" fmla="*/ 124927 h 12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4511" h="124927">
                <a:moveTo>
                  <a:pt x="114511" y="0"/>
                </a:moveTo>
                <a:lnTo>
                  <a:pt x="0" y="124927"/>
                </a:lnTo>
              </a:path>
            </a:pathLst>
          </a:cu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Freeform 19"/>
          <p:cNvSpPr/>
          <p:nvPr/>
        </p:nvSpPr>
        <p:spPr>
          <a:xfrm>
            <a:off x="1853004" y="1699213"/>
            <a:ext cx="4518364" cy="580714"/>
          </a:xfrm>
          <a:custGeom>
            <a:avLst/>
            <a:gdLst>
              <a:gd name="connsiteX0" fmla="*/ 0 w 4518364"/>
              <a:gd name="connsiteY0" fmla="*/ 434965 h 580714"/>
              <a:gd name="connsiteX1" fmla="*/ 520506 w 4518364"/>
              <a:gd name="connsiteY1" fmla="*/ 133057 h 580714"/>
              <a:gd name="connsiteX2" fmla="*/ 1800952 w 4518364"/>
              <a:gd name="connsiteY2" fmla="*/ 8130 h 580714"/>
              <a:gd name="connsiteX3" fmla="*/ 2873196 w 4518364"/>
              <a:gd name="connsiteY3" fmla="*/ 60183 h 580714"/>
              <a:gd name="connsiteX4" fmla="*/ 4413896 w 4518364"/>
              <a:gd name="connsiteY4" fmla="*/ 445376 h 580714"/>
              <a:gd name="connsiteX5" fmla="*/ 4361845 w 4518364"/>
              <a:gd name="connsiteY5" fmla="*/ 330859 h 580714"/>
              <a:gd name="connsiteX6" fmla="*/ 4517997 w 4518364"/>
              <a:gd name="connsiteY6" fmla="*/ 507840 h 580714"/>
              <a:gd name="connsiteX7" fmla="*/ 4309794 w 4518364"/>
              <a:gd name="connsiteY7" fmla="*/ 580714 h 58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18364" h="580714">
                <a:moveTo>
                  <a:pt x="0" y="434965"/>
                </a:moveTo>
                <a:cubicBezTo>
                  <a:pt x="110173" y="319580"/>
                  <a:pt x="220347" y="204196"/>
                  <a:pt x="520506" y="133057"/>
                </a:cubicBezTo>
                <a:cubicBezTo>
                  <a:pt x="820665" y="61918"/>
                  <a:pt x="1408837" y="20276"/>
                  <a:pt x="1800952" y="8130"/>
                </a:cubicBezTo>
                <a:cubicBezTo>
                  <a:pt x="2193067" y="-4016"/>
                  <a:pt x="2437705" y="-12691"/>
                  <a:pt x="2873196" y="60183"/>
                </a:cubicBezTo>
                <a:cubicBezTo>
                  <a:pt x="3308687" y="133057"/>
                  <a:pt x="4165788" y="400263"/>
                  <a:pt x="4413896" y="445376"/>
                </a:cubicBezTo>
                <a:cubicBezTo>
                  <a:pt x="4662004" y="490489"/>
                  <a:pt x="4344495" y="320448"/>
                  <a:pt x="4361845" y="330859"/>
                </a:cubicBezTo>
                <a:cubicBezTo>
                  <a:pt x="4379195" y="341270"/>
                  <a:pt x="4526672" y="466198"/>
                  <a:pt x="4517997" y="507840"/>
                </a:cubicBezTo>
                <a:cubicBezTo>
                  <a:pt x="4509322" y="549482"/>
                  <a:pt x="4309794" y="580714"/>
                  <a:pt x="4309794" y="580714"/>
                </a:cubicBezTo>
              </a:path>
            </a:pathLst>
          </a:cu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Freeform 20"/>
          <p:cNvSpPr/>
          <p:nvPr/>
        </p:nvSpPr>
        <p:spPr>
          <a:xfrm>
            <a:off x="4736610" y="2622682"/>
            <a:ext cx="1770750" cy="1236412"/>
          </a:xfrm>
          <a:custGeom>
            <a:avLst/>
            <a:gdLst>
              <a:gd name="connsiteX0" fmla="*/ 1717672 w 1770750"/>
              <a:gd name="connsiteY0" fmla="*/ 32028 h 1236412"/>
              <a:gd name="connsiteX1" fmla="*/ 1592750 w 1770750"/>
              <a:gd name="connsiteY1" fmla="*/ 796 h 1236412"/>
              <a:gd name="connsiteX2" fmla="*/ 249843 w 1770750"/>
              <a:gd name="connsiteY2" fmla="*/ 32028 h 1236412"/>
              <a:gd name="connsiteX3" fmla="*/ 83281 w 1770750"/>
              <a:gd name="connsiteY3" fmla="*/ 240240 h 1236412"/>
              <a:gd name="connsiteX4" fmla="*/ 114512 w 1770750"/>
              <a:gd name="connsiteY4" fmla="*/ 1198018 h 1236412"/>
              <a:gd name="connsiteX5" fmla="*/ 229023 w 1770750"/>
              <a:gd name="connsiteY5" fmla="*/ 1062680 h 1236412"/>
              <a:gd name="connsiteX6" fmla="*/ 124922 w 1770750"/>
              <a:gd name="connsiteY6" fmla="*/ 1208428 h 1236412"/>
              <a:gd name="connsiteX7" fmla="*/ 0 w 1770750"/>
              <a:gd name="connsiteY7" fmla="*/ 1135554 h 1236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0750" h="1236412">
                <a:moveTo>
                  <a:pt x="1717672" y="32028"/>
                </a:moveTo>
                <a:cubicBezTo>
                  <a:pt x="1777530" y="16412"/>
                  <a:pt x="1837388" y="796"/>
                  <a:pt x="1592750" y="796"/>
                </a:cubicBezTo>
                <a:cubicBezTo>
                  <a:pt x="1348112" y="796"/>
                  <a:pt x="501421" y="-7879"/>
                  <a:pt x="249843" y="32028"/>
                </a:cubicBezTo>
                <a:cubicBezTo>
                  <a:pt x="-1735" y="71935"/>
                  <a:pt x="105836" y="45908"/>
                  <a:pt x="83281" y="240240"/>
                </a:cubicBezTo>
                <a:cubicBezTo>
                  <a:pt x="60726" y="434572"/>
                  <a:pt x="90222" y="1060945"/>
                  <a:pt x="114512" y="1198018"/>
                </a:cubicBezTo>
                <a:cubicBezTo>
                  <a:pt x="138802" y="1335091"/>
                  <a:pt x="227288" y="1060945"/>
                  <a:pt x="229023" y="1062680"/>
                </a:cubicBezTo>
                <a:cubicBezTo>
                  <a:pt x="230758" y="1064415"/>
                  <a:pt x="163092" y="1196282"/>
                  <a:pt x="124922" y="1208428"/>
                </a:cubicBezTo>
                <a:cubicBezTo>
                  <a:pt x="86752" y="1220574"/>
                  <a:pt x="0" y="1135554"/>
                  <a:pt x="0" y="1135554"/>
                </a:cubicBezTo>
              </a:path>
            </a:pathLst>
          </a:cu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TextBox 21"/>
          <p:cNvSpPr txBox="1"/>
          <p:nvPr/>
        </p:nvSpPr>
        <p:spPr>
          <a:xfrm rot="20594228">
            <a:off x="5086869" y="3150718"/>
            <a:ext cx="3656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dirty="0" smtClean="0">
                <a:solidFill>
                  <a:srgbClr val="984807"/>
                </a:solidFill>
                <a:latin typeface="AhnbergHand"/>
                <a:cs typeface="AhnbergHand"/>
              </a:rPr>
              <a:t>What the server sees is an incoming SYN, but no matching incoming ACK</a:t>
            </a:r>
            <a:endParaRPr lang="en-AU" dirty="0">
              <a:solidFill>
                <a:srgbClr val="984807"/>
              </a:solidFill>
              <a:latin typeface="AhnbergHand"/>
              <a:cs typeface="AhnbergHan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37563" y="2482262"/>
            <a:ext cx="6463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100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server</a:t>
            </a:r>
            <a:endParaRPr lang="en-AU" sz="1100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6187" y="2246271"/>
            <a:ext cx="5625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100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client</a:t>
            </a:r>
            <a:endParaRPr lang="en-AU" sz="1100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2028879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73" y="1690689"/>
            <a:ext cx="8329877" cy="4708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IPv4 Connection Failure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3325403" y="3107332"/>
            <a:ext cx="24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latin typeface="AhnbergHand"/>
                <a:cs typeface="AhnbergHand"/>
              </a:rPr>
              <a:t>Missing PCAP data</a:t>
            </a:r>
            <a:endParaRPr lang="en-AU" dirty="0">
              <a:latin typeface="AhnbergHand"/>
              <a:cs typeface="AhnbergHand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159489" y="3603199"/>
            <a:ext cx="270768" cy="895451"/>
          </a:xfrm>
          <a:custGeom>
            <a:avLst/>
            <a:gdLst>
              <a:gd name="connsiteX0" fmla="*/ 0 w 488137"/>
              <a:gd name="connsiteY0" fmla="*/ 0 h 742417"/>
              <a:gd name="connsiteX1" fmla="*/ 319588 w 488137"/>
              <a:gd name="connsiteY1" fmla="*/ 386899 h 742417"/>
              <a:gd name="connsiteX2" fmla="*/ 428921 w 488137"/>
              <a:gd name="connsiteY2" fmla="*/ 740155 h 742417"/>
              <a:gd name="connsiteX3" fmla="*/ 487792 w 488137"/>
              <a:gd name="connsiteY3" fmla="*/ 546706 h 742417"/>
              <a:gd name="connsiteX4" fmla="*/ 403690 w 488137"/>
              <a:gd name="connsiteY4" fmla="*/ 723334 h 742417"/>
              <a:gd name="connsiteX5" fmla="*/ 285947 w 488137"/>
              <a:gd name="connsiteY5" fmla="*/ 630814 h 742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137" h="742417">
                <a:moveTo>
                  <a:pt x="0" y="0"/>
                </a:moveTo>
                <a:cubicBezTo>
                  <a:pt x="124050" y="131770"/>
                  <a:pt x="248101" y="263540"/>
                  <a:pt x="319588" y="386899"/>
                </a:cubicBezTo>
                <a:cubicBezTo>
                  <a:pt x="391075" y="510258"/>
                  <a:pt x="400887" y="713521"/>
                  <a:pt x="428921" y="740155"/>
                </a:cubicBezTo>
                <a:cubicBezTo>
                  <a:pt x="456955" y="766789"/>
                  <a:pt x="491997" y="549510"/>
                  <a:pt x="487792" y="546706"/>
                </a:cubicBezTo>
                <a:cubicBezTo>
                  <a:pt x="483587" y="543903"/>
                  <a:pt x="437331" y="709316"/>
                  <a:pt x="403690" y="723334"/>
                </a:cubicBezTo>
                <a:cubicBezTo>
                  <a:pt x="370049" y="737352"/>
                  <a:pt x="285947" y="630814"/>
                  <a:pt x="285947" y="630814"/>
                </a:cubicBezTo>
              </a:path>
            </a:pathLst>
          </a:cu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Freeform 7"/>
          <p:cNvSpPr/>
          <p:nvPr/>
        </p:nvSpPr>
        <p:spPr>
          <a:xfrm>
            <a:off x="3751572" y="4498650"/>
            <a:ext cx="982269" cy="311201"/>
          </a:xfrm>
          <a:custGeom>
            <a:avLst/>
            <a:gdLst>
              <a:gd name="connsiteX0" fmla="*/ 139481 w 1157893"/>
              <a:gd name="connsiteY0" fmla="*/ 0 h 311201"/>
              <a:gd name="connsiteX1" fmla="*/ 4918 w 1157893"/>
              <a:gd name="connsiteY1" fmla="*/ 142984 h 311201"/>
              <a:gd name="connsiteX2" fmla="*/ 164712 w 1157893"/>
              <a:gd name="connsiteY2" fmla="*/ 302790 h 311201"/>
              <a:gd name="connsiteX3" fmla="*/ 38559 w 1157893"/>
              <a:gd name="connsiteY3" fmla="*/ 159806 h 311201"/>
              <a:gd name="connsiteX4" fmla="*/ 980502 w 1157893"/>
              <a:gd name="connsiteY4" fmla="*/ 142984 h 311201"/>
              <a:gd name="connsiteX5" fmla="*/ 1073015 w 1157893"/>
              <a:gd name="connsiteY5" fmla="*/ 168217 h 311201"/>
              <a:gd name="connsiteX6" fmla="*/ 938451 w 1157893"/>
              <a:gd name="connsiteY6" fmla="*/ 42054 h 311201"/>
              <a:gd name="connsiteX7" fmla="*/ 1157117 w 1157893"/>
              <a:gd name="connsiteY7" fmla="*/ 176628 h 311201"/>
              <a:gd name="connsiteX8" fmla="*/ 997323 w 1157893"/>
              <a:gd name="connsiteY8" fmla="*/ 311201 h 31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7893" h="311201">
                <a:moveTo>
                  <a:pt x="139481" y="0"/>
                </a:moveTo>
                <a:cubicBezTo>
                  <a:pt x="70097" y="46259"/>
                  <a:pt x="713" y="92519"/>
                  <a:pt x="4918" y="142984"/>
                </a:cubicBezTo>
                <a:cubicBezTo>
                  <a:pt x="9123" y="193449"/>
                  <a:pt x="159105" y="299986"/>
                  <a:pt x="164712" y="302790"/>
                </a:cubicBezTo>
                <a:cubicBezTo>
                  <a:pt x="170319" y="305594"/>
                  <a:pt x="-97406" y="186440"/>
                  <a:pt x="38559" y="159806"/>
                </a:cubicBezTo>
                <a:cubicBezTo>
                  <a:pt x="174524" y="133172"/>
                  <a:pt x="808093" y="141582"/>
                  <a:pt x="980502" y="142984"/>
                </a:cubicBezTo>
                <a:cubicBezTo>
                  <a:pt x="1152911" y="144386"/>
                  <a:pt x="1080024" y="185039"/>
                  <a:pt x="1073015" y="168217"/>
                </a:cubicBezTo>
                <a:cubicBezTo>
                  <a:pt x="1066007" y="151395"/>
                  <a:pt x="924434" y="40652"/>
                  <a:pt x="938451" y="42054"/>
                </a:cubicBezTo>
                <a:cubicBezTo>
                  <a:pt x="952468" y="43456"/>
                  <a:pt x="1147305" y="131770"/>
                  <a:pt x="1157117" y="176628"/>
                </a:cubicBezTo>
                <a:cubicBezTo>
                  <a:pt x="1166929" y="221486"/>
                  <a:pt x="1082126" y="266343"/>
                  <a:pt x="997323" y="311201"/>
                </a:cubicBezTo>
              </a:path>
            </a:pathLst>
          </a:cu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9770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IPv4 Failures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IPv4 failures are around 1 in 500</a:t>
            </a:r>
          </a:p>
          <a:p>
            <a:r>
              <a:rPr lang="en-US" dirty="0" smtClean="0"/>
              <a:t>And we are pretty sure its NOT:</a:t>
            </a:r>
          </a:p>
          <a:p>
            <a:pPr lvl="1"/>
            <a:r>
              <a:rPr lang="en-US" dirty="0" smtClean="0"/>
              <a:t>Auto-</a:t>
            </a:r>
            <a:r>
              <a:rPr lang="en-US" dirty="0" err="1" smtClean="0"/>
              <a:t>tunnelling</a:t>
            </a:r>
            <a:endParaRPr lang="en-US" dirty="0" smtClean="0"/>
          </a:p>
          <a:p>
            <a:pPr lvl="1"/>
            <a:r>
              <a:rPr lang="en-US" dirty="0" smtClean="0"/>
              <a:t>Lousy CPE firmware</a:t>
            </a:r>
          </a:p>
          <a:p>
            <a:pPr lvl="1"/>
            <a:r>
              <a:rPr lang="en-US" dirty="0" smtClean="0"/>
              <a:t>Strange firewall filters</a:t>
            </a:r>
          </a:p>
          <a:p>
            <a:pPr lvl="1"/>
            <a:endParaRPr lang="en-US" dirty="0"/>
          </a:p>
          <a:p>
            <a:r>
              <a:rPr lang="en-US" dirty="0" smtClean="0"/>
              <a:t>So what is the reason for this residual asymmetric failure rate?</a:t>
            </a:r>
          </a:p>
          <a:p>
            <a:r>
              <a:rPr lang="en-US" dirty="0" smtClean="0"/>
              <a:t>Is it asymmetric routing connectivity?</a:t>
            </a:r>
          </a:p>
        </p:txBody>
      </p:sp>
    </p:spTree>
    <p:extLst>
      <p:ext uri="{BB962C8B-B14F-4D97-AF65-F5344CB8AC3E}">
        <p14:creationId xmlns:p14="http://schemas.microsoft.com/office/powerpoint/2010/main" val="971874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6" y="1361300"/>
            <a:ext cx="8670554" cy="490074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Daily IPv6 Failures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3645269" y="2760826"/>
            <a:ext cx="847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RIP</a:t>
            </a:r>
          </a:p>
          <a:p>
            <a:r>
              <a:rPr lang="en-AU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Flash!</a:t>
            </a:r>
            <a:endParaRPr lang="en-AU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4011572" y="3422733"/>
            <a:ext cx="181456" cy="306440"/>
          </a:xfrm>
          <a:custGeom>
            <a:avLst/>
            <a:gdLst>
              <a:gd name="connsiteX0" fmla="*/ 98965 w 181456"/>
              <a:gd name="connsiteY0" fmla="*/ 0 h 306440"/>
              <a:gd name="connsiteX1" fmla="*/ 98965 w 181456"/>
              <a:gd name="connsiteY1" fmla="*/ 296874 h 306440"/>
              <a:gd name="connsiteX2" fmla="*/ 181437 w 181456"/>
              <a:gd name="connsiteY2" fmla="*/ 239149 h 306440"/>
              <a:gd name="connsiteX3" fmla="*/ 90718 w 181456"/>
              <a:gd name="connsiteY3" fmla="*/ 296874 h 306440"/>
              <a:gd name="connsiteX4" fmla="*/ 0 w 181456"/>
              <a:gd name="connsiteY4" fmla="*/ 214409 h 306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456" h="306440">
                <a:moveTo>
                  <a:pt x="98965" y="0"/>
                </a:moveTo>
                <a:cubicBezTo>
                  <a:pt x="92092" y="128508"/>
                  <a:pt x="85220" y="257016"/>
                  <a:pt x="98965" y="296874"/>
                </a:cubicBezTo>
                <a:cubicBezTo>
                  <a:pt x="112710" y="336732"/>
                  <a:pt x="182811" y="239149"/>
                  <a:pt x="181437" y="239149"/>
                </a:cubicBezTo>
                <a:cubicBezTo>
                  <a:pt x="180063" y="239149"/>
                  <a:pt x="120958" y="300997"/>
                  <a:pt x="90718" y="296874"/>
                </a:cubicBezTo>
                <a:cubicBezTo>
                  <a:pt x="60478" y="292751"/>
                  <a:pt x="0" y="214409"/>
                  <a:pt x="0" y="214409"/>
                </a:cubicBezTo>
              </a:path>
            </a:pathLst>
          </a:cu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2123728" y="4942909"/>
            <a:ext cx="2187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HTML5 + TLS +</a:t>
            </a:r>
          </a:p>
          <a:p>
            <a:r>
              <a:rPr lang="en-AU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Mobile Devices</a:t>
            </a:r>
            <a:endParaRPr lang="en-AU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011572" y="5103991"/>
            <a:ext cx="1216407" cy="321868"/>
          </a:xfrm>
          <a:custGeom>
            <a:avLst/>
            <a:gdLst>
              <a:gd name="connsiteX0" fmla="*/ 0 w 1216407"/>
              <a:gd name="connsiteY0" fmla="*/ 321868 h 321868"/>
              <a:gd name="connsiteX1" fmla="*/ 692758 w 1216407"/>
              <a:gd name="connsiteY1" fmla="*/ 115705 h 321868"/>
              <a:gd name="connsiteX2" fmla="*/ 1212327 w 1216407"/>
              <a:gd name="connsiteY2" fmla="*/ 99212 h 321868"/>
              <a:gd name="connsiteX3" fmla="*/ 948419 w 1216407"/>
              <a:gd name="connsiteY3" fmla="*/ 254 h 321868"/>
              <a:gd name="connsiteX4" fmla="*/ 1204080 w 1216407"/>
              <a:gd name="connsiteY4" fmla="*/ 132198 h 321868"/>
              <a:gd name="connsiteX5" fmla="*/ 1080373 w 1216407"/>
              <a:gd name="connsiteY5" fmla="*/ 280635 h 321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6407" h="321868">
                <a:moveTo>
                  <a:pt x="0" y="321868"/>
                </a:moveTo>
                <a:cubicBezTo>
                  <a:pt x="245352" y="237341"/>
                  <a:pt x="490704" y="152814"/>
                  <a:pt x="692758" y="115705"/>
                </a:cubicBezTo>
                <a:cubicBezTo>
                  <a:pt x="894812" y="78596"/>
                  <a:pt x="1169717" y="118454"/>
                  <a:pt x="1212327" y="99212"/>
                </a:cubicBezTo>
                <a:cubicBezTo>
                  <a:pt x="1254937" y="79970"/>
                  <a:pt x="949793" y="-5244"/>
                  <a:pt x="948419" y="254"/>
                </a:cubicBezTo>
                <a:cubicBezTo>
                  <a:pt x="947045" y="5752"/>
                  <a:pt x="1182088" y="85468"/>
                  <a:pt x="1204080" y="132198"/>
                </a:cubicBezTo>
                <a:cubicBezTo>
                  <a:pt x="1226072" y="178928"/>
                  <a:pt x="1080373" y="280635"/>
                  <a:pt x="1080373" y="280635"/>
                </a:cubicBezTo>
              </a:path>
            </a:pathLst>
          </a:cu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1564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Daily IPv6 Failures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2" y="1238804"/>
            <a:ext cx="9144000" cy="51683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93683" y="3048000"/>
            <a:ext cx="315663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hnbergHand" charset="0"/>
                <a:ea typeface="AhnbergHand" charset="0"/>
                <a:cs typeface="AhnbergHand" charset="0"/>
              </a:rPr>
              <a:t>6to4 is highly unreliable!</a:t>
            </a:r>
            <a:endParaRPr lang="en-US" dirty="0">
              <a:solidFill>
                <a:schemeClr val="tx2"/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605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Daily IPv6 Failures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9652"/>
            <a:ext cx="9144000" cy="51683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35427" y="5201479"/>
            <a:ext cx="493757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03D46"/>
                </a:solidFill>
                <a:latin typeface="AhnbergHand" charset="0"/>
                <a:ea typeface="AhnbergHand" charset="0"/>
                <a:cs typeface="AhnbergHand" charset="0"/>
              </a:rPr>
              <a:t>Unicast IPv6 shows </a:t>
            </a:r>
            <a:r>
              <a:rPr lang="en-US" smtClean="0">
                <a:solidFill>
                  <a:srgbClr val="D03D46"/>
                </a:solidFill>
                <a:latin typeface="AhnbergHand" charset="0"/>
                <a:ea typeface="AhnbergHand" charset="0"/>
                <a:cs typeface="AhnbergHand" charset="0"/>
              </a:rPr>
              <a:t>moderate reliability</a:t>
            </a:r>
            <a:endParaRPr lang="en-US" dirty="0">
              <a:solidFill>
                <a:srgbClr val="D03D46"/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318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Failures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1.5% failure for unicast V6 is </a:t>
            </a:r>
            <a:r>
              <a:rPr lang="en-US" dirty="0" smtClean="0"/>
              <a:t>still unacceptable</a:t>
            </a:r>
            <a:r>
              <a:rPr lang="en-US" dirty="0" smtClean="0"/>
              <a:t>!</a:t>
            </a:r>
          </a:p>
          <a:p>
            <a:r>
              <a:rPr lang="en-US" dirty="0" smtClean="0"/>
              <a:t>Why is this happening?</a:t>
            </a:r>
          </a:p>
          <a:p>
            <a:pPr lvl="1"/>
            <a:r>
              <a:rPr lang="en-US" dirty="0" smtClean="0"/>
              <a:t>Auto-</a:t>
            </a:r>
            <a:r>
              <a:rPr lang="en-US" dirty="0" err="1" smtClean="0"/>
              <a:t>tunnelling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Lousy CPE firmware?</a:t>
            </a:r>
          </a:p>
          <a:p>
            <a:pPr lvl="1"/>
            <a:r>
              <a:rPr lang="en-US" dirty="0" smtClean="0"/>
              <a:t>Strange firewall filters?</a:t>
            </a:r>
          </a:p>
          <a:p>
            <a:pPr lvl="1"/>
            <a:r>
              <a:rPr lang="en-US" dirty="0" smtClean="0"/>
              <a:t>Asymmetric routing</a:t>
            </a:r>
          </a:p>
        </p:txBody>
      </p:sp>
    </p:spTree>
    <p:extLst>
      <p:ext uri="{BB962C8B-B14F-4D97-AF65-F5344CB8AC3E}">
        <p14:creationId xmlns:p14="http://schemas.microsoft.com/office/powerpoint/2010/main" val="820051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 IPv6 failure uniformly distributed?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61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 IPv6 </a:t>
            </a:r>
            <a:r>
              <a:rPr lang="en-US" smtClean="0"/>
              <a:t>failure uniformly distributed?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36251"/>
            <a:ext cx="8229600" cy="3653861"/>
          </a:xfrm>
        </p:spPr>
      </p:pic>
    </p:spTree>
    <p:extLst>
      <p:ext uri="{BB962C8B-B14F-4D97-AF65-F5344CB8AC3E}">
        <p14:creationId xmlns:p14="http://schemas.microsoft.com/office/powerpoint/2010/main" val="1439205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Failure by Country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41" y="1371255"/>
            <a:ext cx="4747642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787" y="1385889"/>
            <a:ext cx="1882027" cy="451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22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are we looking at: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How “reliable” are IPv6 connections?</a:t>
            </a:r>
          </a:p>
          <a:p>
            <a:pPr marL="457200" lvl="1" indent="0">
              <a:buNone/>
            </a:pPr>
            <a:endParaRPr lang="en-AU" dirty="0"/>
          </a:p>
          <a:p>
            <a:pPr marL="457200" lvl="1" indent="0">
              <a:buNone/>
            </a:pPr>
            <a:endParaRPr lang="en-AU" dirty="0" smtClean="0"/>
          </a:p>
          <a:p>
            <a:r>
              <a:rPr lang="en-AU" dirty="0" smtClean="0"/>
              <a:t>How “fast” are IPv6 connections?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61307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Failure by Network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66" y="1242656"/>
            <a:ext cx="5153287" cy="54375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657" y="1311359"/>
            <a:ext cx="2569409" cy="535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27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cautionary 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are “single shot” measurements rather than sustained repeated test, so there is some noise component here</a:t>
            </a:r>
          </a:p>
          <a:p>
            <a:r>
              <a:rPr lang="en-US" dirty="0" smtClean="0"/>
              <a:t>Its also likely that connection failure is related to consumer equipment rather than network-level failure, as a network level failure would conventionally give a failure rate closer to 100% than ~10%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5645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are we looking at: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How “reliable” are IPv6 connections?</a:t>
            </a:r>
          </a:p>
          <a:p>
            <a:pPr marL="457200" lvl="1" indent="0">
              <a:buNone/>
            </a:pPr>
            <a:endParaRPr lang="en-AU" dirty="0"/>
          </a:p>
          <a:p>
            <a:pPr marL="457200" lvl="1" indent="0">
              <a:buNone/>
            </a:pPr>
            <a:endParaRPr lang="en-AU" dirty="0" smtClean="0"/>
          </a:p>
          <a:p>
            <a:r>
              <a:rPr lang="en-AU" dirty="0" smtClean="0"/>
              <a:t>How “fast” are IPv6 connections?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 rot="21435082">
            <a:off x="1132403" y="2074675"/>
            <a:ext cx="79197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Do all TCP connection attempts succeed?</a:t>
            </a:r>
            <a:endParaRPr lang="en-AU" sz="2800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  <p:sp>
        <p:nvSpPr>
          <p:cNvPr id="5" name="TextBox 4"/>
          <p:cNvSpPr txBox="1"/>
          <p:nvPr/>
        </p:nvSpPr>
        <p:spPr>
          <a:xfrm rot="21435082">
            <a:off x="2899036" y="3685017"/>
            <a:ext cx="50035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Is V6 slower than V4?</a:t>
            </a:r>
            <a:endParaRPr lang="en-AU" sz="3200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8901" y="1354447"/>
            <a:ext cx="8491571" cy="135447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65397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look at TCP SYNs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63657"/>
            <a:ext cx="8229600" cy="2799049"/>
          </a:xfrm>
        </p:spPr>
      </p:pic>
      <p:sp>
        <p:nvSpPr>
          <p:cNvPr id="6" name="Right Brace 5"/>
          <p:cNvSpPr/>
          <p:nvPr/>
        </p:nvSpPr>
        <p:spPr>
          <a:xfrm>
            <a:off x="7450666" y="3657600"/>
            <a:ext cx="313267" cy="60113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7399867" y="3962400"/>
            <a:ext cx="499542" cy="1473745"/>
          </a:xfrm>
          <a:custGeom>
            <a:avLst/>
            <a:gdLst>
              <a:gd name="connsiteX0" fmla="*/ 355600 w 499542"/>
              <a:gd name="connsiteY0" fmla="*/ 0 h 1473745"/>
              <a:gd name="connsiteX1" fmla="*/ 321733 w 499542"/>
              <a:gd name="connsiteY1" fmla="*/ 1405467 h 1473745"/>
              <a:gd name="connsiteX2" fmla="*/ 499533 w 499542"/>
              <a:gd name="connsiteY2" fmla="*/ 1261533 h 1473745"/>
              <a:gd name="connsiteX3" fmla="*/ 313266 w 499542"/>
              <a:gd name="connsiteY3" fmla="*/ 1473200 h 1473745"/>
              <a:gd name="connsiteX4" fmla="*/ 0 w 499542"/>
              <a:gd name="connsiteY4" fmla="*/ 1185333 h 1473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542" h="1473745">
                <a:moveTo>
                  <a:pt x="355600" y="0"/>
                </a:moveTo>
                <a:cubicBezTo>
                  <a:pt x="326672" y="597606"/>
                  <a:pt x="297744" y="1195212"/>
                  <a:pt x="321733" y="1405467"/>
                </a:cubicBezTo>
                <a:cubicBezTo>
                  <a:pt x="345722" y="1615723"/>
                  <a:pt x="500944" y="1250244"/>
                  <a:pt x="499533" y="1261533"/>
                </a:cubicBezTo>
                <a:cubicBezTo>
                  <a:pt x="498122" y="1272822"/>
                  <a:pt x="396522" y="1485900"/>
                  <a:pt x="313266" y="1473200"/>
                </a:cubicBezTo>
                <a:cubicBezTo>
                  <a:pt x="230010" y="1460500"/>
                  <a:pt x="0" y="1185333"/>
                  <a:pt x="0" y="1185333"/>
                </a:cubicBezTo>
              </a:path>
            </a:pathLst>
          </a:cu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07060" y="5556279"/>
            <a:ext cx="2039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1 RTT interval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0339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Why SYNs?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Every TCP session starts with a SYN handshake</a:t>
            </a:r>
          </a:p>
          <a:p>
            <a:r>
              <a:rPr lang="en-AU" dirty="0" smtClean="0"/>
              <a:t>Its typically a kernel level operation, which means that there is little in the way of application level interaction with the SYN exchange</a:t>
            </a:r>
          </a:p>
          <a:p>
            <a:r>
              <a:rPr lang="en-AU" dirty="0" smtClean="0"/>
              <a:t>On the downside there is only a single sample point per measurement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953267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Generating a comparative </a:t>
            </a:r>
            <a:r>
              <a:rPr lang="en-US" baseline="0" dirty="0" smtClean="0"/>
              <a:t>RTT profile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kern="1200" dirty="0" smtClean="0">
                <a:effectLst/>
                <a:latin typeface="+mn-lt"/>
                <a:ea typeface="+mn-ea"/>
                <a:cs typeface="+mn-cs"/>
              </a:rPr>
              <a:t>For each successful connection couplet (IPv4 and IPv4) from the same endpoint, gather the pair of RTT measurements </a:t>
            </a:r>
            <a:r>
              <a:rPr lang="en-US" dirty="0" smtClean="0"/>
              <a:t>from</a:t>
            </a:r>
            <a:r>
              <a:rPr lang="en-US" sz="3200" kern="1200" dirty="0" smtClean="0">
                <a:effectLst/>
                <a:latin typeface="+mn-lt"/>
                <a:ea typeface="+mn-ea"/>
                <a:cs typeface="+mn-cs"/>
              </a:rPr>
              <a:t> the SYN-ACK exchanges</a:t>
            </a:r>
          </a:p>
          <a:p>
            <a:pPr lvl="1" indent="-342900">
              <a:buFont typeface="Arial"/>
              <a:buChar char="•"/>
            </a:pPr>
            <a:r>
              <a:rPr lang="en-US" sz="2800" dirty="0" smtClean="0">
                <a:effectLst/>
              </a:rPr>
              <a:t>Use the server’s web logs to associate a couplet of IPv4 and IPv6 addresses</a:t>
            </a:r>
          </a:p>
          <a:p>
            <a:pPr lvl="1" indent="-342900">
              <a:buFont typeface="Arial"/>
              <a:buChar char="•"/>
            </a:pPr>
            <a:r>
              <a:rPr lang="en-US" dirty="0" smtClean="0"/>
              <a:t>Use the packet dumps to collect RTT information from the SYN-ACK Exchange</a:t>
            </a:r>
          </a:p>
          <a:p>
            <a:pPr lvl="1" indent="-342900">
              <a:buFont typeface="Arial"/>
              <a:buChar char="•"/>
            </a:pPr>
            <a:r>
              <a:rPr lang="en-US" dirty="0" smtClean="0"/>
              <a:t>Use IPv6 RTT – IPv4 RTT as the metric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2078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Example of Path Divergence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$ traceroute from Singapore to Canberra, IPv4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traceroute to 202.158.xxxx.yyy, 30 hops max, 60 byte packets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dirty="0"/>
              <a:t> 1  103.3.60.3 0.672ms 0.796ms 0.899ms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dirty="0"/>
              <a:t> 2  139.162.0.9 0.754ms 0.708ms 0.732ms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3  te0-1-0-21.br03.sin02.pccwbtn.net 1.697ms 0.760ms 0.726ms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tr-TR" dirty="0"/>
              <a:t> 4  ntt.fe3-18.br01.sin02.pccwbtn.net 69.526ms 69.644ms 69.754ms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dirty="0"/>
              <a:t> 5  ae-10.r20.sngpsi05.sg.bb.gin.ntt.net 60.702ms 68.474ms  68.469ms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dirty="0"/>
              <a:t> 6  ae-8.r22.snjsca04.us.bb.gin.ntt.net 168.447ms 168.532ms 168.138ms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dirty="0"/>
              <a:t> 7  ae-19.r01.snjsca04.us.bb.gin.ntt.net 167.489ms 170.665ms 178.832ms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dirty="0"/>
              <a:t> 8  xe-0-8-0-21.r01.snjsca04.us.ce.gin.ntt.net 330.084ms  323.556ms  329.772ms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dirty="0"/>
              <a:t> 9  xe-1-0-1.pe1.msct.nsw.aarnet.net.au 330.020ms  323.738ms  334.474ms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dirty="0"/>
              <a:t>10  et-3-3-0.pe1.rsby.nsw.aarnet.net.au 327.788ms 334.157ms  328.199ms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ro-RO" dirty="0"/>
              <a:t>11  138.44.161.6 323.644ms  319.455ms  323.563ms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dirty="0"/>
              <a:t>12  202.158.xxx.yyy 319.885ms 333.933ms 325.014ms</a:t>
            </a:r>
          </a:p>
          <a:p>
            <a:pPr marL="0" indent="0">
              <a:spcBef>
                <a:spcPts val="0"/>
              </a:spcBef>
              <a:buNone/>
            </a:pPr>
            <a:endParaRPr lang="fi-FI" dirty="0"/>
          </a:p>
          <a:p>
            <a:pPr marL="0" indent="0">
              <a:spcBef>
                <a:spcPts val="0"/>
              </a:spcBef>
              <a:buNone/>
            </a:pPr>
            <a:r>
              <a:rPr lang="fi-FI" dirty="0"/>
              <a:t>$ </a:t>
            </a:r>
            <a:r>
              <a:rPr lang="fi-FI" dirty="0" err="1"/>
              <a:t>traceroute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Canberra to Singapore, IPv4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dirty="0" err="1"/>
              <a:t>traceroute</a:t>
            </a:r>
            <a:r>
              <a:rPr lang="fi-FI" dirty="0"/>
              <a:t> to 139.162.xxx.yyy, 64 </a:t>
            </a:r>
            <a:r>
              <a:rPr lang="fi-FI" dirty="0" err="1"/>
              <a:t>hops</a:t>
            </a:r>
            <a:r>
              <a:rPr lang="fi-FI" dirty="0"/>
              <a:t> </a:t>
            </a:r>
            <a:r>
              <a:rPr lang="fi-FI" dirty="0" err="1"/>
              <a:t>max</a:t>
            </a:r>
            <a:r>
              <a:rPr lang="fi-FI" dirty="0"/>
              <a:t>, 52 </a:t>
            </a:r>
            <a:r>
              <a:rPr lang="fi-FI" dirty="0" err="1"/>
              <a:t>byte</a:t>
            </a:r>
            <a:r>
              <a:rPr lang="fi-FI" dirty="0"/>
              <a:t> </a:t>
            </a:r>
            <a:r>
              <a:rPr lang="fi-FI" dirty="0" err="1"/>
              <a:t>packets</a:t>
            </a:r>
            <a:endParaRPr lang="fi-FI" dirty="0"/>
          </a:p>
          <a:p>
            <a:pPr marL="0" indent="0">
              <a:spcBef>
                <a:spcPts val="0"/>
              </a:spcBef>
              <a:buNone/>
            </a:pPr>
            <a:r>
              <a:rPr lang="de-DE" dirty="0"/>
              <a:t> 1  202.158.x.y 0.682ms  0.388ms  0.313ms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dirty="0"/>
              <a:t> 2  xe-5-0-4-205.pe1.actn.act.aarnet.net.a 0.721ms  0.828ms  0.674ms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dirty="0"/>
              <a:t> 3  et-0-3-0.pe1.rsby.nsw.aarnet.net.au 4.548ms  4.733ms  4.533ms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dirty="0"/>
              <a:t> 4  et-7-1-0.pe1.brwy.nsw.aarnet.net.au  4.734ms 5.418ms 4.745ms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dirty="0"/>
              <a:t> 5  et-0-3-0.pe1.bkvl.nsw.aarnet.net.au 5.117ms 5.512ms  5.524ms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dirty="0"/>
              <a:t> 6  xe-0-0-0.bb1.b.sea.aarnet.net.au 148.017ms  148.019ms  148.131ms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is-IS" dirty="0"/>
              <a:t> 7  ge3-0.cr02.sea01.pccwbtn.net (206.81.80.13)  148.469ms  148.059ms  148.429ms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dirty="0"/>
              <a:t> 8  tenge0-2-0-14.br03.sin02.pccwbtn.net 319.435ms 325.053ms 319.117ms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dirty="0"/>
              <a:t> 9  tenge0-2-0-15.br03.sin02.pccwbtn.net 319.257ms 332.560ms 323.415ms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10  linode.te0-1-0-21.br03.sin02.pccwbtn.net 323.723ms  323.627ms  323.587ms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11  139.162.aaa.bbb  334.609ms  347.243ms  347.220ms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dirty="0"/>
              <a:t>12  139.162.xxx.yyy 325.186ms  338.209ms  325.603ms</a:t>
            </a:r>
          </a:p>
          <a:p>
            <a:pPr defTabSz="914400">
              <a:spcBef>
                <a:spcPts val="0"/>
              </a:spcBef>
            </a:pP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746" y="2206172"/>
            <a:ext cx="4157957" cy="284593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985657" y="2280203"/>
            <a:ext cx="3698859" cy="2546762"/>
            <a:chOff x="1429657" y="3354260"/>
            <a:chExt cx="3698859" cy="2546762"/>
          </a:xfrm>
        </p:grpSpPr>
        <p:sp>
          <p:nvSpPr>
            <p:cNvPr id="6" name="Freeform 5"/>
            <p:cNvSpPr/>
            <p:nvPr/>
          </p:nvSpPr>
          <p:spPr>
            <a:xfrm>
              <a:off x="1429657" y="3354260"/>
              <a:ext cx="3698859" cy="2546762"/>
            </a:xfrm>
            <a:custGeom>
              <a:avLst/>
              <a:gdLst>
                <a:gd name="connsiteX0" fmla="*/ 1240972 w 3698859"/>
                <a:gd name="connsiteY0" fmla="*/ 2524026 h 2546762"/>
                <a:gd name="connsiteX1" fmla="*/ 1299029 w 3698859"/>
                <a:gd name="connsiteY1" fmla="*/ 2465969 h 2546762"/>
                <a:gd name="connsiteX2" fmla="*/ 2336800 w 3698859"/>
                <a:gd name="connsiteY2" fmla="*/ 1863626 h 2546762"/>
                <a:gd name="connsiteX3" fmla="*/ 3505200 w 3698859"/>
                <a:gd name="connsiteY3" fmla="*/ 288826 h 2546762"/>
                <a:gd name="connsiteX4" fmla="*/ 3650343 w 3698859"/>
                <a:gd name="connsiteY4" fmla="*/ 13054 h 2546762"/>
                <a:gd name="connsiteX5" fmla="*/ 3004457 w 3698859"/>
                <a:gd name="connsiteY5" fmla="*/ 470254 h 2546762"/>
                <a:gd name="connsiteX6" fmla="*/ 1436914 w 3698859"/>
                <a:gd name="connsiteY6" fmla="*/ 760540 h 2546762"/>
                <a:gd name="connsiteX7" fmla="*/ 457200 w 3698859"/>
                <a:gd name="connsiteY7" fmla="*/ 891169 h 2546762"/>
                <a:gd name="connsiteX8" fmla="*/ 188686 w 3698859"/>
                <a:gd name="connsiteY8" fmla="*/ 1326597 h 2546762"/>
                <a:gd name="connsiteX9" fmla="*/ 0 w 3698859"/>
                <a:gd name="connsiteY9" fmla="*/ 1420940 h 2546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98859" h="2546762">
                  <a:moveTo>
                    <a:pt x="1240972" y="2524026"/>
                  </a:moveTo>
                  <a:cubicBezTo>
                    <a:pt x="1178681" y="2550031"/>
                    <a:pt x="1116391" y="2576036"/>
                    <a:pt x="1299029" y="2465969"/>
                  </a:cubicBezTo>
                  <a:cubicBezTo>
                    <a:pt x="1481667" y="2355902"/>
                    <a:pt x="1969105" y="2226483"/>
                    <a:pt x="2336800" y="1863626"/>
                  </a:cubicBezTo>
                  <a:cubicBezTo>
                    <a:pt x="2704495" y="1500769"/>
                    <a:pt x="3286276" y="597255"/>
                    <a:pt x="3505200" y="288826"/>
                  </a:cubicBezTo>
                  <a:cubicBezTo>
                    <a:pt x="3724124" y="-19603"/>
                    <a:pt x="3733800" y="-17184"/>
                    <a:pt x="3650343" y="13054"/>
                  </a:cubicBezTo>
                  <a:cubicBezTo>
                    <a:pt x="3566886" y="43292"/>
                    <a:pt x="3373362" y="345673"/>
                    <a:pt x="3004457" y="470254"/>
                  </a:cubicBezTo>
                  <a:cubicBezTo>
                    <a:pt x="2635552" y="594835"/>
                    <a:pt x="1861457" y="690387"/>
                    <a:pt x="1436914" y="760540"/>
                  </a:cubicBezTo>
                  <a:cubicBezTo>
                    <a:pt x="1012371" y="830692"/>
                    <a:pt x="665238" y="796826"/>
                    <a:pt x="457200" y="891169"/>
                  </a:cubicBezTo>
                  <a:cubicBezTo>
                    <a:pt x="249162" y="985512"/>
                    <a:pt x="264886" y="1238302"/>
                    <a:pt x="188686" y="1326597"/>
                  </a:cubicBezTo>
                  <a:cubicBezTo>
                    <a:pt x="112486" y="1414892"/>
                    <a:pt x="0" y="1420940"/>
                    <a:pt x="0" y="1420940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4034971" y="4648683"/>
              <a:ext cx="195893" cy="220860"/>
            </a:xfrm>
            <a:custGeom>
              <a:avLst/>
              <a:gdLst>
                <a:gd name="connsiteX0" fmla="*/ 0 w 195893"/>
                <a:gd name="connsiteY0" fmla="*/ 112003 h 220860"/>
                <a:gd name="connsiteX1" fmla="*/ 188686 w 195893"/>
                <a:gd name="connsiteY1" fmla="*/ 3146 h 220860"/>
                <a:gd name="connsiteX2" fmla="*/ 159658 w 195893"/>
                <a:gd name="connsiteY2" fmla="*/ 220860 h 22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5893" h="220860">
                  <a:moveTo>
                    <a:pt x="0" y="112003"/>
                  </a:moveTo>
                  <a:cubicBezTo>
                    <a:pt x="81038" y="48503"/>
                    <a:pt x="162076" y="-14997"/>
                    <a:pt x="188686" y="3146"/>
                  </a:cubicBezTo>
                  <a:cubicBezTo>
                    <a:pt x="215296" y="21289"/>
                    <a:pt x="159658" y="220860"/>
                    <a:pt x="159658" y="220860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3329639" y="3860800"/>
              <a:ext cx="277161" cy="290286"/>
            </a:xfrm>
            <a:custGeom>
              <a:avLst/>
              <a:gdLst>
                <a:gd name="connsiteX0" fmla="*/ 190075 w 277161"/>
                <a:gd name="connsiteY0" fmla="*/ 0 h 290286"/>
                <a:gd name="connsiteX1" fmla="*/ 1390 w 277161"/>
                <a:gd name="connsiteY1" fmla="*/ 181429 h 290286"/>
                <a:gd name="connsiteX2" fmla="*/ 277161 w 277161"/>
                <a:gd name="connsiteY2" fmla="*/ 290286 h 290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161" h="290286">
                  <a:moveTo>
                    <a:pt x="190075" y="0"/>
                  </a:moveTo>
                  <a:cubicBezTo>
                    <a:pt x="88475" y="66524"/>
                    <a:pt x="-13124" y="133048"/>
                    <a:pt x="1390" y="181429"/>
                  </a:cubicBezTo>
                  <a:cubicBezTo>
                    <a:pt x="15904" y="229810"/>
                    <a:pt x="231199" y="273353"/>
                    <a:pt x="277161" y="290286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Freeform 8"/>
          <p:cNvSpPr/>
          <p:nvPr/>
        </p:nvSpPr>
        <p:spPr>
          <a:xfrm>
            <a:off x="4985657" y="2766041"/>
            <a:ext cx="3826270" cy="2040470"/>
          </a:xfrm>
          <a:custGeom>
            <a:avLst/>
            <a:gdLst>
              <a:gd name="connsiteX0" fmla="*/ 0 w 3826270"/>
              <a:gd name="connsiteY0" fmla="*/ 942359 h 2040470"/>
              <a:gd name="connsiteX1" fmla="*/ 210457 w 3826270"/>
              <a:gd name="connsiteY1" fmla="*/ 913330 h 2040470"/>
              <a:gd name="connsiteX2" fmla="*/ 377372 w 3826270"/>
              <a:gd name="connsiteY2" fmla="*/ 586759 h 2040470"/>
              <a:gd name="connsiteX3" fmla="*/ 478972 w 3826270"/>
              <a:gd name="connsiteY3" fmla="*/ 390816 h 2040470"/>
              <a:gd name="connsiteX4" fmla="*/ 638629 w 3826270"/>
              <a:gd name="connsiteY4" fmla="*/ 303730 h 2040470"/>
              <a:gd name="connsiteX5" fmla="*/ 2184400 w 3826270"/>
              <a:gd name="connsiteY5" fmla="*/ 252930 h 2040470"/>
              <a:gd name="connsiteX6" fmla="*/ 3447143 w 3826270"/>
              <a:gd name="connsiteY6" fmla="*/ 86016 h 2040470"/>
              <a:gd name="connsiteX7" fmla="*/ 3824514 w 3826270"/>
              <a:gd name="connsiteY7" fmla="*/ 6188 h 2040470"/>
              <a:gd name="connsiteX8" fmla="*/ 3338286 w 3826270"/>
              <a:gd name="connsiteY8" fmla="*/ 245673 h 2040470"/>
              <a:gd name="connsiteX9" fmla="*/ 2329543 w 3826270"/>
              <a:gd name="connsiteY9" fmla="*/ 1530188 h 2040470"/>
              <a:gd name="connsiteX10" fmla="*/ 1444172 w 3826270"/>
              <a:gd name="connsiteY10" fmla="*/ 1987388 h 2040470"/>
              <a:gd name="connsiteX11" fmla="*/ 1255486 w 3826270"/>
              <a:gd name="connsiteY11" fmla="*/ 2030930 h 2040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26270" h="2040470">
                <a:moveTo>
                  <a:pt x="0" y="942359"/>
                </a:moveTo>
                <a:cubicBezTo>
                  <a:pt x="73781" y="957478"/>
                  <a:pt x="147562" y="972597"/>
                  <a:pt x="210457" y="913330"/>
                </a:cubicBezTo>
                <a:cubicBezTo>
                  <a:pt x="273352" y="854063"/>
                  <a:pt x="332620" y="673845"/>
                  <a:pt x="377372" y="586759"/>
                </a:cubicBezTo>
                <a:cubicBezTo>
                  <a:pt x="422124" y="499673"/>
                  <a:pt x="435429" y="437987"/>
                  <a:pt x="478972" y="390816"/>
                </a:cubicBezTo>
                <a:cubicBezTo>
                  <a:pt x="522515" y="343645"/>
                  <a:pt x="354391" y="326711"/>
                  <a:pt x="638629" y="303730"/>
                </a:cubicBezTo>
                <a:cubicBezTo>
                  <a:pt x="922867" y="280749"/>
                  <a:pt x="1716314" y="289216"/>
                  <a:pt x="2184400" y="252930"/>
                </a:cubicBezTo>
                <a:cubicBezTo>
                  <a:pt x="2652486" y="216644"/>
                  <a:pt x="3173791" y="127140"/>
                  <a:pt x="3447143" y="86016"/>
                </a:cubicBezTo>
                <a:cubicBezTo>
                  <a:pt x="3720495" y="44892"/>
                  <a:pt x="3842657" y="-20421"/>
                  <a:pt x="3824514" y="6188"/>
                </a:cubicBezTo>
                <a:cubicBezTo>
                  <a:pt x="3806371" y="32797"/>
                  <a:pt x="3587448" y="-8327"/>
                  <a:pt x="3338286" y="245673"/>
                </a:cubicBezTo>
                <a:cubicBezTo>
                  <a:pt x="3089124" y="499673"/>
                  <a:pt x="2645229" y="1239902"/>
                  <a:pt x="2329543" y="1530188"/>
                </a:cubicBezTo>
                <a:cubicBezTo>
                  <a:pt x="2013857" y="1820474"/>
                  <a:pt x="1623181" y="1903931"/>
                  <a:pt x="1444172" y="1987388"/>
                </a:cubicBezTo>
                <a:cubicBezTo>
                  <a:pt x="1265163" y="2070845"/>
                  <a:pt x="1255486" y="2030930"/>
                  <a:pt x="1255486" y="2030930"/>
                </a:cubicBezTo>
              </a:path>
            </a:pathLst>
          </a:custGeom>
          <a:noFill/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7794171" y="2866572"/>
            <a:ext cx="218282" cy="159657"/>
          </a:xfrm>
          <a:custGeom>
            <a:avLst/>
            <a:gdLst>
              <a:gd name="connsiteX0" fmla="*/ 0 w 218282"/>
              <a:gd name="connsiteY0" fmla="*/ 0 h 159657"/>
              <a:gd name="connsiteX1" fmla="*/ 217715 w 218282"/>
              <a:gd name="connsiteY1" fmla="*/ 58057 h 159657"/>
              <a:gd name="connsiteX2" fmla="*/ 50800 w 218282"/>
              <a:gd name="connsiteY2" fmla="*/ 159657 h 159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8282" h="159657">
                <a:moveTo>
                  <a:pt x="0" y="0"/>
                </a:moveTo>
                <a:cubicBezTo>
                  <a:pt x="104624" y="15724"/>
                  <a:pt x="209248" y="31448"/>
                  <a:pt x="217715" y="58057"/>
                </a:cubicBezTo>
                <a:cubicBezTo>
                  <a:pt x="226182" y="84666"/>
                  <a:pt x="138491" y="122161"/>
                  <a:pt x="50800" y="159657"/>
                </a:cubicBezTo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7952221" y="3258457"/>
            <a:ext cx="175779" cy="225946"/>
          </a:xfrm>
          <a:custGeom>
            <a:avLst/>
            <a:gdLst>
              <a:gd name="connsiteX0" fmla="*/ 37894 w 175779"/>
              <a:gd name="connsiteY0" fmla="*/ 0 h 225946"/>
              <a:gd name="connsiteX1" fmla="*/ 8865 w 175779"/>
              <a:gd name="connsiteY1" fmla="*/ 224972 h 225946"/>
              <a:gd name="connsiteX2" fmla="*/ 175779 w 175779"/>
              <a:gd name="connsiteY2" fmla="*/ 87086 h 225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5779" h="225946">
                <a:moveTo>
                  <a:pt x="37894" y="0"/>
                </a:moveTo>
                <a:cubicBezTo>
                  <a:pt x="11889" y="105229"/>
                  <a:pt x="-14116" y="210458"/>
                  <a:pt x="8865" y="224972"/>
                </a:cubicBezTo>
                <a:cubicBezTo>
                  <a:pt x="31846" y="239486"/>
                  <a:pt x="175779" y="87086"/>
                  <a:pt x="175779" y="87086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979886" y="1751749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AhnbergHand" charset="0"/>
                <a:ea typeface="AhnbergHand" charset="0"/>
                <a:cs typeface="AhnbergHand" charset="0"/>
              </a:rPr>
              <a:t>IPv4</a:t>
            </a:r>
            <a:endParaRPr lang="en-US" dirty="0">
              <a:solidFill>
                <a:srgbClr val="FF0000"/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948506" y="3251772"/>
            <a:ext cx="779916" cy="354180"/>
          </a:xfrm>
          <a:custGeom>
            <a:avLst/>
            <a:gdLst>
              <a:gd name="connsiteX0" fmla="*/ 0 w 779916"/>
              <a:gd name="connsiteY0" fmla="*/ 288866 h 354180"/>
              <a:gd name="connsiteX1" fmla="*/ 653143 w 779916"/>
              <a:gd name="connsiteY1" fmla="*/ 303380 h 354180"/>
              <a:gd name="connsiteX2" fmla="*/ 732972 w 779916"/>
              <a:gd name="connsiteY2" fmla="*/ 92923 h 354180"/>
              <a:gd name="connsiteX3" fmla="*/ 108857 w 779916"/>
              <a:gd name="connsiteY3" fmla="*/ 13094 h 354180"/>
              <a:gd name="connsiteX4" fmla="*/ 7257 w 779916"/>
              <a:gd name="connsiteY4" fmla="*/ 354180 h 354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916" h="354180">
                <a:moveTo>
                  <a:pt x="0" y="288866"/>
                </a:moveTo>
                <a:cubicBezTo>
                  <a:pt x="265490" y="312451"/>
                  <a:pt x="530981" y="336037"/>
                  <a:pt x="653143" y="303380"/>
                </a:cubicBezTo>
                <a:cubicBezTo>
                  <a:pt x="775305" y="270723"/>
                  <a:pt x="823686" y="141304"/>
                  <a:pt x="732972" y="92923"/>
                </a:cubicBezTo>
                <a:cubicBezTo>
                  <a:pt x="642258" y="44542"/>
                  <a:pt x="229810" y="-30449"/>
                  <a:pt x="108857" y="13094"/>
                </a:cubicBezTo>
                <a:cubicBezTo>
                  <a:pt x="-12096" y="56637"/>
                  <a:pt x="-2420" y="205408"/>
                  <a:pt x="7257" y="354180"/>
                </a:cubicBezTo>
              </a:path>
            </a:pathLst>
          </a:cu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059832" y="5257524"/>
            <a:ext cx="779916" cy="354180"/>
          </a:xfrm>
          <a:custGeom>
            <a:avLst/>
            <a:gdLst>
              <a:gd name="connsiteX0" fmla="*/ 0 w 779916"/>
              <a:gd name="connsiteY0" fmla="*/ 288866 h 354180"/>
              <a:gd name="connsiteX1" fmla="*/ 653143 w 779916"/>
              <a:gd name="connsiteY1" fmla="*/ 303380 h 354180"/>
              <a:gd name="connsiteX2" fmla="*/ 732972 w 779916"/>
              <a:gd name="connsiteY2" fmla="*/ 92923 h 354180"/>
              <a:gd name="connsiteX3" fmla="*/ 108857 w 779916"/>
              <a:gd name="connsiteY3" fmla="*/ 13094 h 354180"/>
              <a:gd name="connsiteX4" fmla="*/ 7257 w 779916"/>
              <a:gd name="connsiteY4" fmla="*/ 354180 h 354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916" h="354180">
                <a:moveTo>
                  <a:pt x="0" y="288866"/>
                </a:moveTo>
                <a:cubicBezTo>
                  <a:pt x="265490" y="312451"/>
                  <a:pt x="530981" y="336037"/>
                  <a:pt x="653143" y="303380"/>
                </a:cubicBezTo>
                <a:cubicBezTo>
                  <a:pt x="775305" y="270723"/>
                  <a:pt x="823686" y="141304"/>
                  <a:pt x="732972" y="92923"/>
                </a:cubicBezTo>
                <a:cubicBezTo>
                  <a:pt x="642258" y="44542"/>
                  <a:pt x="229810" y="-30449"/>
                  <a:pt x="108857" y="13094"/>
                </a:cubicBezTo>
                <a:cubicBezTo>
                  <a:pt x="-12096" y="56637"/>
                  <a:pt x="-2420" y="205408"/>
                  <a:pt x="7257" y="354180"/>
                </a:cubicBezTo>
              </a:path>
            </a:pathLst>
          </a:cu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797753" y="1428426"/>
            <a:ext cx="779916" cy="354180"/>
          </a:xfrm>
          <a:custGeom>
            <a:avLst/>
            <a:gdLst>
              <a:gd name="connsiteX0" fmla="*/ 0 w 779916"/>
              <a:gd name="connsiteY0" fmla="*/ 288866 h 354180"/>
              <a:gd name="connsiteX1" fmla="*/ 653143 w 779916"/>
              <a:gd name="connsiteY1" fmla="*/ 303380 h 354180"/>
              <a:gd name="connsiteX2" fmla="*/ 732972 w 779916"/>
              <a:gd name="connsiteY2" fmla="*/ 92923 h 354180"/>
              <a:gd name="connsiteX3" fmla="*/ 108857 w 779916"/>
              <a:gd name="connsiteY3" fmla="*/ 13094 h 354180"/>
              <a:gd name="connsiteX4" fmla="*/ 7257 w 779916"/>
              <a:gd name="connsiteY4" fmla="*/ 354180 h 354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916" h="354180">
                <a:moveTo>
                  <a:pt x="0" y="288866"/>
                </a:moveTo>
                <a:cubicBezTo>
                  <a:pt x="265490" y="312451"/>
                  <a:pt x="530981" y="336037"/>
                  <a:pt x="653143" y="303380"/>
                </a:cubicBezTo>
                <a:cubicBezTo>
                  <a:pt x="775305" y="270723"/>
                  <a:pt x="823686" y="141304"/>
                  <a:pt x="732972" y="92923"/>
                </a:cubicBezTo>
                <a:cubicBezTo>
                  <a:pt x="642258" y="44542"/>
                  <a:pt x="229810" y="-30449"/>
                  <a:pt x="108857" y="13094"/>
                </a:cubicBezTo>
                <a:cubicBezTo>
                  <a:pt x="-12096" y="56637"/>
                  <a:pt x="-2420" y="205408"/>
                  <a:pt x="7257" y="354180"/>
                </a:cubicBezTo>
              </a:path>
            </a:pathLst>
          </a:cu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923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Example of Path Divergence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$ traceroute from Singapore to Canberra, IPv6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traceroute6 to 2001:388:1000:110:e4d:e9ff:x:y, 30 hops max, 80 byte packets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dirty="0"/>
              <a:t> 1  2400:8901::5287:89ff:fe40:9fc1 0.897ms 0.912ms 1.051ms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dirty="0"/>
              <a:t> 2  2400:8901:1111::1 0.851ms 0.827ms 0.792ms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dirty="0"/>
              <a:t> 3  2001:cb0:2102:2:f::1 0.364ms  0.333ms  0.516ms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dirty="0"/>
              <a:t> 4  2001:cb0:2102:2:f::1 0.502ms  0.461ms  0.431ms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dirty="0"/>
              <a:t> 5  2001:cb0:21f0:1:17::2 2.512ms 2.176ms 3.445ms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is-IS" dirty="0"/>
              <a:t> 6  2001:cb0:21f0:1:17::2 2.354ms  2.382ms 1.238ms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7  10gigabitethernet3-5.core1.sin1.he.net 1.080ms  1.034ms  1.020ms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dirty="0"/>
              <a:t> 8  10ge1-5.core1.tyo1.he.net 88.053ms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dirty="0"/>
              <a:t>    10ge1-16.core1.hkg1.he.net 39.369ms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dirty="0"/>
              <a:t>    10ge1-5.core1.tyo1.he.net 88.084ms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dirty="0"/>
              <a:t> 9  10ge1-5.core1.tyo1.he.net 88.157ms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dirty="0"/>
              <a:t>    100ge8-1.core1.sea1.he.net 192.408ms  192.642ms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dirty="0"/>
              <a:t>10  100ge8-1.core1.sea1.he.net 192.631ms  192.608ms  196.154ms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dirty="0"/>
              <a:t>11  xe-1-0-1.pe2.brwy.nsw.aarnet.net.au 214.176ms 186.238ms 213.061ms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dirty="0"/>
              <a:t>12  et-3-1-0.pe1.brwy.nsw.aarnet.net.au 211.298ms 211.300ms 214.200ms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dirty="0"/>
              <a:t>13  et-1-1-0.pe1.rsby.nsw.aarnet.net.au 211.492ms 211.359ms 211.427ms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dirty="0"/>
              <a:t>14  et-0-3-0.pe1.actn.act.aarnet.net.au 213.332ms 211.458ms  211.476ms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is-IS" dirty="0"/>
              <a:t>15  2001:388:1000:110:e4d:e9ff:x.y 213.274ms 213.199ms 213.169ms</a:t>
            </a:r>
          </a:p>
          <a:p>
            <a:pPr marL="0" indent="0">
              <a:spcBef>
                <a:spcPts val="0"/>
              </a:spcBef>
              <a:buNone/>
            </a:pPr>
            <a:endParaRPr lang="is-I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$ traceroute from Canberra to Singapore, IPv6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traceroute6 to 2400:8901::f03c:91ff:a:b) 64 hops max, 12 byte packets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dirty="0"/>
              <a:t> 1  2001:388:1000:110::</a:t>
            </a:r>
            <a:r>
              <a:rPr lang="de-DE" dirty="0" err="1"/>
              <a:t>x:y</a:t>
            </a:r>
            <a:r>
              <a:rPr lang="de-DE" dirty="0"/>
              <a:t>  0.808ms  0.899ms  1.586ms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ro-RO" dirty="0"/>
              <a:t> 2  xe-5-0-4-205.pe1.actn.act.aarnet.net.au  1.633ms  0.646ms  0.578ms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ro-RO" dirty="0"/>
              <a:t> 3  et-0-1-0.pe1.dksn.act.aarnet.net.au  0.682ms  0.649ms  0.694ms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ro-RO" dirty="0"/>
              <a:t> 4  et-5-3-0.pe1.crlt.vic.aarnet.net.au  8.072ms  8.086ms  8.049ms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ro-RO" dirty="0"/>
              <a:t> 5  et-5-1-0.pe1.wmlb.vic.aarnet.net.au  8.116ms  8.055ms  8.073ms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ro-RO" dirty="0"/>
              <a:t> 6  et-0-3-0.pe1.adel.sa.aarnet.net.au  17.790ms  16.984ms  17.036ms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dirty="0"/>
              <a:t> 7  et-1-1-0.pe1.prka.sa.aarnet.net.au  17.080ms  17.152ms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ro-RO" dirty="0"/>
              <a:t>    et-0-3-0.pe1.eper.wa.aarnet.net.au  43.319ms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ro-RO" dirty="0"/>
              <a:t> 8  et-0-3-0.pe1.knsg.wa.aarnet.net.au  43.357ms  43.443ms  43.353ms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dirty="0"/>
              <a:t> 9  gigabitethernet-5-1-0.bb1.b.per.aarnet.net.au  43.849ms  43.919ms  43.850ms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dirty="0"/>
              <a:t>10  so-0-0-0.bb1.a.sin.aarnet.net.au  92.219ms  92.275ms  92.189ms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tr-TR" dirty="0"/>
              <a:t>11  as6939.singapore.megaport.com  212.347ms  212.426ms  212.471ms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12  * * *</a:t>
            </a:r>
          </a:p>
          <a:p>
            <a:pPr marL="0" indent="0">
              <a:spcBef>
                <a:spcPts val="0"/>
              </a:spcBef>
              <a:buNone/>
            </a:pPr>
            <a:r>
              <a:rPr lang="is-IS" dirty="0"/>
              <a:t>13  2400:8901:1110::2  213.924ms 213.904ms  213.717ms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is-IS" dirty="0"/>
              <a:t>14  2400:8901::f03c:91ff:a:b  213.954ms  213.393ms  213.726ms</a:t>
            </a:r>
          </a:p>
          <a:p>
            <a:pPr marL="0" indent="0" defTabSz="914400">
              <a:spcBef>
                <a:spcPts val="0"/>
              </a:spcBef>
              <a:buNone/>
            </a:pP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746" y="2206172"/>
            <a:ext cx="4157957" cy="284593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985657" y="2280203"/>
            <a:ext cx="3698859" cy="2546762"/>
            <a:chOff x="1429657" y="3354260"/>
            <a:chExt cx="3698859" cy="2546762"/>
          </a:xfrm>
        </p:grpSpPr>
        <p:sp>
          <p:nvSpPr>
            <p:cNvPr id="6" name="Freeform 5"/>
            <p:cNvSpPr/>
            <p:nvPr/>
          </p:nvSpPr>
          <p:spPr>
            <a:xfrm>
              <a:off x="1429657" y="3354260"/>
              <a:ext cx="3698859" cy="2546762"/>
            </a:xfrm>
            <a:custGeom>
              <a:avLst/>
              <a:gdLst>
                <a:gd name="connsiteX0" fmla="*/ 1240972 w 3698859"/>
                <a:gd name="connsiteY0" fmla="*/ 2524026 h 2546762"/>
                <a:gd name="connsiteX1" fmla="*/ 1299029 w 3698859"/>
                <a:gd name="connsiteY1" fmla="*/ 2465969 h 2546762"/>
                <a:gd name="connsiteX2" fmla="*/ 2336800 w 3698859"/>
                <a:gd name="connsiteY2" fmla="*/ 1863626 h 2546762"/>
                <a:gd name="connsiteX3" fmla="*/ 3505200 w 3698859"/>
                <a:gd name="connsiteY3" fmla="*/ 288826 h 2546762"/>
                <a:gd name="connsiteX4" fmla="*/ 3650343 w 3698859"/>
                <a:gd name="connsiteY4" fmla="*/ 13054 h 2546762"/>
                <a:gd name="connsiteX5" fmla="*/ 3004457 w 3698859"/>
                <a:gd name="connsiteY5" fmla="*/ 470254 h 2546762"/>
                <a:gd name="connsiteX6" fmla="*/ 1436914 w 3698859"/>
                <a:gd name="connsiteY6" fmla="*/ 760540 h 2546762"/>
                <a:gd name="connsiteX7" fmla="*/ 457200 w 3698859"/>
                <a:gd name="connsiteY7" fmla="*/ 891169 h 2546762"/>
                <a:gd name="connsiteX8" fmla="*/ 188686 w 3698859"/>
                <a:gd name="connsiteY8" fmla="*/ 1326597 h 2546762"/>
                <a:gd name="connsiteX9" fmla="*/ 0 w 3698859"/>
                <a:gd name="connsiteY9" fmla="*/ 1420940 h 2546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98859" h="2546762">
                  <a:moveTo>
                    <a:pt x="1240972" y="2524026"/>
                  </a:moveTo>
                  <a:cubicBezTo>
                    <a:pt x="1178681" y="2550031"/>
                    <a:pt x="1116391" y="2576036"/>
                    <a:pt x="1299029" y="2465969"/>
                  </a:cubicBezTo>
                  <a:cubicBezTo>
                    <a:pt x="1481667" y="2355902"/>
                    <a:pt x="1969105" y="2226483"/>
                    <a:pt x="2336800" y="1863626"/>
                  </a:cubicBezTo>
                  <a:cubicBezTo>
                    <a:pt x="2704495" y="1500769"/>
                    <a:pt x="3286276" y="597255"/>
                    <a:pt x="3505200" y="288826"/>
                  </a:cubicBezTo>
                  <a:cubicBezTo>
                    <a:pt x="3724124" y="-19603"/>
                    <a:pt x="3733800" y="-17184"/>
                    <a:pt x="3650343" y="13054"/>
                  </a:cubicBezTo>
                  <a:cubicBezTo>
                    <a:pt x="3566886" y="43292"/>
                    <a:pt x="3373362" y="345673"/>
                    <a:pt x="3004457" y="470254"/>
                  </a:cubicBezTo>
                  <a:cubicBezTo>
                    <a:pt x="2635552" y="594835"/>
                    <a:pt x="1861457" y="690387"/>
                    <a:pt x="1436914" y="760540"/>
                  </a:cubicBezTo>
                  <a:cubicBezTo>
                    <a:pt x="1012371" y="830692"/>
                    <a:pt x="665238" y="796826"/>
                    <a:pt x="457200" y="891169"/>
                  </a:cubicBezTo>
                  <a:cubicBezTo>
                    <a:pt x="249162" y="985512"/>
                    <a:pt x="264886" y="1238302"/>
                    <a:pt x="188686" y="1326597"/>
                  </a:cubicBezTo>
                  <a:cubicBezTo>
                    <a:pt x="112486" y="1414892"/>
                    <a:pt x="0" y="1420940"/>
                    <a:pt x="0" y="1420940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4034971" y="4648683"/>
              <a:ext cx="195893" cy="220860"/>
            </a:xfrm>
            <a:custGeom>
              <a:avLst/>
              <a:gdLst>
                <a:gd name="connsiteX0" fmla="*/ 0 w 195893"/>
                <a:gd name="connsiteY0" fmla="*/ 112003 h 220860"/>
                <a:gd name="connsiteX1" fmla="*/ 188686 w 195893"/>
                <a:gd name="connsiteY1" fmla="*/ 3146 h 220860"/>
                <a:gd name="connsiteX2" fmla="*/ 159658 w 195893"/>
                <a:gd name="connsiteY2" fmla="*/ 220860 h 22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5893" h="220860">
                  <a:moveTo>
                    <a:pt x="0" y="112003"/>
                  </a:moveTo>
                  <a:cubicBezTo>
                    <a:pt x="81038" y="48503"/>
                    <a:pt x="162076" y="-14997"/>
                    <a:pt x="188686" y="3146"/>
                  </a:cubicBezTo>
                  <a:cubicBezTo>
                    <a:pt x="215296" y="21289"/>
                    <a:pt x="159658" y="220860"/>
                    <a:pt x="159658" y="220860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3329639" y="3860800"/>
              <a:ext cx="277161" cy="290286"/>
            </a:xfrm>
            <a:custGeom>
              <a:avLst/>
              <a:gdLst>
                <a:gd name="connsiteX0" fmla="*/ 190075 w 277161"/>
                <a:gd name="connsiteY0" fmla="*/ 0 h 290286"/>
                <a:gd name="connsiteX1" fmla="*/ 1390 w 277161"/>
                <a:gd name="connsiteY1" fmla="*/ 181429 h 290286"/>
                <a:gd name="connsiteX2" fmla="*/ 277161 w 277161"/>
                <a:gd name="connsiteY2" fmla="*/ 290286 h 290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161" h="290286">
                  <a:moveTo>
                    <a:pt x="190075" y="0"/>
                  </a:moveTo>
                  <a:cubicBezTo>
                    <a:pt x="88475" y="66524"/>
                    <a:pt x="-13124" y="133048"/>
                    <a:pt x="1390" y="181429"/>
                  </a:cubicBezTo>
                  <a:cubicBezTo>
                    <a:pt x="15904" y="229810"/>
                    <a:pt x="231199" y="273353"/>
                    <a:pt x="277161" y="290286"/>
                  </a:cubicBezTo>
                </a:path>
              </a:pathLst>
            </a:custGeom>
            <a:noFill/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Freeform 8"/>
          <p:cNvSpPr/>
          <p:nvPr/>
        </p:nvSpPr>
        <p:spPr>
          <a:xfrm>
            <a:off x="4985657" y="2766041"/>
            <a:ext cx="3826270" cy="2040470"/>
          </a:xfrm>
          <a:custGeom>
            <a:avLst/>
            <a:gdLst>
              <a:gd name="connsiteX0" fmla="*/ 0 w 3826270"/>
              <a:gd name="connsiteY0" fmla="*/ 942359 h 2040470"/>
              <a:gd name="connsiteX1" fmla="*/ 210457 w 3826270"/>
              <a:gd name="connsiteY1" fmla="*/ 913330 h 2040470"/>
              <a:gd name="connsiteX2" fmla="*/ 377372 w 3826270"/>
              <a:gd name="connsiteY2" fmla="*/ 586759 h 2040470"/>
              <a:gd name="connsiteX3" fmla="*/ 478972 w 3826270"/>
              <a:gd name="connsiteY3" fmla="*/ 390816 h 2040470"/>
              <a:gd name="connsiteX4" fmla="*/ 638629 w 3826270"/>
              <a:gd name="connsiteY4" fmla="*/ 303730 h 2040470"/>
              <a:gd name="connsiteX5" fmla="*/ 2184400 w 3826270"/>
              <a:gd name="connsiteY5" fmla="*/ 252930 h 2040470"/>
              <a:gd name="connsiteX6" fmla="*/ 3447143 w 3826270"/>
              <a:gd name="connsiteY6" fmla="*/ 86016 h 2040470"/>
              <a:gd name="connsiteX7" fmla="*/ 3824514 w 3826270"/>
              <a:gd name="connsiteY7" fmla="*/ 6188 h 2040470"/>
              <a:gd name="connsiteX8" fmla="*/ 3338286 w 3826270"/>
              <a:gd name="connsiteY8" fmla="*/ 245673 h 2040470"/>
              <a:gd name="connsiteX9" fmla="*/ 2329543 w 3826270"/>
              <a:gd name="connsiteY9" fmla="*/ 1530188 h 2040470"/>
              <a:gd name="connsiteX10" fmla="*/ 1444172 w 3826270"/>
              <a:gd name="connsiteY10" fmla="*/ 1987388 h 2040470"/>
              <a:gd name="connsiteX11" fmla="*/ 1255486 w 3826270"/>
              <a:gd name="connsiteY11" fmla="*/ 2030930 h 2040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26270" h="2040470">
                <a:moveTo>
                  <a:pt x="0" y="942359"/>
                </a:moveTo>
                <a:cubicBezTo>
                  <a:pt x="73781" y="957478"/>
                  <a:pt x="147562" y="972597"/>
                  <a:pt x="210457" y="913330"/>
                </a:cubicBezTo>
                <a:cubicBezTo>
                  <a:pt x="273352" y="854063"/>
                  <a:pt x="332620" y="673845"/>
                  <a:pt x="377372" y="586759"/>
                </a:cubicBezTo>
                <a:cubicBezTo>
                  <a:pt x="422124" y="499673"/>
                  <a:pt x="435429" y="437987"/>
                  <a:pt x="478972" y="390816"/>
                </a:cubicBezTo>
                <a:cubicBezTo>
                  <a:pt x="522515" y="343645"/>
                  <a:pt x="354391" y="326711"/>
                  <a:pt x="638629" y="303730"/>
                </a:cubicBezTo>
                <a:cubicBezTo>
                  <a:pt x="922867" y="280749"/>
                  <a:pt x="1716314" y="289216"/>
                  <a:pt x="2184400" y="252930"/>
                </a:cubicBezTo>
                <a:cubicBezTo>
                  <a:pt x="2652486" y="216644"/>
                  <a:pt x="3173791" y="127140"/>
                  <a:pt x="3447143" y="86016"/>
                </a:cubicBezTo>
                <a:cubicBezTo>
                  <a:pt x="3720495" y="44892"/>
                  <a:pt x="3842657" y="-20421"/>
                  <a:pt x="3824514" y="6188"/>
                </a:cubicBezTo>
                <a:cubicBezTo>
                  <a:pt x="3806371" y="32797"/>
                  <a:pt x="3587448" y="-8327"/>
                  <a:pt x="3338286" y="245673"/>
                </a:cubicBezTo>
                <a:cubicBezTo>
                  <a:pt x="3089124" y="499673"/>
                  <a:pt x="2645229" y="1239902"/>
                  <a:pt x="2329543" y="1530188"/>
                </a:cubicBezTo>
                <a:cubicBezTo>
                  <a:pt x="2013857" y="1820474"/>
                  <a:pt x="1623181" y="1903931"/>
                  <a:pt x="1444172" y="1987388"/>
                </a:cubicBezTo>
                <a:cubicBezTo>
                  <a:pt x="1265163" y="2070845"/>
                  <a:pt x="1255486" y="2030930"/>
                  <a:pt x="1255486" y="2030930"/>
                </a:cubicBezTo>
              </a:path>
            </a:pathLst>
          </a:custGeom>
          <a:noFill/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7794171" y="2866572"/>
            <a:ext cx="218282" cy="159657"/>
          </a:xfrm>
          <a:custGeom>
            <a:avLst/>
            <a:gdLst>
              <a:gd name="connsiteX0" fmla="*/ 0 w 218282"/>
              <a:gd name="connsiteY0" fmla="*/ 0 h 159657"/>
              <a:gd name="connsiteX1" fmla="*/ 217715 w 218282"/>
              <a:gd name="connsiteY1" fmla="*/ 58057 h 159657"/>
              <a:gd name="connsiteX2" fmla="*/ 50800 w 218282"/>
              <a:gd name="connsiteY2" fmla="*/ 159657 h 159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8282" h="159657">
                <a:moveTo>
                  <a:pt x="0" y="0"/>
                </a:moveTo>
                <a:cubicBezTo>
                  <a:pt x="104624" y="15724"/>
                  <a:pt x="209248" y="31448"/>
                  <a:pt x="217715" y="58057"/>
                </a:cubicBezTo>
                <a:cubicBezTo>
                  <a:pt x="226182" y="84666"/>
                  <a:pt x="138491" y="122161"/>
                  <a:pt x="50800" y="159657"/>
                </a:cubicBezTo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7952221" y="3258457"/>
            <a:ext cx="175779" cy="225946"/>
          </a:xfrm>
          <a:custGeom>
            <a:avLst/>
            <a:gdLst>
              <a:gd name="connsiteX0" fmla="*/ 37894 w 175779"/>
              <a:gd name="connsiteY0" fmla="*/ 0 h 225946"/>
              <a:gd name="connsiteX1" fmla="*/ 8865 w 175779"/>
              <a:gd name="connsiteY1" fmla="*/ 224972 h 225946"/>
              <a:gd name="connsiteX2" fmla="*/ 175779 w 175779"/>
              <a:gd name="connsiteY2" fmla="*/ 87086 h 225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5779" h="225946">
                <a:moveTo>
                  <a:pt x="37894" y="0"/>
                </a:moveTo>
                <a:cubicBezTo>
                  <a:pt x="11889" y="105229"/>
                  <a:pt x="-14116" y="210458"/>
                  <a:pt x="8865" y="224972"/>
                </a:cubicBezTo>
                <a:cubicBezTo>
                  <a:pt x="31846" y="239486"/>
                  <a:pt x="175779" y="87086"/>
                  <a:pt x="175779" y="87086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4978400" y="2320464"/>
            <a:ext cx="3724090" cy="2411193"/>
          </a:xfrm>
          <a:custGeom>
            <a:avLst/>
            <a:gdLst>
              <a:gd name="connsiteX0" fmla="*/ 0 w 3724090"/>
              <a:gd name="connsiteY0" fmla="*/ 1373422 h 2411193"/>
              <a:gd name="connsiteX1" fmla="*/ 145143 w 3724090"/>
              <a:gd name="connsiteY1" fmla="*/ 1250050 h 2411193"/>
              <a:gd name="connsiteX2" fmla="*/ 370114 w 3724090"/>
              <a:gd name="connsiteY2" fmla="*/ 974279 h 2411193"/>
              <a:gd name="connsiteX3" fmla="*/ 333829 w 3724090"/>
              <a:gd name="connsiteY3" fmla="*/ 800107 h 2411193"/>
              <a:gd name="connsiteX4" fmla="*/ 537029 w 3724090"/>
              <a:gd name="connsiteY4" fmla="*/ 872679 h 2411193"/>
              <a:gd name="connsiteX5" fmla="*/ 529771 w 3724090"/>
              <a:gd name="connsiteY5" fmla="*/ 749307 h 2411193"/>
              <a:gd name="connsiteX6" fmla="*/ 1458686 w 3724090"/>
              <a:gd name="connsiteY6" fmla="*/ 662222 h 2411193"/>
              <a:gd name="connsiteX7" fmla="*/ 2685143 w 3724090"/>
              <a:gd name="connsiteY7" fmla="*/ 400965 h 2411193"/>
              <a:gd name="connsiteX8" fmla="*/ 3454400 w 3724090"/>
              <a:gd name="connsiteY8" fmla="*/ 96165 h 2411193"/>
              <a:gd name="connsiteX9" fmla="*/ 3722914 w 3724090"/>
              <a:gd name="connsiteY9" fmla="*/ 1822 h 2411193"/>
              <a:gd name="connsiteX10" fmla="*/ 3526971 w 3724090"/>
              <a:gd name="connsiteY10" fmla="*/ 161479 h 2411193"/>
              <a:gd name="connsiteX11" fmla="*/ 2968171 w 3724090"/>
              <a:gd name="connsiteY11" fmla="*/ 908965 h 2411193"/>
              <a:gd name="connsiteX12" fmla="*/ 2206171 w 3724090"/>
              <a:gd name="connsiteY12" fmla="*/ 1758050 h 2411193"/>
              <a:gd name="connsiteX13" fmla="*/ 1306286 w 3724090"/>
              <a:gd name="connsiteY13" fmla="*/ 2411193 h 241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24090" h="2411193">
                <a:moveTo>
                  <a:pt x="0" y="1373422"/>
                </a:moveTo>
                <a:cubicBezTo>
                  <a:pt x="41728" y="1344998"/>
                  <a:pt x="83457" y="1316574"/>
                  <a:pt x="145143" y="1250050"/>
                </a:cubicBezTo>
                <a:cubicBezTo>
                  <a:pt x="206829" y="1183526"/>
                  <a:pt x="338666" y="1049269"/>
                  <a:pt x="370114" y="974279"/>
                </a:cubicBezTo>
                <a:cubicBezTo>
                  <a:pt x="401562" y="899289"/>
                  <a:pt x="306010" y="817040"/>
                  <a:pt x="333829" y="800107"/>
                </a:cubicBezTo>
                <a:cubicBezTo>
                  <a:pt x="361648" y="783174"/>
                  <a:pt x="504372" y="881146"/>
                  <a:pt x="537029" y="872679"/>
                </a:cubicBezTo>
                <a:cubicBezTo>
                  <a:pt x="569686" y="864212"/>
                  <a:pt x="376162" y="784383"/>
                  <a:pt x="529771" y="749307"/>
                </a:cubicBezTo>
                <a:cubicBezTo>
                  <a:pt x="683381" y="714231"/>
                  <a:pt x="1099457" y="720279"/>
                  <a:pt x="1458686" y="662222"/>
                </a:cubicBezTo>
                <a:cubicBezTo>
                  <a:pt x="1817915" y="604165"/>
                  <a:pt x="2352524" y="495308"/>
                  <a:pt x="2685143" y="400965"/>
                </a:cubicBezTo>
                <a:cubicBezTo>
                  <a:pt x="3017762" y="306622"/>
                  <a:pt x="3281438" y="162689"/>
                  <a:pt x="3454400" y="96165"/>
                </a:cubicBezTo>
                <a:cubicBezTo>
                  <a:pt x="3627362" y="29641"/>
                  <a:pt x="3710819" y="-9064"/>
                  <a:pt x="3722914" y="1822"/>
                </a:cubicBezTo>
                <a:cubicBezTo>
                  <a:pt x="3735009" y="12708"/>
                  <a:pt x="3652761" y="10289"/>
                  <a:pt x="3526971" y="161479"/>
                </a:cubicBezTo>
                <a:cubicBezTo>
                  <a:pt x="3401181" y="312669"/>
                  <a:pt x="3188304" y="642870"/>
                  <a:pt x="2968171" y="908965"/>
                </a:cubicBezTo>
                <a:cubicBezTo>
                  <a:pt x="2748038" y="1175060"/>
                  <a:pt x="2483152" y="1507679"/>
                  <a:pt x="2206171" y="1758050"/>
                </a:cubicBezTo>
                <a:cubicBezTo>
                  <a:pt x="1929190" y="2008421"/>
                  <a:pt x="1306286" y="2411193"/>
                  <a:pt x="1306286" y="2411193"/>
                </a:cubicBezTo>
              </a:path>
            </a:pathLst>
          </a:custGeom>
          <a:noFill/>
          <a:ln w="19050">
            <a:solidFill>
              <a:srgbClr val="D03D4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7496629" y="2647656"/>
            <a:ext cx="357809" cy="204401"/>
          </a:xfrm>
          <a:custGeom>
            <a:avLst/>
            <a:gdLst>
              <a:gd name="connsiteX0" fmla="*/ 0 w 357809"/>
              <a:gd name="connsiteY0" fmla="*/ 8459 h 204401"/>
              <a:gd name="connsiteX1" fmla="*/ 355600 w 357809"/>
              <a:gd name="connsiteY1" fmla="*/ 22973 h 204401"/>
              <a:gd name="connsiteX2" fmla="*/ 159657 w 357809"/>
              <a:gd name="connsiteY2" fmla="*/ 204401 h 20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809" h="204401">
                <a:moveTo>
                  <a:pt x="0" y="8459"/>
                </a:moveTo>
                <a:cubicBezTo>
                  <a:pt x="164495" y="-613"/>
                  <a:pt x="328991" y="-9684"/>
                  <a:pt x="355600" y="22973"/>
                </a:cubicBezTo>
                <a:cubicBezTo>
                  <a:pt x="382209" y="55630"/>
                  <a:pt x="159657" y="204401"/>
                  <a:pt x="159657" y="204401"/>
                </a:cubicBezTo>
              </a:path>
            </a:pathLst>
          </a:custGeom>
          <a:noFill/>
          <a:ln w="19050">
            <a:solidFill>
              <a:srgbClr val="D03D4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7747547" y="3142343"/>
            <a:ext cx="257082" cy="276411"/>
          </a:xfrm>
          <a:custGeom>
            <a:avLst/>
            <a:gdLst>
              <a:gd name="connsiteX0" fmla="*/ 17596 w 257082"/>
              <a:gd name="connsiteY0" fmla="*/ 0 h 276411"/>
              <a:gd name="connsiteX1" fmla="*/ 24853 w 257082"/>
              <a:gd name="connsiteY1" fmla="*/ 268514 h 276411"/>
              <a:gd name="connsiteX2" fmla="*/ 257082 w 257082"/>
              <a:gd name="connsiteY2" fmla="*/ 210457 h 27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7082" h="276411">
                <a:moveTo>
                  <a:pt x="17596" y="0"/>
                </a:moveTo>
                <a:cubicBezTo>
                  <a:pt x="1267" y="116719"/>
                  <a:pt x="-15061" y="233438"/>
                  <a:pt x="24853" y="268514"/>
                </a:cubicBezTo>
                <a:cubicBezTo>
                  <a:pt x="64767" y="303590"/>
                  <a:pt x="257082" y="210457"/>
                  <a:pt x="257082" y="210457"/>
                </a:cubicBezTo>
              </a:path>
            </a:pathLst>
          </a:custGeom>
          <a:noFill/>
          <a:ln w="28575">
            <a:solidFill>
              <a:srgbClr val="D03D4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992914" y="3686629"/>
            <a:ext cx="1146629" cy="1124857"/>
          </a:xfrm>
          <a:custGeom>
            <a:avLst/>
            <a:gdLst>
              <a:gd name="connsiteX0" fmla="*/ 1146629 w 1146629"/>
              <a:gd name="connsiteY0" fmla="*/ 1124857 h 1124857"/>
              <a:gd name="connsiteX1" fmla="*/ 972457 w 1146629"/>
              <a:gd name="connsiteY1" fmla="*/ 1045028 h 1124857"/>
              <a:gd name="connsiteX2" fmla="*/ 718457 w 1146629"/>
              <a:gd name="connsiteY2" fmla="*/ 899885 h 1124857"/>
              <a:gd name="connsiteX3" fmla="*/ 370115 w 1146629"/>
              <a:gd name="connsiteY3" fmla="*/ 979714 h 1124857"/>
              <a:gd name="connsiteX4" fmla="*/ 217715 w 1146629"/>
              <a:gd name="connsiteY4" fmla="*/ 957942 h 1124857"/>
              <a:gd name="connsiteX5" fmla="*/ 123372 w 1146629"/>
              <a:gd name="connsiteY5" fmla="*/ 558800 h 1124857"/>
              <a:gd name="connsiteX6" fmla="*/ 65315 w 1146629"/>
              <a:gd name="connsiteY6" fmla="*/ 312057 h 1124857"/>
              <a:gd name="connsiteX7" fmla="*/ 79829 w 1146629"/>
              <a:gd name="connsiteY7" fmla="*/ 188685 h 1124857"/>
              <a:gd name="connsiteX8" fmla="*/ 145143 w 1146629"/>
              <a:gd name="connsiteY8" fmla="*/ 137885 h 1124857"/>
              <a:gd name="connsiteX9" fmla="*/ 0 w 1146629"/>
              <a:gd name="connsiteY9" fmla="*/ 0 h 112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6629" h="1124857">
                <a:moveTo>
                  <a:pt x="1146629" y="1124857"/>
                </a:moveTo>
                <a:cubicBezTo>
                  <a:pt x="1095224" y="1103690"/>
                  <a:pt x="1043819" y="1082523"/>
                  <a:pt x="972457" y="1045028"/>
                </a:cubicBezTo>
                <a:cubicBezTo>
                  <a:pt x="901095" y="1007533"/>
                  <a:pt x="818847" y="910771"/>
                  <a:pt x="718457" y="899885"/>
                </a:cubicBezTo>
                <a:cubicBezTo>
                  <a:pt x="618067" y="888999"/>
                  <a:pt x="453572" y="970038"/>
                  <a:pt x="370115" y="979714"/>
                </a:cubicBezTo>
                <a:cubicBezTo>
                  <a:pt x="286658" y="989390"/>
                  <a:pt x="258839" y="1028094"/>
                  <a:pt x="217715" y="957942"/>
                </a:cubicBezTo>
                <a:cubicBezTo>
                  <a:pt x="176591" y="887790"/>
                  <a:pt x="148772" y="666448"/>
                  <a:pt x="123372" y="558800"/>
                </a:cubicBezTo>
                <a:cubicBezTo>
                  <a:pt x="97972" y="451152"/>
                  <a:pt x="72572" y="373743"/>
                  <a:pt x="65315" y="312057"/>
                </a:cubicBezTo>
                <a:cubicBezTo>
                  <a:pt x="58058" y="250371"/>
                  <a:pt x="66524" y="217714"/>
                  <a:pt x="79829" y="188685"/>
                </a:cubicBezTo>
                <a:cubicBezTo>
                  <a:pt x="93134" y="159656"/>
                  <a:pt x="158448" y="169332"/>
                  <a:pt x="145143" y="137885"/>
                </a:cubicBezTo>
                <a:cubicBezTo>
                  <a:pt x="131838" y="106437"/>
                  <a:pt x="65919" y="53218"/>
                  <a:pt x="0" y="0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5085364" y="4229729"/>
            <a:ext cx="168807" cy="269700"/>
          </a:xfrm>
          <a:custGeom>
            <a:avLst/>
            <a:gdLst>
              <a:gd name="connsiteX0" fmla="*/ 1893 w 168807"/>
              <a:gd name="connsiteY0" fmla="*/ 269700 h 269700"/>
              <a:gd name="connsiteX1" fmla="*/ 23665 w 168807"/>
              <a:gd name="connsiteY1" fmla="*/ 1185 h 269700"/>
              <a:gd name="connsiteX2" fmla="*/ 168807 w 168807"/>
              <a:gd name="connsiteY2" fmla="*/ 189871 h 2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8807" h="269700">
                <a:moveTo>
                  <a:pt x="1893" y="269700"/>
                </a:moveTo>
                <a:cubicBezTo>
                  <a:pt x="-1131" y="142095"/>
                  <a:pt x="-4154" y="14490"/>
                  <a:pt x="23665" y="1185"/>
                </a:cubicBezTo>
                <a:cubicBezTo>
                  <a:pt x="51484" y="-12120"/>
                  <a:pt x="110145" y="88875"/>
                  <a:pt x="168807" y="189871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979886" y="1751749"/>
            <a:ext cx="1643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AhnbergHand" charset="0"/>
                <a:ea typeface="AhnbergHand" charset="0"/>
                <a:cs typeface="AhnbergHand" charset="0"/>
              </a:rPr>
              <a:t>IPv4</a:t>
            </a:r>
            <a:r>
              <a:rPr lang="en-US" dirty="0" smtClean="0">
                <a:latin typeface="AhnbergHand" charset="0"/>
                <a:ea typeface="AhnbergHand" charset="0"/>
                <a:cs typeface="AhnbergHand" charset="0"/>
              </a:rPr>
              <a:t> – </a:t>
            </a:r>
            <a:r>
              <a:rPr lang="en-US" dirty="0" smtClean="0">
                <a:solidFill>
                  <a:srgbClr val="FF0000"/>
                </a:solidFill>
                <a:latin typeface="AhnbergHand" charset="0"/>
                <a:ea typeface="AhnbergHand" charset="0"/>
                <a:cs typeface="AhnbergHand" charset="0"/>
              </a:rPr>
              <a:t>IPv6</a:t>
            </a:r>
            <a:endParaRPr lang="en-US" dirty="0">
              <a:solidFill>
                <a:srgbClr val="FF0000"/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050843" y="3330876"/>
            <a:ext cx="779916" cy="354180"/>
          </a:xfrm>
          <a:custGeom>
            <a:avLst/>
            <a:gdLst>
              <a:gd name="connsiteX0" fmla="*/ 0 w 779916"/>
              <a:gd name="connsiteY0" fmla="*/ 288866 h 354180"/>
              <a:gd name="connsiteX1" fmla="*/ 653143 w 779916"/>
              <a:gd name="connsiteY1" fmla="*/ 303380 h 354180"/>
              <a:gd name="connsiteX2" fmla="*/ 732972 w 779916"/>
              <a:gd name="connsiteY2" fmla="*/ 92923 h 354180"/>
              <a:gd name="connsiteX3" fmla="*/ 108857 w 779916"/>
              <a:gd name="connsiteY3" fmla="*/ 13094 h 354180"/>
              <a:gd name="connsiteX4" fmla="*/ 7257 w 779916"/>
              <a:gd name="connsiteY4" fmla="*/ 354180 h 354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916" h="354180">
                <a:moveTo>
                  <a:pt x="0" y="288866"/>
                </a:moveTo>
                <a:cubicBezTo>
                  <a:pt x="265490" y="312451"/>
                  <a:pt x="530981" y="336037"/>
                  <a:pt x="653143" y="303380"/>
                </a:cubicBezTo>
                <a:cubicBezTo>
                  <a:pt x="775305" y="270723"/>
                  <a:pt x="823686" y="141304"/>
                  <a:pt x="732972" y="92923"/>
                </a:cubicBezTo>
                <a:cubicBezTo>
                  <a:pt x="642258" y="44542"/>
                  <a:pt x="229810" y="-30449"/>
                  <a:pt x="108857" y="13094"/>
                </a:cubicBezTo>
                <a:cubicBezTo>
                  <a:pt x="-12096" y="56637"/>
                  <a:pt x="-2420" y="205408"/>
                  <a:pt x="7257" y="354180"/>
                </a:cubicBezTo>
              </a:path>
            </a:pathLst>
          </a:cu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685293" y="5061552"/>
            <a:ext cx="779916" cy="354180"/>
          </a:xfrm>
          <a:custGeom>
            <a:avLst/>
            <a:gdLst>
              <a:gd name="connsiteX0" fmla="*/ 0 w 779916"/>
              <a:gd name="connsiteY0" fmla="*/ 288866 h 354180"/>
              <a:gd name="connsiteX1" fmla="*/ 653143 w 779916"/>
              <a:gd name="connsiteY1" fmla="*/ 303380 h 354180"/>
              <a:gd name="connsiteX2" fmla="*/ 732972 w 779916"/>
              <a:gd name="connsiteY2" fmla="*/ 92923 h 354180"/>
              <a:gd name="connsiteX3" fmla="*/ 108857 w 779916"/>
              <a:gd name="connsiteY3" fmla="*/ 13094 h 354180"/>
              <a:gd name="connsiteX4" fmla="*/ 7257 w 779916"/>
              <a:gd name="connsiteY4" fmla="*/ 354180 h 354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916" h="354180">
                <a:moveTo>
                  <a:pt x="0" y="288866"/>
                </a:moveTo>
                <a:cubicBezTo>
                  <a:pt x="265490" y="312451"/>
                  <a:pt x="530981" y="336037"/>
                  <a:pt x="653143" y="303380"/>
                </a:cubicBezTo>
                <a:cubicBezTo>
                  <a:pt x="775305" y="270723"/>
                  <a:pt x="823686" y="141304"/>
                  <a:pt x="732972" y="92923"/>
                </a:cubicBezTo>
                <a:cubicBezTo>
                  <a:pt x="642258" y="44542"/>
                  <a:pt x="229810" y="-30449"/>
                  <a:pt x="108857" y="13094"/>
                </a:cubicBezTo>
                <a:cubicBezTo>
                  <a:pt x="-12096" y="56637"/>
                  <a:pt x="-2420" y="205408"/>
                  <a:pt x="7257" y="354180"/>
                </a:cubicBezTo>
              </a:path>
            </a:pathLst>
          </a:cu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2017837" y="1438243"/>
            <a:ext cx="779916" cy="354180"/>
          </a:xfrm>
          <a:custGeom>
            <a:avLst/>
            <a:gdLst>
              <a:gd name="connsiteX0" fmla="*/ 0 w 779916"/>
              <a:gd name="connsiteY0" fmla="*/ 288866 h 354180"/>
              <a:gd name="connsiteX1" fmla="*/ 653143 w 779916"/>
              <a:gd name="connsiteY1" fmla="*/ 303380 h 354180"/>
              <a:gd name="connsiteX2" fmla="*/ 732972 w 779916"/>
              <a:gd name="connsiteY2" fmla="*/ 92923 h 354180"/>
              <a:gd name="connsiteX3" fmla="*/ 108857 w 779916"/>
              <a:gd name="connsiteY3" fmla="*/ 13094 h 354180"/>
              <a:gd name="connsiteX4" fmla="*/ 7257 w 779916"/>
              <a:gd name="connsiteY4" fmla="*/ 354180 h 354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916" h="354180">
                <a:moveTo>
                  <a:pt x="0" y="288866"/>
                </a:moveTo>
                <a:cubicBezTo>
                  <a:pt x="265490" y="312451"/>
                  <a:pt x="530981" y="336037"/>
                  <a:pt x="653143" y="303380"/>
                </a:cubicBezTo>
                <a:cubicBezTo>
                  <a:pt x="775305" y="270723"/>
                  <a:pt x="823686" y="141304"/>
                  <a:pt x="732972" y="92923"/>
                </a:cubicBezTo>
                <a:cubicBezTo>
                  <a:pt x="642258" y="44542"/>
                  <a:pt x="229810" y="-30449"/>
                  <a:pt x="108857" y="13094"/>
                </a:cubicBezTo>
                <a:cubicBezTo>
                  <a:pt x="-12096" y="56637"/>
                  <a:pt x="-2420" y="205408"/>
                  <a:pt x="7257" y="354180"/>
                </a:cubicBezTo>
              </a:path>
            </a:pathLst>
          </a:cu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522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Global Results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51206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314" y="5551714"/>
            <a:ext cx="71609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On average IPv6 is showing 10 – </a:t>
            </a:r>
            <a:r>
              <a:rPr lang="en-US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20ms slower that IPv4</a:t>
            </a:r>
            <a:endParaRPr lang="en-US">
              <a:solidFill>
                <a:schemeClr val="accent6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5721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09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Global Results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138"/>
            <a:ext cx="9144000" cy="59953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9657" y="1748971"/>
            <a:ext cx="709040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Mean Standard Deviation per day of these measurements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60296" y="5392056"/>
            <a:ext cx="420820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Number of sample points per day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573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are we looking at: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How “reliable” are IPv6 connections?</a:t>
            </a:r>
          </a:p>
          <a:p>
            <a:pPr marL="457200" lvl="1" indent="0">
              <a:buNone/>
            </a:pPr>
            <a:endParaRPr lang="en-AU" dirty="0"/>
          </a:p>
          <a:p>
            <a:pPr marL="457200" lvl="1" indent="0">
              <a:buNone/>
            </a:pPr>
            <a:endParaRPr lang="en-AU" dirty="0" smtClean="0"/>
          </a:p>
          <a:p>
            <a:r>
              <a:rPr lang="en-AU" dirty="0" smtClean="0"/>
              <a:t>How “fast” are IPv6 connections?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 rot="21435082">
            <a:off x="1132403" y="2074675"/>
            <a:ext cx="79197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Do all TCP connection attempts succeed?</a:t>
            </a:r>
            <a:endParaRPr lang="en-AU" sz="2800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  <p:sp>
        <p:nvSpPr>
          <p:cNvPr id="5" name="TextBox 4"/>
          <p:cNvSpPr txBox="1"/>
          <p:nvPr/>
        </p:nvSpPr>
        <p:spPr>
          <a:xfrm rot="21435082">
            <a:off x="2899036" y="3685017"/>
            <a:ext cx="50035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Is V6 slower than V4?</a:t>
            </a:r>
            <a:endParaRPr lang="en-AU" sz="3200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13748760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09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Distribution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8980"/>
            <a:ext cx="9144000" cy="49272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43829" y="3563257"/>
            <a:ext cx="203292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60 day average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3975561" y="3940629"/>
            <a:ext cx="1409239" cy="413657"/>
          </a:xfrm>
          <a:custGeom>
            <a:avLst/>
            <a:gdLst>
              <a:gd name="connsiteX0" fmla="*/ 1409239 w 1409239"/>
              <a:gd name="connsiteY0" fmla="*/ 0 h 413657"/>
              <a:gd name="connsiteX1" fmla="*/ 509353 w 1409239"/>
              <a:gd name="connsiteY1" fmla="*/ 181428 h 413657"/>
              <a:gd name="connsiteX2" fmla="*/ 15868 w 1409239"/>
              <a:gd name="connsiteY2" fmla="*/ 275771 h 413657"/>
              <a:gd name="connsiteX3" fmla="*/ 327925 w 1409239"/>
              <a:gd name="connsiteY3" fmla="*/ 145142 h 413657"/>
              <a:gd name="connsiteX4" fmla="*/ 1353 w 1409239"/>
              <a:gd name="connsiteY4" fmla="*/ 283028 h 413657"/>
              <a:gd name="connsiteX5" fmla="*/ 233582 w 1409239"/>
              <a:gd name="connsiteY5" fmla="*/ 413657 h 413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9239" h="413657">
                <a:moveTo>
                  <a:pt x="1409239" y="0"/>
                </a:moveTo>
                <a:lnTo>
                  <a:pt x="509353" y="181428"/>
                </a:lnTo>
                <a:cubicBezTo>
                  <a:pt x="277124" y="227390"/>
                  <a:pt x="46106" y="281819"/>
                  <a:pt x="15868" y="275771"/>
                </a:cubicBezTo>
                <a:cubicBezTo>
                  <a:pt x="-14370" y="269723"/>
                  <a:pt x="330344" y="143933"/>
                  <a:pt x="327925" y="145142"/>
                </a:cubicBezTo>
                <a:cubicBezTo>
                  <a:pt x="325506" y="146351"/>
                  <a:pt x="17077" y="238276"/>
                  <a:pt x="1353" y="283028"/>
                </a:cubicBezTo>
                <a:cubicBezTo>
                  <a:pt x="-14371" y="327780"/>
                  <a:pt x="109605" y="370718"/>
                  <a:pt x="233582" y="413657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60914" y="6139543"/>
            <a:ext cx="3976915" cy="3265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54743" y="6171188"/>
            <a:ext cx="1768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IPv6 Faster (</a:t>
            </a:r>
            <a:r>
              <a:rPr lang="en-US" dirty="0" err="1" smtClean="0"/>
              <a:t>ms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78648" y="6171188"/>
            <a:ext cx="1765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IPv4 Faster (</a:t>
            </a:r>
            <a:r>
              <a:rPr lang="en-US" dirty="0" err="1" smtClean="0"/>
              <a:t>ms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2590170" y="6292650"/>
            <a:ext cx="759859" cy="207903"/>
          </a:xfrm>
          <a:custGeom>
            <a:avLst/>
            <a:gdLst>
              <a:gd name="connsiteX0" fmla="*/ 759859 w 759859"/>
              <a:gd name="connsiteY0" fmla="*/ 74899 h 207903"/>
              <a:gd name="connsiteX1" fmla="*/ 53277 w 759859"/>
              <a:gd name="connsiteY1" fmla="*/ 74899 h 207903"/>
              <a:gd name="connsiteX2" fmla="*/ 294346 w 759859"/>
              <a:gd name="connsiteY2" fmla="*/ 85 h 207903"/>
              <a:gd name="connsiteX3" fmla="*/ 3401 w 759859"/>
              <a:gd name="connsiteY3" fmla="*/ 91525 h 207903"/>
              <a:gd name="connsiteX4" fmla="*/ 161343 w 759859"/>
              <a:gd name="connsiteY4" fmla="*/ 207903 h 207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9859" h="207903">
                <a:moveTo>
                  <a:pt x="759859" y="74899"/>
                </a:moveTo>
                <a:cubicBezTo>
                  <a:pt x="445360" y="81133"/>
                  <a:pt x="130862" y="87368"/>
                  <a:pt x="53277" y="74899"/>
                </a:cubicBezTo>
                <a:cubicBezTo>
                  <a:pt x="-24309" y="62430"/>
                  <a:pt x="302659" y="-2686"/>
                  <a:pt x="294346" y="85"/>
                </a:cubicBezTo>
                <a:cubicBezTo>
                  <a:pt x="286033" y="2856"/>
                  <a:pt x="25568" y="56889"/>
                  <a:pt x="3401" y="91525"/>
                </a:cubicBezTo>
                <a:cubicBezTo>
                  <a:pt x="-18766" y="126161"/>
                  <a:pt x="71288" y="167032"/>
                  <a:pt x="161343" y="207903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566161" y="6284398"/>
            <a:ext cx="2071157" cy="224468"/>
          </a:xfrm>
          <a:custGeom>
            <a:avLst/>
            <a:gdLst>
              <a:gd name="connsiteX0" fmla="*/ 0 w 2071157"/>
              <a:gd name="connsiteY0" fmla="*/ 74839 h 224468"/>
              <a:gd name="connsiteX1" fmla="*/ 1113905 w 2071157"/>
              <a:gd name="connsiteY1" fmla="*/ 74839 h 224468"/>
              <a:gd name="connsiteX2" fmla="*/ 2053243 w 2071157"/>
              <a:gd name="connsiteY2" fmla="*/ 99777 h 224468"/>
              <a:gd name="connsiteX3" fmla="*/ 1753985 w 2071157"/>
              <a:gd name="connsiteY3" fmla="*/ 25 h 224468"/>
              <a:gd name="connsiteX4" fmla="*/ 2044931 w 2071157"/>
              <a:gd name="connsiteY4" fmla="*/ 91465 h 224468"/>
              <a:gd name="connsiteX5" fmla="*/ 1803862 w 2071157"/>
              <a:gd name="connsiteY5" fmla="*/ 224468 h 224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71157" h="224468">
                <a:moveTo>
                  <a:pt x="0" y="74839"/>
                </a:moveTo>
                <a:lnTo>
                  <a:pt x="1113905" y="74839"/>
                </a:lnTo>
                <a:cubicBezTo>
                  <a:pt x="1456112" y="78995"/>
                  <a:pt x="1946563" y="112246"/>
                  <a:pt x="2053243" y="99777"/>
                </a:cubicBezTo>
                <a:cubicBezTo>
                  <a:pt x="2159923" y="87308"/>
                  <a:pt x="1755370" y="1410"/>
                  <a:pt x="1753985" y="25"/>
                </a:cubicBezTo>
                <a:cubicBezTo>
                  <a:pt x="1752600" y="-1360"/>
                  <a:pt x="2036618" y="54058"/>
                  <a:pt x="2044931" y="91465"/>
                </a:cubicBezTo>
                <a:cubicBezTo>
                  <a:pt x="2053244" y="128872"/>
                  <a:pt x="1803862" y="224468"/>
                  <a:pt x="1803862" y="22446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525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09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Performance by Country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8100"/>
            <a:ext cx="9144000" cy="423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2729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by Network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304" y="1600200"/>
            <a:ext cx="6363392" cy="4525963"/>
          </a:xfrm>
        </p:spPr>
      </p:pic>
    </p:spTree>
    <p:extLst>
      <p:ext uri="{BB962C8B-B14F-4D97-AF65-F5344CB8AC3E}">
        <p14:creationId xmlns:p14="http://schemas.microsoft.com/office/powerpoint/2010/main" val="1590319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73" y="0"/>
            <a:ext cx="66009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4276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232" y="0"/>
            <a:ext cx="5586153" cy="32242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023" y="4276125"/>
            <a:ext cx="4555376" cy="24961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789" y="3146956"/>
            <a:ext cx="5810596" cy="100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2380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30" y="1122594"/>
            <a:ext cx="8229600" cy="1241683"/>
          </a:xfrm>
        </p:spPr>
      </p:pic>
      <p:sp>
        <p:nvSpPr>
          <p:cNvPr id="5" name="TextBox 4"/>
          <p:cNvSpPr txBox="1"/>
          <p:nvPr/>
        </p:nvSpPr>
        <p:spPr>
          <a:xfrm>
            <a:off x="365760" y="448887"/>
            <a:ext cx="2738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IPv6 Providers in Sri Lanka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881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United States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8494"/>
            <a:ext cx="9144000" cy="511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2965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United States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9" y="2119040"/>
            <a:ext cx="9213518" cy="2993287"/>
          </a:xfrm>
        </p:spPr>
      </p:pic>
      <p:sp>
        <p:nvSpPr>
          <p:cNvPr id="5" name="Freeform 4"/>
          <p:cNvSpPr/>
          <p:nvPr/>
        </p:nvSpPr>
        <p:spPr>
          <a:xfrm>
            <a:off x="4522120" y="2418891"/>
            <a:ext cx="714898" cy="180114"/>
          </a:xfrm>
          <a:custGeom>
            <a:avLst/>
            <a:gdLst>
              <a:gd name="connsiteX0" fmla="*/ 665022 w 714898"/>
              <a:gd name="connsiteY0" fmla="*/ 91553 h 180114"/>
              <a:gd name="connsiteX1" fmla="*/ 440578 w 714898"/>
              <a:gd name="connsiteY1" fmla="*/ 113 h 180114"/>
              <a:gd name="connsiteX2" fmla="*/ 4 w 714898"/>
              <a:gd name="connsiteY2" fmla="*/ 74927 h 180114"/>
              <a:gd name="connsiteX3" fmla="*/ 432265 w 714898"/>
              <a:gd name="connsiteY3" fmla="*/ 174680 h 180114"/>
              <a:gd name="connsiteX4" fmla="*/ 714898 w 714898"/>
              <a:gd name="connsiteY4" fmla="*/ 158054 h 18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4898" h="180114">
                <a:moveTo>
                  <a:pt x="665022" y="91553"/>
                </a:moveTo>
                <a:cubicBezTo>
                  <a:pt x="608218" y="47218"/>
                  <a:pt x="551414" y="2884"/>
                  <a:pt x="440578" y="113"/>
                </a:cubicBezTo>
                <a:cubicBezTo>
                  <a:pt x="329742" y="-2658"/>
                  <a:pt x="1389" y="45833"/>
                  <a:pt x="4" y="74927"/>
                </a:cubicBezTo>
                <a:cubicBezTo>
                  <a:pt x="-1381" y="104021"/>
                  <a:pt x="313116" y="160826"/>
                  <a:pt x="432265" y="174680"/>
                </a:cubicBezTo>
                <a:cubicBezTo>
                  <a:pt x="551414" y="188534"/>
                  <a:pt x="633156" y="173294"/>
                  <a:pt x="714898" y="158054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360784" y="2410675"/>
            <a:ext cx="2111463" cy="166270"/>
          </a:xfrm>
          <a:custGeom>
            <a:avLst/>
            <a:gdLst>
              <a:gd name="connsiteX0" fmla="*/ 2111463 w 2111463"/>
              <a:gd name="connsiteY0" fmla="*/ 33267 h 166270"/>
              <a:gd name="connsiteX1" fmla="*/ 83158 w 2111463"/>
              <a:gd name="connsiteY1" fmla="*/ 91456 h 166270"/>
              <a:gd name="connsiteX2" fmla="*/ 423980 w 2111463"/>
              <a:gd name="connsiteY2" fmla="*/ 16 h 166270"/>
              <a:gd name="connsiteX3" fmla="*/ 31 w 2111463"/>
              <a:gd name="connsiteY3" fmla="*/ 99769 h 166270"/>
              <a:gd name="connsiteX4" fmla="*/ 448918 w 2111463"/>
              <a:gd name="connsiteY4" fmla="*/ 166270 h 166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1463" h="166270">
                <a:moveTo>
                  <a:pt x="2111463" y="33267"/>
                </a:moveTo>
                <a:lnTo>
                  <a:pt x="83158" y="91456"/>
                </a:lnTo>
                <a:cubicBezTo>
                  <a:pt x="-198089" y="85914"/>
                  <a:pt x="437834" y="-1369"/>
                  <a:pt x="423980" y="16"/>
                </a:cubicBezTo>
                <a:cubicBezTo>
                  <a:pt x="410126" y="1401"/>
                  <a:pt x="-4125" y="72060"/>
                  <a:pt x="31" y="99769"/>
                </a:cubicBezTo>
                <a:cubicBezTo>
                  <a:pt x="4187" y="127478"/>
                  <a:pt x="448918" y="166270"/>
                  <a:pt x="448918" y="166270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3433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AT&amp;T - AS7018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14072"/>
            <a:ext cx="8229600" cy="4298218"/>
          </a:xfrm>
        </p:spPr>
      </p:pic>
      <p:sp>
        <p:nvSpPr>
          <p:cNvPr id="5" name="Freeform 4"/>
          <p:cNvSpPr/>
          <p:nvPr/>
        </p:nvSpPr>
        <p:spPr>
          <a:xfrm>
            <a:off x="5970589" y="4983570"/>
            <a:ext cx="938822" cy="1043157"/>
          </a:xfrm>
          <a:custGeom>
            <a:avLst/>
            <a:gdLst>
              <a:gd name="connsiteX0" fmla="*/ 330458 w 938822"/>
              <a:gd name="connsiteY0" fmla="*/ 1043157 h 1043157"/>
              <a:gd name="connsiteX1" fmla="*/ 937287 w 938822"/>
              <a:gd name="connsiteY1" fmla="*/ 170321 h 1043157"/>
              <a:gd name="connsiteX2" fmla="*/ 172516 w 938822"/>
              <a:gd name="connsiteY2" fmla="*/ 37317 h 1043157"/>
              <a:gd name="connsiteX3" fmla="*/ 14575 w 938822"/>
              <a:gd name="connsiteY3" fmla="*/ 635834 h 1043157"/>
              <a:gd name="connsiteX4" fmla="*/ 421898 w 938822"/>
              <a:gd name="connsiteY4" fmla="*/ 818714 h 1043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8822" h="1043157">
                <a:moveTo>
                  <a:pt x="330458" y="1043157"/>
                </a:moveTo>
                <a:cubicBezTo>
                  <a:pt x="647034" y="690559"/>
                  <a:pt x="963611" y="337961"/>
                  <a:pt x="937287" y="170321"/>
                </a:cubicBezTo>
                <a:cubicBezTo>
                  <a:pt x="910963" y="2681"/>
                  <a:pt x="326301" y="-40269"/>
                  <a:pt x="172516" y="37317"/>
                </a:cubicBezTo>
                <a:cubicBezTo>
                  <a:pt x="18731" y="114902"/>
                  <a:pt x="-26989" y="505601"/>
                  <a:pt x="14575" y="635834"/>
                </a:cubicBezTo>
                <a:cubicBezTo>
                  <a:pt x="56139" y="766067"/>
                  <a:pt x="421898" y="818714"/>
                  <a:pt x="421898" y="818714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934285" y="5124714"/>
            <a:ext cx="515497" cy="727194"/>
          </a:xfrm>
          <a:custGeom>
            <a:avLst/>
            <a:gdLst>
              <a:gd name="connsiteX0" fmla="*/ 382493 w 515497"/>
              <a:gd name="connsiteY0" fmla="*/ 336748 h 727194"/>
              <a:gd name="connsiteX1" fmla="*/ 266115 w 515497"/>
              <a:gd name="connsiteY1" fmla="*/ 4239 h 727194"/>
              <a:gd name="connsiteX2" fmla="*/ 108 w 515497"/>
              <a:gd name="connsiteY2" fmla="*/ 544566 h 727194"/>
              <a:gd name="connsiteX3" fmla="*/ 299366 w 515497"/>
              <a:gd name="connsiteY3" fmla="*/ 710821 h 727194"/>
              <a:gd name="connsiteX4" fmla="*/ 515497 w 515497"/>
              <a:gd name="connsiteY4" fmla="*/ 195431 h 727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497" h="727194">
                <a:moveTo>
                  <a:pt x="382493" y="336748"/>
                </a:moveTo>
                <a:cubicBezTo>
                  <a:pt x="356169" y="153175"/>
                  <a:pt x="329846" y="-30397"/>
                  <a:pt x="266115" y="4239"/>
                </a:cubicBezTo>
                <a:cubicBezTo>
                  <a:pt x="202384" y="38875"/>
                  <a:pt x="-5434" y="426802"/>
                  <a:pt x="108" y="544566"/>
                </a:cubicBezTo>
                <a:cubicBezTo>
                  <a:pt x="5650" y="662330"/>
                  <a:pt x="213468" y="769010"/>
                  <a:pt x="299366" y="710821"/>
                </a:cubicBezTo>
                <a:cubicBezTo>
                  <a:pt x="385264" y="652632"/>
                  <a:pt x="515497" y="195431"/>
                  <a:pt x="515497" y="195431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120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Is IPv6 as “good” as IPv4?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1251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The </a:t>
            </a:r>
            <a:r>
              <a:rPr lang="en-AU" dirty="0"/>
              <a:t>M</a:t>
            </a:r>
            <a:r>
              <a:rPr lang="en-AU" dirty="0" smtClean="0"/>
              <a:t>easurement </a:t>
            </a:r>
            <a:r>
              <a:rPr lang="en-AU" dirty="0"/>
              <a:t>T</a:t>
            </a:r>
            <a:r>
              <a:rPr lang="en-AU" dirty="0" smtClean="0"/>
              <a:t>echnique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Embed a script in an online ad</a:t>
            </a:r>
          </a:p>
          <a:p>
            <a:r>
              <a:rPr lang="en-AU" dirty="0" smtClean="0"/>
              <a:t>Have the script generate a set of URLs to fetch</a:t>
            </a:r>
          </a:p>
          <a:p>
            <a:r>
              <a:rPr lang="en-AU" dirty="0" smtClean="0"/>
              <a:t>Examine the packets seen at the server to determine reliability and RTT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175457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Is IPv6 as </a:t>
            </a:r>
            <a:r>
              <a:rPr lang="en-AU" dirty="0" smtClean="0"/>
              <a:t>“good” </a:t>
            </a:r>
            <a:r>
              <a:rPr lang="en-AU" dirty="0"/>
              <a:t>as IPv4?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Is IPv6 as fast as IPv4?</a:t>
            </a:r>
          </a:p>
          <a:p>
            <a:pPr marL="457200" lvl="1" indent="0">
              <a:buNone/>
            </a:pPr>
            <a:r>
              <a:rPr lang="en-US" dirty="0" smtClean="0"/>
              <a:t>Basically, yes</a:t>
            </a:r>
          </a:p>
          <a:p>
            <a:pPr marL="457200" lvl="1" indent="0">
              <a:buNone/>
            </a:pPr>
            <a:r>
              <a:rPr lang="en-US" dirty="0" smtClean="0"/>
              <a:t>IPv6 </a:t>
            </a:r>
            <a:r>
              <a:rPr lang="en-US" dirty="0"/>
              <a:t>is faster </a:t>
            </a:r>
            <a:r>
              <a:rPr lang="en-US" dirty="0" smtClean="0"/>
              <a:t>about half </a:t>
            </a:r>
            <a:r>
              <a:rPr lang="en-US" dirty="0"/>
              <a:t>of the time</a:t>
            </a:r>
          </a:p>
          <a:p>
            <a:pPr marL="457200" lvl="1" indent="0">
              <a:buNone/>
            </a:pPr>
            <a:r>
              <a:rPr lang="en-US" dirty="0" smtClean="0"/>
              <a:t>For 75% of unicast cases, IPv6 is within 10ms RTT of IPv4</a:t>
            </a:r>
          </a:p>
          <a:p>
            <a:pPr marL="457200" lvl="1" indent="0">
              <a:buNone/>
            </a:pPr>
            <a:r>
              <a:rPr lang="en-US" dirty="0" smtClean="0"/>
              <a:t>So they perform at much the same rate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(But that</a:t>
            </a:r>
            <a:r>
              <a:rPr lang="uk-UA" dirty="0" smtClean="0"/>
              <a:t>’</a:t>
            </a:r>
            <a:r>
              <a:rPr lang="en-US" dirty="0" smtClean="0"/>
              <a:t>s just for unicast IPv6 - the use of 6to4 makes this a whole lot worse!)</a:t>
            </a:r>
          </a:p>
        </p:txBody>
      </p:sp>
    </p:spTree>
    <p:extLst>
      <p:ext uri="{BB962C8B-B14F-4D97-AF65-F5344CB8AC3E}">
        <p14:creationId xmlns:p14="http://schemas.microsoft.com/office/powerpoint/2010/main" val="16813829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Is IPv6 as </a:t>
            </a:r>
            <a:r>
              <a:rPr lang="en-AU" dirty="0" smtClean="0"/>
              <a:t>“good” </a:t>
            </a:r>
            <a:r>
              <a:rPr lang="en-AU" dirty="0"/>
              <a:t>as IPv4?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Is IPv6 as robust as IPv4?</a:t>
            </a:r>
          </a:p>
          <a:p>
            <a:pPr marL="457200" lvl="1" indent="0">
              <a:buNone/>
            </a:pPr>
            <a:r>
              <a:rPr lang="en-US" dirty="0"/>
              <a:t>IPv4 connection reliability currently sits at 0.2%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The base failure rate of Unicast V6 connection attempts at 1.5% of the total V6 unicast connections is not brilliant. </a:t>
            </a:r>
          </a:p>
          <a:p>
            <a:pPr marL="457200" lvl="1" indent="0">
              <a:buNone/>
            </a:pPr>
            <a:r>
              <a:rPr lang="en-US" dirty="0"/>
              <a:t>(</a:t>
            </a:r>
            <a:r>
              <a:rPr lang="en-US" dirty="0" smtClean="0"/>
              <a:t>6to4 is </a:t>
            </a:r>
            <a:r>
              <a:rPr lang="en-US" dirty="0" err="1" smtClean="0"/>
              <a:t>terribleat</a:t>
            </a:r>
            <a:r>
              <a:rPr lang="en-US" dirty="0" smtClean="0"/>
              <a:t> this!)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It could be better.</a:t>
            </a:r>
          </a:p>
          <a:p>
            <a:pPr marL="457200" lvl="1" indent="0">
              <a:buNone/>
            </a:pPr>
            <a:r>
              <a:rPr lang="en-US" dirty="0" smtClean="0"/>
              <a:t>It could be a whole lot better!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62154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Is IPv6 as </a:t>
            </a:r>
            <a:r>
              <a:rPr lang="en-AU" dirty="0" smtClean="0"/>
              <a:t>“good” </a:t>
            </a:r>
            <a:r>
              <a:rPr lang="en-AU" dirty="0"/>
              <a:t>as IPv4?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If you can establish a connection, then IPv4 and IPv6 appear to have comparable RTT measurements across most of the Internet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But the odds of establishing that connection are still weighted in favour of IPv4! </a:t>
            </a:r>
          </a:p>
        </p:txBody>
      </p:sp>
    </p:spTree>
    <p:extLst>
      <p:ext uri="{BB962C8B-B14F-4D97-AF65-F5344CB8AC3E}">
        <p14:creationId xmlns:p14="http://schemas.microsoft.com/office/powerpoint/2010/main" val="10754045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16" y="693655"/>
            <a:ext cx="5785853" cy="11430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latin typeface="Vadim's Writing"/>
                <a:cs typeface="Vadim's Writing"/>
              </a:rPr>
              <a:t>That’s it!</a:t>
            </a:r>
            <a:endParaRPr lang="en-US" sz="6600" b="1" dirty="0">
              <a:latin typeface="Vadim's Writing"/>
              <a:cs typeface="Vadim's Writing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73202" y="3416531"/>
            <a:ext cx="4439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http://</a:t>
            </a:r>
            <a:r>
              <a:rPr lang="en-US" sz="2400" dirty="0" err="1" smtClean="0"/>
              <a:t>stats.labs.apnic.net</a:t>
            </a:r>
            <a:r>
              <a:rPr lang="en-US" sz="2400" dirty="0" smtClean="0"/>
              <a:t>/v6perf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0225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Measure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2" y="1361984"/>
            <a:ext cx="7886700" cy="3492681"/>
          </a:xfrm>
        </p:spPr>
      </p:pic>
      <p:sp>
        <p:nvSpPr>
          <p:cNvPr id="6" name="TextBox 5"/>
          <p:cNvSpPr txBox="1"/>
          <p:nvPr/>
        </p:nvSpPr>
        <p:spPr>
          <a:xfrm>
            <a:off x="432732" y="5390147"/>
            <a:ext cx="7782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use an online ad to present a sequence of small fetches to </a:t>
            </a:r>
            <a:r>
              <a:rPr lang="en-US" smtClean="0"/>
              <a:t>the user’s browser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80917" y="2020181"/>
            <a:ext cx="783771" cy="240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602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Measure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2" y="1361984"/>
            <a:ext cx="7886700" cy="3492681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538"/>
            <a:ext cx="9144000" cy="198551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20316" y="4683642"/>
            <a:ext cx="579475" cy="116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156181" y="3112586"/>
            <a:ext cx="882274" cy="1336336"/>
          </a:xfrm>
          <a:custGeom>
            <a:avLst/>
            <a:gdLst>
              <a:gd name="connsiteX0" fmla="*/ 361 w 882274"/>
              <a:gd name="connsiteY0" fmla="*/ 269441 h 1336336"/>
              <a:gd name="connsiteX1" fmla="*/ 113096 w 882274"/>
              <a:gd name="connsiteY1" fmla="*/ 219337 h 1336336"/>
              <a:gd name="connsiteX2" fmla="*/ 695556 w 882274"/>
              <a:gd name="connsiteY2" fmla="*/ 6395 h 1336336"/>
              <a:gd name="connsiteX3" fmla="*/ 845868 w 882274"/>
              <a:gd name="connsiteY3" fmla="*/ 494910 h 1336336"/>
              <a:gd name="connsiteX4" fmla="*/ 88044 w 882274"/>
              <a:gd name="connsiteY4" fmla="*/ 1321628 h 1336336"/>
              <a:gd name="connsiteX5" fmla="*/ 200778 w 882274"/>
              <a:gd name="connsiteY5" fmla="*/ 1046055 h 1336336"/>
              <a:gd name="connsiteX6" fmla="*/ 69255 w 882274"/>
              <a:gd name="connsiteY6" fmla="*/ 1327891 h 1336336"/>
              <a:gd name="connsiteX7" fmla="*/ 413720 w 882274"/>
              <a:gd name="connsiteY7" fmla="*/ 1158789 h 1336336"/>
              <a:gd name="connsiteX8" fmla="*/ 451298 w 882274"/>
              <a:gd name="connsiteY8" fmla="*/ 1133737 h 1336336"/>
              <a:gd name="connsiteX9" fmla="*/ 445035 w 882274"/>
              <a:gd name="connsiteY9" fmla="*/ 1140000 h 1336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2274" h="1336336">
                <a:moveTo>
                  <a:pt x="361" y="269441"/>
                </a:moveTo>
                <a:cubicBezTo>
                  <a:pt x="-1205" y="266309"/>
                  <a:pt x="-2770" y="263178"/>
                  <a:pt x="113096" y="219337"/>
                </a:cubicBezTo>
                <a:cubicBezTo>
                  <a:pt x="228962" y="175496"/>
                  <a:pt x="573427" y="-39534"/>
                  <a:pt x="695556" y="6395"/>
                </a:cubicBezTo>
                <a:cubicBezTo>
                  <a:pt x="817685" y="52324"/>
                  <a:pt x="947120" y="275705"/>
                  <a:pt x="845868" y="494910"/>
                </a:cubicBezTo>
                <a:cubicBezTo>
                  <a:pt x="744616" y="714115"/>
                  <a:pt x="195559" y="1229771"/>
                  <a:pt x="88044" y="1321628"/>
                </a:cubicBezTo>
                <a:cubicBezTo>
                  <a:pt x="-19471" y="1413485"/>
                  <a:pt x="203910" y="1045011"/>
                  <a:pt x="200778" y="1046055"/>
                </a:cubicBezTo>
                <a:cubicBezTo>
                  <a:pt x="197647" y="1047099"/>
                  <a:pt x="33765" y="1309102"/>
                  <a:pt x="69255" y="1327891"/>
                </a:cubicBezTo>
                <a:cubicBezTo>
                  <a:pt x="104745" y="1346680"/>
                  <a:pt x="350046" y="1191148"/>
                  <a:pt x="413720" y="1158789"/>
                </a:cubicBezTo>
                <a:cubicBezTo>
                  <a:pt x="477394" y="1126430"/>
                  <a:pt x="446079" y="1136868"/>
                  <a:pt x="451298" y="1133737"/>
                </a:cubicBezTo>
                <a:cubicBezTo>
                  <a:pt x="456517" y="1130606"/>
                  <a:pt x="450776" y="1135303"/>
                  <a:pt x="445035" y="1140000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574" y="1847639"/>
            <a:ext cx="878689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The sequence of tests is used to test a number of types of actions including fetches of IPv4,</a:t>
            </a:r>
          </a:p>
          <a:p>
            <a:r>
              <a:rPr lang="en-US" dirty="0" smtClean="0"/>
              <a:t>IPv6 and Dual stack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664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Measure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38" y="1366245"/>
            <a:ext cx="7886700" cy="3492681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538"/>
            <a:ext cx="9144000" cy="198551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20316" y="4683642"/>
            <a:ext cx="579475" cy="116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33" y="1504981"/>
            <a:ext cx="9144000" cy="2868706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666893" y="4192836"/>
            <a:ext cx="728770" cy="887928"/>
          </a:xfrm>
          <a:custGeom>
            <a:avLst/>
            <a:gdLst>
              <a:gd name="connsiteX0" fmla="*/ 0 w 728770"/>
              <a:gd name="connsiteY0" fmla="*/ 887928 h 887928"/>
              <a:gd name="connsiteX1" fmla="*/ 103128 w 728770"/>
              <a:gd name="connsiteY1" fmla="*/ 750424 h 887928"/>
              <a:gd name="connsiteX2" fmla="*/ 605017 w 728770"/>
              <a:gd name="connsiteY2" fmla="*/ 56030 h 887928"/>
              <a:gd name="connsiteX3" fmla="*/ 350635 w 728770"/>
              <a:gd name="connsiteY3" fmla="*/ 124782 h 887928"/>
              <a:gd name="connsiteX4" fmla="*/ 605017 w 728770"/>
              <a:gd name="connsiteY4" fmla="*/ 1029 h 887928"/>
              <a:gd name="connsiteX5" fmla="*/ 728770 w 728770"/>
              <a:gd name="connsiteY5" fmla="*/ 207284 h 88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770" h="887928">
                <a:moveTo>
                  <a:pt x="0" y="887928"/>
                </a:moveTo>
                <a:lnTo>
                  <a:pt x="103128" y="750424"/>
                </a:lnTo>
                <a:cubicBezTo>
                  <a:pt x="203964" y="611774"/>
                  <a:pt x="563766" y="160304"/>
                  <a:pt x="605017" y="56030"/>
                </a:cubicBezTo>
                <a:cubicBezTo>
                  <a:pt x="646268" y="-48244"/>
                  <a:pt x="350635" y="133949"/>
                  <a:pt x="350635" y="124782"/>
                </a:cubicBezTo>
                <a:cubicBezTo>
                  <a:pt x="350635" y="115615"/>
                  <a:pt x="541995" y="-12721"/>
                  <a:pt x="605017" y="1029"/>
                </a:cubicBezTo>
                <a:cubicBezTo>
                  <a:pt x="668039" y="14779"/>
                  <a:pt x="728770" y="207284"/>
                  <a:pt x="728770" y="207284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49238" y="1181579"/>
            <a:ext cx="80517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We use </a:t>
            </a:r>
            <a:r>
              <a:rPr lang="en-US" dirty="0" err="1" smtClean="0"/>
              <a:t>tcpdump</a:t>
            </a:r>
            <a:r>
              <a:rPr lang="en-US" dirty="0" smtClean="0"/>
              <a:t> to record all packet activity at the experiment’s servers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57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do We Measure?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934162"/>
            <a:ext cx="7886700" cy="4134263"/>
          </a:xfrm>
        </p:spPr>
      </p:pic>
    </p:spTree>
    <p:extLst>
      <p:ext uri="{BB962C8B-B14F-4D97-AF65-F5344CB8AC3E}">
        <p14:creationId xmlns:p14="http://schemas.microsoft.com/office/powerpoint/2010/main" val="1721053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are we looking at: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How “reliable” are IPv6 connections?</a:t>
            </a:r>
          </a:p>
          <a:p>
            <a:pPr marL="457200" lvl="1" indent="0">
              <a:buNone/>
            </a:pPr>
            <a:endParaRPr lang="en-AU" dirty="0"/>
          </a:p>
          <a:p>
            <a:pPr marL="457200" lvl="1" indent="0">
              <a:buNone/>
            </a:pPr>
            <a:endParaRPr lang="en-AU" dirty="0" smtClean="0"/>
          </a:p>
          <a:p>
            <a:r>
              <a:rPr lang="en-AU" dirty="0" smtClean="0"/>
              <a:t>How “fast” are IPv6 connections?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 rot="21435082">
            <a:off x="1132403" y="2074675"/>
            <a:ext cx="79197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Do all TCP connection attempts succeed?</a:t>
            </a:r>
            <a:endParaRPr lang="en-AU" sz="2800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  <p:sp>
        <p:nvSpPr>
          <p:cNvPr id="5" name="TextBox 4"/>
          <p:cNvSpPr txBox="1"/>
          <p:nvPr/>
        </p:nvSpPr>
        <p:spPr>
          <a:xfrm rot="21435082">
            <a:off x="2899036" y="3685017"/>
            <a:ext cx="50035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Is V6 slower than V4?</a:t>
            </a:r>
            <a:endParaRPr lang="en-AU" sz="3200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3435" y="3179303"/>
            <a:ext cx="8056980" cy="168217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2580011"/>
      </p:ext>
    </p:extLst>
  </p:cSld>
  <p:clrMapOvr>
    <a:masterClrMapping/>
  </p:clrMapOvr>
</p:sld>
</file>

<file path=ppt/theme/theme1.xml><?xml version="1.0" encoding="utf-8"?>
<a:theme xmlns:a="http://schemas.openxmlformats.org/drawingml/2006/main" name="APNIC33PowerPointTemplateFinal">
  <a:themeElements>
    <a:clrScheme name="APNIC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4FBA"/>
      </a:accent1>
      <a:accent2>
        <a:srgbClr val="F27D0A"/>
      </a:accent2>
      <a:accent3>
        <a:srgbClr val="590F4A"/>
      </a:accent3>
      <a:accent4>
        <a:srgbClr val="166813"/>
      </a:accent4>
      <a:accent5>
        <a:srgbClr val="C40836"/>
      </a:accent5>
      <a:accent6>
        <a:srgbClr val="FFCF0A"/>
      </a:accent6>
      <a:hlink>
        <a:srgbClr val="5C5C5C"/>
      </a:hlink>
      <a:folHlink>
        <a:srgbClr val="00A2D7"/>
      </a:folHlink>
    </a:clrScheme>
    <a:fontScheme name="APN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APNIC33PowerPointTemplateFinal.potx</Template>
  <TotalTime>1086</TotalTime>
  <Words>1242</Words>
  <Application>Microsoft Macintosh PowerPoint</Application>
  <PresentationFormat>On-screen Show (4:3)</PresentationFormat>
  <Paragraphs>206</Paragraphs>
  <Slides>43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AhnbergHand</vt:lpstr>
      <vt:lpstr>Calibri</vt:lpstr>
      <vt:lpstr>Powderfinger Type</vt:lpstr>
      <vt:lpstr>Vadim's Writing</vt:lpstr>
      <vt:lpstr>Arial</vt:lpstr>
      <vt:lpstr>APNIC33PowerPointTemplateFinal</vt:lpstr>
      <vt:lpstr>IPv6 Performance (revisited)</vt:lpstr>
      <vt:lpstr>What are we looking at:</vt:lpstr>
      <vt:lpstr>What are we looking at:</vt:lpstr>
      <vt:lpstr>The Measurement Technique</vt:lpstr>
      <vt:lpstr>How We Measure</vt:lpstr>
      <vt:lpstr>How We Measure</vt:lpstr>
      <vt:lpstr>How We Measure</vt:lpstr>
      <vt:lpstr>How Much do We Measure?</vt:lpstr>
      <vt:lpstr>What are we looking at:</vt:lpstr>
      <vt:lpstr>What we see: Connection Failure</vt:lpstr>
      <vt:lpstr>IPv4 Connection Failure</vt:lpstr>
      <vt:lpstr>IPv4 Failures</vt:lpstr>
      <vt:lpstr>Daily IPv6 Failures</vt:lpstr>
      <vt:lpstr>Daily IPv6 Failures</vt:lpstr>
      <vt:lpstr>Daily IPv6 Failures</vt:lpstr>
      <vt:lpstr>IPv6 Failures</vt:lpstr>
      <vt:lpstr>Is IPv6 failure uniformly distributed?</vt:lpstr>
      <vt:lpstr>Is IPv6 failure uniformly distributed?</vt:lpstr>
      <vt:lpstr>Failure by Country</vt:lpstr>
      <vt:lpstr>Failure by Network</vt:lpstr>
      <vt:lpstr>A cautionary note</vt:lpstr>
      <vt:lpstr>What are we looking at:</vt:lpstr>
      <vt:lpstr>Let’s look at TCP SYNs</vt:lpstr>
      <vt:lpstr>Why SYNs?</vt:lpstr>
      <vt:lpstr>Generating a comparative RTT profile</vt:lpstr>
      <vt:lpstr>An Example of Path Divergence</vt:lpstr>
      <vt:lpstr>An Example of Path Divergence</vt:lpstr>
      <vt:lpstr>Global Results</vt:lpstr>
      <vt:lpstr>Global Results</vt:lpstr>
      <vt:lpstr>Distribution</vt:lpstr>
      <vt:lpstr>Performance by Country</vt:lpstr>
      <vt:lpstr>Performance by Network</vt:lpstr>
      <vt:lpstr>PowerPoint Presentation</vt:lpstr>
      <vt:lpstr>PowerPoint Presentation</vt:lpstr>
      <vt:lpstr>PowerPoint Presentation</vt:lpstr>
      <vt:lpstr>The United States</vt:lpstr>
      <vt:lpstr>The United States</vt:lpstr>
      <vt:lpstr>AT&amp;T - AS7018</vt:lpstr>
      <vt:lpstr>Is IPv6 as “good” as IPv4?</vt:lpstr>
      <vt:lpstr>Is IPv6 as “good” as IPv4?</vt:lpstr>
      <vt:lpstr>Is IPv6 as “good” as IPv4?</vt:lpstr>
      <vt:lpstr>Is IPv6 as “good” as IPv4?</vt:lpstr>
      <vt:lpstr>That’s it!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APNIC PowerPoint Template</dc:title>
  <dc:creator>Rebekah</dc:creator>
  <cp:lastModifiedBy>Geoff Huston</cp:lastModifiedBy>
  <cp:revision>72</cp:revision>
  <dcterms:created xsi:type="dcterms:W3CDTF">2015-02-09T02:38:37Z</dcterms:created>
  <dcterms:modified xsi:type="dcterms:W3CDTF">2016-09-29T01:55:48Z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lpwstr>1.0</vt:lpwstr>
  </property>
  <property fmtid="{D5CDD505-2E9C-101B-9397-08002B2CF9AE}" pid="3" name="Classification">
    <vt:lpwstr>Unclassified</vt:lpwstr>
  </property>
</Properties>
</file>