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85" r:id="rId3"/>
    <p:sldId id="336" r:id="rId4"/>
    <p:sldId id="286" r:id="rId5"/>
    <p:sldId id="287" r:id="rId6"/>
    <p:sldId id="288" r:id="rId7"/>
    <p:sldId id="289" r:id="rId8"/>
    <p:sldId id="290" r:id="rId9"/>
    <p:sldId id="347" r:id="rId10"/>
    <p:sldId id="292" r:id="rId11"/>
    <p:sldId id="337" r:id="rId12"/>
    <p:sldId id="294" r:id="rId13"/>
    <p:sldId id="295" r:id="rId14"/>
    <p:sldId id="296" r:id="rId15"/>
    <p:sldId id="297" r:id="rId16"/>
    <p:sldId id="299" r:id="rId17"/>
    <p:sldId id="301" r:id="rId18"/>
    <p:sldId id="338" r:id="rId19"/>
    <p:sldId id="339" r:id="rId20"/>
    <p:sldId id="304" r:id="rId21"/>
    <p:sldId id="305" r:id="rId22"/>
    <p:sldId id="306" r:id="rId23"/>
    <p:sldId id="307" r:id="rId24"/>
    <p:sldId id="34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41" r:id="rId34"/>
    <p:sldId id="318" r:id="rId35"/>
    <p:sldId id="342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43" r:id="rId52"/>
    <p:sldId id="334" r:id="rId53"/>
    <p:sldId id="344" r:id="rId54"/>
    <p:sldId id="335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92"/>
    <p:restoredTop sz="94611"/>
  </p:normalViewPr>
  <p:slideViewPr>
    <p:cSldViewPr snapToGrid="0" snapToObjects="1">
      <p:cViewPr varScale="1">
        <p:scale>
          <a:sx n="207" d="100"/>
          <a:sy n="207" d="100"/>
        </p:scale>
        <p:origin x="195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1/15/17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569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1/15/17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327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1/15/17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313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1/15/17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540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1/15/17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135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1/15/17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788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1/15/17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54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1/15/17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788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1/15/17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628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1/15/17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184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1/15/17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891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1352-7BE6-F44A-91AD-A4B2F2F591C1}" type="datetimeFigureOut">
              <a:rPr lang="en-US" smtClean="0"/>
              <a:t>1/15/17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727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accent6">
              <a:lumMod val="50000"/>
            </a:schemeClr>
          </a:solidFill>
          <a:latin typeface="Powderfinger-Type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mbank.com.au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mbank.com.a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de.google.com/p/chromium/codesearch#chromium/src/net/http/transport_security_state_static.json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de.google.com/p/chromium/codesearch#chromium/src/net/http/transport_security_state_static.json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ample.com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ample.com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ample.com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208912" cy="2160239"/>
          </a:xfrm>
        </p:spPr>
        <p:txBody>
          <a:bodyPr/>
          <a:lstStyle/>
          <a:p>
            <a:r>
              <a:rPr lang="en-US" dirty="0" smtClean="0"/>
              <a:t>Why Dane?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8208912" cy="1752600"/>
          </a:xfrm>
        </p:spPr>
        <p:txBody>
          <a:bodyPr>
            <a:norm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Geoff Huston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Chief Scientist, APNIC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Domain </a:t>
            </a:r>
            <a:r>
              <a:rPr lang="en-US" sz="4000" smtClean="0"/>
              <a:t>Name Certification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The Commonwealth Bank of Australia has generated a key pair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And they passed a Certificate </a:t>
            </a:r>
            <a:r>
              <a:rPr lang="en-US" dirty="0"/>
              <a:t>S</a:t>
            </a:r>
            <a:r>
              <a:rPr lang="en-US" dirty="0" smtClean="0"/>
              <a:t>igning </a:t>
            </a:r>
            <a:r>
              <a:rPr lang="en-US" dirty="0"/>
              <a:t>R</a:t>
            </a:r>
            <a:r>
              <a:rPr lang="en-US" dirty="0" smtClean="0"/>
              <a:t>equest to a company called “Symantec” (together with money)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Symantec is willing to vouch (in a certificate) that the entity who goes by the </a:t>
            </a:r>
            <a:r>
              <a:rPr lang="en-US" dirty="0"/>
              <a:t>d</a:t>
            </a:r>
            <a:r>
              <a:rPr lang="en-US" dirty="0" smtClean="0"/>
              <a:t>omain name of  </a:t>
            </a:r>
            <a:r>
              <a:rPr lang="en-US" dirty="0" smtClean="0">
                <a:hlinkClick r:id="rId2"/>
              </a:rPr>
              <a:t>www.commbank.com.au</a:t>
            </a:r>
            <a:r>
              <a:rPr lang="en-US" dirty="0" smtClean="0"/>
              <a:t> also has a certain public key value (partly because it got paid to do this!)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So if I can associate this public key with a connection then I have a high degree of confidence that I’ve connected to the “real” </a:t>
            </a:r>
            <a:r>
              <a:rPr lang="en-US" dirty="0" smtClean="0">
                <a:hlinkClick r:id="rId2"/>
              </a:rPr>
              <a:t>www.commbank.com.au</a:t>
            </a:r>
            <a:r>
              <a:rPr lang="en-US" dirty="0" smtClean="0"/>
              <a:t>, as long as I am also prepared to trust Symantec, and their certificate issuance processes, and that the certificates that they issue are always genuine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Domain </a:t>
            </a:r>
            <a:r>
              <a:rPr lang="en-US" sz="4000" smtClean="0"/>
              <a:t>Name Certification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The Commonwealth Bank of Australia has generated a key pair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And they passed a Certificate </a:t>
            </a:r>
            <a:r>
              <a:rPr lang="en-US" dirty="0"/>
              <a:t>S</a:t>
            </a:r>
            <a:r>
              <a:rPr lang="en-US" dirty="0" smtClean="0"/>
              <a:t>igning </a:t>
            </a:r>
            <a:r>
              <a:rPr lang="en-US" dirty="0"/>
              <a:t>R</a:t>
            </a:r>
            <a:r>
              <a:rPr lang="en-US" dirty="0" smtClean="0"/>
              <a:t>equest to a company called “Symantec” (together with money)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Symantec is willing to vouch (in a certificate) that the entity who goes by the </a:t>
            </a:r>
            <a:r>
              <a:rPr lang="en-US" dirty="0"/>
              <a:t>d</a:t>
            </a:r>
            <a:r>
              <a:rPr lang="en-US" dirty="0" smtClean="0"/>
              <a:t>omain name of  </a:t>
            </a:r>
            <a:r>
              <a:rPr lang="en-US" dirty="0" smtClean="0">
                <a:hlinkClick r:id="rId2"/>
              </a:rPr>
              <a:t>www.commbank.com.au</a:t>
            </a:r>
            <a:r>
              <a:rPr lang="en-US" dirty="0" smtClean="0"/>
              <a:t> also has a certain public key value (partly because it got paid to do this!)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So if I can associate this public key with a connection then I have a high degree of confidence that I’ve connected to the “real” </a:t>
            </a:r>
            <a:r>
              <a:rPr lang="en-US" dirty="0" smtClean="0">
                <a:hlinkClick r:id="rId2"/>
              </a:rPr>
              <a:t>www.commbank.com.au</a:t>
            </a:r>
            <a:r>
              <a:rPr lang="en-US" dirty="0" smtClean="0"/>
              <a:t>, as long as I am also prepared to trust Symantec, and their certificate issuance processes, and that the certificates that they issue are always genuine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76200" y="4054039"/>
            <a:ext cx="8608063" cy="1162948"/>
          </a:xfrm>
          <a:custGeom>
            <a:avLst/>
            <a:gdLst>
              <a:gd name="connsiteX0" fmla="*/ 3675339 w 8612519"/>
              <a:gd name="connsiteY0" fmla="*/ 239936 h 1162948"/>
              <a:gd name="connsiteX1" fmla="*/ 3809563 w 8612519"/>
              <a:gd name="connsiteY1" fmla="*/ 181213 h 1162948"/>
              <a:gd name="connsiteX2" fmla="*/ 6661819 w 8612519"/>
              <a:gd name="connsiteY2" fmla="*/ 55378 h 1162948"/>
              <a:gd name="connsiteX3" fmla="*/ 8071170 w 8612519"/>
              <a:gd name="connsiteY3" fmla="*/ 30211 h 1162948"/>
              <a:gd name="connsiteX4" fmla="*/ 8549342 w 8612519"/>
              <a:gd name="connsiteY4" fmla="*/ 474828 h 1162948"/>
              <a:gd name="connsiteX5" fmla="*/ 6779265 w 8612519"/>
              <a:gd name="connsiteY5" fmla="*/ 1020112 h 1162948"/>
              <a:gd name="connsiteX6" fmla="*/ 2970663 w 8612519"/>
              <a:gd name="connsiteY6" fmla="*/ 1162725 h 1162948"/>
              <a:gd name="connsiteX7" fmla="*/ 177130 w 8612519"/>
              <a:gd name="connsiteY7" fmla="*/ 1036890 h 1162948"/>
              <a:gd name="connsiteX8" fmla="*/ 428799 w 8612519"/>
              <a:gd name="connsiteY8" fmla="*/ 525162 h 1162948"/>
              <a:gd name="connsiteX9" fmla="*/ 1594869 w 8612519"/>
              <a:gd name="connsiteY9" fmla="*/ 466439 h 1162948"/>
              <a:gd name="connsiteX10" fmla="*/ 3566282 w 8612519"/>
              <a:gd name="connsiteY10" fmla="*/ 390938 h 1162948"/>
              <a:gd name="connsiteX11" fmla="*/ 3725673 w 8612519"/>
              <a:gd name="connsiteY11" fmla="*/ 139268 h 116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12519" h="1162948">
                <a:moveTo>
                  <a:pt x="3675339" y="239936"/>
                </a:moveTo>
                <a:cubicBezTo>
                  <a:pt x="3493577" y="225954"/>
                  <a:pt x="3311816" y="211973"/>
                  <a:pt x="3809563" y="181213"/>
                </a:cubicBezTo>
                <a:cubicBezTo>
                  <a:pt x="4307310" y="150453"/>
                  <a:pt x="5951551" y="80545"/>
                  <a:pt x="6661819" y="55378"/>
                </a:cubicBezTo>
                <a:cubicBezTo>
                  <a:pt x="7372087" y="30211"/>
                  <a:pt x="7756583" y="-39697"/>
                  <a:pt x="8071170" y="30211"/>
                </a:cubicBezTo>
                <a:cubicBezTo>
                  <a:pt x="8385757" y="100119"/>
                  <a:pt x="8764659" y="309845"/>
                  <a:pt x="8549342" y="474828"/>
                </a:cubicBezTo>
                <a:cubicBezTo>
                  <a:pt x="8334025" y="639811"/>
                  <a:pt x="7709045" y="905463"/>
                  <a:pt x="6779265" y="1020112"/>
                </a:cubicBezTo>
                <a:cubicBezTo>
                  <a:pt x="5849485" y="1134761"/>
                  <a:pt x="4071019" y="1159929"/>
                  <a:pt x="2970663" y="1162725"/>
                </a:cubicBezTo>
                <a:cubicBezTo>
                  <a:pt x="1870307" y="1165521"/>
                  <a:pt x="600774" y="1143151"/>
                  <a:pt x="177130" y="1036890"/>
                </a:cubicBezTo>
                <a:cubicBezTo>
                  <a:pt x="-246514" y="930629"/>
                  <a:pt x="192509" y="620237"/>
                  <a:pt x="428799" y="525162"/>
                </a:cubicBezTo>
                <a:cubicBezTo>
                  <a:pt x="665089" y="430087"/>
                  <a:pt x="1594869" y="466439"/>
                  <a:pt x="1594869" y="466439"/>
                </a:cubicBezTo>
                <a:cubicBezTo>
                  <a:pt x="2117783" y="444068"/>
                  <a:pt x="3211148" y="445467"/>
                  <a:pt x="3566282" y="390938"/>
                </a:cubicBezTo>
                <a:cubicBezTo>
                  <a:pt x="3921416" y="336409"/>
                  <a:pt x="3725673" y="139268"/>
                  <a:pt x="3725673" y="139268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1042893">
            <a:off x="1383010" y="5745385"/>
            <a:ext cx="33441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Why should I trust them?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81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369" y="71511"/>
            <a:ext cx="7886700" cy="1325563"/>
          </a:xfrm>
        </p:spPr>
        <p:txBody>
          <a:bodyPr/>
          <a:lstStyle/>
          <a:p>
            <a:r>
              <a:rPr lang="en-US" dirty="0" smtClean="0"/>
              <a:t>Local Trust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33" y="1193006"/>
            <a:ext cx="5679346" cy="5608291"/>
          </a:xfrm>
        </p:spPr>
      </p:pic>
      <p:sp>
        <p:nvSpPr>
          <p:cNvPr id="7" name="TextBox 6"/>
          <p:cNvSpPr txBox="1"/>
          <p:nvPr/>
        </p:nvSpPr>
        <p:spPr>
          <a:xfrm>
            <a:off x="342379" y="3675432"/>
            <a:ext cx="215597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The cert I’m being asked to trust was issued by a certification authority that my browser already trusts – so I </a:t>
            </a:r>
            <a:r>
              <a:rPr lang="en-US" sz="1200" smtClean="0">
                <a:latin typeface="AhnbergHand" charset="0"/>
                <a:ea typeface="AhnbergHand" charset="0"/>
                <a:cs typeface="AhnbergHand" charset="0"/>
              </a:rPr>
              <a:t>trust that cert!</a:t>
            </a:r>
            <a:endParaRPr lang="en-US" sz="120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12594" y="3008031"/>
            <a:ext cx="1040350" cy="151002"/>
          </a:xfrm>
          <a:custGeom>
            <a:avLst/>
            <a:gdLst>
              <a:gd name="connsiteX0" fmla="*/ 0 w 1040350"/>
              <a:gd name="connsiteY0" fmla="*/ 75501 h 151002"/>
              <a:gd name="connsiteX1" fmla="*/ 461395 w 1040350"/>
              <a:gd name="connsiteY1" fmla="*/ 67112 h 151002"/>
              <a:gd name="connsiteX2" fmla="*/ 1015068 w 1040350"/>
              <a:gd name="connsiteY2" fmla="*/ 50334 h 151002"/>
              <a:gd name="connsiteX3" fmla="*/ 796954 w 1040350"/>
              <a:gd name="connsiteY3" fmla="*/ 0 h 151002"/>
              <a:gd name="connsiteX4" fmla="*/ 1040235 w 1040350"/>
              <a:gd name="connsiteY4" fmla="*/ 50334 h 151002"/>
              <a:gd name="connsiteX5" fmla="*/ 822121 w 1040350"/>
              <a:gd name="connsiteY5" fmla="*/ 151002 h 1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0350" h="151002">
                <a:moveTo>
                  <a:pt x="0" y="75501"/>
                </a:moveTo>
                <a:lnTo>
                  <a:pt x="461395" y="67112"/>
                </a:lnTo>
                <a:cubicBezTo>
                  <a:pt x="630573" y="62917"/>
                  <a:pt x="959142" y="61519"/>
                  <a:pt x="1015068" y="50334"/>
                </a:cubicBezTo>
                <a:cubicBezTo>
                  <a:pt x="1070994" y="39149"/>
                  <a:pt x="792760" y="0"/>
                  <a:pt x="796954" y="0"/>
                </a:cubicBezTo>
                <a:cubicBezTo>
                  <a:pt x="801148" y="0"/>
                  <a:pt x="1036041" y="25167"/>
                  <a:pt x="1040235" y="50334"/>
                </a:cubicBezTo>
                <a:cubicBezTo>
                  <a:pt x="1044429" y="75501"/>
                  <a:pt x="933275" y="113251"/>
                  <a:pt x="822121" y="1510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299752" y="2861960"/>
            <a:ext cx="4536108" cy="292142"/>
          </a:xfrm>
          <a:custGeom>
            <a:avLst/>
            <a:gdLst>
              <a:gd name="connsiteX0" fmla="*/ 970969 w 4536108"/>
              <a:gd name="connsiteY0" fmla="*/ 44649 h 292142"/>
              <a:gd name="connsiteX1" fmla="*/ 909423 w 4536108"/>
              <a:gd name="connsiteY1" fmla="*/ 44649 h 292142"/>
              <a:gd name="connsiteX2" fmla="*/ 258793 w 4536108"/>
              <a:gd name="connsiteY2" fmla="*/ 97403 h 292142"/>
              <a:gd name="connsiteX3" fmla="*/ 346716 w 4536108"/>
              <a:gd name="connsiteY3" fmla="*/ 273249 h 292142"/>
              <a:gd name="connsiteX4" fmla="*/ 4268085 w 4536108"/>
              <a:gd name="connsiteY4" fmla="*/ 264457 h 292142"/>
              <a:gd name="connsiteX5" fmla="*/ 3977939 w 4536108"/>
              <a:gd name="connsiteY5" fmla="*/ 71026 h 292142"/>
              <a:gd name="connsiteX6" fmla="*/ 2272231 w 4536108"/>
              <a:gd name="connsiteY6" fmla="*/ 688 h 292142"/>
              <a:gd name="connsiteX7" fmla="*/ 566523 w 4536108"/>
              <a:gd name="connsiteY7" fmla="*/ 106195 h 29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6108" h="292142">
                <a:moveTo>
                  <a:pt x="970969" y="44649"/>
                </a:moveTo>
                <a:cubicBezTo>
                  <a:pt x="999544" y="40253"/>
                  <a:pt x="909423" y="44649"/>
                  <a:pt x="909423" y="44649"/>
                </a:cubicBezTo>
                <a:cubicBezTo>
                  <a:pt x="790727" y="53441"/>
                  <a:pt x="352577" y="59303"/>
                  <a:pt x="258793" y="97403"/>
                </a:cubicBezTo>
                <a:cubicBezTo>
                  <a:pt x="165008" y="135503"/>
                  <a:pt x="-321499" y="245407"/>
                  <a:pt x="346716" y="273249"/>
                </a:cubicBezTo>
                <a:cubicBezTo>
                  <a:pt x="1014931" y="301091"/>
                  <a:pt x="3662881" y="298161"/>
                  <a:pt x="4268085" y="264457"/>
                </a:cubicBezTo>
                <a:cubicBezTo>
                  <a:pt x="4873289" y="230753"/>
                  <a:pt x="4310581" y="114988"/>
                  <a:pt x="3977939" y="71026"/>
                </a:cubicBezTo>
                <a:cubicBezTo>
                  <a:pt x="3645297" y="27064"/>
                  <a:pt x="2840800" y="-5173"/>
                  <a:pt x="2272231" y="688"/>
                </a:cubicBezTo>
                <a:cubicBezTo>
                  <a:pt x="1703662" y="6549"/>
                  <a:pt x="566523" y="106195"/>
                  <a:pt x="566523" y="1061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02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Trust or Local Credulity</a:t>
            </a:r>
            <a:r>
              <a:rPr lang="en-US" sz="3100" dirty="0" smtClean="0"/>
              <a:t>*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38" y="1400961"/>
            <a:ext cx="5375812" cy="4995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002" y="2114026"/>
            <a:ext cx="2818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</a:t>
            </a:r>
            <a:r>
              <a:rPr lang="uk-UA" dirty="0" smtClean="0"/>
              <a:t>’</a:t>
            </a:r>
            <a:r>
              <a:rPr lang="en-US" dirty="0" smtClean="0"/>
              <a:t>s a big list of people to </a:t>
            </a:r>
          </a:p>
          <a:p>
            <a:r>
              <a:rPr lang="en-US" dirty="0" smtClean="0"/>
              <a:t>Trust</a:t>
            </a:r>
          </a:p>
          <a:p>
            <a:endParaRPr lang="en-US" dirty="0"/>
          </a:p>
          <a:p>
            <a:r>
              <a:rPr lang="en-US" dirty="0" smtClean="0"/>
              <a:t>Are they all trustable?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2" y="5966460"/>
            <a:ext cx="2392723" cy="74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71" y="608076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76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Credulity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38" y="1400961"/>
            <a:ext cx="5375812" cy="4995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002" y="2114026"/>
            <a:ext cx="2818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</a:t>
            </a:r>
            <a:r>
              <a:rPr lang="uk-UA" dirty="0" smtClean="0"/>
              <a:t>’</a:t>
            </a:r>
            <a:r>
              <a:rPr lang="en-US" dirty="0" smtClean="0"/>
              <a:t>s a big list of people to </a:t>
            </a:r>
          </a:p>
          <a:p>
            <a:r>
              <a:rPr lang="en-US" dirty="0" smtClean="0"/>
              <a:t>Trust</a:t>
            </a:r>
          </a:p>
          <a:p>
            <a:endParaRPr lang="en-US" dirty="0"/>
          </a:p>
          <a:p>
            <a:r>
              <a:rPr lang="en-US" dirty="0" smtClean="0"/>
              <a:t>Are they all trustable?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20243328">
            <a:off x="1377826" y="3251380"/>
            <a:ext cx="19046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Evidently Not!</a:t>
            </a:r>
            <a:endParaRPr lang="en-US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" b="1223"/>
          <a:stretch/>
        </p:blipFill>
        <p:spPr>
          <a:xfrm>
            <a:off x="4243333" y="2865937"/>
            <a:ext cx="4204881" cy="330166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344418" y="2584923"/>
            <a:ext cx="1054760" cy="407613"/>
          </a:xfrm>
          <a:custGeom>
            <a:avLst/>
            <a:gdLst>
              <a:gd name="connsiteX0" fmla="*/ 1023240 w 1054760"/>
              <a:gd name="connsiteY0" fmla="*/ 145979 h 407613"/>
              <a:gd name="connsiteX1" fmla="*/ 947739 w 1054760"/>
              <a:gd name="connsiteY1" fmla="*/ 112423 h 407613"/>
              <a:gd name="connsiteX2" fmla="*/ 142396 w 1054760"/>
              <a:gd name="connsiteY2" fmla="*/ 3366 h 407613"/>
              <a:gd name="connsiteX3" fmla="*/ 8172 w 1054760"/>
              <a:gd name="connsiteY3" fmla="*/ 255036 h 407613"/>
              <a:gd name="connsiteX4" fmla="*/ 243064 w 1054760"/>
              <a:gd name="connsiteY4" fmla="*/ 389260 h 407613"/>
              <a:gd name="connsiteX5" fmla="*/ 956128 w 1054760"/>
              <a:gd name="connsiteY5" fmla="*/ 380871 h 407613"/>
              <a:gd name="connsiteX6" fmla="*/ 889016 w 1054760"/>
              <a:gd name="connsiteY6" fmla="*/ 154368 h 40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760" h="407613">
                <a:moveTo>
                  <a:pt x="1023240" y="145979"/>
                </a:moveTo>
                <a:cubicBezTo>
                  <a:pt x="1058893" y="141085"/>
                  <a:pt x="1094546" y="136192"/>
                  <a:pt x="947739" y="112423"/>
                </a:cubicBezTo>
                <a:cubicBezTo>
                  <a:pt x="800932" y="88654"/>
                  <a:pt x="298990" y="-20403"/>
                  <a:pt x="142396" y="3366"/>
                </a:cubicBezTo>
                <a:cubicBezTo>
                  <a:pt x="-14198" y="27135"/>
                  <a:pt x="-8606" y="190720"/>
                  <a:pt x="8172" y="255036"/>
                </a:cubicBezTo>
                <a:cubicBezTo>
                  <a:pt x="24950" y="319352"/>
                  <a:pt x="85071" y="368288"/>
                  <a:pt x="243064" y="389260"/>
                </a:cubicBezTo>
                <a:cubicBezTo>
                  <a:pt x="401057" y="410232"/>
                  <a:pt x="848469" y="420020"/>
                  <a:pt x="956128" y="380871"/>
                </a:cubicBezTo>
                <a:cubicBezTo>
                  <a:pt x="1063787" y="341722"/>
                  <a:pt x="976401" y="248045"/>
                  <a:pt x="889016" y="154368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11331" y="2004301"/>
            <a:ext cx="1650190" cy="2620108"/>
          </a:xfrm>
          <a:custGeom>
            <a:avLst/>
            <a:gdLst>
              <a:gd name="connsiteX0" fmla="*/ 0 w 1585324"/>
              <a:gd name="connsiteY0" fmla="*/ 546381 h 2955601"/>
              <a:gd name="connsiteX1" fmla="*/ 1040234 w 1585324"/>
              <a:gd name="connsiteY1" fmla="*/ 1097 h 2955601"/>
              <a:gd name="connsiteX2" fmla="*/ 1568741 w 1585324"/>
              <a:gd name="connsiteY2" fmla="*/ 672216 h 2955601"/>
              <a:gd name="connsiteX3" fmla="*/ 1459684 w 1585324"/>
              <a:gd name="connsiteY3" fmla="*/ 2761075 h 2955601"/>
              <a:gd name="connsiteX4" fmla="*/ 1535185 w 1585324"/>
              <a:gd name="connsiteY4" fmla="*/ 2853354 h 2955601"/>
              <a:gd name="connsiteX5" fmla="*/ 1451295 w 1585324"/>
              <a:gd name="connsiteY5" fmla="*/ 2954021 h 2955601"/>
              <a:gd name="connsiteX6" fmla="*/ 1241570 w 1585324"/>
              <a:gd name="connsiteY6" fmla="*/ 2769464 h 295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324" h="2955601">
                <a:moveTo>
                  <a:pt x="0" y="546381"/>
                </a:moveTo>
                <a:cubicBezTo>
                  <a:pt x="389388" y="263253"/>
                  <a:pt x="778777" y="-19875"/>
                  <a:pt x="1040234" y="1097"/>
                </a:cubicBezTo>
                <a:cubicBezTo>
                  <a:pt x="1301691" y="22069"/>
                  <a:pt x="1498833" y="212220"/>
                  <a:pt x="1568741" y="672216"/>
                </a:cubicBezTo>
                <a:cubicBezTo>
                  <a:pt x="1638649" y="1132212"/>
                  <a:pt x="1465277" y="2397552"/>
                  <a:pt x="1459684" y="2761075"/>
                </a:cubicBezTo>
                <a:cubicBezTo>
                  <a:pt x="1454091" y="3124598"/>
                  <a:pt x="1536583" y="2821196"/>
                  <a:pt x="1535185" y="2853354"/>
                </a:cubicBezTo>
                <a:cubicBezTo>
                  <a:pt x="1533787" y="2885512"/>
                  <a:pt x="1500231" y="2968003"/>
                  <a:pt x="1451295" y="2954021"/>
                </a:cubicBezTo>
                <a:cubicBezTo>
                  <a:pt x="1402359" y="2940039"/>
                  <a:pt x="1321964" y="2854751"/>
                  <a:pt x="1241570" y="2769464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267792" y="4601548"/>
            <a:ext cx="4481928" cy="670986"/>
          </a:xfrm>
          <a:custGeom>
            <a:avLst/>
            <a:gdLst>
              <a:gd name="connsiteX0" fmla="*/ 829551 w 4481928"/>
              <a:gd name="connsiteY0" fmla="*/ 113336 h 670986"/>
              <a:gd name="connsiteX1" fmla="*/ 762439 w 4481928"/>
              <a:gd name="connsiteY1" fmla="*/ 113336 h 670986"/>
              <a:gd name="connsiteX2" fmla="*/ 99708 w 4481928"/>
              <a:gd name="connsiteY2" fmla="*/ 96558 h 670986"/>
              <a:gd name="connsiteX3" fmla="*/ 57763 w 4481928"/>
              <a:gd name="connsiteY3" fmla="*/ 398561 h 670986"/>
              <a:gd name="connsiteX4" fmla="*/ 250710 w 4481928"/>
              <a:gd name="connsiteY4" fmla="*/ 667009 h 670986"/>
              <a:gd name="connsiteX5" fmla="*/ 2658351 w 4481928"/>
              <a:gd name="connsiteY5" fmla="*/ 566341 h 670986"/>
              <a:gd name="connsiteX6" fmla="*/ 3891532 w 4481928"/>
              <a:gd name="connsiteY6" fmla="*/ 524396 h 670986"/>
              <a:gd name="connsiteX7" fmla="*/ 4420039 w 4481928"/>
              <a:gd name="connsiteY7" fmla="*/ 516007 h 670986"/>
              <a:gd name="connsiteX8" fmla="*/ 4436817 w 4481928"/>
              <a:gd name="connsiteY8" fmla="*/ 172058 h 670986"/>
              <a:gd name="connsiteX9" fmla="*/ 4109646 w 4481928"/>
              <a:gd name="connsiteY9" fmla="*/ 4279 h 670986"/>
              <a:gd name="connsiteX10" fmla="*/ 1156721 w 4481928"/>
              <a:gd name="connsiteY10" fmla="*/ 46224 h 670986"/>
              <a:gd name="connsiteX11" fmla="*/ 703716 w 4481928"/>
              <a:gd name="connsiteY11" fmla="*/ 54613 h 67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81928" h="670986">
                <a:moveTo>
                  <a:pt x="829551" y="113336"/>
                </a:moveTo>
                <a:cubicBezTo>
                  <a:pt x="856815" y="114734"/>
                  <a:pt x="762439" y="113336"/>
                  <a:pt x="762439" y="113336"/>
                </a:cubicBezTo>
                <a:cubicBezTo>
                  <a:pt x="640798" y="110540"/>
                  <a:pt x="217154" y="49021"/>
                  <a:pt x="99708" y="96558"/>
                </a:cubicBezTo>
                <a:cubicBezTo>
                  <a:pt x="-17738" y="144095"/>
                  <a:pt x="32596" y="303486"/>
                  <a:pt x="57763" y="398561"/>
                </a:cubicBezTo>
                <a:cubicBezTo>
                  <a:pt x="82930" y="493636"/>
                  <a:pt x="-182721" y="639046"/>
                  <a:pt x="250710" y="667009"/>
                </a:cubicBezTo>
                <a:cubicBezTo>
                  <a:pt x="684141" y="694972"/>
                  <a:pt x="2658351" y="566341"/>
                  <a:pt x="2658351" y="566341"/>
                </a:cubicBezTo>
                <a:lnTo>
                  <a:pt x="3891532" y="524396"/>
                </a:lnTo>
                <a:cubicBezTo>
                  <a:pt x="4185147" y="516007"/>
                  <a:pt x="4329158" y="574730"/>
                  <a:pt x="4420039" y="516007"/>
                </a:cubicBezTo>
                <a:cubicBezTo>
                  <a:pt x="4510920" y="457284"/>
                  <a:pt x="4488549" y="257346"/>
                  <a:pt x="4436817" y="172058"/>
                </a:cubicBezTo>
                <a:cubicBezTo>
                  <a:pt x="4385085" y="86770"/>
                  <a:pt x="4656329" y="25251"/>
                  <a:pt x="4109646" y="4279"/>
                </a:cubicBezTo>
                <a:cubicBezTo>
                  <a:pt x="3562963" y="-16693"/>
                  <a:pt x="1156721" y="46224"/>
                  <a:pt x="1156721" y="46224"/>
                </a:cubicBezTo>
                <a:lnTo>
                  <a:pt x="703716" y="54613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Credulity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59" y="1384183"/>
            <a:ext cx="5375812" cy="4995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002" y="2114026"/>
            <a:ext cx="2818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</a:t>
            </a:r>
            <a:r>
              <a:rPr lang="uk-UA" dirty="0" smtClean="0"/>
              <a:t>’</a:t>
            </a:r>
            <a:r>
              <a:rPr lang="en-US" dirty="0" smtClean="0"/>
              <a:t>s a big list of people to </a:t>
            </a:r>
          </a:p>
          <a:p>
            <a:r>
              <a:rPr lang="en-US" dirty="0" smtClean="0"/>
              <a:t>Trust</a:t>
            </a:r>
          </a:p>
          <a:p>
            <a:endParaRPr lang="en-US" dirty="0"/>
          </a:p>
          <a:p>
            <a:r>
              <a:rPr lang="en-US" dirty="0" smtClean="0"/>
              <a:t>Are they </a:t>
            </a:r>
            <a:r>
              <a:rPr lang="en-US" smtClean="0"/>
              <a:t>all trustable?</a:t>
            </a: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38367" y="2781779"/>
            <a:ext cx="1054760" cy="407613"/>
          </a:xfrm>
          <a:custGeom>
            <a:avLst/>
            <a:gdLst>
              <a:gd name="connsiteX0" fmla="*/ 1023240 w 1054760"/>
              <a:gd name="connsiteY0" fmla="*/ 145979 h 407613"/>
              <a:gd name="connsiteX1" fmla="*/ 947739 w 1054760"/>
              <a:gd name="connsiteY1" fmla="*/ 112423 h 407613"/>
              <a:gd name="connsiteX2" fmla="*/ 142396 w 1054760"/>
              <a:gd name="connsiteY2" fmla="*/ 3366 h 407613"/>
              <a:gd name="connsiteX3" fmla="*/ 8172 w 1054760"/>
              <a:gd name="connsiteY3" fmla="*/ 255036 h 407613"/>
              <a:gd name="connsiteX4" fmla="*/ 243064 w 1054760"/>
              <a:gd name="connsiteY4" fmla="*/ 389260 h 407613"/>
              <a:gd name="connsiteX5" fmla="*/ 956128 w 1054760"/>
              <a:gd name="connsiteY5" fmla="*/ 380871 h 407613"/>
              <a:gd name="connsiteX6" fmla="*/ 889016 w 1054760"/>
              <a:gd name="connsiteY6" fmla="*/ 154368 h 40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760" h="407613">
                <a:moveTo>
                  <a:pt x="1023240" y="145979"/>
                </a:moveTo>
                <a:cubicBezTo>
                  <a:pt x="1058893" y="141085"/>
                  <a:pt x="1094546" y="136192"/>
                  <a:pt x="947739" y="112423"/>
                </a:cubicBezTo>
                <a:cubicBezTo>
                  <a:pt x="800932" y="88654"/>
                  <a:pt x="298990" y="-20403"/>
                  <a:pt x="142396" y="3366"/>
                </a:cubicBezTo>
                <a:cubicBezTo>
                  <a:pt x="-14198" y="27135"/>
                  <a:pt x="-8606" y="190720"/>
                  <a:pt x="8172" y="255036"/>
                </a:cubicBezTo>
                <a:cubicBezTo>
                  <a:pt x="24950" y="319352"/>
                  <a:pt x="85071" y="368288"/>
                  <a:pt x="243064" y="389260"/>
                </a:cubicBezTo>
                <a:cubicBezTo>
                  <a:pt x="401057" y="410232"/>
                  <a:pt x="848469" y="420020"/>
                  <a:pt x="956128" y="380871"/>
                </a:cubicBezTo>
                <a:cubicBezTo>
                  <a:pt x="1063787" y="341722"/>
                  <a:pt x="976401" y="248045"/>
                  <a:pt x="889016" y="154368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20243328">
            <a:off x="1377826" y="3251380"/>
            <a:ext cx="19046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Evidently Not!</a:t>
            </a:r>
            <a:endParaRPr lang="en-US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46" y="3972672"/>
            <a:ext cx="3752154" cy="2508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46" y="3775685"/>
            <a:ext cx="3706695" cy="21264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3917593" y="2666177"/>
            <a:ext cx="1926170" cy="2867767"/>
          </a:xfrm>
          <a:custGeom>
            <a:avLst/>
            <a:gdLst>
              <a:gd name="connsiteX0" fmla="*/ 0 w 1926170"/>
              <a:gd name="connsiteY0" fmla="*/ 228723 h 2867767"/>
              <a:gd name="connsiteX1" fmla="*/ 175846 w 1926170"/>
              <a:gd name="connsiteY1" fmla="*/ 114423 h 2867767"/>
              <a:gd name="connsiteX2" fmla="*/ 729762 w 1926170"/>
              <a:gd name="connsiteY2" fmla="*/ 114423 h 2867767"/>
              <a:gd name="connsiteX3" fmla="*/ 1644162 w 1926170"/>
              <a:gd name="connsiteY3" fmla="*/ 1600323 h 2867767"/>
              <a:gd name="connsiteX4" fmla="*/ 1776046 w 1926170"/>
              <a:gd name="connsiteY4" fmla="*/ 2822454 h 2867767"/>
              <a:gd name="connsiteX5" fmla="*/ 1925515 w 1926170"/>
              <a:gd name="connsiteY5" fmla="*/ 2629023 h 2867767"/>
              <a:gd name="connsiteX6" fmla="*/ 1714500 w 1926170"/>
              <a:gd name="connsiteY6" fmla="*/ 2857623 h 2867767"/>
              <a:gd name="connsiteX7" fmla="*/ 1635369 w 1926170"/>
              <a:gd name="connsiteY7" fmla="*/ 2593854 h 286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6170" h="2867767">
                <a:moveTo>
                  <a:pt x="0" y="228723"/>
                </a:moveTo>
                <a:cubicBezTo>
                  <a:pt x="27109" y="181098"/>
                  <a:pt x="54219" y="133473"/>
                  <a:pt x="175846" y="114423"/>
                </a:cubicBezTo>
                <a:cubicBezTo>
                  <a:pt x="297473" y="95373"/>
                  <a:pt x="485043" y="-133227"/>
                  <a:pt x="729762" y="114423"/>
                </a:cubicBezTo>
                <a:cubicBezTo>
                  <a:pt x="974481" y="362073"/>
                  <a:pt x="1469781" y="1148985"/>
                  <a:pt x="1644162" y="1600323"/>
                </a:cubicBezTo>
                <a:cubicBezTo>
                  <a:pt x="1818543" y="2051661"/>
                  <a:pt x="1729154" y="2651004"/>
                  <a:pt x="1776046" y="2822454"/>
                </a:cubicBezTo>
                <a:cubicBezTo>
                  <a:pt x="1822938" y="2993904"/>
                  <a:pt x="1935773" y="2623162"/>
                  <a:pt x="1925515" y="2629023"/>
                </a:cubicBezTo>
                <a:cubicBezTo>
                  <a:pt x="1915257" y="2634885"/>
                  <a:pt x="1762858" y="2863484"/>
                  <a:pt x="1714500" y="2857623"/>
                </a:cubicBezTo>
                <a:cubicBezTo>
                  <a:pt x="1666142" y="2851762"/>
                  <a:pt x="1635369" y="2593854"/>
                  <a:pt x="1635369" y="259385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735165" y="5357581"/>
            <a:ext cx="2369769" cy="1285871"/>
          </a:xfrm>
          <a:custGeom>
            <a:avLst/>
            <a:gdLst>
              <a:gd name="connsiteX0" fmla="*/ 1462511 w 2369769"/>
              <a:gd name="connsiteY0" fmla="*/ 747678 h 833791"/>
              <a:gd name="connsiteX1" fmla="*/ 2095557 w 2369769"/>
              <a:gd name="connsiteY1" fmla="*/ 738885 h 833791"/>
              <a:gd name="connsiteX2" fmla="*/ 2359327 w 2369769"/>
              <a:gd name="connsiteY2" fmla="*/ 686131 h 833791"/>
              <a:gd name="connsiteX3" fmla="*/ 2262611 w 2369769"/>
              <a:gd name="connsiteY3" fmla="*/ 141008 h 833791"/>
              <a:gd name="connsiteX4" fmla="*/ 1770242 w 2369769"/>
              <a:gd name="connsiteY4" fmla="*/ 61878 h 833791"/>
              <a:gd name="connsiteX5" fmla="*/ 99703 w 2369769"/>
              <a:gd name="connsiteY5" fmla="*/ 53085 h 833791"/>
              <a:gd name="connsiteX6" fmla="*/ 310719 w 2369769"/>
              <a:gd name="connsiteY6" fmla="*/ 765262 h 833791"/>
              <a:gd name="connsiteX7" fmla="*/ 1304250 w 2369769"/>
              <a:gd name="connsiteY7" fmla="*/ 765262 h 83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769" h="833791">
                <a:moveTo>
                  <a:pt x="1462511" y="747678"/>
                </a:moveTo>
                <a:cubicBezTo>
                  <a:pt x="1704299" y="748410"/>
                  <a:pt x="1946088" y="749143"/>
                  <a:pt x="2095557" y="738885"/>
                </a:cubicBezTo>
                <a:cubicBezTo>
                  <a:pt x="2245026" y="728627"/>
                  <a:pt x="2331485" y="785777"/>
                  <a:pt x="2359327" y="686131"/>
                </a:cubicBezTo>
                <a:cubicBezTo>
                  <a:pt x="2387169" y="586485"/>
                  <a:pt x="2360792" y="245050"/>
                  <a:pt x="2262611" y="141008"/>
                </a:cubicBezTo>
                <a:cubicBezTo>
                  <a:pt x="2164430" y="36966"/>
                  <a:pt x="2130727" y="76532"/>
                  <a:pt x="1770242" y="61878"/>
                </a:cubicBezTo>
                <a:cubicBezTo>
                  <a:pt x="1409757" y="47224"/>
                  <a:pt x="342957" y="-64146"/>
                  <a:pt x="99703" y="53085"/>
                </a:cubicBezTo>
                <a:cubicBezTo>
                  <a:pt x="-143551" y="170316"/>
                  <a:pt x="109961" y="646566"/>
                  <a:pt x="310719" y="765262"/>
                </a:cubicBezTo>
                <a:cubicBezTo>
                  <a:pt x="511477" y="883958"/>
                  <a:pt x="907863" y="824610"/>
                  <a:pt x="1304250" y="765262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6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With unpleasant consequences when it all goes wrong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661">
            <a:off x="554132" y="1822834"/>
            <a:ext cx="7286488" cy="546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/>
          </p:cNvSpPr>
          <p:nvPr/>
        </p:nvSpPr>
        <p:spPr bwMode="auto">
          <a:xfrm>
            <a:off x="6035623" y="5956299"/>
            <a:ext cx="3228975" cy="711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100" dirty="0">
                <a:solidFill>
                  <a:schemeClr val="tx1"/>
                </a:solidFill>
                <a:ea typeface="ＭＳ Ｐゴシック" charset="-128"/>
              </a:rPr>
              <a:t>International Herald Tribune </a:t>
            </a:r>
          </a:p>
          <a:p>
            <a:pPr eaLnBrk="1" hangingPunct="1"/>
            <a:r>
              <a:rPr lang="en-US" altLang="en-US" sz="2100" dirty="0">
                <a:solidFill>
                  <a:schemeClr val="tx1"/>
                </a:solidFill>
                <a:ea typeface="ＭＳ Ｐゴシック" charset="-128"/>
              </a:rPr>
              <a:t>Sep 13, 2011 Front Page</a:t>
            </a:r>
          </a:p>
        </p:txBody>
      </p:sp>
    </p:spTree>
    <p:extLst>
      <p:ext uri="{BB962C8B-B14F-4D97-AF65-F5344CB8AC3E}">
        <p14:creationId xmlns:p14="http://schemas.microsoft.com/office/powerpoint/2010/main" val="697369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going wrong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TLS handshake cannot specify WHICH CA should be used to validate the digital certificate</a:t>
            </a:r>
          </a:p>
          <a:p>
            <a:r>
              <a:rPr lang="en-US" dirty="0" smtClean="0"/>
              <a:t>That means that your browser may allow ANY CA to be used to validate a certificate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8068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going wrong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TLS handshake cannot specify WHICH CA should be used to validate the digital certificate</a:t>
            </a:r>
          </a:p>
          <a:p>
            <a:r>
              <a:rPr lang="en-US" dirty="0" smtClean="0"/>
              <a:t>That means that your browser may allow ANY CA to be used to validate a certificate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21117498">
            <a:off x="1103888" y="2345343"/>
            <a:ext cx="49199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WOW! That’s awesomely bad!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29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going wrong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TLS handshake cannot specify WHICH CA should be used to validate the digital certificate</a:t>
            </a:r>
          </a:p>
          <a:p>
            <a:r>
              <a:rPr lang="en-US" dirty="0" smtClean="0"/>
              <a:t>That means that your browser may allow ANY CA to be used to validate a certificate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21117498">
            <a:off x="1103888" y="2345343"/>
            <a:ext cx="49199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WOW! That’s awesomely bad!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2128" y="2003478"/>
            <a:ext cx="4263825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Here’s a lock – it might be the lock on your front door for all I know.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The lock might LOOK secure, but don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’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 worry – literally ANY key can open it!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"/>
          <a:stretch/>
        </p:blipFill>
        <p:spPr>
          <a:xfrm>
            <a:off x="1707072" y="2115588"/>
            <a:ext cx="1795056" cy="180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0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on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do you know that you are going to where you thought you were going to?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09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going wrong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12" y="1628800"/>
            <a:ext cx="8352928" cy="45651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is no incentive for quality in the CA marketplace</a:t>
            </a:r>
          </a:p>
          <a:p>
            <a:r>
              <a:rPr lang="en-US" dirty="0" smtClean="0"/>
              <a:t>Why pay more for any certificate when the entire CA structure is only as strong as the weakest CA</a:t>
            </a:r>
          </a:p>
          <a:p>
            <a:r>
              <a:rPr lang="en-US" dirty="0" smtClean="0"/>
              <a:t>And you browser trusts a LOT of CAs!</a:t>
            </a:r>
          </a:p>
          <a:p>
            <a:pPr lvl="1"/>
            <a:r>
              <a:rPr lang="en-US" dirty="0" smtClean="0"/>
              <a:t>About 60 – 100 CA’s</a:t>
            </a:r>
          </a:p>
          <a:p>
            <a:pPr lvl="1"/>
            <a:r>
              <a:rPr lang="en-US" dirty="0" smtClean="0"/>
              <a:t>About 1,500 Subordinate </a:t>
            </a:r>
            <a:r>
              <a:rPr lang="en-US" dirty="0"/>
              <a:t>R</a:t>
            </a:r>
            <a:r>
              <a:rPr lang="en-US" dirty="0" smtClean="0"/>
              <a:t>A’s</a:t>
            </a:r>
          </a:p>
          <a:p>
            <a:pPr lvl="1"/>
            <a:r>
              <a:rPr lang="en-US" dirty="0" smtClean="0"/>
              <a:t>Operated by 650 different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66972" y="5934670"/>
            <a:ext cx="6822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See the EFF SSL observatory</a:t>
            </a:r>
            <a:b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</a:br>
            <a: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http://</a:t>
            </a:r>
            <a:r>
              <a:rPr lang="en-US" alt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www.eff.org</a:t>
            </a:r>
            <a: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/files/</a:t>
            </a:r>
            <a:r>
              <a:rPr lang="en-US" alt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DefconSSLiverse.pdf</a:t>
            </a:r>
            <a:endParaRPr lang="en-US" altLang="en-US" dirty="0" smtClean="0">
              <a:effectLst>
                <a:outerShdw blurRad="38100" dist="38100" dir="2700000" algn="tl">
                  <a:srgbClr val="FFFFFF"/>
                </a:outerShdw>
              </a:effectLst>
              <a:latin typeface="Bradley Hand ITC TT-Bold" charset="0"/>
              <a:ea typeface="ＭＳ Ｐゴシック" charset="-128"/>
              <a:sym typeface="Bradley Hand ITC TT-Bold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20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a </a:t>
            </a:r>
            <a:r>
              <a:rPr lang="en-US" sz="3600" smtClean="0"/>
              <a:t>commercial environment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CA’s compete with each other for market share</a:t>
            </a:r>
          </a:p>
          <a:p>
            <a:pPr marL="0" indent="0">
              <a:buNone/>
            </a:pPr>
            <a:r>
              <a:rPr lang="en-US" dirty="0" smtClean="0"/>
              <a:t>And quality offers no protection</a:t>
            </a:r>
          </a:p>
          <a:p>
            <a:pPr marL="0" indent="0">
              <a:buNone/>
            </a:pPr>
            <a:r>
              <a:rPr lang="en-US" dirty="0" smtClean="0"/>
              <a:t>Than what ‘wins’ in the market?</a:t>
            </a:r>
            <a:endParaRPr lang="en-US" dirty="0"/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 rot="457876">
            <a:off x="376345" y="3920738"/>
            <a:ext cx="3022600" cy="881534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Sustainable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 rot="20778655">
            <a:off x="2426752" y="5825605"/>
            <a:ext cx="1768488" cy="1152004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Trusted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 rot="21020800">
            <a:off x="42151" y="4533412"/>
            <a:ext cx="2360107" cy="550396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Resilient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 rot="1060378">
            <a:off x="313460" y="5950075"/>
            <a:ext cx="1778123" cy="854573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Privacy</a:t>
            </a: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 rot="731916">
            <a:off x="833545" y="5041066"/>
            <a:ext cx="2108200" cy="1219200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Secure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7932" y="4188715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717" y="3907130"/>
            <a:ext cx="2998564" cy="2321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a </a:t>
            </a:r>
            <a:r>
              <a:rPr lang="en-US" sz="3600" smtClean="0"/>
              <a:t>commercial environment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CA’s compete with each other for market share</a:t>
            </a:r>
          </a:p>
          <a:p>
            <a:pPr marL="0" indent="0">
              <a:buNone/>
            </a:pPr>
            <a:r>
              <a:rPr lang="en-US" dirty="0" smtClean="0"/>
              <a:t>And quality offers no protection</a:t>
            </a:r>
          </a:p>
          <a:p>
            <a:pPr marL="0" indent="0">
              <a:buNone/>
            </a:pPr>
            <a:r>
              <a:rPr lang="en-US" dirty="0" smtClean="0"/>
              <a:t>Than what ‘wins’ in the market?</a:t>
            </a:r>
            <a:endParaRPr lang="en-US" dirty="0"/>
          </a:p>
        </p:txBody>
      </p:sp>
      <p:sp>
        <p:nvSpPr>
          <p:cNvPr id="5" name="Rectangle 9"/>
          <p:cNvSpPr>
            <a:spLocks/>
          </p:cNvSpPr>
          <p:nvPr/>
        </p:nvSpPr>
        <p:spPr bwMode="auto">
          <a:xfrm rot="20812875">
            <a:off x="6812249" y="4448523"/>
            <a:ext cx="1772728" cy="1101083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Cheap!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 rot="457876">
            <a:off x="376345" y="3920738"/>
            <a:ext cx="3022600" cy="881534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Sustainable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 rot="20778655">
            <a:off x="2426752" y="5825605"/>
            <a:ext cx="1768488" cy="1152004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Trusted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 rot="21020800">
            <a:off x="42151" y="4533412"/>
            <a:ext cx="2360107" cy="550396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Resilient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 rot="1060378">
            <a:off x="313460" y="5950075"/>
            <a:ext cx="1778123" cy="854573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Privacy</a:t>
            </a: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 rot="731916">
            <a:off x="833545" y="5041066"/>
            <a:ext cx="2108200" cy="1219200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Secure</a:t>
            </a:r>
          </a:p>
        </p:txBody>
      </p:sp>
    </p:spTree>
    <p:extLst>
      <p:ext uri="{BB962C8B-B14F-4D97-AF65-F5344CB8AC3E}">
        <p14:creationId xmlns:p14="http://schemas.microsoft.com/office/powerpoint/2010/main" val="119128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Option A:  Take all the money out of the system!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16279" y="4357144"/>
            <a:ext cx="214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www.letsencrypt.org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77" y="2746032"/>
            <a:ext cx="4780655" cy="155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48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Option A:  Take all the money out of the system!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16279" y="4357144"/>
            <a:ext cx="214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www.letsencrypt.org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77" y="2746032"/>
            <a:ext cx="4780655" cy="1557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258641">
            <a:off x="1308436" y="3483057"/>
            <a:ext cx="6000750" cy="1938992"/>
          </a:xfrm>
          <a:prstGeom prst="rect">
            <a:avLst/>
          </a:prstGeom>
          <a:solidFill>
            <a:srgbClr val="FFFFFF">
              <a:alpha val="8156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Will the automation of the Cert Issuance coupled with a totally free service make the overall environment more or less secure?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We’re probably going to find out real soon!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3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Option B:  White Listing and Pinning with HSTS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code.google.com/p/chromium/codesearch#chromium/src/net/http/transport_security_state_static.json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6877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Option B:  White Listing and Pinning with HSTS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code.google.com/p/chromium/codesearch#chromium/src/net/http/transport_security_state_static.json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21258641">
            <a:off x="1206704" y="3035854"/>
            <a:ext cx="6730593" cy="646331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Its not a totally insane idea -- until you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realise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that it appears to be completely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unscaleable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!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9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Option C:  Use the DNS!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2888457"/>
            <a:ext cx="5372100" cy="3289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00" y="6319713"/>
            <a:ext cx="254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</a:t>
            </a:r>
            <a:r>
              <a:rPr lang="en-US" smtClean="0"/>
              <a:t>afepress.com</a:t>
            </a:r>
            <a:r>
              <a:rPr lang="en-US" dirty="0" smtClean="0"/>
              <a:t>/</a:t>
            </a:r>
            <a:r>
              <a:rPr lang="en-US" dirty="0" err="1" smtClean="0"/>
              <a:t>nxdomain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1683" y="4449262"/>
            <a:ext cx="2356575" cy="5093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82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Seriously </a:t>
            </a:r>
            <a:r>
              <a:rPr lang="mr-IN" dirty="0" smtClean="0"/>
              <a:t>…</a:t>
            </a:r>
            <a:r>
              <a:rPr lang="en-US" dirty="0" smtClean="0"/>
              <a:t> just use the DNS Luke!</a:t>
            </a:r>
            <a:r>
              <a:rPr lang="en-US" sz="2700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better to find out the public key associated with a DNS name than to look it up in the DNS?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8921" y="6520441"/>
            <a:ext cx="40350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* Ok, that was a cheap shot </a:t>
            </a:r>
            <a:r>
              <a:rPr lang="mr-IN" sz="1050" dirty="0" smtClean="0"/>
              <a:t>–</a:t>
            </a:r>
            <a:r>
              <a:rPr lang="en-US" sz="1050" dirty="0" smtClean="0"/>
              <a:t> my apologies to the Star Wars franchise!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37008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better to find out the public key associated with a DNS name than to look it up in the DNS?</a:t>
            </a:r>
          </a:p>
          <a:p>
            <a:pPr lvl="1"/>
            <a:r>
              <a:rPr lang="en-US" dirty="0" smtClean="0"/>
              <a:t>Why not query the DNS for the HSTS record (pinning record)?</a:t>
            </a:r>
          </a:p>
        </p:txBody>
      </p:sp>
    </p:spTree>
    <p:extLst>
      <p:ext uri="{BB962C8B-B14F-4D97-AF65-F5344CB8AC3E}">
        <p14:creationId xmlns:p14="http://schemas.microsoft.com/office/powerpoint/2010/main" val="178437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4079981"/>
            <a:ext cx="6496334" cy="650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on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do you know that you are going to where you thought you were going to?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1640" y="3009900"/>
            <a:ext cx="3669594" cy="286232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My Bank’s web site</a:t>
            </a:r>
          </a:p>
          <a:p>
            <a:r>
              <a:rPr lang="en-US" dirty="0">
                <a:latin typeface="AhnbergHand" charset="0"/>
                <a:ea typeface="AhnbergHand" charset="0"/>
                <a:cs typeface="AhnbergHand" charset="0"/>
              </a:rPr>
              <a:t> 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 </a:t>
            </a:r>
          </a:p>
          <a:p>
            <a:r>
              <a:rPr lang="en-US" dirty="0">
                <a:latin typeface="AhnbergHand" charset="0"/>
                <a:ea typeface="AhnbergHand" charset="0"/>
                <a:cs typeface="AhnbergHand" charset="0"/>
              </a:rPr>
              <a:t> 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 Or at least I think its my</a:t>
            </a:r>
          </a:p>
          <a:p>
            <a:r>
              <a:rPr lang="en-US" dirty="0">
                <a:latin typeface="AhnbergHand" charset="0"/>
                <a:ea typeface="AhnbergHand" charset="0"/>
                <a:cs typeface="AhnbergHand" charset="0"/>
              </a:rPr>
              <a:t> 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 bank because it looks a bit</a:t>
            </a:r>
          </a:p>
          <a:p>
            <a:r>
              <a:rPr lang="en-US" dirty="0">
                <a:latin typeface="AhnbergHand" charset="0"/>
                <a:ea typeface="AhnbergHand" charset="0"/>
                <a:cs typeface="AhnbergHand" charset="0"/>
              </a:rPr>
              <a:t> 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 familiar and there is a</a:t>
            </a:r>
          </a:p>
          <a:p>
            <a:r>
              <a:rPr lang="en-US" dirty="0">
                <a:latin typeface="AhnbergHand" charset="0"/>
                <a:ea typeface="AhnbergHand" charset="0"/>
                <a:cs typeface="AhnbergHand" charset="0"/>
              </a:rPr>
              <a:t> 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 green icon of a lock</a:t>
            </a:r>
          </a:p>
          <a:p>
            <a:endParaRPr lang="en-US" dirty="0">
              <a:latin typeface="AhnbergHand" charset="0"/>
              <a:ea typeface="AhnbergHand" charset="0"/>
              <a:cs typeface="AhnbergHand" charset="0"/>
            </a:endParaRPr>
          </a:p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  So it HAS to be my</a:t>
            </a:r>
          </a:p>
          <a:p>
            <a:r>
              <a:rPr lang="en-US" dirty="0">
                <a:latin typeface="AhnbergHand" charset="0"/>
                <a:ea typeface="AhnbergHand" charset="0"/>
                <a:cs typeface="AhnbergHand" charset="0"/>
              </a:rPr>
              <a:t> 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 bank </a:t>
            </a:r>
            <a:r>
              <a:rPr lang="mr-IN" dirty="0" smtClean="0">
                <a:latin typeface="AhnbergHand" charset="0"/>
                <a:ea typeface="AhnbergHand" charset="0"/>
                <a:cs typeface="AhnbergHand" charset="0"/>
              </a:rPr>
              <a:t>–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 hasn’t it?</a:t>
            </a:r>
          </a:p>
          <a:p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9552" y="2979761"/>
            <a:ext cx="1210102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697707" y="3903211"/>
            <a:ext cx="1998156" cy="427973"/>
          </a:xfrm>
          <a:custGeom>
            <a:avLst/>
            <a:gdLst>
              <a:gd name="connsiteX0" fmla="*/ 77338 w 1998156"/>
              <a:gd name="connsiteY0" fmla="*/ 363989 h 427973"/>
              <a:gd name="connsiteX1" fmla="*/ 814317 w 1998156"/>
              <a:gd name="connsiteY1" fmla="*/ 418580 h 427973"/>
              <a:gd name="connsiteX2" fmla="*/ 1810603 w 1998156"/>
              <a:gd name="connsiteY2" fmla="*/ 404932 h 427973"/>
              <a:gd name="connsiteX3" fmla="*/ 1924335 w 1998156"/>
              <a:gd name="connsiteY3" fmla="*/ 200216 h 427973"/>
              <a:gd name="connsiteX4" fmla="*/ 978090 w 1998156"/>
              <a:gd name="connsiteY4" fmla="*/ 49 h 427973"/>
              <a:gd name="connsiteX5" fmla="*/ 241111 w 1998156"/>
              <a:gd name="connsiteY5" fmla="*/ 218413 h 427973"/>
              <a:gd name="connsiteX6" fmla="*/ 0 w 1998156"/>
              <a:gd name="connsiteY6" fmla="*/ 386735 h 42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8156" h="427973">
                <a:moveTo>
                  <a:pt x="77338" y="363989"/>
                </a:moveTo>
                <a:cubicBezTo>
                  <a:pt x="301389" y="387872"/>
                  <a:pt x="814317" y="418580"/>
                  <a:pt x="814317" y="418580"/>
                </a:cubicBezTo>
                <a:cubicBezTo>
                  <a:pt x="1103194" y="425404"/>
                  <a:pt x="1625600" y="441326"/>
                  <a:pt x="1810603" y="404932"/>
                </a:cubicBezTo>
                <a:cubicBezTo>
                  <a:pt x="1995606" y="368538"/>
                  <a:pt x="2063087" y="267696"/>
                  <a:pt x="1924335" y="200216"/>
                </a:cubicBezTo>
                <a:cubicBezTo>
                  <a:pt x="1785583" y="132736"/>
                  <a:pt x="1258627" y="-2984"/>
                  <a:pt x="978090" y="49"/>
                </a:cubicBezTo>
                <a:cubicBezTo>
                  <a:pt x="697553" y="3082"/>
                  <a:pt x="404126" y="153965"/>
                  <a:pt x="241111" y="218413"/>
                </a:cubicBezTo>
                <a:cubicBezTo>
                  <a:pt x="78096" y="282861"/>
                  <a:pt x="0" y="386735"/>
                  <a:pt x="0" y="38673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861106" y="4252212"/>
            <a:ext cx="2265902" cy="1000287"/>
          </a:xfrm>
          <a:custGeom>
            <a:avLst/>
            <a:gdLst>
              <a:gd name="connsiteX0" fmla="*/ 2265902 w 2265902"/>
              <a:gd name="connsiteY0" fmla="*/ 815657 h 1000287"/>
              <a:gd name="connsiteX1" fmla="*/ 1137687 w 2265902"/>
              <a:gd name="connsiteY1" fmla="*/ 997627 h 1000287"/>
              <a:gd name="connsiteX2" fmla="*/ 437102 w 2265902"/>
              <a:gd name="connsiteY2" fmla="*/ 692827 h 1000287"/>
              <a:gd name="connsiteX3" fmla="*/ 68612 w 2265902"/>
              <a:gd name="connsiteY3" fmla="*/ 28636 h 1000287"/>
              <a:gd name="connsiteX4" fmla="*/ 373 w 2265902"/>
              <a:gd name="connsiteY4" fmla="*/ 128719 h 1000287"/>
              <a:gd name="connsiteX5" fmla="*/ 45866 w 2265902"/>
              <a:gd name="connsiteY5" fmla="*/ 5889 h 1000287"/>
              <a:gd name="connsiteX6" fmla="*/ 141400 w 2265902"/>
              <a:gd name="connsiteY6" fmla="*/ 19537 h 100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5902" h="1000287">
                <a:moveTo>
                  <a:pt x="2265902" y="815657"/>
                </a:moveTo>
                <a:cubicBezTo>
                  <a:pt x="1854194" y="916878"/>
                  <a:pt x="1442487" y="1018099"/>
                  <a:pt x="1137687" y="997627"/>
                </a:cubicBezTo>
                <a:cubicBezTo>
                  <a:pt x="832887" y="977155"/>
                  <a:pt x="615281" y="854326"/>
                  <a:pt x="437102" y="692827"/>
                </a:cubicBezTo>
                <a:cubicBezTo>
                  <a:pt x="258923" y="531328"/>
                  <a:pt x="141400" y="122654"/>
                  <a:pt x="68612" y="28636"/>
                </a:cubicBezTo>
                <a:cubicBezTo>
                  <a:pt x="-4176" y="-65382"/>
                  <a:pt x="4164" y="132510"/>
                  <a:pt x="373" y="128719"/>
                </a:cubicBezTo>
                <a:cubicBezTo>
                  <a:pt x="-3418" y="124928"/>
                  <a:pt x="22362" y="24086"/>
                  <a:pt x="45866" y="5889"/>
                </a:cubicBezTo>
                <a:cubicBezTo>
                  <a:pt x="69370" y="-12308"/>
                  <a:pt x="124719" y="17262"/>
                  <a:pt x="141400" y="19537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5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better to find out the public key associated with a DNS name than to look it up in the DNS?</a:t>
            </a:r>
          </a:p>
          <a:p>
            <a:pPr lvl="1"/>
            <a:r>
              <a:rPr lang="en-US" dirty="0" smtClean="0"/>
              <a:t>Why not query the DNS for the HSTS record?</a:t>
            </a:r>
          </a:p>
          <a:p>
            <a:pPr lvl="1"/>
            <a:r>
              <a:rPr lang="en-US" dirty="0" smtClean="0"/>
              <a:t>Why not query the DNS for the issuer CA?</a:t>
            </a:r>
          </a:p>
        </p:txBody>
      </p:sp>
    </p:spTree>
    <p:extLst>
      <p:ext uri="{BB962C8B-B14F-4D97-AF65-F5344CB8AC3E}">
        <p14:creationId xmlns:p14="http://schemas.microsoft.com/office/powerpoint/2010/main" val="302737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better to find out the public key associated with a DNS name than to look it up in the DNS?</a:t>
            </a:r>
          </a:p>
          <a:p>
            <a:pPr lvl="1"/>
            <a:r>
              <a:rPr lang="en-US" dirty="0" smtClean="0"/>
              <a:t>Why not query the DNS for the HSTS record?</a:t>
            </a:r>
          </a:p>
          <a:p>
            <a:pPr lvl="1"/>
            <a:r>
              <a:rPr lang="en-US" dirty="0" smtClean="0"/>
              <a:t>Why not query the DNS for the issuer CA?</a:t>
            </a:r>
          </a:p>
          <a:p>
            <a:pPr lvl="1"/>
            <a:r>
              <a:rPr lang="en-US" dirty="0" smtClean="0"/>
              <a:t>Why not query the DNS for the hash of the domain name cert?</a:t>
            </a:r>
          </a:p>
        </p:txBody>
      </p:sp>
    </p:spTree>
    <p:extLst>
      <p:ext uri="{BB962C8B-B14F-4D97-AF65-F5344CB8AC3E}">
        <p14:creationId xmlns:p14="http://schemas.microsoft.com/office/powerpoint/2010/main" val="712721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Where better to find out the public key associated with a DNS name than to look it up in the DNS?</a:t>
            </a:r>
          </a:p>
          <a:p>
            <a:pPr lvl="1"/>
            <a:r>
              <a:rPr lang="en-US" dirty="0" smtClean="0"/>
              <a:t>Why not query the DNS for the HSTS record?</a:t>
            </a:r>
          </a:p>
          <a:p>
            <a:pPr lvl="1"/>
            <a:r>
              <a:rPr lang="en-US" dirty="0" smtClean="0"/>
              <a:t>Why not query the DNS for the issuer CA?</a:t>
            </a:r>
          </a:p>
          <a:p>
            <a:pPr lvl="1"/>
            <a:r>
              <a:rPr lang="en-US" dirty="0" smtClean="0"/>
              <a:t>Why not query the DNS for the hash of the domain name cert?</a:t>
            </a:r>
          </a:p>
          <a:p>
            <a:pPr lvl="1"/>
            <a:r>
              <a:rPr lang="en-US" dirty="0" smtClean="0"/>
              <a:t>Why not query the DNS for the hash of the domain name subject public key info?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5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Where better to find out the public key associated with a DNS name than to look it up in the DNS?</a:t>
            </a:r>
          </a:p>
          <a:p>
            <a:pPr lvl="1"/>
            <a:r>
              <a:rPr lang="en-US" dirty="0" smtClean="0"/>
              <a:t>Why not query the DNS for the HSTS record?</a:t>
            </a:r>
          </a:p>
          <a:p>
            <a:pPr lvl="1"/>
            <a:r>
              <a:rPr lang="en-US" dirty="0" smtClean="0"/>
              <a:t>Why not query the DNS for the issuer CA?</a:t>
            </a:r>
          </a:p>
          <a:p>
            <a:pPr lvl="1"/>
            <a:r>
              <a:rPr lang="en-US" dirty="0" smtClean="0"/>
              <a:t>Why not query the DNS for the hash of the domain name cert?</a:t>
            </a:r>
          </a:p>
          <a:p>
            <a:pPr lvl="1"/>
            <a:r>
              <a:rPr lang="en-US" dirty="0" smtClean="0"/>
              <a:t>Why not query the DNS for the hash of the domain name subject public key info? </a:t>
            </a:r>
          </a:p>
          <a:p>
            <a:pPr lvl="1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0465" y="509636"/>
            <a:ext cx="9144000" cy="6860158"/>
          </a:xfrm>
          <a:prstGeom prst="rect">
            <a:avLst/>
          </a:prstGeom>
          <a:solidFill>
            <a:srgbClr val="FFFFFF">
              <a:alpha val="68627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639711">
            <a:off x="725350" y="3338109"/>
            <a:ext cx="557877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Who needs CA’s anyway?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54112" r="49136" b="16586"/>
          <a:stretch/>
        </p:blipFill>
        <p:spPr>
          <a:xfrm>
            <a:off x="749590" y="5399377"/>
            <a:ext cx="1582437" cy="932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t="42254" r="5292" b="25654"/>
          <a:stretch/>
        </p:blipFill>
        <p:spPr>
          <a:xfrm>
            <a:off x="5158315" y="4459977"/>
            <a:ext cx="2936274" cy="125193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538899" y="5537171"/>
            <a:ext cx="1495203" cy="719762"/>
          </a:xfrm>
          <a:custGeom>
            <a:avLst/>
            <a:gdLst>
              <a:gd name="connsiteX0" fmla="*/ 59307 w 1495203"/>
              <a:gd name="connsiteY0" fmla="*/ 615801 h 719762"/>
              <a:gd name="connsiteX1" fmla="*/ 110581 w 1495203"/>
              <a:gd name="connsiteY1" fmla="*/ 684167 h 719762"/>
              <a:gd name="connsiteX2" fmla="*/ 1067710 w 1495203"/>
              <a:gd name="connsiteY2" fmla="*/ 675622 h 719762"/>
              <a:gd name="connsiteX3" fmla="*/ 1495000 w 1495203"/>
              <a:gd name="connsiteY3" fmla="*/ 154328 h 719762"/>
              <a:gd name="connsiteX4" fmla="*/ 1110439 w 1495203"/>
              <a:gd name="connsiteY4" fmla="*/ 504 h 719762"/>
              <a:gd name="connsiteX5" fmla="*/ 230222 w 1495203"/>
              <a:gd name="connsiteY5" fmla="*/ 120145 h 719762"/>
              <a:gd name="connsiteX6" fmla="*/ 366955 w 1495203"/>
              <a:gd name="connsiteY6" fmla="*/ 496160 h 71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5203" h="719762">
                <a:moveTo>
                  <a:pt x="59307" y="615801"/>
                </a:moveTo>
                <a:cubicBezTo>
                  <a:pt x="910" y="644999"/>
                  <a:pt x="-57486" y="674197"/>
                  <a:pt x="110581" y="684167"/>
                </a:cubicBezTo>
                <a:cubicBezTo>
                  <a:pt x="278648" y="694137"/>
                  <a:pt x="836974" y="763928"/>
                  <a:pt x="1067710" y="675622"/>
                </a:cubicBezTo>
                <a:cubicBezTo>
                  <a:pt x="1298446" y="587316"/>
                  <a:pt x="1487879" y="266848"/>
                  <a:pt x="1495000" y="154328"/>
                </a:cubicBezTo>
                <a:cubicBezTo>
                  <a:pt x="1502121" y="41808"/>
                  <a:pt x="1321235" y="6201"/>
                  <a:pt x="1110439" y="504"/>
                </a:cubicBezTo>
                <a:cubicBezTo>
                  <a:pt x="899643" y="-5193"/>
                  <a:pt x="354136" y="37536"/>
                  <a:pt x="230222" y="120145"/>
                </a:cubicBezTo>
                <a:cubicBezTo>
                  <a:pt x="106308" y="202754"/>
                  <a:pt x="236631" y="349457"/>
                  <a:pt x="366955" y="496160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985354" y="5268504"/>
            <a:ext cx="1495203" cy="719762"/>
          </a:xfrm>
          <a:custGeom>
            <a:avLst/>
            <a:gdLst>
              <a:gd name="connsiteX0" fmla="*/ 59307 w 1495203"/>
              <a:gd name="connsiteY0" fmla="*/ 615801 h 719762"/>
              <a:gd name="connsiteX1" fmla="*/ 110581 w 1495203"/>
              <a:gd name="connsiteY1" fmla="*/ 684167 h 719762"/>
              <a:gd name="connsiteX2" fmla="*/ 1067710 w 1495203"/>
              <a:gd name="connsiteY2" fmla="*/ 675622 h 719762"/>
              <a:gd name="connsiteX3" fmla="*/ 1495000 w 1495203"/>
              <a:gd name="connsiteY3" fmla="*/ 154328 h 719762"/>
              <a:gd name="connsiteX4" fmla="*/ 1110439 w 1495203"/>
              <a:gd name="connsiteY4" fmla="*/ 504 h 719762"/>
              <a:gd name="connsiteX5" fmla="*/ 230222 w 1495203"/>
              <a:gd name="connsiteY5" fmla="*/ 120145 h 719762"/>
              <a:gd name="connsiteX6" fmla="*/ 366955 w 1495203"/>
              <a:gd name="connsiteY6" fmla="*/ 496160 h 71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5203" h="719762">
                <a:moveTo>
                  <a:pt x="59307" y="615801"/>
                </a:moveTo>
                <a:cubicBezTo>
                  <a:pt x="910" y="644999"/>
                  <a:pt x="-57486" y="674197"/>
                  <a:pt x="110581" y="684167"/>
                </a:cubicBezTo>
                <a:cubicBezTo>
                  <a:pt x="278648" y="694137"/>
                  <a:pt x="836974" y="763928"/>
                  <a:pt x="1067710" y="675622"/>
                </a:cubicBezTo>
                <a:cubicBezTo>
                  <a:pt x="1298446" y="587316"/>
                  <a:pt x="1487879" y="266848"/>
                  <a:pt x="1495000" y="154328"/>
                </a:cubicBezTo>
                <a:cubicBezTo>
                  <a:pt x="1502121" y="41808"/>
                  <a:pt x="1321235" y="6201"/>
                  <a:pt x="1110439" y="504"/>
                </a:cubicBezTo>
                <a:cubicBezTo>
                  <a:pt x="899643" y="-5193"/>
                  <a:pt x="354136" y="37536"/>
                  <a:pt x="230222" y="120145"/>
                </a:cubicBezTo>
                <a:cubicBezTo>
                  <a:pt x="106308" y="202754"/>
                  <a:pt x="236631" y="349457"/>
                  <a:pt x="366955" y="496160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871155" y="4665980"/>
            <a:ext cx="3344051" cy="881088"/>
          </a:xfrm>
          <a:custGeom>
            <a:avLst/>
            <a:gdLst>
              <a:gd name="connsiteX0" fmla="*/ 34557 w 3344051"/>
              <a:gd name="connsiteY0" fmla="*/ 649504 h 881088"/>
              <a:gd name="connsiteX1" fmla="*/ 374 w 3344051"/>
              <a:gd name="connsiteY1" fmla="*/ 743508 h 881088"/>
              <a:gd name="connsiteX2" fmla="*/ 43103 w 3344051"/>
              <a:gd name="connsiteY2" fmla="*/ 880241 h 881088"/>
              <a:gd name="connsiteX3" fmla="*/ 325114 w 3344051"/>
              <a:gd name="connsiteY3" fmla="*/ 803328 h 881088"/>
              <a:gd name="connsiteX4" fmla="*/ 43103 w 3344051"/>
              <a:gd name="connsiteY4" fmla="*/ 846057 h 881088"/>
              <a:gd name="connsiteX5" fmla="*/ 384935 w 3344051"/>
              <a:gd name="connsiteY5" fmla="*/ 384584 h 881088"/>
              <a:gd name="connsiteX6" fmla="*/ 1940269 w 3344051"/>
              <a:gd name="connsiteY6" fmla="*/ 24 h 881088"/>
              <a:gd name="connsiteX7" fmla="*/ 2974310 w 3344051"/>
              <a:gd name="connsiteY7" fmla="*/ 401676 h 881088"/>
              <a:gd name="connsiteX8" fmla="*/ 3307596 w 3344051"/>
              <a:gd name="connsiteY8" fmla="*/ 632413 h 881088"/>
              <a:gd name="connsiteX9" fmla="*/ 3247776 w 3344051"/>
              <a:gd name="connsiteY9" fmla="*/ 341856 h 881088"/>
              <a:gd name="connsiteX10" fmla="*/ 3333234 w 3344051"/>
              <a:gd name="connsiteY10" fmla="*/ 649504 h 881088"/>
              <a:gd name="connsiteX11" fmla="*/ 2957219 w 3344051"/>
              <a:gd name="connsiteY11" fmla="*/ 623867 h 88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44051" h="881088">
                <a:moveTo>
                  <a:pt x="34557" y="649504"/>
                </a:moveTo>
                <a:cubicBezTo>
                  <a:pt x="16753" y="677278"/>
                  <a:pt x="-1050" y="705052"/>
                  <a:pt x="374" y="743508"/>
                </a:cubicBezTo>
                <a:cubicBezTo>
                  <a:pt x="1798" y="781964"/>
                  <a:pt x="-11020" y="870271"/>
                  <a:pt x="43103" y="880241"/>
                </a:cubicBezTo>
                <a:cubicBezTo>
                  <a:pt x="97226" y="890211"/>
                  <a:pt x="325114" y="809025"/>
                  <a:pt x="325114" y="803328"/>
                </a:cubicBezTo>
                <a:cubicBezTo>
                  <a:pt x="325114" y="797631"/>
                  <a:pt x="33133" y="915848"/>
                  <a:pt x="43103" y="846057"/>
                </a:cubicBezTo>
                <a:cubicBezTo>
                  <a:pt x="53073" y="776266"/>
                  <a:pt x="68741" y="525589"/>
                  <a:pt x="384935" y="384584"/>
                </a:cubicBezTo>
                <a:cubicBezTo>
                  <a:pt x="701129" y="243579"/>
                  <a:pt x="1508707" y="-2825"/>
                  <a:pt x="1940269" y="24"/>
                </a:cubicBezTo>
                <a:cubicBezTo>
                  <a:pt x="2371831" y="2873"/>
                  <a:pt x="2746422" y="296278"/>
                  <a:pt x="2974310" y="401676"/>
                </a:cubicBezTo>
                <a:cubicBezTo>
                  <a:pt x="3202198" y="507074"/>
                  <a:pt x="3262018" y="642383"/>
                  <a:pt x="3307596" y="632413"/>
                </a:cubicBezTo>
                <a:cubicBezTo>
                  <a:pt x="3353174" y="622443"/>
                  <a:pt x="3243503" y="339008"/>
                  <a:pt x="3247776" y="341856"/>
                </a:cubicBezTo>
                <a:cubicBezTo>
                  <a:pt x="3252049" y="344704"/>
                  <a:pt x="3381660" y="602502"/>
                  <a:pt x="3333234" y="649504"/>
                </a:cubicBezTo>
                <a:cubicBezTo>
                  <a:pt x="3284808" y="696506"/>
                  <a:pt x="2957219" y="623867"/>
                  <a:pt x="2957219" y="623867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33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DNS to associated domain name public key certificates with domain name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"/>
          <a:stretch/>
        </p:blipFill>
        <p:spPr>
          <a:xfrm>
            <a:off x="1943100" y="2998294"/>
            <a:ext cx="4721470" cy="35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52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DNS to associated domain name public key certificates with domain name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62" y="2934680"/>
            <a:ext cx="5250085" cy="348837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3323039" y="3661633"/>
            <a:ext cx="477613" cy="250349"/>
          </a:xfrm>
          <a:custGeom>
            <a:avLst/>
            <a:gdLst>
              <a:gd name="connsiteX0" fmla="*/ 61096 w 477613"/>
              <a:gd name="connsiteY0" fmla="*/ 183974 h 250349"/>
              <a:gd name="connsiteX1" fmla="*/ 471294 w 477613"/>
              <a:gd name="connsiteY1" fmla="*/ 149791 h 250349"/>
              <a:gd name="connsiteX2" fmla="*/ 291832 w 477613"/>
              <a:gd name="connsiteY2" fmla="*/ 4513 h 250349"/>
              <a:gd name="connsiteX3" fmla="*/ 44004 w 477613"/>
              <a:gd name="connsiteY3" fmla="*/ 55788 h 250349"/>
              <a:gd name="connsiteX4" fmla="*/ 1275 w 477613"/>
              <a:gd name="connsiteY4" fmla="*/ 243795 h 250349"/>
              <a:gd name="connsiteX5" fmla="*/ 61096 w 477613"/>
              <a:gd name="connsiteY5" fmla="*/ 183974 h 25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613" h="250349">
                <a:moveTo>
                  <a:pt x="61096" y="183974"/>
                </a:moveTo>
                <a:cubicBezTo>
                  <a:pt x="139433" y="168307"/>
                  <a:pt x="432838" y="179701"/>
                  <a:pt x="471294" y="149791"/>
                </a:cubicBezTo>
                <a:cubicBezTo>
                  <a:pt x="509750" y="119881"/>
                  <a:pt x="363047" y="20180"/>
                  <a:pt x="291832" y="4513"/>
                </a:cubicBezTo>
                <a:cubicBezTo>
                  <a:pt x="220617" y="-11154"/>
                  <a:pt x="92430" y="15908"/>
                  <a:pt x="44004" y="55788"/>
                </a:cubicBezTo>
                <a:cubicBezTo>
                  <a:pt x="-4422" y="95668"/>
                  <a:pt x="-149" y="215309"/>
                  <a:pt x="1275" y="243795"/>
                </a:cubicBezTo>
                <a:cubicBezTo>
                  <a:pt x="2699" y="272281"/>
                  <a:pt x="-17241" y="199641"/>
                  <a:pt x="61096" y="183974"/>
                </a:cubicBezTo>
                <a:close/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65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DANE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9" y="1556964"/>
            <a:ext cx="8211830" cy="4707792"/>
          </a:xfrm>
          <a:prstGeom prst="rect">
            <a:avLst/>
          </a:prstGeom>
          <a:noFill/>
          <a:ln>
            <a:noFill/>
          </a:ln>
          <a:effectLst>
            <a:outerShdw blurRad="76200" dist="253999" dir="4380004" algn="ctr" rotWithShape="0">
              <a:schemeClr val="bg2">
                <a:alpha val="50000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7" name="Rectangle 6"/>
          <p:cNvSpPr>
            <a:spLocks/>
          </p:cNvSpPr>
          <p:nvPr/>
        </p:nvSpPr>
        <p:spPr bwMode="auto">
          <a:xfrm rot="21425661">
            <a:off x="3056804" y="1047398"/>
            <a:ext cx="2113002" cy="595665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800" dir="4380026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TLSA RR</a:t>
            </a: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 rot="21271752">
            <a:off x="5918423" y="2427314"/>
            <a:ext cx="2711895" cy="831923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800" dir="4380026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CA Cert Hash</a:t>
            </a: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 rot="156022">
            <a:off x="5717924" y="4140792"/>
            <a:ext cx="2801680" cy="576298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800" dir="4380026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EE Cert Hash</a:t>
            </a:r>
            <a:endParaRPr lang="en-US" alt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adley Hand ITC TT-Bold" charset="0"/>
              <a:ea typeface="ＭＳ Ｐゴシック" charset="-128"/>
              <a:sym typeface="Bradley Hand ITC TT-Bold" charset="0"/>
            </a:endParaRPr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 rot="156022">
            <a:off x="5794879" y="5533768"/>
            <a:ext cx="2532068" cy="617141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800" dir="4380026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Trust Anchor</a:t>
            </a:r>
          </a:p>
        </p:txBody>
      </p:sp>
    </p:spTree>
    <p:extLst>
      <p:ext uri="{BB962C8B-B14F-4D97-AF65-F5344CB8AC3E}">
        <p14:creationId xmlns:p14="http://schemas.microsoft.com/office/powerpoint/2010/main" val="13193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with DANE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receives server cert in Server Hello</a:t>
            </a:r>
          </a:p>
          <a:p>
            <a:pPr lvl="1"/>
            <a:r>
              <a:rPr lang="en-US" i="1" dirty="0" smtClean="0"/>
              <a:t>Client lookups the DNS for the TLSA Resource Record of the domain name</a:t>
            </a:r>
          </a:p>
          <a:p>
            <a:pPr lvl="1"/>
            <a:r>
              <a:rPr lang="en-US" i="1" dirty="0" smtClean="0"/>
              <a:t>Client validates the presented certificate against the TLSA RR</a:t>
            </a:r>
          </a:p>
          <a:p>
            <a:r>
              <a:rPr lang="en-US" dirty="0" smtClean="0"/>
              <a:t>Client performs Client Key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75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Connections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179" y="1808040"/>
            <a:ext cx="635248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0020" y="6596390"/>
            <a:ext cx="25939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https://</a:t>
            </a:r>
            <a:r>
              <a:rPr lang="en-US" sz="1100" dirty="0" err="1" smtClean="0"/>
              <a:t>rhsecurity.wordpress.com</a:t>
            </a:r>
            <a:r>
              <a:rPr lang="en-US" sz="1100" dirty="0" smtClean="0"/>
              <a:t>/tag/</a:t>
            </a:r>
            <a:r>
              <a:rPr lang="en-US" sz="1100" dirty="0" err="1" smtClean="0"/>
              <a:t>tls</a:t>
            </a:r>
            <a:r>
              <a:rPr lang="en-US" sz="1100" dirty="0" smtClean="0"/>
              <a:t>/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t="17155" r="21296" b="69622"/>
          <a:stretch/>
        </p:blipFill>
        <p:spPr>
          <a:xfrm>
            <a:off x="881099" y="3343136"/>
            <a:ext cx="2252248" cy="374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991988">
            <a:off x="3940292" y="2951857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Cert</a:t>
            </a:r>
            <a:endParaRPr lang="en-US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6192" y="156469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DNS Name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019273" y="1978269"/>
            <a:ext cx="696474" cy="413239"/>
          </a:xfrm>
          <a:custGeom>
            <a:avLst/>
            <a:gdLst>
              <a:gd name="connsiteX0" fmla="*/ 286635 w 696474"/>
              <a:gd name="connsiteY0" fmla="*/ 0 h 413239"/>
              <a:gd name="connsiteX1" fmla="*/ 14073 w 696474"/>
              <a:gd name="connsiteY1" fmla="*/ 228600 h 413239"/>
              <a:gd name="connsiteX2" fmla="*/ 673496 w 696474"/>
              <a:gd name="connsiteY2" fmla="*/ 307731 h 413239"/>
              <a:gd name="connsiteX3" fmla="*/ 559196 w 696474"/>
              <a:gd name="connsiteY3" fmla="*/ 175846 h 413239"/>
              <a:gd name="connsiteX4" fmla="*/ 691081 w 696474"/>
              <a:gd name="connsiteY4" fmla="*/ 316523 h 413239"/>
              <a:gd name="connsiteX5" fmla="*/ 541612 w 696474"/>
              <a:gd name="connsiteY5" fmla="*/ 413239 h 41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474" h="413239">
                <a:moveTo>
                  <a:pt x="286635" y="0"/>
                </a:moveTo>
                <a:cubicBezTo>
                  <a:pt x="118115" y="88656"/>
                  <a:pt x="-50404" y="177312"/>
                  <a:pt x="14073" y="228600"/>
                </a:cubicBezTo>
                <a:cubicBezTo>
                  <a:pt x="78550" y="279888"/>
                  <a:pt x="582642" y="316523"/>
                  <a:pt x="673496" y="307731"/>
                </a:cubicBezTo>
                <a:cubicBezTo>
                  <a:pt x="764350" y="298939"/>
                  <a:pt x="556265" y="174381"/>
                  <a:pt x="559196" y="175846"/>
                </a:cubicBezTo>
                <a:cubicBezTo>
                  <a:pt x="562127" y="177311"/>
                  <a:pt x="694012" y="276958"/>
                  <a:pt x="691081" y="316523"/>
                </a:cubicBezTo>
                <a:cubicBezTo>
                  <a:pt x="688150" y="356088"/>
                  <a:pt x="541612" y="413239"/>
                  <a:pt x="541612" y="413239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58462" y="1934308"/>
            <a:ext cx="1310053" cy="558199"/>
          </a:xfrm>
          <a:custGeom>
            <a:avLst/>
            <a:gdLst>
              <a:gd name="connsiteX0" fmla="*/ 1310053 w 1310053"/>
              <a:gd name="connsiteY0" fmla="*/ 0 h 558199"/>
              <a:gd name="connsiteX1" fmla="*/ 1002323 w 1310053"/>
              <a:gd name="connsiteY1" fmla="*/ 211015 h 558199"/>
              <a:gd name="connsiteX2" fmla="*/ 193430 w 1310053"/>
              <a:gd name="connsiteY2" fmla="*/ 254977 h 558199"/>
              <a:gd name="connsiteX3" fmla="*/ 105507 w 1310053"/>
              <a:gd name="connsiteY3" fmla="*/ 553915 h 558199"/>
              <a:gd name="connsiteX4" fmla="*/ 228600 w 1310053"/>
              <a:gd name="connsiteY4" fmla="*/ 439615 h 558199"/>
              <a:gd name="connsiteX5" fmla="*/ 105507 w 1310053"/>
              <a:gd name="connsiteY5" fmla="*/ 553915 h 558199"/>
              <a:gd name="connsiteX6" fmla="*/ 0 w 1310053"/>
              <a:gd name="connsiteY6" fmla="*/ 483577 h 55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053" h="558199">
                <a:moveTo>
                  <a:pt x="1310053" y="0"/>
                </a:moveTo>
                <a:cubicBezTo>
                  <a:pt x="1249240" y="84259"/>
                  <a:pt x="1188427" y="168519"/>
                  <a:pt x="1002323" y="211015"/>
                </a:cubicBezTo>
                <a:cubicBezTo>
                  <a:pt x="816219" y="253511"/>
                  <a:pt x="342899" y="197827"/>
                  <a:pt x="193430" y="254977"/>
                </a:cubicBezTo>
                <a:cubicBezTo>
                  <a:pt x="43961" y="312127"/>
                  <a:pt x="99645" y="523142"/>
                  <a:pt x="105507" y="553915"/>
                </a:cubicBezTo>
                <a:cubicBezTo>
                  <a:pt x="111369" y="584688"/>
                  <a:pt x="228600" y="439615"/>
                  <a:pt x="228600" y="439615"/>
                </a:cubicBezTo>
                <a:cubicBezTo>
                  <a:pt x="228600" y="439615"/>
                  <a:pt x="143607" y="546588"/>
                  <a:pt x="105507" y="553915"/>
                </a:cubicBezTo>
                <a:cubicBezTo>
                  <a:pt x="67407" y="561242"/>
                  <a:pt x="33703" y="522409"/>
                  <a:pt x="0" y="483577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3281" y="2551460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TLSA query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886370" y="2989385"/>
            <a:ext cx="1807105" cy="228600"/>
          </a:xfrm>
          <a:custGeom>
            <a:avLst/>
            <a:gdLst>
              <a:gd name="connsiteX0" fmla="*/ 3976 w 1807105"/>
              <a:gd name="connsiteY0" fmla="*/ 0 h 228600"/>
              <a:gd name="connsiteX1" fmla="*/ 56730 w 1807105"/>
              <a:gd name="connsiteY1" fmla="*/ 175846 h 228600"/>
              <a:gd name="connsiteX2" fmla="*/ 399630 w 1807105"/>
              <a:gd name="connsiteY2" fmla="*/ 202223 h 228600"/>
              <a:gd name="connsiteX3" fmla="*/ 1393161 w 1807105"/>
              <a:gd name="connsiteY3" fmla="*/ 140677 h 228600"/>
              <a:gd name="connsiteX4" fmla="*/ 1788815 w 1807105"/>
              <a:gd name="connsiteY4" fmla="*/ 149469 h 228600"/>
              <a:gd name="connsiteX5" fmla="*/ 1612968 w 1807105"/>
              <a:gd name="connsiteY5" fmla="*/ 79130 h 228600"/>
              <a:gd name="connsiteX6" fmla="*/ 1806399 w 1807105"/>
              <a:gd name="connsiteY6" fmla="*/ 167053 h 228600"/>
              <a:gd name="connsiteX7" fmla="*/ 1665722 w 1807105"/>
              <a:gd name="connsiteY7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7105" h="228600">
                <a:moveTo>
                  <a:pt x="3976" y="0"/>
                </a:moveTo>
                <a:cubicBezTo>
                  <a:pt x="-2618" y="71071"/>
                  <a:pt x="-9212" y="142142"/>
                  <a:pt x="56730" y="175846"/>
                </a:cubicBezTo>
                <a:cubicBezTo>
                  <a:pt x="122672" y="209550"/>
                  <a:pt x="176892" y="208084"/>
                  <a:pt x="399630" y="202223"/>
                </a:cubicBezTo>
                <a:cubicBezTo>
                  <a:pt x="622368" y="196362"/>
                  <a:pt x="1161630" y="149469"/>
                  <a:pt x="1393161" y="140677"/>
                </a:cubicBezTo>
                <a:cubicBezTo>
                  <a:pt x="1624692" y="131885"/>
                  <a:pt x="1752181" y="159727"/>
                  <a:pt x="1788815" y="149469"/>
                </a:cubicBezTo>
                <a:cubicBezTo>
                  <a:pt x="1825449" y="139211"/>
                  <a:pt x="1610037" y="76199"/>
                  <a:pt x="1612968" y="79130"/>
                </a:cubicBezTo>
                <a:cubicBezTo>
                  <a:pt x="1615899" y="82061"/>
                  <a:pt x="1797607" y="142141"/>
                  <a:pt x="1806399" y="167053"/>
                </a:cubicBezTo>
                <a:cubicBezTo>
                  <a:pt x="1815191" y="191965"/>
                  <a:pt x="1740456" y="210282"/>
                  <a:pt x="1665722" y="228600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one problem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DNS is full of liars and lies!</a:t>
            </a:r>
          </a:p>
          <a:p>
            <a:r>
              <a:rPr lang="en-US" dirty="0" smtClean="0"/>
              <a:t>And this can compromise the integrity of public key information embedded in the DNS</a:t>
            </a:r>
          </a:p>
          <a:p>
            <a:r>
              <a:rPr lang="en-US" dirty="0"/>
              <a:t>U</a:t>
            </a:r>
            <a:r>
              <a:rPr lang="en-US" dirty="0" smtClean="0"/>
              <a:t>nless we fix the DNS we are no better off than before</a:t>
            </a:r>
            <a:r>
              <a:rPr lang="en-US" dirty="0"/>
              <a:t> </a:t>
            </a:r>
            <a:r>
              <a:rPr lang="en-US" dirty="0" smtClean="0"/>
              <a:t>with these TLSA records!</a:t>
            </a:r>
          </a:p>
        </p:txBody>
      </p:sp>
    </p:spTree>
    <p:extLst>
      <p:ext uri="{BB962C8B-B14F-4D97-AF65-F5344CB8AC3E}">
        <p14:creationId xmlns:p14="http://schemas.microsoft.com/office/powerpoint/2010/main" val="210828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222" y="1766902"/>
            <a:ext cx="5287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Client:</a:t>
            </a:r>
          </a:p>
          <a:p>
            <a:pPr marL="0" indent="0">
              <a:buNone/>
            </a:pPr>
            <a:r>
              <a:rPr lang="en-US" sz="2000" dirty="0" smtClean="0"/>
              <a:t>   </a:t>
            </a:r>
            <a:r>
              <a:rPr lang="en-US" sz="2000" i="1" dirty="0" smtClean="0"/>
              <a:t>DNS Query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www.commbank.com.au?</a:t>
            </a:r>
          </a:p>
          <a:p>
            <a:pPr marL="0" indent="0" algn="r">
              <a:buNone/>
            </a:pPr>
            <a:r>
              <a:rPr lang="en-US" sz="2000" i="1" dirty="0" smtClean="0"/>
              <a:t>DNS Response:</a:t>
            </a:r>
          </a:p>
          <a:p>
            <a:pPr marL="0" indent="0" algn="r">
              <a:buNone/>
            </a:pPr>
            <a:r>
              <a:rPr lang="en-US" sz="2000" dirty="0" smtClean="0"/>
              <a:t>104.97.235.12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i="1" dirty="0" smtClean="0"/>
              <a:t>TCP Session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 smtClean="0"/>
              <a:t>          TCP Connect 104.97.235.12, port 443 </a:t>
            </a:r>
          </a:p>
          <a:p>
            <a:pPr marL="0" indent="0" algn="r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t="-1030" b="9116"/>
          <a:stretch/>
        </p:blipFill>
        <p:spPr>
          <a:xfrm>
            <a:off x="683568" y="1700808"/>
            <a:ext cx="1110817" cy="869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1988840"/>
            <a:ext cx="908538" cy="908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4437112"/>
            <a:ext cx="908538" cy="908538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5580112" y="2276872"/>
            <a:ext cx="1656184" cy="1662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5436096" y="4581128"/>
            <a:ext cx="1656184" cy="1662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59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one response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need to allow users to validate DNS responses for themselves</a:t>
            </a:r>
          </a:p>
          <a:p>
            <a:r>
              <a:rPr lang="en-US" dirty="0" smtClean="0"/>
              <a:t>And for this we need a Secure DNS framework</a:t>
            </a:r>
          </a:p>
          <a:p>
            <a:r>
              <a:rPr lang="en-US" dirty="0" smtClean="0"/>
              <a:t>Which we have – and its called DNSSEC!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70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DNSSEC </a:t>
            </a:r>
            <a:r>
              <a:rPr lang="en-US" sz="3200" smtClean="0"/>
              <a:t>Interlocking Signatures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952402" y="1826640"/>
            <a:ext cx="83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(root)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402" y="3089092"/>
            <a:ext cx="64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2402" y="4351544"/>
            <a:ext cx="149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example.com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2402" y="5613996"/>
            <a:ext cx="197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www.example.com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5772" y="2147257"/>
            <a:ext cx="1856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Key-Signing Key – signs over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996726" y="2388900"/>
            <a:ext cx="19319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Zone-Signing Key – signs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3022" y="2630543"/>
            <a:ext cx="18646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.com (Key-Signing Key)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4891" y="3324369"/>
            <a:ext cx="210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Key-Signing Key – signs over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845" y="3566012"/>
            <a:ext cx="21771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Zone-Signing Key – signs 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2141" y="3807655"/>
            <a:ext cx="2383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example .com (Key-Signing Key)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1226" y="4753365"/>
            <a:ext cx="2589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Key-Signing Key – signs over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6130" y="4995008"/>
            <a:ext cx="26645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Zone-Signing Key – signs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4755" y="5236651"/>
            <a:ext cx="1290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www.example.com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9239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DNSSEC </a:t>
            </a:r>
            <a:r>
              <a:rPr lang="en-US" sz="3200" smtClean="0"/>
              <a:t>Interlocking Signatures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952402" y="1826640"/>
            <a:ext cx="83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(root)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402" y="3089092"/>
            <a:ext cx="64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2402" y="4351544"/>
            <a:ext cx="149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example.com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2402" y="5613996"/>
            <a:ext cx="322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www.example.com</a:t>
            </a:r>
            <a:r>
              <a:rPr lang="en-US" dirty="0" smtClean="0"/>
              <a:t>  IN A 192.0.1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5772" y="2147257"/>
            <a:ext cx="1856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Key-Signing Key – signs over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996726" y="2388900"/>
            <a:ext cx="19319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Zone-Signing Key – signs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3022" y="2630543"/>
            <a:ext cx="18646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.com (Key-Signing Key)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4891" y="3324369"/>
            <a:ext cx="210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Key-Signing Key – signs over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845" y="3566012"/>
            <a:ext cx="21771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Zone-Signing Key – signs 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2141" y="3807655"/>
            <a:ext cx="2383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example .com (Key-Signing Key)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1226" y="4753365"/>
            <a:ext cx="2589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Key-Signing Key – signs over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6130" y="4995008"/>
            <a:ext cx="26645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Zone-Signing Key – signs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4755" y="5236651"/>
            <a:ext cx="1290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www.example.com</a:t>
            </a:r>
            <a:endParaRPr lang="en-US" sz="1100" dirty="0" smtClean="0"/>
          </a:p>
        </p:txBody>
      </p:sp>
      <p:sp>
        <p:nvSpPr>
          <p:cNvPr id="28" name="Freeform 27"/>
          <p:cNvSpPr/>
          <p:nvPr/>
        </p:nvSpPr>
        <p:spPr>
          <a:xfrm>
            <a:off x="887301" y="2197916"/>
            <a:ext cx="842787" cy="1291923"/>
          </a:xfrm>
          <a:custGeom>
            <a:avLst/>
            <a:gdLst>
              <a:gd name="connsiteX0" fmla="*/ 438160 w 842787"/>
              <a:gd name="connsiteY0" fmla="*/ 0 h 1291923"/>
              <a:gd name="connsiteX1" fmla="*/ 270380 w 842787"/>
              <a:gd name="connsiteY1" fmla="*/ 687897 h 1291923"/>
              <a:gd name="connsiteX2" fmla="*/ 203268 w 842787"/>
              <a:gd name="connsiteY2" fmla="*/ 922789 h 1291923"/>
              <a:gd name="connsiteX3" fmla="*/ 110989 w 842787"/>
              <a:gd name="connsiteY3" fmla="*/ 914400 h 1291923"/>
              <a:gd name="connsiteX4" fmla="*/ 10321 w 842787"/>
              <a:gd name="connsiteY4" fmla="*/ 1157680 h 1291923"/>
              <a:gd name="connsiteX5" fmla="*/ 379437 w 842787"/>
              <a:gd name="connsiteY5" fmla="*/ 1291904 h 1291923"/>
              <a:gd name="connsiteX6" fmla="*/ 815664 w 842787"/>
              <a:gd name="connsiteY6" fmla="*/ 1149291 h 1291923"/>
              <a:gd name="connsiteX7" fmla="*/ 731774 w 842787"/>
              <a:gd name="connsiteY7" fmla="*/ 973123 h 1291923"/>
              <a:gd name="connsiteX8" fmla="*/ 203268 w 842787"/>
              <a:gd name="connsiteY8" fmla="*/ 973123 h 129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787" h="1291923">
                <a:moveTo>
                  <a:pt x="438160" y="0"/>
                </a:moveTo>
                <a:cubicBezTo>
                  <a:pt x="373844" y="267049"/>
                  <a:pt x="309529" y="534099"/>
                  <a:pt x="270380" y="687897"/>
                </a:cubicBezTo>
                <a:cubicBezTo>
                  <a:pt x="231231" y="841695"/>
                  <a:pt x="229833" y="885039"/>
                  <a:pt x="203268" y="922789"/>
                </a:cubicBezTo>
                <a:cubicBezTo>
                  <a:pt x="176703" y="960540"/>
                  <a:pt x="143147" y="875252"/>
                  <a:pt x="110989" y="914400"/>
                </a:cubicBezTo>
                <a:cubicBezTo>
                  <a:pt x="78831" y="953548"/>
                  <a:pt x="-34420" y="1094763"/>
                  <a:pt x="10321" y="1157680"/>
                </a:cubicBezTo>
                <a:cubicBezTo>
                  <a:pt x="55062" y="1220597"/>
                  <a:pt x="245213" y="1293302"/>
                  <a:pt x="379437" y="1291904"/>
                </a:cubicBezTo>
                <a:cubicBezTo>
                  <a:pt x="513661" y="1290506"/>
                  <a:pt x="756941" y="1202421"/>
                  <a:pt x="815664" y="1149291"/>
                </a:cubicBezTo>
                <a:cubicBezTo>
                  <a:pt x="874387" y="1096161"/>
                  <a:pt x="833840" y="1002484"/>
                  <a:pt x="731774" y="973123"/>
                </a:cubicBezTo>
                <a:cubicBezTo>
                  <a:pt x="629708" y="943762"/>
                  <a:pt x="203268" y="973123"/>
                  <a:pt x="203268" y="9731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92570" y="3397541"/>
            <a:ext cx="1717647" cy="1391334"/>
          </a:xfrm>
          <a:custGeom>
            <a:avLst/>
            <a:gdLst>
              <a:gd name="connsiteX0" fmla="*/ 341280 w 1717647"/>
              <a:gd name="connsiteY0" fmla="*/ 0 h 1391334"/>
              <a:gd name="connsiteX1" fmla="*/ 232223 w 1717647"/>
              <a:gd name="connsiteY1" fmla="*/ 662731 h 1391334"/>
              <a:gd name="connsiteX2" fmla="*/ 139944 w 1717647"/>
              <a:gd name="connsiteY2" fmla="*/ 1057013 h 1391334"/>
              <a:gd name="connsiteX3" fmla="*/ 64443 w 1717647"/>
              <a:gd name="connsiteY3" fmla="*/ 1057013 h 1391334"/>
              <a:gd name="connsiteX4" fmla="*/ 14109 w 1717647"/>
              <a:gd name="connsiteY4" fmla="*/ 1300294 h 1391334"/>
              <a:gd name="connsiteX5" fmla="*/ 332891 w 1717647"/>
              <a:gd name="connsiteY5" fmla="*/ 1367406 h 1391334"/>
              <a:gd name="connsiteX6" fmla="*/ 1297624 w 1717647"/>
              <a:gd name="connsiteY6" fmla="*/ 1375795 h 1391334"/>
              <a:gd name="connsiteX7" fmla="*/ 1717074 w 1717647"/>
              <a:gd name="connsiteY7" fmla="*/ 1166070 h 1391334"/>
              <a:gd name="connsiteX8" fmla="*/ 1373125 w 1717647"/>
              <a:gd name="connsiteY8" fmla="*/ 989901 h 1391334"/>
              <a:gd name="connsiteX9" fmla="*/ 760729 w 1717647"/>
              <a:gd name="connsiteY9" fmla="*/ 947956 h 1391334"/>
              <a:gd name="connsiteX10" fmla="*/ 181889 w 1717647"/>
              <a:gd name="connsiteY10" fmla="*/ 1015068 h 13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647" h="1391334">
                <a:moveTo>
                  <a:pt x="341280" y="0"/>
                </a:moveTo>
                <a:cubicBezTo>
                  <a:pt x="303529" y="243281"/>
                  <a:pt x="265779" y="486562"/>
                  <a:pt x="232223" y="662731"/>
                </a:cubicBezTo>
                <a:cubicBezTo>
                  <a:pt x="198667" y="838900"/>
                  <a:pt x="167907" y="991299"/>
                  <a:pt x="139944" y="1057013"/>
                </a:cubicBezTo>
                <a:cubicBezTo>
                  <a:pt x="111981" y="1122727"/>
                  <a:pt x="85415" y="1016466"/>
                  <a:pt x="64443" y="1057013"/>
                </a:cubicBezTo>
                <a:cubicBezTo>
                  <a:pt x="43470" y="1097560"/>
                  <a:pt x="-30632" y="1248562"/>
                  <a:pt x="14109" y="1300294"/>
                </a:cubicBezTo>
                <a:cubicBezTo>
                  <a:pt x="58850" y="1352026"/>
                  <a:pt x="118972" y="1354822"/>
                  <a:pt x="332891" y="1367406"/>
                </a:cubicBezTo>
                <a:cubicBezTo>
                  <a:pt x="546810" y="1379990"/>
                  <a:pt x="1066927" y="1409351"/>
                  <a:pt x="1297624" y="1375795"/>
                </a:cubicBezTo>
                <a:cubicBezTo>
                  <a:pt x="1528321" y="1342239"/>
                  <a:pt x="1704491" y="1230386"/>
                  <a:pt x="1717074" y="1166070"/>
                </a:cubicBezTo>
                <a:cubicBezTo>
                  <a:pt x="1729658" y="1101754"/>
                  <a:pt x="1532516" y="1026253"/>
                  <a:pt x="1373125" y="989901"/>
                </a:cubicBezTo>
                <a:cubicBezTo>
                  <a:pt x="1213734" y="953549"/>
                  <a:pt x="959268" y="943761"/>
                  <a:pt x="760729" y="947956"/>
                </a:cubicBezTo>
                <a:cubicBezTo>
                  <a:pt x="562190" y="952151"/>
                  <a:pt x="181889" y="1015068"/>
                  <a:pt x="181889" y="10150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317072" y="4840448"/>
            <a:ext cx="411060" cy="796954"/>
          </a:xfrm>
          <a:custGeom>
            <a:avLst/>
            <a:gdLst>
              <a:gd name="connsiteX0" fmla="*/ 0 w 411060"/>
              <a:gd name="connsiteY0" fmla="*/ 796954 h 796954"/>
              <a:gd name="connsiteX1" fmla="*/ 310392 w 411060"/>
              <a:gd name="connsiteY1" fmla="*/ 33556 h 796954"/>
              <a:gd name="connsiteX2" fmla="*/ 83889 w 411060"/>
              <a:gd name="connsiteY2" fmla="*/ 167780 h 796954"/>
              <a:gd name="connsiteX3" fmla="*/ 302003 w 411060"/>
              <a:gd name="connsiteY3" fmla="*/ 0 h 796954"/>
              <a:gd name="connsiteX4" fmla="*/ 411060 w 411060"/>
              <a:gd name="connsiteY4" fmla="*/ 167780 h 79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060" h="796954">
                <a:moveTo>
                  <a:pt x="0" y="796954"/>
                </a:moveTo>
                <a:cubicBezTo>
                  <a:pt x="148205" y="467686"/>
                  <a:pt x="296411" y="138418"/>
                  <a:pt x="310392" y="33556"/>
                </a:cubicBezTo>
                <a:cubicBezTo>
                  <a:pt x="324373" y="-71306"/>
                  <a:pt x="85287" y="173373"/>
                  <a:pt x="83889" y="167780"/>
                </a:cubicBezTo>
                <a:cubicBezTo>
                  <a:pt x="82491" y="162187"/>
                  <a:pt x="247475" y="0"/>
                  <a:pt x="302003" y="0"/>
                </a:cubicBezTo>
                <a:cubicBezTo>
                  <a:pt x="356531" y="0"/>
                  <a:pt x="411060" y="167780"/>
                  <a:pt x="411060" y="1677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174459" y="3372227"/>
            <a:ext cx="276836" cy="193094"/>
          </a:xfrm>
          <a:custGeom>
            <a:avLst/>
            <a:gdLst>
              <a:gd name="connsiteX0" fmla="*/ 0 w 276836"/>
              <a:gd name="connsiteY0" fmla="*/ 167927 h 193094"/>
              <a:gd name="connsiteX1" fmla="*/ 176169 w 276836"/>
              <a:gd name="connsiteY1" fmla="*/ 147 h 193094"/>
              <a:gd name="connsiteX2" fmla="*/ 276836 w 276836"/>
              <a:gd name="connsiteY2" fmla="*/ 193094 h 19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836" h="193094">
                <a:moveTo>
                  <a:pt x="0" y="167927"/>
                </a:moveTo>
                <a:cubicBezTo>
                  <a:pt x="65015" y="81939"/>
                  <a:pt x="130030" y="-4048"/>
                  <a:pt x="176169" y="147"/>
                </a:cubicBezTo>
                <a:cubicBezTo>
                  <a:pt x="222308" y="4341"/>
                  <a:pt x="276836" y="193094"/>
                  <a:pt x="276836" y="1930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115736" y="2197074"/>
            <a:ext cx="343948" cy="260900"/>
          </a:xfrm>
          <a:custGeom>
            <a:avLst/>
            <a:gdLst>
              <a:gd name="connsiteX0" fmla="*/ 0 w 343948"/>
              <a:gd name="connsiteY0" fmla="*/ 193788 h 260900"/>
              <a:gd name="connsiteX1" fmla="*/ 201336 w 343948"/>
              <a:gd name="connsiteY1" fmla="*/ 842 h 260900"/>
              <a:gd name="connsiteX2" fmla="*/ 343948 w 343948"/>
              <a:gd name="connsiteY2" fmla="*/ 260900 h 2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48" h="260900">
                <a:moveTo>
                  <a:pt x="0" y="193788"/>
                </a:moveTo>
                <a:cubicBezTo>
                  <a:pt x="72005" y="91722"/>
                  <a:pt x="144011" y="-10343"/>
                  <a:pt x="201336" y="842"/>
                </a:cubicBezTo>
                <a:cubicBezTo>
                  <a:pt x="258661" y="12027"/>
                  <a:pt x="343948" y="260900"/>
                  <a:pt x="343948" y="260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DNSSEC </a:t>
            </a:r>
            <a:r>
              <a:rPr lang="en-US" sz="3200" smtClean="0"/>
              <a:t>Interlocking Signatures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952402" y="1826640"/>
            <a:ext cx="83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(root)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402" y="3089092"/>
            <a:ext cx="64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2402" y="4351544"/>
            <a:ext cx="149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example.com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2402" y="5613996"/>
            <a:ext cx="322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www.example.com</a:t>
            </a:r>
            <a:r>
              <a:rPr lang="en-US" dirty="0" smtClean="0"/>
              <a:t>  IN A 192.0.1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5772" y="2147257"/>
            <a:ext cx="1856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Key-Signing Key – signs over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996726" y="2388900"/>
            <a:ext cx="19319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Zone-Signing Key – signs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3022" y="2630543"/>
            <a:ext cx="18646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.com (Key-Signing Key)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4891" y="3324369"/>
            <a:ext cx="210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Key-Signing Key – signs over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845" y="3566012"/>
            <a:ext cx="21771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Zone-Signing Key – signs 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2141" y="3807655"/>
            <a:ext cx="2383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example .com (Key-Signing Key)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1226" y="4753365"/>
            <a:ext cx="2589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Key-Signing Key – signs over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6130" y="4995008"/>
            <a:ext cx="26645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Zone-Signing Key – signs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4755" y="5236651"/>
            <a:ext cx="1290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www.example.com</a:t>
            </a:r>
            <a:endParaRPr lang="en-US" sz="11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0" y="5441191"/>
            <a:ext cx="30107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</a:t>
            </a:r>
            <a:r>
              <a:rPr lang="en-US" sz="110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record valid?</a:t>
            </a:r>
            <a:endParaRPr lang="en-US" sz="110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3999" y="5037521"/>
            <a:ext cx="27863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</a:t>
            </a:r>
            <a:r>
              <a:rPr lang="en-US" sz="110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the ZSK 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for </a:t>
            </a:r>
            <a:r>
              <a:rPr lang="en-US" sz="1100" dirty="0" err="1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example.com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4507" y="4633854"/>
            <a:ext cx="27895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</a:t>
            </a:r>
            <a:r>
              <a:rPr lang="en-US" sz="1100" dirty="0" err="1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example.com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3017" y="3953188"/>
            <a:ext cx="3384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DS equal to the hash of the KSK?</a:t>
            </a:r>
          </a:p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5016" y="3549521"/>
            <a:ext cx="22124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.com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5524" y="3145854"/>
            <a:ext cx="22156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.com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8706" y="2465188"/>
            <a:ext cx="3384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DS equal to the hash of the KSK?</a:t>
            </a:r>
          </a:p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0705" y="2061521"/>
            <a:ext cx="1939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.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1213" y="1657854"/>
            <a:ext cx="1943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.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887301" y="2197916"/>
            <a:ext cx="842787" cy="1291923"/>
          </a:xfrm>
          <a:custGeom>
            <a:avLst/>
            <a:gdLst>
              <a:gd name="connsiteX0" fmla="*/ 438160 w 842787"/>
              <a:gd name="connsiteY0" fmla="*/ 0 h 1291923"/>
              <a:gd name="connsiteX1" fmla="*/ 270380 w 842787"/>
              <a:gd name="connsiteY1" fmla="*/ 687897 h 1291923"/>
              <a:gd name="connsiteX2" fmla="*/ 203268 w 842787"/>
              <a:gd name="connsiteY2" fmla="*/ 922789 h 1291923"/>
              <a:gd name="connsiteX3" fmla="*/ 110989 w 842787"/>
              <a:gd name="connsiteY3" fmla="*/ 914400 h 1291923"/>
              <a:gd name="connsiteX4" fmla="*/ 10321 w 842787"/>
              <a:gd name="connsiteY4" fmla="*/ 1157680 h 1291923"/>
              <a:gd name="connsiteX5" fmla="*/ 379437 w 842787"/>
              <a:gd name="connsiteY5" fmla="*/ 1291904 h 1291923"/>
              <a:gd name="connsiteX6" fmla="*/ 815664 w 842787"/>
              <a:gd name="connsiteY6" fmla="*/ 1149291 h 1291923"/>
              <a:gd name="connsiteX7" fmla="*/ 731774 w 842787"/>
              <a:gd name="connsiteY7" fmla="*/ 973123 h 1291923"/>
              <a:gd name="connsiteX8" fmla="*/ 203268 w 842787"/>
              <a:gd name="connsiteY8" fmla="*/ 973123 h 129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787" h="1291923">
                <a:moveTo>
                  <a:pt x="438160" y="0"/>
                </a:moveTo>
                <a:cubicBezTo>
                  <a:pt x="373844" y="267049"/>
                  <a:pt x="309529" y="534099"/>
                  <a:pt x="270380" y="687897"/>
                </a:cubicBezTo>
                <a:cubicBezTo>
                  <a:pt x="231231" y="841695"/>
                  <a:pt x="229833" y="885039"/>
                  <a:pt x="203268" y="922789"/>
                </a:cubicBezTo>
                <a:cubicBezTo>
                  <a:pt x="176703" y="960540"/>
                  <a:pt x="143147" y="875252"/>
                  <a:pt x="110989" y="914400"/>
                </a:cubicBezTo>
                <a:cubicBezTo>
                  <a:pt x="78831" y="953548"/>
                  <a:pt x="-34420" y="1094763"/>
                  <a:pt x="10321" y="1157680"/>
                </a:cubicBezTo>
                <a:cubicBezTo>
                  <a:pt x="55062" y="1220597"/>
                  <a:pt x="245213" y="1293302"/>
                  <a:pt x="379437" y="1291904"/>
                </a:cubicBezTo>
                <a:cubicBezTo>
                  <a:pt x="513661" y="1290506"/>
                  <a:pt x="756941" y="1202421"/>
                  <a:pt x="815664" y="1149291"/>
                </a:cubicBezTo>
                <a:cubicBezTo>
                  <a:pt x="874387" y="1096161"/>
                  <a:pt x="833840" y="1002484"/>
                  <a:pt x="731774" y="973123"/>
                </a:cubicBezTo>
                <a:cubicBezTo>
                  <a:pt x="629708" y="943762"/>
                  <a:pt x="203268" y="973123"/>
                  <a:pt x="203268" y="9731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92570" y="3397541"/>
            <a:ext cx="1717647" cy="1391334"/>
          </a:xfrm>
          <a:custGeom>
            <a:avLst/>
            <a:gdLst>
              <a:gd name="connsiteX0" fmla="*/ 341280 w 1717647"/>
              <a:gd name="connsiteY0" fmla="*/ 0 h 1391334"/>
              <a:gd name="connsiteX1" fmla="*/ 232223 w 1717647"/>
              <a:gd name="connsiteY1" fmla="*/ 662731 h 1391334"/>
              <a:gd name="connsiteX2" fmla="*/ 139944 w 1717647"/>
              <a:gd name="connsiteY2" fmla="*/ 1057013 h 1391334"/>
              <a:gd name="connsiteX3" fmla="*/ 64443 w 1717647"/>
              <a:gd name="connsiteY3" fmla="*/ 1057013 h 1391334"/>
              <a:gd name="connsiteX4" fmla="*/ 14109 w 1717647"/>
              <a:gd name="connsiteY4" fmla="*/ 1300294 h 1391334"/>
              <a:gd name="connsiteX5" fmla="*/ 332891 w 1717647"/>
              <a:gd name="connsiteY5" fmla="*/ 1367406 h 1391334"/>
              <a:gd name="connsiteX6" fmla="*/ 1297624 w 1717647"/>
              <a:gd name="connsiteY6" fmla="*/ 1375795 h 1391334"/>
              <a:gd name="connsiteX7" fmla="*/ 1717074 w 1717647"/>
              <a:gd name="connsiteY7" fmla="*/ 1166070 h 1391334"/>
              <a:gd name="connsiteX8" fmla="*/ 1373125 w 1717647"/>
              <a:gd name="connsiteY8" fmla="*/ 989901 h 1391334"/>
              <a:gd name="connsiteX9" fmla="*/ 760729 w 1717647"/>
              <a:gd name="connsiteY9" fmla="*/ 947956 h 1391334"/>
              <a:gd name="connsiteX10" fmla="*/ 181889 w 1717647"/>
              <a:gd name="connsiteY10" fmla="*/ 1015068 h 13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647" h="1391334">
                <a:moveTo>
                  <a:pt x="341280" y="0"/>
                </a:moveTo>
                <a:cubicBezTo>
                  <a:pt x="303529" y="243281"/>
                  <a:pt x="265779" y="486562"/>
                  <a:pt x="232223" y="662731"/>
                </a:cubicBezTo>
                <a:cubicBezTo>
                  <a:pt x="198667" y="838900"/>
                  <a:pt x="167907" y="991299"/>
                  <a:pt x="139944" y="1057013"/>
                </a:cubicBezTo>
                <a:cubicBezTo>
                  <a:pt x="111981" y="1122727"/>
                  <a:pt x="85415" y="1016466"/>
                  <a:pt x="64443" y="1057013"/>
                </a:cubicBezTo>
                <a:cubicBezTo>
                  <a:pt x="43470" y="1097560"/>
                  <a:pt x="-30632" y="1248562"/>
                  <a:pt x="14109" y="1300294"/>
                </a:cubicBezTo>
                <a:cubicBezTo>
                  <a:pt x="58850" y="1352026"/>
                  <a:pt x="118972" y="1354822"/>
                  <a:pt x="332891" y="1367406"/>
                </a:cubicBezTo>
                <a:cubicBezTo>
                  <a:pt x="546810" y="1379990"/>
                  <a:pt x="1066927" y="1409351"/>
                  <a:pt x="1297624" y="1375795"/>
                </a:cubicBezTo>
                <a:cubicBezTo>
                  <a:pt x="1528321" y="1342239"/>
                  <a:pt x="1704491" y="1230386"/>
                  <a:pt x="1717074" y="1166070"/>
                </a:cubicBezTo>
                <a:cubicBezTo>
                  <a:pt x="1729658" y="1101754"/>
                  <a:pt x="1532516" y="1026253"/>
                  <a:pt x="1373125" y="989901"/>
                </a:cubicBezTo>
                <a:cubicBezTo>
                  <a:pt x="1213734" y="953549"/>
                  <a:pt x="959268" y="943761"/>
                  <a:pt x="760729" y="947956"/>
                </a:cubicBezTo>
                <a:cubicBezTo>
                  <a:pt x="562190" y="952151"/>
                  <a:pt x="181889" y="1015068"/>
                  <a:pt x="181889" y="10150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317072" y="4840448"/>
            <a:ext cx="411060" cy="796954"/>
          </a:xfrm>
          <a:custGeom>
            <a:avLst/>
            <a:gdLst>
              <a:gd name="connsiteX0" fmla="*/ 0 w 411060"/>
              <a:gd name="connsiteY0" fmla="*/ 796954 h 796954"/>
              <a:gd name="connsiteX1" fmla="*/ 310392 w 411060"/>
              <a:gd name="connsiteY1" fmla="*/ 33556 h 796954"/>
              <a:gd name="connsiteX2" fmla="*/ 83889 w 411060"/>
              <a:gd name="connsiteY2" fmla="*/ 167780 h 796954"/>
              <a:gd name="connsiteX3" fmla="*/ 302003 w 411060"/>
              <a:gd name="connsiteY3" fmla="*/ 0 h 796954"/>
              <a:gd name="connsiteX4" fmla="*/ 411060 w 411060"/>
              <a:gd name="connsiteY4" fmla="*/ 167780 h 79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060" h="796954">
                <a:moveTo>
                  <a:pt x="0" y="796954"/>
                </a:moveTo>
                <a:cubicBezTo>
                  <a:pt x="148205" y="467686"/>
                  <a:pt x="296411" y="138418"/>
                  <a:pt x="310392" y="33556"/>
                </a:cubicBezTo>
                <a:cubicBezTo>
                  <a:pt x="324373" y="-71306"/>
                  <a:pt x="85287" y="173373"/>
                  <a:pt x="83889" y="167780"/>
                </a:cubicBezTo>
                <a:cubicBezTo>
                  <a:pt x="82491" y="162187"/>
                  <a:pt x="247475" y="0"/>
                  <a:pt x="302003" y="0"/>
                </a:cubicBezTo>
                <a:cubicBezTo>
                  <a:pt x="356531" y="0"/>
                  <a:pt x="411060" y="167780"/>
                  <a:pt x="411060" y="1677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174459" y="3372227"/>
            <a:ext cx="276836" cy="193094"/>
          </a:xfrm>
          <a:custGeom>
            <a:avLst/>
            <a:gdLst>
              <a:gd name="connsiteX0" fmla="*/ 0 w 276836"/>
              <a:gd name="connsiteY0" fmla="*/ 167927 h 193094"/>
              <a:gd name="connsiteX1" fmla="*/ 176169 w 276836"/>
              <a:gd name="connsiteY1" fmla="*/ 147 h 193094"/>
              <a:gd name="connsiteX2" fmla="*/ 276836 w 276836"/>
              <a:gd name="connsiteY2" fmla="*/ 193094 h 19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836" h="193094">
                <a:moveTo>
                  <a:pt x="0" y="167927"/>
                </a:moveTo>
                <a:cubicBezTo>
                  <a:pt x="65015" y="81939"/>
                  <a:pt x="130030" y="-4048"/>
                  <a:pt x="176169" y="147"/>
                </a:cubicBezTo>
                <a:cubicBezTo>
                  <a:pt x="222308" y="4341"/>
                  <a:pt x="276836" y="193094"/>
                  <a:pt x="276836" y="1930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115736" y="2197074"/>
            <a:ext cx="343948" cy="260900"/>
          </a:xfrm>
          <a:custGeom>
            <a:avLst/>
            <a:gdLst>
              <a:gd name="connsiteX0" fmla="*/ 0 w 343948"/>
              <a:gd name="connsiteY0" fmla="*/ 193788 h 260900"/>
              <a:gd name="connsiteX1" fmla="*/ 201336 w 343948"/>
              <a:gd name="connsiteY1" fmla="*/ 842 h 260900"/>
              <a:gd name="connsiteX2" fmla="*/ 343948 w 343948"/>
              <a:gd name="connsiteY2" fmla="*/ 260900 h 2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48" h="260900">
                <a:moveTo>
                  <a:pt x="0" y="193788"/>
                </a:moveTo>
                <a:cubicBezTo>
                  <a:pt x="72005" y="91722"/>
                  <a:pt x="144011" y="-10343"/>
                  <a:pt x="201336" y="842"/>
                </a:cubicBezTo>
                <a:cubicBezTo>
                  <a:pt x="258661" y="12027"/>
                  <a:pt x="343948" y="260900"/>
                  <a:pt x="343948" y="260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149969" y="1855058"/>
            <a:ext cx="1354016" cy="3991827"/>
          </a:xfrm>
          <a:custGeom>
            <a:avLst/>
            <a:gdLst>
              <a:gd name="connsiteX0" fmla="*/ 0 w 1354016"/>
              <a:gd name="connsiteY0" fmla="*/ 3991827 h 3991827"/>
              <a:gd name="connsiteX1" fmla="*/ 360485 w 1354016"/>
              <a:gd name="connsiteY1" fmla="*/ 3666511 h 3991827"/>
              <a:gd name="connsiteX2" fmla="*/ 615462 w 1354016"/>
              <a:gd name="connsiteY2" fmla="*/ 2760904 h 3991827"/>
              <a:gd name="connsiteX3" fmla="*/ 1151793 w 1354016"/>
              <a:gd name="connsiteY3" fmla="*/ 158380 h 3991827"/>
              <a:gd name="connsiteX4" fmla="*/ 923193 w 1354016"/>
              <a:gd name="connsiteY4" fmla="*/ 369396 h 3991827"/>
              <a:gd name="connsiteX5" fmla="*/ 1178169 w 1354016"/>
              <a:gd name="connsiteY5" fmla="*/ 119 h 3991827"/>
              <a:gd name="connsiteX6" fmla="*/ 1354016 w 1354016"/>
              <a:gd name="connsiteY6" fmla="*/ 325434 h 399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4016" h="3991827">
                <a:moveTo>
                  <a:pt x="0" y="3991827"/>
                </a:moveTo>
                <a:cubicBezTo>
                  <a:pt x="128954" y="3931746"/>
                  <a:pt x="257908" y="3871665"/>
                  <a:pt x="360485" y="3666511"/>
                </a:cubicBezTo>
                <a:cubicBezTo>
                  <a:pt x="463062" y="3461357"/>
                  <a:pt x="483577" y="3345592"/>
                  <a:pt x="615462" y="2760904"/>
                </a:cubicBezTo>
                <a:cubicBezTo>
                  <a:pt x="747347" y="2176216"/>
                  <a:pt x="1100505" y="556965"/>
                  <a:pt x="1151793" y="158380"/>
                </a:cubicBezTo>
                <a:cubicBezTo>
                  <a:pt x="1203082" y="-240205"/>
                  <a:pt x="918797" y="395773"/>
                  <a:pt x="923193" y="369396"/>
                </a:cubicBezTo>
                <a:cubicBezTo>
                  <a:pt x="927589" y="343019"/>
                  <a:pt x="1106365" y="7446"/>
                  <a:pt x="1178169" y="119"/>
                </a:cubicBezTo>
                <a:cubicBezTo>
                  <a:pt x="1249973" y="-7208"/>
                  <a:pt x="1354016" y="325434"/>
                  <a:pt x="1354016" y="32543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DNSSEC </a:t>
            </a:r>
            <a:r>
              <a:rPr lang="en-US" sz="3200" smtClean="0"/>
              <a:t>Interlocking Signatures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952402" y="1826640"/>
            <a:ext cx="83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(root)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402" y="3089092"/>
            <a:ext cx="64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2402" y="4351544"/>
            <a:ext cx="149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example.com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2402" y="5613996"/>
            <a:ext cx="322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www.example.com</a:t>
            </a:r>
            <a:r>
              <a:rPr lang="en-US" dirty="0" smtClean="0"/>
              <a:t>  IN A 192.0.1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5772" y="2147257"/>
            <a:ext cx="1856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Key-Signing Key – signs over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996726" y="2388900"/>
            <a:ext cx="19319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Zone-Signing Key – signs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3022" y="2630543"/>
            <a:ext cx="18646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.com (Key-Signing Key)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4891" y="3324369"/>
            <a:ext cx="210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Key-Signing Key – signs over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845" y="3566012"/>
            <a:ext cx="21771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Zone-Signing Key – signs 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2141" y="3807655"/>
            <a:ext cx="2383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example .com (Key-Signing Key)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1226" y="4753365"/>
            <a:ext cx="2589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Key-Signing Key – signs over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6130" y="4995008"/>
            <a:ext cx="26645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Zone-Signing Key – signs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4755" y="5236651"/>
            <a:ext cx="1290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www.example.com</a:t>
            </a:r>
            <a:endParaRPr lang="en-US" sz="11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0" y="5441191"/>
            <a:ext cx="30107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</a:t>
            </a:r>
            <a:r>
              <a:rPr lang="en-US" sz="110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record valid?</a:t>
            </a:r>
            <a:endParaRPr lang="en-US" sz="110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3999" y="5037521"/>
            <a:ext cx="27863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</a:t>
            </a:r>
            <a:r>
              <a:rPr lang="en-US" sz="110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the ZSK 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for </a:t>
            </a:r>
            <a:r>
              <a:rPr lang="en-US" sz="1100" dirty="0" err="1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example.com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4507" y="4633854"/>
            <a:ext cx="27895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</a:t>
            </a:r>
            <a:r>
              <a:rPr lang="en-US" sz="1100" dirty="0" err="1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example.com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3017" y="3953188"/>
            <a:ext cx="3384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DS equal to the hash of the KSK?</a:t>
            </a:r>
          </a:p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5016" y="3549521"/>
            <a:ext cx="22124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.com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5524" y="3145854"/>
            <a:ext cx="22156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.com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8706" y="2465188"/>
            <a:ext cx="3384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DS equal to the hash of the KSK?</a:t>
            </a:r>
          </a:p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0705" y="2061521"/>
            <a:ext cx="1939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.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1213" y="1657854"/>
            <a:ext cx="1943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.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887301" y="2197916"/>
            <a:ext cx="842787" cy="1291923"/>
          </a:xfrm>
          <a:custGeom>
            <a:avLst/>
            <a:gdLst>
              <a:gd name="connsiteX0" fmla="*/ 438160 w 842787"/>
              <a:gd name="connsiteY0" fmla="*/ 0 h 1291923"/>
              <a:gd name="connsiteX1" fmla="*/ 270380 w 842787"/>
              <a:gd name="connsiteY1" fmla="*/ 687897 h 1291923"/>
              <a:gd name="connsiteX2" fmla="*/ 203268 w 842787"/>
              <a:gd name="connsiteY2" fmla="*/ 922789 h 1291923"/>
              <a:gd name="connsiteX3" fmla="*/ 110989 w 842787"/>
              <a:gd name="connsiteY3" fmla="*/ 914400 h 1291923"/>
              <a:gd name="connsiteX4" fmla="*/ 10321 w 842787"/>
              <a:gd name="connsiteY4" fmla="*/ 1157680 h 1291923"/>
              <a:gd name="connsiteX5" fmla="*/ 379437 w 842787"/>
              <a:gd name="connsiteY5" fmla="*/ 1291904 h 1291923"/>
              <a:gd name="connsiteX6" fmla="*/ 815664 w 842787"/>
              <a:gd name="connsiteY6" fmla="*/ 1149291 h 1291923"/>
              <a:gd name="connsiteX7" fmla="*/ 731774 w 842787"/>
              <a:gd name="connsiteY7" fmla="*/ 973123 h 1291923"/>
              <a:gd name="connsiteX8" fmla="*/ 203268 w 842787"/>
              <a:gd name="connsiteY8" fmla="*/ 973123 h 129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787" h="1291923">
                <a:moveTo>
                  <a:pt x="438160" y="0"/>
                </a:moveTo>
                <a:cubicBezTo>
                  <a:pt x="373844" y="267049"/>
                  <a:pt x="309529" y="534099"/>
                  <a:pt x="270380" y="687897"/>
                </a:cubicBezTo>
                <a:cubicBezTo>
                  <a:pt x="231231" y="841695"/>
                  <a:pt x="229833" y="885039"/>
                  <a:pt x="203268" y="922789"/>
                </a:cubicBezTo>
                <a:cubicBezTo>
                  <a:pt x="176703" y="960540"/>
                  <a:pt x="143147" y="875252"/>
                  <a:pt x="110989" y="914400"/>
                </a:cubicBezTo>
                <a:cubicBezTo>
                  <a:pt x="78831" y="953548"/>
                  <a:pt x="-34420" y="1094763"/>
                  <a:pt x="10321" y="1157680"/>
                </a:cubicBezTo>
                <a:cubicBezTo>
                  <a:pt x="55062" y="1220597"/>
                  <a:pt x="245213" y="1293302"/>
                  <a:pt x="379437" y="1291904"/>
                </a:cubicBezTo>
                <a:cubicBezTo>
                  <a:pt x="513661" y="1290506"/>
                  <a:pt x="756941" y="1202421"/>
                  <a:pt x="815664" y="1149291"/>
                </a:cubicBezTo>
                <a:cubicBezTo>
                  <a:pt x="874387" y="1096161"/>
                  <a:pt x="833840" y="1002484"/>
                  <a:pt x="731774" y="973123"/>
                </a:cubicBezTo>
                <a:cubicBezTo>
                  <a:pt x="629708" y="943762"/>
                  <a:pt x="203268" y="973123"/>
                  <a:pt x="203268" y="9731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92570" y="3397541"/>
            <a:ext cx="1717647" cy="1391334"/>
          </a:xfrm>
          <a:custGeom>
            <a:avLst/>
            <a:gdLst>
              <a:gd name="connsiteX0" fmla="*/ 341280 w 1717647"/>
              <a:gd name="connsiteY0" fmla="*/ 0 h 1391334"/>
              <a:gd name="connsiteX1" fmla="*/ 232223 w 1717647"/>
              <a:gd name="connsiteY1" fmla="*/ 662731 h 1391334"/>
              <a:gd name="connsiteX2" fmla="*/ 139944 w 1717647"/>
              <a:gd name="connsiteY2" fmla="*/ 1057013 h 1391334"/>
              <a:gd name="connsiteX3" fmla="*/ 64443 w 1717647"/>
              <a:gd name="connsiteY3" fmla="*/ 1057013 h 1391334"/>
              <a:gd name="connsiteX4" fmla="*/ 14109 w 1717647"/>
              <a:gd name="connsiteY4" fmla="*/ 1300294 h 1391334"/>
              <a:gd name="connsiteX5" fmla="*/ 332891 w 1717647"/>
              <a:gd name="connsiteY5" fmla="*/ 1367406 h 1391334"/>
              <a:gd name="connsiteX6" fmla="*/ 1297624 w 1717647"/>
              <a:gd name="connsiteY6" fmla="*/ 1375795 h 1391334"/>
              <a:gd name="connsiteX7" fmla="*/ 1717074 w 1717647"/>
              <a:gd name="connsiteY7" fmla="*/ 1166070 h 1391334"/>
              <a:gd name="connsiteX8" fmla="*/ 1373125 w 1717647"/>
              <a:gd name="connsiteY8" fmla="*/ 989901 h 1391334"/>
              <a:gd name="connsiteX9" fmla="*/ 760729 w 1717647"/>
              <a:gd name="connsiteY9" fmla="*/ 947956 h 1391334"/>
              <a:gd name="connsiteX10" fmla="*/ 181889 w 1717647"/>
              <a:gd name="connsiteY10" fmla="*/ 1015068 h 13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647" h="1391334">
                <a:moveTo>
                  <a:pt x="341280" y="0"/>
                </a:moveTo>
                <a:cubicBezTo>
                  <a:pt x="303529" y="243281"/>
                  <a:pt x="265779" y="486562"/>
                  <a:pt x="232223" y="662731"/>
                </a:cubicBezTo>
                <a:cubicBezTo>
                  <a:pt x="198667" y="838900"/>
                  <a:pt x="167907" y="991299"/>
                  <a:pt x="139944" y="1057013"/>
                </a:cubicBezTo>
                <a:cubicBezTo>
                  <a:pt x="111981" y="1122727"/>
                  <a:pt x="85415" y="1016466"/>
                  <a:pt x="64443" y="1057013"/>
                </a:cubicBezTo>
                <a:cubicBezTo>
                  <a:pt x="43470" y="1097560"/>
                  <a:pt x="-30632" y="1248562"/>
                  <a:pt x="14109" y="1300294"/>
                </a:cubicBezTo>
                <a:cubicBezTo>
                  <a:pt x="58850" y="1352026"/>
                  <a:pt x="118972" y="1354822"/>
                  <a:pt x="332891" y="1367406"/>
                </a:cubicBezTo>
                <a:cubicBezTo>
                  <a:pt x="546810" y="1379990"/>
                  <a:pt x="1066927" y="1409351"/>
                  <a:pt x="1297624" y="1375795"/>
                </a:cubicBezTo>
                <a:cubicBezTo>
                  <a:pt x="1528321" y="1342239"/>
                  <a:pt x="1704491" y="1230386"/>
                  <a:pt x="1717074" y="1166070"/>
                </a:cubicBezTo>
                <a:cubicBezTo>
                  <a:pt x="1729658" y="1101754"/>
                  <a:pt x="1532516" y="1026253"/>
                  <a:pt x="1373125" y="989901"/>
                </a:cubicBezTo>
                <a:cubicBezTo>
                  <a:pt x="1213734" y="953549"/>
                  <a:pt x="959268" y="943761"/>
                  <a:pt x="760729" y="947956"/>
                </a:cubicBezTo>
                <a:cubicBezTo>
                  <a:pt x="562190" y="952151"/>
                  <a:pt x="181889" y="1015068"/>
                  <a:pt x="181889" y="10150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317072" y="4840448"/>
            <a:ext cx="411060" cy="796954"/>
          </a:xfrm>
          <a:custGeom>
            <a:avLst/>
            <a:gdLst>
              <a:gd name="connsiteX0" fmla="*/ 0 w 411060"/>
              <a:gd name="connsiteY0" fmla="*/ 796954 h 796954"/>
              <a:gd name="connsiteX1" fmla="*/ 310392 w 411060"/>
              <a:gd name="connsiteY1" fmla="*/ 33556 h 796954"/>
              <a:gd name="connsiteX2" fmla="*/ 83889 w 411060"/>
              <a:gd name="connsiteY2" fmla="*/ 167780 h 796954"/>
              <a:gd name="connsiteX3" fmla="*/ 302003 w 411060"/>
              <a:gd name="connsiteY3" fmla="*/ 0 h 796954"/>
              <a:gd name="connsiteX4" fmla="*/ 411060 w 411060"/>
              <a:gd name="connsiteY4" fmla="*/ 167780 h 79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060" h="796954">
                <a:moveTo>
                  <a:pt x="0" y="796954"/>
                </a:moveTo>
                <a:cubicBezTo>
                  <a:pt x="148205" y="467686"/>
                  <a:pt x="296411" y="138418"/>
                  <a:pt x="310392" y="33556"/>
                </a:cubicBezTo>
                <a:cubicBezTo>
                  <a:pt x="324373" y="-71306"/>
                  <a:pt x="85287" y="173373"/>
                  <a:pt x="83889" y="167780"/>
                </a:cubicBezTo>
                <a:cubicBezTo>
                  <a:pt x="82491" y="162187"/>
                  <a:pt x="247475" y="0"/>
                  <a:pt x="302003" y="0"/>
                </a:cubicBezTo>
                <a:cubicBezTo>
                  <a:pt x="356531" y="0"/>
                  <a:pt x="411060" y="167780"/>
                  <a:pt x="411060" y="1677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174459" y="3372227"/>
            <a:ext cx="276836" cy="193094"/>
          </a:xfrm>
          <a:custGeom>
            <a:avLst/>
            <a:gdLst>
              <a:gd name="connsiteX0" fmla="*/ 0 w 276836"/>
              <a:gd name="connsiteY0" fmla="*/ 167927 h 193094"/>
              <a:gd name="connsiteX1" fmla="*/ 176169 w 276836"/>
              <a:gd name="connsiteY1" fmla="*/ 147 h 193094"/>
              <a:gd name="connsiteX2" fmla="*/ 276836 w 276836"/>
              <a:gd name="connsiteY2" fmla="*/ 193094 h 19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836" h="193094">
                <a:moveTo>
                  <a:pt x="0" y="167927"/>
                </a:moveTo>
                <a:cubicBezTo>
                  <a:pt x="65015" y="81939"/>
                  <a:pt x="130030" y="-4048"/>
                  <a:pt x="176169" y="147"/>
                </a:cubicBezTo>
                <a:cubicBezTo>
                  <a:pt x="222308" y="4341"/>
                  <a:pt x="276836" y="193094"/>
                  <a:pt x="276836" y="1930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115736" y="2197074"/>
            <a:ext cx="343948" cy="260900"/>
          </a:xfrm>
          <a:custGeom>
            <a:avLst/>
            <a:gdLst>
              <a:gd name="connsiteX0" fmla="*/ 0 w 343948"/>
              <a:gd name="connsiteY0" fmla="*/ 193788 h 260900"/>
              <a:gd name="connsiteX1" fmla="*/ 201336 w 343948"/>
              <a:gd name="connsiteY1" fmla="*/ 842 h 260900"/>
              <a:gd name="connsiteX2" fmla="*/ 343948 w 343948"/>
              <a:gd name="connsiteY2" fmla="*/ 260900 h 2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48" h="260900">
                <a:moveTo>
                  <a:pt x="0" y="193788"/>
                </a:moveTo>
                <a:cubicBezTo>
                  <a:pt x="72005" y="91722"/>
                  <a:pt x="144011" y="-10343"/>
                  <a:pt x="201336" y="842"/>
                </a:cubicBezTo>
                <a:cubicBezTo>
                  <a:pt x="258661" y="12027"/>
                  <a:pt x="343948" y="260900"/>
                  <a:pt x="343948" y="260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149969" y="1855058"/>
            <a:ext cx="1354016" cy="3991827"/>
          </a:xfrm>
          <a:custGeom>
            <a:avLst/>
            <a:gdLst>
              <a:gd name="connsiteX0" fmla="*/ 0 w 1354016"/>
              <a:gd name="connsiteY0" fmla="*/ 3991827 h 3991827"/>
              <a:gd name="connsiteX1" fmla="*/ 360485 w 1354016"/>
              <a:gd name="connsiteY1" fmla="*/ 3666511 h 3991827"/>
              <a:gd name="connsiteX2" fmla="*/ 615462 w 1354016"/>
              <a:gd name="connsiteY2" fmla="*/ 2760904 h 3991827"/>
              <a:gd name="connsiteX3" fmla="*/ 1151793 w 1354016"/>
              <a:gd name="connsiteY3" fmla="*/ 158380 h 3991827"/>
              <a:gd name="connsiteX4" fmla="*/ 923193 w 1354016"/>
              <a:gd name="connsiteY4" fmla="*/ 369396 h 3991827"/>
              <a:gd name="connsiteX5" fmla="*/ 1178169 w 1354016"/>
              <a:gd name="connsiteY5" fmla="*/ 119 h 3991827"/>
              <a:gd name="connsiteX6" fmla="*/ 1354016 w 1354016"/>
              <a:gd name="connsiteY6" fmla="*/ 325434 h 399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4016" h="3991827">
                <a:moveTo>
                  <a:pt x="0" y="3991827"/>
                </a:moveTo>
                <a:cubicBezTo>
                  <a:pt x="128954" y="3931746"/>
                  <a:pt x="257908" y="3871665"/>
                  <a:pt x="360485" y="3666511"/>
                </a:cubicBezTo>
                <a:cubicBezTo>
                  <a:pt x="463062" y="3461357"/>
                  <a:pt x="483577" y="3345592"/>
                  <a:pt x="615462" y="2760904"/>
                </a:cubicBezTo>
                <a:cubicBezTo>
                  <a:pt x="747347" y="2176216"/>
                  <a:pt x="1100505" y="556965"/>
                  <a:pt x="1151793" y="158380"/>
                </a:cubicBezTo>
                <a:cubicBezTo>
                  <a:pt x="1203082" y="-240205"/>
                  <a:pt x="918797" y="395773"/>
                  <a:pt x="923193" y="369396"/>
                </a:cubicBezTo>
                <a:cubicBezTo>
                  <a:pt x="927589" y="343019"/>
                  <a:pt x="1106365" y="7446"/>
                  <a:pt x="1178169" y="119"/>
                </a:cubicBezTo>
                <a:cubicBezTo>
                  <a:pt x="1249973" y="-7208"/>
                  <a:pt x="1354016" y="325434"/>
                  <a:pt x="1354016" y="32543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81897" y="2058030"/>
            <a:ext cx="4708785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nbergHand" charset="0"/>
                <a:ea typeface="AhnbergHand" charset="0"/>
                <a:cs typeface="AhnbergHand" charset="0"/>
              </a:rPr>
              <a:t>As long as you have a valid local trust anchor for the root zone then you can validate a signed DNS response by constructing this backward path to the local root </a:t>
            </a:r>
            <a:r>
              <a:rPr lang="en-US" sz="2400" smtClean="0">
                <a:latin typeface="AhnbergHand" charset="0"/>
                <a:ea typeface="AhnbergHand" charset="0"/>
                <a:cs typeface="AhnbergHand" charset="0"/>
              </a:rPr>
              <a:t>trust anchor</a:t>
            </a:r>
            <a:endParaRPr lang="en-US" sz="2400" dirty="0" smtClean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DANE + DNSSEC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Query the DNS for the TLSA record of the domain name and ask for the DNSSEC signature to be included in the response</a:t>
            </a:r>
          </a:p>
          <a:p>
            <a:r>
              <a:rPr lang="en-US" dirty="0" smtClean="0"/>
              <a:t>Validate the signature to ensure that you have an unbroken signature chain to the root trust point</a:t>
            </a:r>
          </a:p>
          <a:p>
            <a:r>
              <a:rPr lang="en-US" dirty="0" smtClean="0"/>
              <a:t>At this point you can accept the TLSA record as the authentic record, and set up a TLS session based on this data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218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we need DNSSEC as well as DANE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157" y="2405917"/>
            <a:ext cx="78867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much DNSSEC Validation is out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74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we do DNSSEC Validation?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6403741"/>
            <a:ext cx="305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stats.labs.apnic.net</a:t>
            </a:r>
            <a:r>
              <a:rPr lang="en-US" dirty="0" smtClean="0"/>
              <a:t>/</a:t>
            </a:r>
            <a:r>
              <a:rPr lang="en-US" dirty="0" err="1" smtClean="0"/>
              <a:t>dnssec</a:t>
            </a:r>
            <a:r>
              <a:rPr lang="en-US" dirty="0" smtClean="0"/>
              <a:t>/XA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03" y="2064560"/>
            <a:ext cx="7084464" cy="404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710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Look! No DNS!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Server packages server cert, TLSA record and the DNSSEC credential chain in a single bundle</a:t>
            </a:r>
          </a:p>
          <a:p>
            <a:r>
              <a:rPr lang="en-US" dirty="0" smtClean="0"/>
              <a:t>Client receives bundle in Server Hello</a:t>
            </a:r>
          </a:p>
          <a:p>
            <a:pPr lvl="1"/>
            <a:r>
              <a:rPr lang="en-US" i="1" dirty="0" smtClean="0"/>
              <a:t>Client performs validation of TLSA Resource Record using the supplied DNSEC signatures plus the local DNS Root Trust Anchor without performing any DNS queries</a:t>
            </a:r>
          </a:p>
          <a:p>
            <a:pPr lvl="1"/>
            <a:r>
              <a:rPr lang="en-US" i="1" dirty="0" smtClean="0"/>
              <a:t>Client validates the presented certificate against the TLSA RR</a:t>
            </a:r>
          </a:p>
          <a:p>
            <a:r>
              <a:rPr lang="en-US" dirty="0" smtClean="0"/>
              <a:t>Client performs Client Key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 on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Menlo" charset="0"/>
                <a:ea typeface="Menlo" charset="0"/>
                <a:cs typeface="Menlo" charset="0"/>
              </a:rPr>
              <a:t>$ </a:t>
            </a: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dig -x </a:t>
            </a:r>
            <a:r>
              <a:rPr lang="en-US" sz="1600" dirty="0" smtClean="0">
                <a:latin typeface="Menlo" charset="0"/>
                <a:ea typeface="Menlo" charset="0"/>
                <a:cs typeface="Menlo" charset="0"/>
              </a:rPr>
              <a:t>104.97.235.12 </a:t>
            </a: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+short</a:t>
            </a:r>
          </a:p>
          <a:p>
            <a:pPr marL="0" indent="0">
              <a:buNone/>
            </a:pPr>
            <a:r>
              <a:rPr lang="en-US" sz="1600" dirty="0" smtClean="0">
                <a:latin typeface="Menlo" charset="0"/>
                <a:ea typeface="Menlo" charset="0"/>
                <a:cs typeface="Menlo" charset="0"/>
              </a:rPr>
              <a:t>a104-97-235-12.deploy.static.akamaitechnologies.com</a:t>
            </a: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.</a:t>
            </a:r>
          </a:p>
          <a:p>
            <a:pPr marL="0" indent="0">
              <a:buNone/>
            </a:pPr>
            <a:endParaRPr lang="en-US" sz="1600" dirty="0" smtClean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en-US" sz="2000" dirty="0" smtClean="0"/>
              <a:t>That</a:t>
            </a:r>
            <a:r>
              <a:rPr lang="uk-UA" sz="2000" dirty="0" smtClean="0"/>
              <a:t>’</a:t>
            </a:r>
            <a:r>
              <a:rPr lang="en-US" sz="2000" dirty="0" smtClean="0"/>
              <a:t>s not an IP addresses that was allocated to the Commonwealth Bank!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Commonwealth Bank of Australia has </a:t>
            </a:r>
            <a:r>
              <a:rPr lang="nb-NO" sz="2000" dirty="0"/>
              <a:t>140.168.0.0 - 140.168.255.255 </a:t>
            </a:r>
            <a:r>
              <a:rPr lang="nb-NO" sz="2000" dirty="0" smtClean="0"/>
              <a:t>and </a:t>
            </a:r>
            <a:r>
              <a:rPr lang="hr-HR" sz="2000" dirty="0" smtClean="0"/>
              <a:t>203.17.185.0 </a:t>
            </a:r>
            <a:r>
              <a:rPr lang="hr-HR" sz="2000" dirty="0"/>
              <a:t>- </a:t>
            </a:r>
            <a:r>
              <a:rPr lang="hr-HR" sz="2000" dirty="0" smtClean="0"/>
              <a:t>203.17.185.255</a:t>
            </a:r>
          </a:p>
          <a:p>
            <a:pPr marL="0" indent="0">
              <a:buNone/>
            </a:pPr>
            <a:endParaRPr lang="hr-HR" sz="2000" dirty="0"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hr-HR" sz="2000" dirty="0" err="1" smtClean="0">
                <a:ea typeface="Menlo" charset="0"/>
                <a:cs typeface="Menlo" charset="0"/>
              </a:rPr>
              <a:t>So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why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should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my</a:t>
            </a:r>
            <a:r>
              <a:rPr lang="hr-HR" sz="2000" dirty="0" smtClean="0">
                <a:ea typeface="Menlo" charset="0"/>
                <a:cs typeface="Menlo" charset="0"/>
              </a:rPr>
              <a:t> browser trust </a:t>
            </a:r>
            <a:r>
              <a:rPr lang="hr-HR" sz="2000" dirty="0" err="1" smtClean="0">
                <a:ea typeface="Menlo" charset="0"/>
                <a:cs typeface="Menlo" charset="0"/>
              </a:rPr>
              <a:t>that</a:t>
            </a:r>
            <a:r>
              <a:rPr lang="hr-HR" sz="2000" dirty="0" smtClean="0">
                <a:ea typeface="Menlo" charset="0"/>
                <a:cs typeface="Menlo" charset="0"/>
              </a:rPr>
              <a:t> 104.97.235.12 </a:t>
            </a:r>
            <a:r>
              <a:rPr lang="hr-HR" sz="2000" dirty="0" err="1" smtClean="0">
                <a:ea typeface="Menlo" charset="0"/>
                <a:cs typeface="Menlo" charset="0"/>
              </a:rPr>
              <a:t>is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really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the</a:t>
            </a:r>
            <a:r>
              <a:rPr lang="hr-HR" sz="2000" dirty="0" smtClean="0">
                <a:ea typeface="Menlo" charset="0"/>
                <a:cs typeface="Menlo" charset="0"/>
              </a:rPr>
              <a:t> “</a:t>
            </a:r>
            <a:r>
              <a:rPr lang="hr-HR" sz="2000" dirty="0" err="1" smtClean="0">
                <a:ea typeface="Menlo" charset="0"/>
                <a:cs typeface="Menlo" charset="0"/>
              </a:rPr>
              <a:t>proper</a:t>
            </a:r>
            <a:r>
              <a:rPr lang="hr-HR" sz="2000" dirty="0" smtClean="0">
                <a:ea typeface="Menlo" charset="0"/>
                <a:cs typeface="Menlo" charset="0"/>
              </a:rPr>
              <a:t>” web site for </a:t>
            </a:r>
            <a:r>
              <a:rPr lang="hr-HR" sz="2000" dirty="0" err="1" smtClean="0">
                <a:ea typeface="Menlo" charset="0"/>
                <a:cs typeface="Menlo" charset="0"/>
              </a:rPr>
              <a:t>the</a:t>
            </a:r>
            <a:r>
              <a:rPr lang="hr-HR" sz="2000" dirty="0" smtClean="0">
                <a:ea typeface="Menlo" charset="0"/>
                <a:cs typeface="Menlo" charset="0"/>
              </a:rPr>
              <a:t> Commonwealth Bank </a:t>
            </a:r>
            <a:r>
              <a:rPr lang="hr-HR" sz="2000" dirty="0" err="1" smtClean="0">
                <a:ea typeface="Menlo" charset="0"/>
                <a:cs typeface="Menlo" charset="0"/>
              </a:rPr>
              <a:t>of</a:t>
            </a:r>
            <a:r>
              <a:rPr lang="hr-HR" sz="2000" dirty="0" smtClean="0">
                <a:ea typeface="Menlo" charset="0"/>
                <a:cs typeface="Menlo" charset="0"/>
              </a:rPr>
              <a:t> Australia </a:t>
            </a:r>
            <a:r>
              <a:rPr lang="hr-HR" sz="2000" dirty="0" err="1" smtClean="0">
                <a:ea typeface="Menlo" charset="0"/>
                <a:cs typeface="Menlo" charset="0"/>
              </a:rPr>
              <a:t>and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not</a:t>
            </a:r>
            <a:r>
              <a:rPr lang="hr-HR" sz="2000" dirty="0" smtClean="0">
                <a:ea typeface="Menlo" charset="0"/>
                <a:cs typeface="Menlo" charset="0"/>
              </a:rPr>
              <a:t> some </a:t>
            </a:r>
            <a:r>
              <a:rPr lang="hr-HR" sz="2000" dirty="0" err="1" smtClean="0">
                <a:ea typeface="Menlo" charset="0"/>
                <a:cs typeface="Menlo" charset="0"/>
              </a:rPr>
              <a:t>dastardly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evil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scam</a:t>
            </a:r>
            <a:r>
              <a:rPr lang="hr-HR" sz="2000" dirty="0" smtClean="0">
                <a:ea typeface="Menlo" charset="0"/>
                <a:cs typeface="Menlo" charset="0"/>
              </a:rPr>
              <a:t>?</a:t>
            </a:r>
          </a:p>
          <a:p>
            <a:pPr marL="0" indent="0">
              <a:buNone/>
            </a:pPr>
            <a:endParaRPr lang="hr-HR" sz="2000" dirty="0"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hr-HR" sz="2000" dirty="0" smtClean="0">
                <a:ea typeface="Menlo" charset="0"/>
                <a:cs typeface="Menlo" charset="0"/>
              </a:rPr>
              <a:t>How </a:t>
            </a:r>
            <a:r>
              <a:rPr lang="hr-HR" sz="2000" dirty="0" err="1" smtClean="0">
                <a:ea typeface="Menlo" charset="0"/>
                <a:cs typeface="Menlo" charset="0"/>
              </a:rPr>
              <a:t>can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my</a:t>
            </a:r>
            <a:r>
              <a:rPr lang="hr-HR" sz="2000" dirty="0" smtClean="0">
                <a:ea typeface="Menlo" charset="0"/>
                <a:cs typeface="Menlo" charset="0"/>
              </a:rPr>
              <a:t> browser </a:t>
            </a:r>
            <a:r>
              <a:rPr lang="hr-HR" sz="2000" dirty="0" err="1" smtClean="0">
                <a:ea typeface="Menlo" charset="0"/>
                <a:cs typeface="Menlo" charset="0"/>
              </a:rPr>
              <a:t>tell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the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difference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between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an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intended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truth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and</a:t>
            </a:r>
            <a:r>
              <a:rPr lang="hr-HR" sz="2000" dirty="0" smtClean="0">
                <a:ea typeface="Menlo" charset="0"/>
                <a:cs typeface="Menlo" charset="0"/>
              </a:rPr>
              <a:t> a </a:t>
            </a:r>
            <a:r>
              <a:rPr lang="hr-HR" sz="2000" dirty="0" err="1" smtClean="0">
                <a:ea typeface="Menlo" charset="0"/>
                <a:cs typeface="Menlo" charset="0"/>
              </a:rPr>
              <a:t>lie</a:t>
            </a:r>
            <a:r>
              <a:rPr lang="hr-HR" sz="2000" dirty="0" smtClean="0">
                <a:ea typeface="Menlo" charset="0"/>
                <a:cs typeface="Menlo" charset="0"/>
              </a:rPr>
              <a:t>?</a:t>
            </a:r>
            <a:endParaRPr lang="en-US" sz="2000" dirty="0"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884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92077"/>
            <a:ext cx="7886700" cy="1325563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here now?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8483" y="2204864"/>
            <a:ext cx="8248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Browser vendors appear to be dragging the chain on DANE support</a:t>
            </a:r>
          </a:p>
          <a:p>
            <a:endParaRPr lang="en-US" dirty="0" smtClean="0"/>
          </a:p>
          <a:p>
            <a:r>
              <a:rPr lang="en-US" dirty="0" smtClean="0"/>
              <a:t>DANE exists today as plug-ins rather than a core functionality </a:t>
            </a:r>
          </a:p>
          <a:p>
            <a:endParaRPr lang="en-US" dirty="0"/>
          </a:p>
          <a:p>
            <a:r>
              <a:rPr lang="en-US" dirty="0" smtClean="0"/>
              <a:t>Cynically, one could observe that fast but insecure is the browser vendors’ current preference!</a:t>
            </a:r>
          </a:p>
        </p:txBody>
      </p:sp>
    </p:spTree>
    <p:extLst>
      <p:ext uri="{BB962C8B-B14F-4D97-AF65-F5344CB8AC3E}">
        <p14:creationId xmlns:p14="http://schemas.microsoft.com/office/powerpoint/2010/main" val="7504544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Maybe this will </a:t>
            </a:r>
            <a:r>
              <a:rPr lang="en-US" dirty="0"/>
              <a:t>c</a:t>
            </a:r>
            <a:r>
              <a:rPr lang="en-US" dirty="0" smtClean="0"/>
              <a:t>hange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8"/>
          <a:stretch/>
        </p:blipFill>
        <p:spPr>
          <a:xfrm>
            <a:off x="457200" y="1474525"/>
            <a:ext cx="6549233" cy="4777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0755" y="5645960"/>
            <a:ext cx="27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Mozilla Bug Report 672600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426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378" y="1834171"/>
            <a:ext cx="8255291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We could do a </a:t>
            </a:r>
            <a:r>
              <a:rPr lang="en-US" sz="2800" b="1" dirty="0" smtClean="0"/>
              <a:t>far</a:t>
            </a:r>
            <a:r>
              <a:rPr lang="en-US" sz="2800" dirty="0" smtClean="0"/>
              <a:t> better job at Internet Security: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	</a:t>
            </a:r>
            <a:r>
              <a:rPr lang="en-US" sz="2800" dirty="0" smtClean="0"/>
              <a:t>Publishing DNSSEC-signed zones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	</a:t>
            </a:r>
            <a:r>
              <a:rPr lang="en-US" sz="2800" dirty="0" smtClean="0"/>
              <a:t>Publishing DANE TLSA records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	</a:t>
            </a:r>
            <a:r>
              <a:rPr lang="en-US" sz="2800" dirty="0" smtClean="0"/>
              <a:t>Using DNSSEC-validating resolution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	</a:t>
            </a:r>
            <a:r>
              <a:rPr lang="en-US" sz="2800" dirty="0" smtClean="0"/>
              <a:t>Using TLSA records to guide Key Exchange for TLS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69865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7297"/>
            <a:ext cx="8229600" cy="93886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dirty="0"/>
              <a:t>What </a:t>
            </a:r>
            <a:r>
              <a:rPr lang="en-US" sz="2000" dirty="0" smtClean="0"/>
              <a:t>Let’s Encrypt and DNSSEC offers </a:t>
            </a:r>
            <a:r>
              <a:rPr lang="en-US" sz="2000" dirty="0"/>
              <a:t>is robust, affordable, accessible security without the current overheads of high priced vanity CA offerings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30" y="1306543"/>
            <a:ext cx="6894872" cy="378675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049729" y="1149571"/>
            <a:ext cx="902134" cy="623812"/>
          </a:xfrm>
          <a:custGeom>
            <a:avLst/>
            <a:gdLst>
              <a:gd name="connsiteX0" fmla="*/ 184107 w 902134"/>
              <a:gd name="connsiteY0" fmla="*/ 231234 h 623812"/>
              <a:gd name="connsiteX1" fmla="*/ 251613 w 902134"/>
              <a:gd name="connsiteY1" fmla="*/ 587175 h 623812"/>
              <a:gd name="connsiteX2" fmla="*/ 693471 w 902134"/>
              <a:gd name="connsiteY2" fmla="*/ 574901 h 623812"/>
              <a:gd name="connsiteX3" fmla="*/ 902126 w 902134"/>
              <a:gd name="connsiteY3" fmla="*/ 255782 h 623812"/>
              <a:gd name="connsiteX4" fmla="*/ 699608 w 902134"/>
              <a:gd name="connsiteY4" fmla="*/ 71675 h 623812"/>
              <a:gd name="connsiteX5" fmla="*/ 263887 w 902134"/>
              <a:gd name="connsiteY5" fmla="*/ 22579 h 623812"/>
              <a:gd name="connsiteX6" fmla="*/ 0 w 902134"/>
              <a:gd name="connsiteY6" fmla="*/ 421479 h 62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134" h="623812">
                <a:moveTo>
                  <a:pt x="184107" y="231234"/>
                </a:moveTo>
                <a:cubicBezTo>
                  <a:pt x="175413" y="380565"/>
                  <a:pt x="166719" y="529897"/>
                  <a:pt x="251613" y="587175"/>
                </a:cubicBezTo>
                <a:cubicBezTo>
                  <a:pt x="336507" y="644453"/>
                  <a:pt x="585052" y="630133"/>
                  <a:pt x="693471" y="574901"/>
                </a:cubicBezTo>
                <a:cubicBezTo>
                  <a:pt x="801890" y="519669"/>
                  <a:pt x="901103" y="339653"/>
                  <a:pt x="902126" y="255782"/>
                </a:cubicBezTo>
                <a:cubicBezTo>
                  <a:pt x="903149" y="171911"/>
                  <a:pt x="805981" y="110542"/>
                  <a:pt x="699608" y="71675"/>
                </a:cubicBezTo>
                <a:cubicBezTo>
                  <a:pt x="593235" y="32808"/>
                  <a:pt x="380488" y="-35722"/>
                  <a:pt x="263887" y="22579"/>
                </a:cubicBezTo>
                <a:cubicBezTo>
                  <a:pt x="147286" y="80880"/>
                  <a:pt x="0" y="421479"/>
                  <a:pt x="0" y="42147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581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16" y="693655"/>
            <a:ext cx="5785853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Vadim's Writing"/>
                <a:cs typeface="Vadim's Writing"/>
              </a:rPr>
              <a:t>That’s it!</a:t>
            </a:r>
            <a:endParaRPr lang="en-US" sz="6600" b="1" dirty="0">
              <a:latin typeface="Vadim's Writing"/>
              <a:cs typeface="Vadim's Writing"/>
            </a:endParaRP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 rot="397884">
            <a:off x="2701418" y="3169546"/>
            <a:ext cx="3211308" cy="1180416"/>
          </a:xfrm>
          <a:prstGeom prst="rect">
            <a:avLst/>
          </a:prstGeom>
          <a:solidFill>
            <a:srgbClr val="F0F082"/>
          </a:solidFill>
          <a:ln>
            <a:noFill/>
          </a:ln>
          <a:effectLst>
            <a:outerShdw blurRad="76200" dist="50799" dir="3000000" algn="ctr" rotWithShape="0">
              <a:schemeClr val="tx1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hnbergHand"/>
                <a:ea typeface="ＭＳ Ｐゴシック" charset="0"/>
                <a:cs typeface="AhnbergHand"/>
                <a:sym typeface="Bradley Hand ITC TT-Bold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618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Connections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756" y="1825625"/>
            <a:ext cx="635248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0020" y="6596390"/>
            <a:ext cx="25939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https://</a:t>
            </a:r>
            <a:r>
              <a:rPr lang="en-US" sz="1100" dirty="0" err="1" smtClean="0"/>
              <a:t>rhsecurity.wordpress.com</a:t>
            </a:r>
            <a:r>
              <a:rPr lang="en-US" sz="1100" dirty="0" smtClean="0"/>
              <a:t>/tag/</a:t>
            </a:r>
            <a:r>
              <a:rPr lang="en-US" sz="1100" dirty="0" err="1" smtClean="0"/>
              <a:t>tls</a:t>
            </a:r>
            <a:r>
              <a:rPr lang="en-US" sz="1100" dirty="0" smtClean="0"/>
              <a:t>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674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Connections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756" y="1825625"/>
            <a:ext cx="635248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0020" y="6596390"/>
            <a:ext cx="25939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https://</a:t>
            </a:r>
            <a:r>
              <a:rPr lang="en-US" sz="1100" dirty="0" err="1" smtClean="0"/>
              <a:t>rhsecurity.wordpress.com</a:t>
            </a:r>
            <a:r>
              <a:rPr lang="en-US" sz="1100" dirty="0" smtClean="0"/>
              <a:t>/tag/</a:t>
            </a:r>
            <a:r>
              <a:rPr lang="en-US" sz="1100" dirty="0" err="1" smtClean="0"/>
              <a:t>tls</a:t>
            </a:r>
            <a:r>
              <a:rPr lang="en-US" sz="1100" dirty="0" smtClean="0"/>
              <a:t>/</a:t>
            </a:r>
            <a:endParaRPr lang="en-US" sz="1100" dirty="0"/>
          </a:p>
        </p:txBody>
      </p:sp>
      <p:sp>
        <p:nvSpPr>
          <p:cNvPr id="3" name="Freeform 2"/>
          <p:cNvSpPr/>
          <p:nvPr/>
        </p:nvSpPr>
        <p:spPr>
          <a:xfrm>
            <a:off x="3444664" y="3261874"/>
            <a:ext cx="1555501" cy="169223"/>
          </a:xfrm>
          <a:custGeom>
            <a:avLst/>
            <a:gdLst>
              <a:gd name="connsiteX0" fmla="*/ 70323 w 1555501"/>
              <a:gd name="connsiteY0" fmla="*/ 118889 h 169223"/>
              <a:gd name="connsiteX1" fmla="*/ 187769 w 1555501"/>
              <a:gd name="connsiteY1" fmla="*/ 110500 h 169223"/>
              <a:gd name="connsiteX2" fmla="*/ 825332 w 1555501"/>
              <a:gd name="connsiteY2" fmla="*/ 110500 h 169223"/>
              <a:gd name="connsiteX3" fmla="*/ 1437729 w 1555501"/>
              <a:gd name="connsiteY3" fmla="*/ 127278 h 169223"/>
              <a:gd name="connsiteX4" fmla="*/ 1521619 w 1555501"/>
              <a:gd name="connsiteY4" fmla="*/ 26610 h 169223"/>
              <a:gd name="connsiteX5" fmla="*/ 1035057 w 1555501"/>
              <a:gd name="connsiteY5" fmla="*/ 18221 h 169223"/>
              <a:gd name="connsiteX6" fmla="*/ 120657 w 1555501"/>
              <a:gd name="connsiteY6" fmla="*/ 9832 h 169223"/>
              <a:gd name="connsiteX7" fmla="*/ 36767 w 1555501"/>
              <a:gd name="connsiteY7" fmla="*/ 169223 h 16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5501" h="169223">
                <a:moveTo>
                  <a:pt x="70323" y="118889"/>
                </a:moveTo>
                <a:cubicBezTo>
                  <a:pt x="66128" y="115393"/>
                  <a:pt x="61934" y="111898"/>
                  <a:pt x="187769" y="110500"/>
                </a:cubicBezTo>
                <a:cubicBezTo>
                  <a:pt x="313604" y="109102"/>
                  <a:pt x="617005" y="107704"/>
                  <a:pt x="825332" y="110500"/>
                </a:cubicBezTo>
                <a:cubicBezTo>
                  <a:pt x="1033659" y="113296"/>
                  <a:pt x="1321681" y="141260"/>
                  <a:pt x="1437729" y="127278"/>
                </a:cubicBezTo>
                <a:cubicBezTo>
                  <a:pt x="1553777" y="113296"/>
                  <a:pt x="1588731" y="44786"/>
                  <a:pt x="1521619" y="26610"/>
                </a:cubicBezTo>
                <a:cubicBezTo>
                  <a:pt x="1454507" y="8434"/>
                  <a:pt x="1035057" y="18221"/>
                  <a:pt x="1035057" y="18221"/>
                </a:cubicBezTo>
                <a:cubicBezTo>
                  <a:pt x="801563" y="15425"/>
                  <a:pt x="287039" y="-15335"/>
                  <a:pt x="120657" y="9832"/>
                </a:cubicBezTo>
                <a:cubicBezTo>
                  <a:pt x="-45725" y="34999"/>
                  <a:pt x="-4479" y="102111"/>
                  <a:pt x="36767" y="1692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466251" y="3095538"/>
            <a:ext cx="956457" cy="343948"/>
          </a:xfrm>
          <a:custGeom>
            <a:avLst/>
            <a:gdLst>
              <a:gd name="connsiteX0" fmla="*/ 956457 w 956457"/>
              <a:gd name="connsiteY0" fmla="*/ 234891 h 343948"/>
              <a:gd name="connsiteX1" fmla="*/ 679621 w 956457"/>
              <a:gd name="connsiteY1" fmla="*/ 167779 h 343948"/>
              <a:gd name="connsiteX2" fmla="*/ 117558 w 956457"/>
              <a:gd name="connsiteY2" fmla="*/ 167779 h 343948"/>
              <a:gd name="connsiteX3" fmla="*/ 218226 w 956457"/>
              <a:gd name="connsiteY3" fmla="*/ 0 h 343948"/>
              <a:gd name="connsiteX4" fmla="*/ 112 w 956457"/>
              <a:gd name="connsiteY4" fmla="*/ 167779 h 343948"/>
              <a:gd name="connsiteX5" fmla="*/ 251782 w 956457"/>
              <a:gd name="connsiteY5" fmla="*/ 343948 h 34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457" h="343948">
                <a:moveTo>
                  <a:pt x="956457" y="234891"/>
                </a:moveTo>
                <a:cubicBezTo>
                  <a:pt x="887947" y="206927"/>
                  <a:pt x="819437" y="178964"/>
                  <a:pt x="679621" y="167779"/>
                </a:cubicBezTo>
                <a:cubicBezTo>
                  <a:pt x="539804" y="156594"/>
                  <a:pt x="194457" y="195742"/>
                  <a:pt x="117558" y="167779"/>
                </a:cubicBezTo>
                <a:cubicBezTo>
                  <a:pt x="40659" y="139816"/>
                  <a:pt x="237800" y="0"/>
                  <a:pt x="218226" y="0"/>
                </a:cubicBezTo>
                <a:cubicBezTo>
                  <a:pt x="198652" y="0"/>
                  <a:pt x="-5481" y="110454"/>
                  <a:pt x="112" y="167779"/>
                </a:cubicBezTo>
                <a:cubicBezTo>
                  <a:pt x="5705" y="225104"/>
                  <a:pt x="128743" y="284526"/>
                  <a:pt x="251782" y="3439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110336">
            <a:off x="230667" y="2457792"/>
            <a:ext cx="335700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How does the client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“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recognise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” this certificate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a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s valid?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6626"/>
            <a:ext cx="1274432" cy="6471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21744" y="386626"/>
            <a:ext cx="1535629" cy="6471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30610" y="6579794"/>
            <a:ext cx="5547769" cy="2782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7" y="-24548"/>
            <a:ext cx="8322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3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6626"/>
            <a:ext cx="1274432" cy="6471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21744" y="386626"/>
            <a:ext cx="1535629" cy="6471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30610" y="6579794"/>
            <a:ext cx="5547769" cy="2782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-18411"/>
            <a:ext cx="8322568" cy="68580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248246" y="1932632"/>
            <a:ext cx="1439811" cy="528142"/>
          </a:xfrm>
          <a:custGeom>
            <a:avLst/>
            <a:gdLst>
              <a:gd name="connsiteX0" fmla="*/ 394286 w 1439811"/>
              <a:gd name="connsiteY0" fmla="*/ 385996 h 528142"/>
              <a:gd name="connsiteX1" fmla="*/ 1249963 w 1439811"/>
              <a:gd name="connsiteY1" fmla="*/ 385996 h 528142"/>
              <a:gd name="connsiteX2" fmla="*/ 1375798 w 1439811"/>
              <a:gd name="connsiteY2" fmla="*/ 151104 h 528142"/>
              <a:gd name="connsiteX3" fmla="*/ 436231 w 1439811"/>
              <a:gd name="connsiteY3" fmla="*/ 102 h 528142"/>
              <a:gd name="connsiteX4" fmla="*/ 4 w 1439811"/>
              <a:gd name="connsiteY4" fmla="*/ 134326 h 528142"/>
              <a:gd name="connsiteX5" fmla="*/ 427842 w 1439811"/>
              <a:gd name="connsiteY5" fmla="*/ 495052 h 528142"/>
              <a:gd name="connsiteX6" fmla="*/ 620789 w 1439811"/>
              <a:gd name="connsiteY6" fmla="*/ 511830 h 52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9811" h="528142">
                <a:moveTo>
                  <a:pt x="394286" y="385996"/>
                </a:moveTo>
                <a:cubicBezTo>
                  <a:pt x="740332" y="405570"/>
                  <a:pt x="1086378" y="425145"/>
                  <a:pt x="1249963" y="385996"/>
                </a:cubicBezTo>
                <a:cubicBezTo>
                  <a:pt x="1413548" y="346847"/>
                  <a:pt x="1511420" y="215420"/>
                  <a:pt x="1375798" y="151104"/>
                </a:cubicBezTo>
                <a:cubicBezTo>
                  <a:pt x="1240176" y="86788"/>
                  <a:pt x="665530" y="2898"/>
                  <a:pt x="436231" y="102"/>
                </a:cubicBezTo>
                <a:cubicBezTo>
                  <a:pt x="206932" y="-2694"/>
                  <a:pt x="1402" y="51834"/>
                  <a:pt x="4" y="134326"/>
                </a:cubicBezTo>
                <a:cubicBezTo>
                  <a:pt x="-1394" y="216818"/>
                  <a:pt x="324378" y="432135"/>
                  <a:pt x="427842" y="495052"/>
                </a:cubicBezTo>
                <a:cubicBezTo>
                  <a:pt x="531306" y="557969"/>
                  <a:pt x="620789" y="511830"/>
                  <a:pt x="620789" y="511830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842158" y="2104893"/>
            <a:ext cx="154584" cy="400972"/>
          </a:xfrm>
          <a:custGeom>
            <a:avLst/>
            <a:gdLst>
              <a:gd name="connsiteX0" fmla="*/ 0 w 154584"/>
              <a:gd name="connsiteY0" fmla="*/ 79511 h 400972"/>
              <a:gd name="connsiteX1" fmla="*/ 142613 w 154584"/>
              <a:gd name="connsiteY1" fmla="*/ 4010 h 400972"/>
              <a:gd name="connsiteX2" fmla="*/ 134224 w 154584"/>
              <a:gd name="connsiteY2" fmla="*/ 188568 h 400972"/>
              <a:gd name="connsiteX3" fmla="*/ 33556 w 154584"/>
              <a:gd name="connsiteY3" fmla="*/ 222123 h 400972"/>
              <a:gd name="connsiteX4" fmla="*/ 33556 w 154584"/>
              <a:gd name="connsiteY4" fmla="*/ 381514 h 400972"/>
              <a:gd name="connsiteX5" fmla="*/ 50334 w 154584"/>
              <a:gd name="connsiteY5" fmla="*/ 398292 h 40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584" h="400972">
                <a:moveTo>
                  <a:pt x="0" y="79511"/>
                </a:moveTo>
                <a:cubicBezTo>
                  <a:pt x="60121" y="32672"/>
                  <a:pt x="120242" y="-14166"/>
                  <a:pt x="142613" y="4010"/>
                </a:cubicBezTo>
                <a:cubicBezTo>
                  <a:pt x="164984" y="22186"/>
                  <a:pt x="152400" y="152216"/>
                  <a:pt x="134224" y="188568"/>
                </a:cubicBezTo>
                <a:cubicBezTo>
                  <a:pt x="116048" y="224920"/>
                  <a:pt x="50334" y="189965"/>
                  <a:pt x="33556" y="222123"/>
                </a:cubicBezTo>
                <a:cubicBezTo>
                  <a:pt x="16778" y="254281"/>
                  <a:pt x="30760" y="352153"/>
                  <a:pt x="33556" y="381514"/>
                </a:cubicBezTo>
                <a:cubicBezTo>
                  <a:pt x="36352" y="410875"/>
                  <a:pt x="50334" y="398292"/>
                  <a:pt x="50334" y="398292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1357959">
            <a:off x="4150843" y="2196703"/>
            <a:ext cx="2622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How did my browser know that </a:t>
            </a:r>
            <a:r>
              <a:rPr lang="en-US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this is a valid cert?</a:t>
            </a:r>
            <a:endParaRPr lang="en-US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49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2263</Words>
  <Application>Microsoft Macintosh PowerPoint</Application>
  <PresentationFormat>On-screen Show (4:3)</PresentationFormat>
  <Paragraphs>315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AhnbergHand</vt:lpstr>
      <vt:lpstr>Bradley Hand ITC TT-Bold</vt:lpstr>
      <vt:lpstr>Calibri</vt:lpstr>
      <vt:lpstr>Gill Sans</vt:lpstr>
      <vt:lpstr>Mangal</vt:lpstr>
      <vt:lpstr>Menlo</vt:lpstr>
      <vt:lpstr>ＭＳ Ｐゴシック</vt:lpstr>
      <vt:lpstr>Powderfinger-Type</vt:lpstr>
      <vt:lpstr>Vadim's Writing</vt:lpstr>
      <vt:lpstr>Arial</vt:lpstr>
      <vt:lpstr>Office Theme</vt:lpstr>
      <vt:lpstr>Why Dane?</vt:lpstr>
      <vt:lpstr>Security on the Internet</vt:lpstr>
      <vt:lpstr>Security on the Internet</vt:lpstr>
      <vt:lpstr>Connection Steps</vt:lpstr>
      <vt:lpstr>Hang on…</vt:lpstr>
      <vt:lpstr>TLS Connections</vt:lpstr>
      <vt:lpstr>TLS Connections</vt:lpstr>
      <vt:lpstr>PowerPoint Presentation</vt:lpstr>
      <vt:lpstr>PowerPoint Presentation</vt:lpstr>
      <vt:lpstr>Domain Name Certification</vt:lpstr>
      <vt:lpstr>Domain Name Certification</vt:lpstr>
      <vt:lpstr>Local Trust</vt:lpstr>
      <vt:lpstr>Local Trust or Local Credulity*?</vt:lpstr>
      <vt:lpstr>Local Credulity</vt:lpstr>
      <vt:lpstr>Local Credulity</vt:lpstr>
      <vt:lpstr>With unpleasant consequences when it all goes wrong</vt:lpstr>
      <vt:lpstr>What’s going wrong here?</vt:lpstr>
      <vt:lpstr>What’s going wrong here?</vt:lpstr>
      <vt:lpstr>What’s going wrong here?</vt:lpstr>
      <vt:lpstr>What’s going wrong here?</vt:lpstr>
      <vt:lpstr>In a commercial environment</vt:lpstr>
      <vt:lpstr>In a commercial environment</vt:lpstr>
      <vt:lpstr>Where now?</vt:lpstr>
      <vt:lpstr>Where now?</vt:lpstr>
      <vt:lpstr>Where now?</vt:lpstr>
      <vt:lpstr>Where now?</vt:lpstr>
      <vt:lpstr>Where now?</vt:lpstr>
      <vt:lpstr>Seriously … just use the DNS Luke!*</vt:lpstr>
      <vt:lpstr>Seriously</vt:lpstr>
      <vt:lpstr>Seriously</vt:lpstr>
      <vt:lpstr>Seriously</vt:lpstr>
      <vt:lpstr>Seriously</vt:lpstr>
      <vt:lpstr>Seriously</vt:lpstr>
      <vt:lpstr>DANE</vt:lpstr>
      <vt:lpstr>DANE</vt:lpstr>
      <vt:lpstr>DANE</vt:lpstr>
      <vt:lpstr>TLS with DANE</vt:lpstr>
      <vt:lpstr>TLS Connections</vt:lpstr>
      <vt:lpstr>Just one problem…</vt:lpstr>
      <vt:lpstr>Just one response…</vt:lpstr>
      <vt:lpstr>DNSSEC Interlocking Signatures</vt:lpstr>
      <vt:lpstr>DNSSEC Interlocking Signatures</vt:lpstr>
      <vt:lpstr>DNSSEC Interlocking Signatures</vt:lpstr>
      <vt:lpstr>DNSSEC Interlocking Signatures</vt:lpstr>
      <vt:lpstr>DANE + DNSSEC</vt:lpstr>
      <vt:lpstr>So we need DNSSEC as well as DANE…</vt:lpstr>
      <vt:lpstr>Do we do DNSSEC Validation?</vt:lpstr>
      <vt:lpstr>Or…</vt:lpstr>
      <vt:lpstr>Look! No DNS!</vt:lpstr>
      <vt:lpstr>Where now?</vt:lpstr>
      <vt:lpstr>Maybe this will change</vt:lpstr>
      <vt:lpstr>Where now?</vt:lpstr>
      <vt:lpstr>Let’s Do it!</vt:lpstr>
      <vt:lpstr>That’s it!</vt:lpstr>
    </vt:vector>
  </TitlesOfParts>
  <Company>APNIC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Since last we met…</dc:title>
  <dc:creator>Geoff Huston</dc:creator>
  <cp:lastModifiedBy>Geoff Huston</cp:lastModifiedBy>
  <cp:revision>39</cp:revision>
  <cp:lastPrinted>2017-01-14T23:58:17Z</cp:lastPrinted>
  <dcterms:created xsi:type="dcterms:W3CDTF">2015-10-28T19:23:57Z</dcterms:created>
  <dcterms:modified xsi:type="dcterms:W3CDTF">2017-01-15T00:46:15Z</dcterms:modified>
</cp:coreProperties>
</file>