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8" r:id="rId2"/>
    <p:sldId id="348" r:id="rId3"/>
    <p:sldId id="357" r:id="rId4"/>
    <p:sldId id="372" r:id="rId5"/>
    <p:sldId id="398" r:id="rId6"/>
    <p:sldId id="354" r:id="rId7"/>
    <p:sldId id="363" r:id="rId8"/>
    <p:sldId id="374" r:id="rId9"/>
    <p:sldId id="376" r:id="rId10"/>
    <p:sldId id="380" r:id="rId11"/>
    <p:sldId id="382" r:id="rId12"/>
    <p:sldId id="370" r:id="rId13"/>
    <p:sldId id="383" r:id="rId14"/>
    <p:sldId id="384" r:id="rId15"/>
    <p:sldId id="385" r:id="rId16"/>
    <p:sldId id="386" r:id="rId17"/>
    <p:sldId id="387" r:id="rId18"/>
    <p:sldId id="327" r:id="rId19"/>
    <p:sldId id="328" r:id="rId20"/>
    <p:sldId id="329" r:id="rId21"/>
    <p:sldId id="330" r:id="rId22"/>
    <p:sldId id="331" r:id="rId23"/>
    <p:sldId id="392" r:id="rId24"/>
    <p:sldId id="395" r:id="rId25"/>
    <p:sldId id="394" r:id="rId26"/>
    <p:sldId id="391" r:id="rId27"/>
    <p:sldId id="332" r:id="rId28"/>
    <p:sldId id="335" r:id="rId29"/>
    <p:sldId id="333" r:id="rId30"/>
    <p:sldId id="399" r:id="rId31"/>
    <p:sldId id="334" r:id="rId32"/>
    <p:sldId id="338" r:id="rId33"/>
    <p:sldId id="345" r:id="rId34"/>
    <p:sldId id="400" r:id="rId35"/>
    <p:sldId id="413" r:id="rId36"/>
    <p:sldId id="346" r:id="rId37"/>
    <p:sldId id="414" r:id="rId38"/>
    <p:sldId id="415" r:id="rId39"/>
    <p:sldId id="409" r:id="rId40"/>
    <p:sldId id="422" r:id="rId41"/>
    <p:sldId id="416" r:id="rId42"/>
    <p:sldId id="388" r:id="rId43"/>
    <p:sldId id="419" r:id="rId44"/>
    <p:sldId id="420" r:id="rId45"/>
    <p:sldId id="417" r:id="rId46"/>
    <p:sldId id="411" r:id="rId47"/>
    <p:sldId id="306" r:id="rId4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1764A"/>
    <a:srgbClr val="692652"/>
    <a:srgbClr val="432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11"/>
  </p:normalViewPr>
  <p:slideViewPr>
    <p:cSldViewPr snapToGrid="0" snapToObjects="1">
      <p:cViewPr varScale="1">
        <p:scale>
          <a:sx n="218" d="100"/>
          <a:sy n="218" d="100"/>
        </p:scale>
        <p:origin x="224" y="2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E7956CF-4255-1E41-952E-3522DE455183}" type="datetime1">
              <a:rPr lang="en-US"/>
              <a:pPr>
                <a:defRPr/>
              </a:pPr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EBBD707-7863-434F-8114-956427BD5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61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3B3BDD9-E6C5-C749-AE2F-6EA2D98E67BD}" type="datetime1">
              <a:rPr lang="en-US"/>
              <a:pPr>
                <a:defRPr/>
              </a:pPr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77ACE3F-D7B2-E443-8D8D-F037A4A02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2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" y="-25230"/>
            <a:ext cx="9161995" cy="51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7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17" y="205979"/>
            <a:ext cx="8617966" cy="85725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17" y="1151490"/>
            <a:ext cx="8617966" cy="349552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4904185"/>
            <a:ext cx="2133600" cy="27384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B1F61E-D2C3-F043-9C6D-07E847FEE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" y="-25230"/>
            <a:ext cx="9161995" cy="51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4904185"/>
            <a:ext cx="2133600" cy="27384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C890CA-04A5-F249-9E4B-67186B64C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3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4904185"/>
            <a:ext cx="2133600" cy="27384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18DBE4-7C6E-FC43-A778-1487BF82E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8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52538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71BC4E-9FFE-6A42-B43C-8618C8A479A0}" type="datetime1">
              <a:rPr lang="en-US"/>
              <a:pPr>
                <a:defRPr/>
              </a:pPr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D19D875-D2BB-BC43-A2CF-A5266C0CA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 ftr="0" dt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/>
          <a:ea typeface="ＭＳ Ｐゴシック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/>
            <a:r>
              <a:rPr lang="en-US" sz="2700" dirty="0">
                <a:latin typeface="Powderfinger Type"/>
                <a:cs typeface="Powderfinger Type"/>
              </a:rPr>
              <a:t>Forensic Tracing in the Internet:</a:t>
            </a:r>
            <a:br>
              <a:rPr lang="en-US" sz="2700" dirty="0">
                <a:latin typeface="Powderfinger Type"/>
                <a:cs typeface="Powderfinger Type"/>
              </a:rPr>
            </a:br>
            <a:r>
              <a:rPr lang="en-US" sz="2700" dirty="0">
                <a:latin typeface="Powderfinger Type"/>
                <a:cs typeface="Powderfinger Type"/>
              </a:rPr>
              <a:t>An Update</a:t>
            </a:r>
            <a:endParaRPr lang="en-US" sz="900" dirty="0">
              <a:latin typeface="Powderfinger Type"/>
              <a:cs typeface="Powderfinger Type"/>
            </a:endParaRPr>
          </a:p>
        </p:txBody>
      </p:sp>
      <p:sp>
        <p:nvSpPr>
          <p:cNvPr id="9218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eaLnBrk="1"/>
            <a:r>
              <a:rPr lang="en-US" sz="3675" b="1" dirty="0">
                <a:solidFill>
                  <a:srgbClr val="B06824"/>
                </a:solidFill>
                <a:latin typeface="Max's Handwritin"/>
                <a:cs typeface="Max's Handwritin"/>
              </a:rPr>
              <a:t>Geoff Huston</a:t>
            </a:r>
            <a:br>
              <a:rPr lang="en-US" sz="3675" b="1" dirty="0">
                <a:solidFill>
                  <a:srgbClr val="B06824"/>
                </a:solidFill>
                <a:latin typeface="Max's Handwritin"/>
                <a:cs typeface="Max's Handwritin"/>
              </a:rPr>
            </a:br>
            <a:r>
              <a:rPr lang="en-US" b="1" dirty="0" smtClean="0">
                <a:solidFill>
                  <a:srgbClr val="B06824"/>
                </a:solidFill>
                <a:latin typeface="Max's Handwritin"/>
                <a:cs typeface="Max's Handwritin"/>
              </a:rPr>
              <a:t>Chief Scientist</a:t>
            </a:r>
          </a:p>
          <a:p>
            <a:pPr algn="r" eaLnBrk="1"/>
            <a:r>
              <a:rPr lang="en-US" b="1" dirty="0" smtClean="0">
                <a:solidFill>
                  <a:srgbClr val="B06824"/>
                </a:solidFill>
                <a:latin typeface="Max's Handwritin"/>
                <a:cs typeface="Max's Handwritin"/>
              </a:rPr>
              <a:t>APNIC</a:t>
            </a:r>
          </a:p>
        </p:txBody>
      </p:sp>
    </p:spTree>
    <p:extLst>
      <p:ext uri="{BB962C8B-B14F-4D97-AF65-F5344CB8AC3E}">
        <p14:creationId xmlns:p14="http://schemas.microsoft.com/office/powerpoint/2010/main" val="135049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IPv4 Address Exhaustion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 smtClean="0"/>
              <a:t>have ISP’s done </a:t>
            </a:r>
            <a:r>
              <a:rPr lang="en-US" dirty="0" smtClean="0"/>
              <a:t>in response?</a:t>
            </a:r>
          </a:p>
          <a:p>
            <a:pPr lvl="1"/>
            <a:r>
              <a:rPr lang="en-US" dirty="0" smtClean="0"/>
              <a:t>It’s </a:t>
            </a:r>
            <a:r>
              <a:rPr lang="en-US" dirty="0" smtClean="0"/>
              <a:t>still not </a:t>
            </a:r>
            <a:r>
              <a:rPr lang="en-US" dirty="0" smtClean="0"/>
              <a:t>viable to switch over to all-IPv6 yet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supply of further IPv4 addresses to fuel service platform growth has dried up</a:t>
            </a:r>
          </a:p>
          <a:p>
            <a:pPr lvl="1"/>
            <a:r>
              <a:rPr lang="en-US" dirty="0" smtClean="0"/>
              <a:t>How do ISPs continue to offer IPv4 services to customers in the interim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By sharing addresses across 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1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Carrier Grade NATs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4139" y="1519850"/>
            <a:ext cx="48413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+mn-lt"/>
                <a:cs typeface="AhnbergHand"/>
              </a:rPr>
              <a:t>By sharing public IPv4 addresses across multiple customers!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51" y="1932345"/>
            <a:ext cx="1785368" cy="302614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3256103" y="3109029"/>
            <a:ext cx="880443" cy="405266"/>
          </a:xfrm>
          <a:custGeom>
            <a:avLst/>
            <a:gdLst>
              <a:gd name="connsiteX0" fmla="*/ 1111502 w 1173924"/>
              <a:gd name="connsiteY0" fmla="*/ 313186 h 540355"/>
              <a:gd name="connsiteX1" fmla="*/ 572411 w 1173924"/>
              <a:gd name="connsiteY1" fmla="*/ 75639 h 540355"/>
              <a:gd name="connsiteX2" fmla="*/ 42456 w 1173924"/>
              <a:gd name="connsiteY2" fmla="*/ 29958 h 540355"/>
              <a:gd name="connsiteX3" fmla="*/ 115553 w 1173924"/>
              <a:gd name="connsiteY3" fmla="*/ 495913 h 540355"/>
              <a:gd name="connsiteX4" fmla="*/ 773428 w 1173924"/>
              <a:gd name="connsiteY4" fmla="*/ 514186 h 540355"/>
              <a:gd name="connsiteX5" fmla="*/ 1120639 w 1173924"/>
              <a:gd name="connsiteY5" fmla="*/ 431959 h 540355"/>
              <a:gd name="connsiteX6" fmla="*/ 1138914 w 1173924"/>
              <a:gd name="connsiteY6" fmla="*/ 185276 h 540355"/>
              <a:gd name="connsiteX7" fmla="*/ 791702 w 1173924"/>
              <a:gd name="connsiteY7" fmla="*/ 39094 h 54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3924" h="540355">
                <a:moveTo>
                  <a:pt x="1111502" y="313186"/>
                </a:moveTo>
                <a:cubicBezTo>
                  <a:pt x="931043" y="218015"/>
                  <a:pt x="750585" y="122844"/>
                  <a:pt x="572411" y="75639"/>
                </a:cubicBezTo>
                <a:cubicBezTo>
                  <a:pt x="394237" y="28434"/>
                  <a:pt x="118599" y="-40088"/>
                  <a:pt x="42456" y="29958"/>
                </a:cubicBezTo>
                <a:cubicBezTo>
                  <a:pt x="-33687" y="100004"/>
                  <a:pt x="-6276" y="415208"/>
                  <a:pt x="115553" y="495913"/>
                </a:cubicBezTo>
                <a:cubicBezTo>
                  <a:pt x="237382" y="576618"/>
                  <a:pt x="605914" y="524845"/>
                  <a:pt x="773428" y="514186"/>
                </a:cubicBezTo>
                <a:cubicBezTo>
                  <a:pt x="940942" y="503527"/>
                  <a:pt x="1059725" y="486777"/>
                  <a:pt x="1120639" y="431959"/>
                </a:cubicBezTo>
                <a:cubicBezTo>
                  <a:pt x="1181553" y="377141"/>
                  <a:pt x="1193737" y="250753"/>
                  <a:pt x="1138914" y="185276"/>
                </a:cubicBezTo>
                <a:cubicBezTo>
                  <a:pt x="1084091" y="119798"/>
                  <a:pt x="791702" y="39094"/>
                  <a:pt x="791702" y="3909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Freeform 2"/>
          <p:cNvSpPr/>
          <p:nvPr/>
        </p:nvSpPr>
        <p:spPr>
          <a:xfrm>
            <a:off x="4219350" y="1961097"/>
            <a:ext cx="2387970" cy="1400783"/>
          </a:xfrm>
          <a:custGeom>
            <a:avLst/>
            <a:gdLst>
              <a:gd name="connsiteX0" fmla="*/ 2574697 w 3183960"/>
              <a:gd name="connsiteY0" fmla="*/ 0 h 1867711"/>
              <a:gd name="connsiteX1" fmla="*/ 3181652 w 3183960"/>
              <a:gd name="connsiteY1" fmla="*/ 541636 h 1867711"/>
              <a:gd name="connsiteX2" fmla="*/ 2378604 w 3183960"/>
              <a:gd name="connsiteY2" fmla="*/ 1092611 h 1867711"/>
              <a:gd name="connsiteX3" fmla="*/ 128205 w 3183960"/>
              <a:gd name="connsiteY3" fmla="*/ 1774325 h 1867711"/>
              <a:gd name="connsiteX4" fmla="*/ 249595 w 3183960"/>
              <a:gd name="connsiteY4" fmla="*/ 1671601 h 1867711"/>
              <a:gd name="connsiteX5" fmla="*/ 6814 w 3183960"/>
              <a:gd name="connsiteY5" fmla="*/ 1821018 h 1867711"/>
              <a:gd name="connsiteX6" fmla="*/ 286946 w 3183960"/>
              <a:gd name="connsiteY6" fmla="*/ 1867711 h 186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3960" h="1867711">
                <a:moveTo>
                  <a:pt x="2574697" y="0"/>
                </a:moveTo>
                <a:cubicBezTo>
                  <a:pt x="2894515" y="179767"/>
                  <a:pt x="3214334" y="359534"/>
                  <a:pt x="3181652" y="541636"/>
                </a:cubicBezTo>
                <a:cubicBezTo>
                  <a:pt x="3148970" y="723738"/>
                  <a:pt x="2887512" y="887163"/>
                  <a:pt x="2378604" y="1092611"/>
                </a:cubicBezTo>
                <a:cubicBezTo>
                  <a:pt x="1869696" y="1298059"/>
                  <a:pt x="483040" y="1677827"/>
                  <a:pt x="128205" y="1774325"/>
                </a:cubicBezTo>
                <a:cubicBezTo>
                  <a:pt x="-226630" y="1870823"/>
                  <a:pt x="269827" y="1663819"/>
                  <a:pt x="249595" y="1671601"/>
                </a:cubicBezTo>
                <a:cubicBezTo>
                  <a:pt x="229363" y="1679383"/>
                  <a:pt x="589" y="1788333"/>
                  <a:pt x="6814" y="1821018"/>
                </a:cubicBezTo>
                <a:cubicBezTo>
                  <a:pt x="13039" y="1853703"/>
                  <a:pt x="286946" y="1867711"/>
                  <a:pt x="286946" y="186771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79648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owderfinger Type"/>
                <a:cs typeface="Powderfinger Type"/>
              </a:rPr>
              <a:t>Traceback</a:t>
            </a:r>
            <a:r>
              <a:rPr lang="en-US" dirty="0" smtClean="0">
                <a:latin typeface="Powderfinger Type"/>
                <a:cs typeface="Powderfinger Type"/>
              </a:rPr>
              <a:t> – Version 3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00800" y="4773997"/>
            <a:ext cx="1600200" cy="273844"/>
          </a:xfrm>
        </p:spPr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96844" y="2539703"/>
            <a:ext cx="500944" cy="527946"/>
            <a:chOff x="1652723" y="3389599"/>
            <a:chExt cx="1326727" cy="1251685"/>
          </a:xfrm>
        </p:grpSpPr>
        <p:sp>
          <p:nvSpPr>
            <p:cNvPr id="12" name="Freeform 11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Freeform 13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Freeform 14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70044" y="3448869"/>
            <a:ext cx="500944" cy="527946"/>
            <a:chOff x="1652723" y="3389599"/>
            <a:chExt cx="1326727" cy="1251685"/>
          </a:xfrm>
        </p:grpSpPr>
        <p:sp>
          <p:nvSpPr>
            <p:cNvPr id="17" name="Freeform 16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Freeform 19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18018" y="1685642"/>
            <a:ext cx="500944" cy="527946"/>
            <a:chOff x="1652723" y="3389599"/>
            <a:chExt cx="1326727" cy="1251685"/>
          </a:xfrm>
        </p:grpSpPr>
        <p:sp>
          <p:nvSpPr>
            <p:cNvPr id="22" name="Freeform 21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Freeform 23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Freeform 24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83003" y="2501143"/>
            <a:ext cx="607300" cy="295253"/>
            <a:chOff x="4251628" y="3476540"/>
            <a:chExt cx="1144953" cy="836641"/>
          </a:xfrm>
          <a:effectLst/>
        </p:grpSpPr>
        <p:sp>
          <p:nvSpPr>
            <p:cNvPr id="26" name="Freeform 25"/>
            <p:cNvSpPr/>
            <p:nvPr/>
          </p:nvSpPr>
          <p:spPr>
            <a:xfrm>
              <a:off x="4251628" y="3764191"/>
              <a:ext cx="610369" cy="548990"/>
            </a:xfrm>
            <a:custGeom>
              <a:avLst/>
              <a:gdLst>
                <a:gd name="connsiteX0" fmla="*/ 24557 w 610369"/>
                <a:gd name="connsiteY0" fmla="*/ 0 h 548990"/>
                <a:gd name="connsiteX1" fmla="*/ 15420 w 610369"/>
                <a:gd name="connsiteY1" fmla="*/ 210137 h 548990"/>
                <a:gd name="connsiteX2" fmla="*/ 51968 w 610369"/>
                <a:gd name="connsiteY2" fmla="*/ 210137 h 548990"/>
                <a:gd name="connsiteX3" fmla="*/ 572786 w 610369"/>
                <a:gd name="connsiteY3" fmla="*/ 520774 h 548990"/>
                <a:gd name="connsiteX4" fmla="*/ 572786 w 610369"/>
                <a:gd name="connsiteY4" fmla="*/ 502501 h 548990"/>
                <a:gd name="connsiteX5" fmla="*/ 600197 w 610369"/>
                <a:gd name="connsiteY5" fmla="*/ 237546 h 54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369" h="548990">
                  <a:moveTo>
                    <a:pt x="24557" y="0"/>
                  </a:moveTo>
                  <a:cubicBezTo>
                    <a:pt x="17704" y="87557"/>
                    <a:pt x="10852" y="175114"/>
                    <a:pt x="15420" y="210137"/>
                  </a:cubicBezTo>
                  <a:cubicBezTo>
                    <a:pt x="19988" y="245160"/>
                    <a:pt x="-40926" y="158364"/>
                    <a:pt x="51968" y="210137"/>
                  </a:cubicBezTo>
                  <a:cubicBezTo>
                    <a:pt x="144862" y="261910"/>
                    <a:pt x="485983" y="472047"/>
                    <a:pt x="572786" y="520774"/>
                  </a:cubicBezTo>
                  <a:cubicBezTo>
                    <a:pt x="659589" y="569501"/>
                    <a:pt x="568217" y="549706"/>
                    <a:pt x="572786" y="502501"/>
                  </a:cubicBezTo>
                  <a:cubicBezTo>
                    <a:pt x="577355" y="455296"/>
                    <a:pt x="600197" y="237546"/>
                    <a:pt x="600197" y="23754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257911" y="3663691"/>
              <a:ext cx="593914" cy="292364"/>
            </a:xfrm>
            <a:custGeom>
              <a:avLst/>
              <a:gdLst>
                <a:gd name="connsiteX0" fmla="*/ 0 w 593914"/>
                <a:gd name="connsiteY0" fmla="*/ 0 h 292364"/>
                <a:gd name="connsiteX1" fmla="*/ 593914 w 593914"/>
                <a:gd name="connsiteY1" fmla="*/ 292364 h 29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3914" h="292364">
                  <a:moveTo>
                    <a:pt x="0" y="0"/>
                  </a:moveTo>
                  <a:lnTo>
                    <a:pt x="593914" y="292364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906648" y="3745918"/>
              <a:ext cx="402034" cy="173592"/>
            </a:xfrm>
            <a:custGeom>
              <a:avLst/>
              <a:gdLst>
                <a:gd name="connsiteX0" fmla="*/ 0 w 402034"/>
                <a:gd name="connsiteY0" fmla="*/ 173592 h 173592"/>
                <a:gd name="connsiteX1" fmla="*/ 402034 w 402034"/>
                <a:gd name="connsiteY1" fmla="*/ 0 h 17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034" h="173592">
                  <a:moveTo>
                    <a:pt x="0" y="173592"/>
                  </a:moveTo>
                  <a:lnTo>
                    <a:pt x="402034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303596" y="3476540"/>
              <a:ext cx="1092985" cy="799289"/>
            </a:xfrm>
            <a:custGeom>
              <a:avLst/>
              <a:gdLst>
                <a:gd name="connsiteX0" fmla="*/ 0 w 1092985"/>
                <a:gd name="connsiteY0" fmla="*/ 150605 h 799289"/>
                <a:gd name="connsiteX1" fmla="*/ 356349 w 1092985"/>
                <a:gd name="connsiteY1" fmla="*/ 22696 h 799289"/>
                <a:gd name="connsiteX2" fmla="*/ 420309 w 1092985"/>
                <a:gd name="connsiteY2" fmla="*/ 22696 h 799289"/>
                <a:gd name="connsiteX3" fmla="*/ 1050772 w 1092985"/>
                <a:gd name="connsiteY3" fmla="*/ 251106 h 799289"/>
                <a:gd name="connsiteX4" fmla="*/ 1032498 w 1092985"/>
                <a:gd name="connsiteY4" fmla="*/ 278515 h 799289"/>
                <a:gd name="connsiteX5" fmla="*/ 1014224 w 1092985"/>
                <a:gd name="connsiteY5" fmla="*/ 607425 h 799289"/>
                <a:gd name="connsiteX6" fmla="*/ 1014224 w 1092985"/>
                <a:gd name="connsiteY6" fmla="*/ 589152 h 799289"/>
                <a:gd name="connsiteX7" fmla="*/ 621326 w 1092985"/>
                <a:gd name="connsiteY7" fmla="*/ 799289 h 79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2985" h="799289">
                  <a:moveTo>
                    <a:pt x="0" y="150605"/>
                  </a:moveTo>
                  <a:cubicBezTo>
                    <a:pt x="143149" y="97309"/>
                    <a:pt x="286298" y="44014"/>
                    <a:pt x="356349" y="22696"/>
                  </a:cubicBezTo>
                  <a:cubicBezTo>
                    <a:pt x="426400" y="1378"/>
                    <a:pt x="304572" y="-15372"/>
                    <a:pt x="420309" y="22696"/>
                  </a:cubicBezTo>
                  <a:cubicBezTo>
                    <a:pt x="536046" y="60764"/>
                    <a:pt x="948741" y="208470"/>
                    <a:pt x="1050772" y="251106"/>
                  </a:cubicBezTo>
                  <a:cubicBezTo>
                    <a:pt x="1152804" y="293743"/>
                    <a:pt x="1038589" y="219129"/>
                    <a:pt x="1032498" y="278515"/>
                  </a:cubicBezTo>
                  <a:cubicBezTo>
                    <a:pt x="1026407" y="337902"/>
                    <a:pt x="1017270" y="555652"/>
                    <a:pt x="1014224" y="607425"/>
                  </a:cubicBezTo>
                  <a:cubicBezTo>
                    <a:pt x="1011178" y="659198"/>
                    <a:pt x="1079707" y="557175"/>
                    <a:pt x="1014224" y="589152"/>
                  </a:cubicBezTo>
                  <a:cubicBezTo>
                    <a:pt x="948741" y="621129"/>
                    <a:pt x="621326" y="799289"/>
                    <a:pt x="621326" y="799289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Freeform 30"/>
          <p:cNvSpPr/>
          <p:nvPr/>
        </p:nvSpPr>
        <p:spPr>
          <a:xfrm>
            <a:off x="2282871" y="2154784"/>
            <a:ext cx="516025" cy="1528061"/>
          </a:xfrm>
          <a:custGeom>
            <a:avLst/>
            <a:gdLst>
              <a:gd name="connsiteX0" fmla="*/ 286133 w 1534594"/>
              <a:gd name="connsiteY0" fmla="*/ 0 h 2037414"/>
              <a:gd name="connsiteX1" fmla="*/ 1291219 w 1534594"/>
              <a:gd name="connsiteY1" fmla="*/ 566456 h 2037414"/>
              <a:gd name="connsiteX2" fmla="*/ 1309493 w 1534594"/>
              <a:gd name="connsiteY2" fmla="*/ 648683 h 2037414"/>
              <a:gd name="connsiteX3" fmla="*/ 149076 w 1534594"/>
              <a:gd name="connsiteY3" fmla="*/ 804002 h 2037414"/>
              <a:gd name="connsiteX4" fmla="*/ 149076 w 1534594"/>
              <a:gd name="connsiteY4" fmla="*/ 831411 h 2037414"/>
              <a:gd name="connsiteX5" fmla="*/ 1373453 w 1534594"/>
              <a:gd name="connsiteY5" fmla="*/ 648683 h 2037414"/>
              <a:gd name="connsiteX6" fmla="*/ 1373453 w 1534594"/>
              <a:gd name="connsiteY6" fmla="*/ 685229 h 2037414"/>
              <a:gd name="connsiteX7" fmla="*/ 21155 w 1534594"/>
              <a:gd name="connsiteY7" fmla="*/ 2037414 h 203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4594" h="2037414">
                <a:moveTo>
                  <a:pt x="286133" y="0"/>
                </a:moveTo>
                <a:cubicBezTo>
                  <a:pt x="703396" y="229171"/>
                  <a:pt x="1120659" y="458342"/>
                  <a:pt x="1291219" y="566456"/>
                </a:cubicBezTo>
                <a:cubicBezTo>
                  <a:pt x="1461779" y="674570"/>
                  <a:pt x="1499850" y="609092"/>
                  <a:pt x="1309493" y="648683"/>
                </a:cubicBezTo>
                <a:cubicBezTo>
                  <a:pt x="1119136" y="688274"/>
                  <a:pt x="342479" y="773547"/>
                  <a:pt x="149076" y="804002"/>
                </a:cubicBezTo>
                <a:cubicBezTo>
                  <a:pt x="-44327" y="834457"/>
                  <a:pt x="-54987" y="857298"/>
                  <a:pt x="149076" y="831411"/>
                </a:cubicBezTo>
                <a:cubicBezTo>
                  <a:pt x="353139" y="805525"/>
                  <a:pt x="1169390" y="673047"/>
                  <a:pt x="1373453" y="648683"/>
                </a:cubicBezTo>
                <a:cubicBezTo>
                  <a:pt x="1577516" y="624319"/>
                  <a:pt x="1598836" y="453774"/>
                  <a:pt x="1373453" y="685229"/>
                </a:cubicBezTo>
                <a:cubicBezTo>
                  <a:pt x="1148070" y="916684"/>
                  <a:pt x="21155" y="2037414"/>
                  <a:pt x="21155" y="203741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1316786" y="1653883"/>
            <a:ext cx="69602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A: 10.0.0.1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48258" y="2507944"/>
            <a:ext cx="69602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B: 10.0.0.2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79731" y="3423962"/>
            <a:ext cx="70243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C: 10.0.0.3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67835" y="2859754"/>
            <a:ext cx="94609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CPE NAT/</a:t>
            </a:r>
          </a:p>
          <a:p>
            <a:r>
              <a:rPr lang="en-US" sz="825" dirty="0">
                <a:latin typeface="AhnbergHand"/>
                <a:cs typeface="AhnbergHand"/>
              </a:rPr>
              <a:t>DHCP Server</a:t>
            </a:r>
          </a:p>
        </p:txBody>
      </p:sp>
      <p:sp>
        <p:nvSpPr>
          <p:cNvPr id="37" name="Freeform 36"/>
          <p:cNvSpPr/>
          <p:nvPr/>
        </p:nvSpPr>
        <p:spPr>
          <a:xfrm>
            <a:off x="3490302" y="2370568"/>
            <a:ext cx="839278" cy="261149"/>
          </a:xfrm>
          <a:custGeom>
            <a:avLst/>
            <a:gdLst>
              <a:gd name="connsiteX0" fmla="*/ 0 w 1712325"/>
              <a:gd name="connsiteY0" fmla="*/ 348198 h 348198"/>
              <a:gd name="connsiteX1" fmla="*/ 977675 w 1712325"/>
              <a:gd name="connsiteY1" fmla="*/ 92379 h 348198"/>
              <a:gd name="connsiteX2" fmla="*/ 877166 w 1712325"/>
              <a:gd name="connsiteY2" fmla="*/ 220289 h 348198"/>
              <a:gd name="connsiteX3" fmla="*/ 1681235 w 1712325"/>
              <a:gd name="connsiteY3" fmla="*/ 28425 h 348198"/>
              <a:gd name="connsiteX4" fmla="*/ 1562452 w 1712325"/>
              <a:gd name="connsiteY4" fmla="*/ 1015 h 348198"/>
              <a:gd name="connsiteX5" fmla="*/ 1708647 w 1712325"/>
              <a:gd name="connsiteY5" fmla="*/ 28425 h 348198"/>
              <a:gd name="connsiteX6" fmla="*/ 1653824 w 1712325"/>
              <a:gd name="connsiteY6" fmla="*/ 128925 h 34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325" h="348198">
                <a:moveTo>
                  <a:pt x="0" y="348198"/>
                </a:moveTo>
                <a:cubicBezTo>
                  <a:pt x="415740" y="230947"/>
                  <a:pt x="831481" y="113697"/>
                  <a:pt x="977675" y="92379"/>
                </a:cubicBezTo>
                <a:cubicBezTo>
                  <a:pt x="1123869" y="71061"/>
                  <a:pt x="759906" y="230948"/>
                  <a:pt x="877166" y="220289"/>
                </a:cubicBezTo>
                <a:cubicBezTo>
                  <a:pt x="994426" y="209630"/>
                  <a:pt x="1567021" y="64971"/>
                  <a:pt x="1681235" y="28425"/>
                </a:cubicBezTo>
                <a:cubicBezTo>
                  <a:pt x="1795449" y="-8121"/>
                  <a:pt x="1557883" y="1015"/>
                  <a:pt x="1562452" y="1015"/>
                </a:cubicBezTo>
                <a:cubicBezTo>
                  <a:pt x="1567021" y="1015"/>
                  <a:pt x="1693418" y="7107"/>
                  <a:pt x="1708647" y="28425"/>
                </a:cubicBezTo>
                <a:cubicBezTo>
                  <a:pt x="1723876" y="49743"/>
                  <a:pt x="1653824" y="128925"/>
                  <a:pt x="1653824" y="128925"/>
                </a:cubicBezTo>
              </a:path>
            </a:pathLst>
          </a:cu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reeform 5"/>
          <p:cNvSpPr/>
          <p:nvPr/>
        </p:nvSpPr>
        <p:spPr>
          <a:xfrm>
            <a:off x="4356999" y="1774748"/>
            <a:ext cx="262215" cy="1501779"/>
          </a:xfrm>
          <a:custGeom>
            <a:avLst/>
            <a:gdLst>
              <a:gd name="connsiteX0" fmla="*/ 0 w 349620"/>
              <a:gd name="connsiteY0" fmla="*/ 255819 h 2002372"/>
              <a:gd name="connsiteX1" fmla="*/ 36548 w 349620"/>
              <a:gd name="connsiteY1" fmla="*/ 1142049 h 2002372"/>
              <a:gd name="connsiteX2" fmla="*/ 45685 w 349620"/>
              <a:gd name="connsiteY2" fmla="*/ 1626277 h 2002372"/>
              <a:gd name="connsiteX3" fmla="*/ 63960 w 349620"/>
              <a:gd name="connsiteY3" fmla="*/ 1644550 h 2002372"/>
              <a:gd name="connsiteX4" fmla="*/ 328937 w 349620"/>
              <a:gd name="connsiteY4" fmla="*/ 1882096 h 2002372"/>
              <a:gd name="connsiteX5" fmla="*/ 328937 w 349620"/>
              <a:gd name="connsiteY5" fmla="*/ 1872960 h 2002372"/>
              <a:gd name="connsiteX6" fmla="*/ 301525 w 349620"/>
              <a:gd name="connsiteY6" fmla="*/ 292365 h 2002372"/>
              <a:gd name="connsiteX7" fmla="*/ 237565 w 349620"/>
              <a:gd name="connsiteY7" fmla="*/ 127910 h 2002372"/>
              <a:gd name="connsiteX8" fmla="*/ 0 w 349620"/>
              <a:gd name="connsiteY8" fmla="*/ 0 h 200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0" h="2002372">
                <a:moveTo>
                  <a:pt x="0" y="255819"/>
                </a:moveTo>
                <a:cubicBezTo>
                  <a:pt x="14467" y="584729"/>
                  <a:pt x="28934" y="913639"/>
                  <a:pt x="36548" y="1142049"/>
                </a:cubicBezTo>
                <a:cubicBezTo>
                  <a:pt x="44162" y="1370459"/>
                  <a:pt x="41116" y="1542527"/>
                  <a:pt x="45685" y="1626277"/>
                </a:cubicBezTo>
                <a:cubicBezTo>
                  <a:pt x="50254" y="1710027"/>
                  <a:pt x="63960" y="1644550"/>
                  <a:pt x="63960" y="1644550"/>
                </a:cubicBezTo>
                <a:lnTo>
                  <a:pt x="328937" y="1882096"/>
                </a:lnTo>
                <a:cubicBezTo>
                  <a:pt x="373100" y="1920164"/>
                  <a:pt x="333506" y="2137915"/>
                  <a:pt x="328937" y="1872960"/>
                </a:cubicBezTo>
                <a:cubicBezTo>
                  <a:pt x="324368" y="1608005"/>
                  <a:pt x="316754" y="583207"/>
                  <a:pt x="301525" y="292365"/>
                </a:cubicBezTo>
                <a:cubicBezTo>
                  <a:pt x="286296" y="1523"/>
                  <a:pt x="287819" y="176637"/>
                  <a:pt x="237565" y="127910"/>
                </a:cubicBezTo>
                <a:cubicBezTo>
                  <a:pt x="187311" y="79182"/>
                  <a:pt x="0" y="0"/>
                  <a:pt x="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>
          <a:xfrm>
            <a:off x="4377558" y="1630519"/>
            <a:ext cx="483817" cy="1665438"/>
          </a:xfrm>
          <a:custGeom>
            <a:avLst/>
            <a:gdLst>
              <a:gd name="connsiteX0" fmla="*/ 0 w 645089"/>
              <a:gd name="connsiteY0" fmla="*/ 164897 h 2220584"/>
              <a:gd name="connsiteX1" fmla="*/ 347212 w 645089"/>
              <a:gd name="connsiteY1" fmla="*/ 9579 h 2220584"/>
              <a:gd name="connsiteX2" fmla="*/ 365486 w 645089"/>
              <a:gd name="connsiteY2" fmla="*/ 27851 h 2220584"/>
              <a:gd name="connsiteX3" fmla="*/ 621326 w 645089"/>
              <a:gd name="connsiteY3" fmla="*/ 119215 h 2220584"/>
              <a:gd name="connsiteX4" fmla="*/ 612189 w 645089"/>
              <a:gd name="connsiteY4" fmla="*/ 137488 h 2220584"/>
              <a:gd name="connsiteX5" fmla="*/ 630463 w 645089"/>
              <a:gd name="connsiteY5" fmla="*/ 192306 h 2220584"/>
              <a:gd name="connsiteX6" fmla="*/ 621326 w 645089"/>
              <a:gd name="connsiteY6" fmla="*/ 201443 h 2220584"/>
              <a:gd name="connsiteX7" fmla="*/ 621326 w 645089"/>
              <a:gd name="connsiteY7" fmla="*/ 402443 h 2220584"/>
              <a:gd name="connsiteX8" fmla="*/ 639600 w 645089"/>
              <a:gd name="connsiteY8" fmla="*/ 2019584 h 2220584"/>
              <a:gd name="connsiteX9" fmla="*/ 639600 w 645089"/>
              <a:gd name="connsiteY9" fmla="*/ 2083538 h 2220584"/>
              <a:gd name="connsiteX10" fmla="*/ 575640 w 645089"/>
              <a:gd name="connsiteY10" fmla="*/ 2129220 h 2220584"/>
              <a:gd name="connsiteX11" fmla="*/ 356349 w 645089"/>
              <a:gd name="connsiteY11" fmla="*/ 2220584 h 222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5089" h="2220584">
                <a:moveTo>
                  <a:pt x="0" y="164897"/>
                </a:moveTo>
                <a:cubicBezTo>
                  <a:pt x="143149" y="98658"/>
                  <a:pt x="286298" y="32420"/>
                  <a:pt x="347212" y="9579"/>
                </a:cubicBezTo>
                <a:cubicBezTo>
                  <a:pt x="408126" y="-13262"/>
                  <a:pt x="319801" y="9578"/>
                  <a:pt x="365486" y="27851"/>
                </a:cubicBezTo>
                <a:cubicBezTo>
                  <a:pt x="411171" y="46124"/>
                  <a:pt x="580209" y="100942"/>
                  <a:pt x="621326" y="119215"/>
                </a:cubicBezTo>
                <a:cubicBezTo>
                  <a:pt x="662443" y="137488"/>
                  <a:pt x="610666" y="125306"/>
                  <a:pt x="612189" y="137488"/>
                </a:cubicBezTo>
                <a:cubicBezTo>
                  <a:pt x="613712" y="149670"/>
                  <a:pt x="628940" y="181647"/>
                  <a:pt x="630463" y="192306"/>
                </a:cubicBezTo>
                <a:cubicBezTo>
                  <a:pt x="631986" y="202965"/>
                  <a:pt x="622849" y="166420"/>
                  <a:pt x="621326" y="201443"/>
                </a:cubicBezTo>
                <a:cubicBezTo>
                  <a:pt x="619803" y="236466"/>
                  <a:pt x="618280" y="99419"/>
                  <a:pt x="621326" y="402443"/>
                </a:cubicBezTo>
                <a:cubicBezTo>
                  <a:pt x="624372" y="705467"/>
                  <a:pt x="636554" y="1739402"/>
                  <a:pt x="639600" y="2019584"/>
                </a:cubicBezTo>
                <a:cubicBezTo>
                  <a:pt x="642646" y="2299766"/>
                  <a:pt x="650260" y="2065265"/>
                  <a:pt x="639600" y="2083538"/>
                </a:cubicBezTo>
                <a:cubicBezTo>
                  <a:pt x="628940" y="2101811"/>
                  <a:pt x="622849" y="2106379"/>
                  <a:pt x="575640" y="2129220"/>
                </a:cubicBezTo>
                <a:cubicBezTo>
                  <a:pt x="528432" y="2152061"/>
                  <a:pt x="356349" y="2220584"/>
                  <a:pt x="356349" y="222058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4596849" y="1747339"/>
            <a:ext cx="226145" cy="109637"/>
          </a:xfrm>
          <a:custGeom>
            <a:avLst/>
            <a:gdLst>
              <a:gd name="connsiteX0" fmla="*/ 0 w 301526"/>
              <a:gd name="connsiteY0" fmla="*/ 146182 h 146182"/>
              <a:gd name="connsiteX1" fmla="*/ 301526 w 301526"/>
              <a:gd name="connsiteY1" fmla="*/ 0 h 14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526" h="146182">
                <a:moveTo>
                  <a:pt x="0" y="146182"/>
                </a:moveTo>
                <a:lnTo>
                  <a:pt x="301526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Freeform 39"/>
          <p:cNvSpPr/>
          <p:nvPr/>
        </p:nvSpPr>
        <p:spPr>
          <a:xfrm>
            <a:off x="4384410" y="2007727"/>
            <a:ext cx="157616" cy="75375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Freeform 40"/>
          <p:cNvSpPr/>
          <p:nvPr/>
        </p:nvSpPr>
        <p:spPr>
          <a:xfrm>
            <a:off x="4375360" y="2122027"/>
            <a:ext cx="157616" cy="75375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Freeform 41"/>
          <p:cNvSpPr/>
          <p:nvPr/>
        </p:nvSpPr>
        <p:spPr>
          <a:xfrm>
            <a:off x="4375360" y="2259067"/>
            <a:ext cx="157616" cy="75375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Freeform 42"/>
          <p:cNvSpPr/>
          <p:nvPr/>
        </p:nvSpPr>
        <p:spPr>
          <a:xfrm>
            <a:off x="4375360" y="2416663"/>
            <a:ext cx="157616" cy="75375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4" name="Freeform 43"/>
          <p:cNvSpPr/>
          <p:nvPr/>
        </p:nvSpPr>
        <p:spPr>
          <a:xfrm>
            <a:off x="4389066" y="2587963"/>
            <a:ext cx="157616" cy="75375"/>
          </a:xfrm>
          <a:custGeom>
            <a:avLst/>
            <a:gdLst>
              <a:gd name="connsiteX0" fmla="*/ 0 w 210154"/>
              <a:gd name="connsiteY0" fmla="*/ 0 h 100500"/>
              <a:gd name="connsiteX1" fmla="*/ 210154 w 210154"/>
              <a:gd name="connsiteY1" fmla="*/ 100500 h 1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154" h="100500">
                <a:moveTo>
                  <a:pt x="0" y="0"/>
                </a:moveTo>
                <a:lnTo>
                  <a:pt x="210154" y="1005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6" name="Freeform 45"/>
          <p:cNvSpPr/>
          <p:nvPr/>
        </p:nvSpPr>
        <p:spPr>
          <a:xfrm>
            <a:off x="4861375" y="2259067"/>
            <a:ext cx="660611" cy="142137"/>
          </a:xfrm>
          <a:custGeom>
            <a:avLst/>
            <a:gdLst>
              <a:gd name="connsiteX0" fmla="*/ 0 w 1712325"/>
              <a:gd name="connsiteY0" fmla="*/ 348198 h 348198"/>
              <a:gd name="connsiteX1" fmla="*/ 977675 w 1712325"/>
              <a:gd name="connsiteY1" fmla="*/ 92379 h 348198"/>
              <a:gd name="connsiteX2" fmla="*/ 877166 w 1712325"/>
              <a:gd name="connsiteY2" fmla="*/ 220289 h 348198"/>
              <a:gd name="connsiteX3" fmla="*/ 1681235 w 1712325"/>
              <a:gd name="connsiteY3" fmla="*/ 28425 h 348198"/>
              <a:gd name="connsiteX4" fmla="*/ 1562452 w 1712325"/>
              <a:gd name="connsiteY4" fmla="*/ 1015 h 348198"/>
              <a:gd name="connsiteX5" fmla="*/ 1708647 w 1712325"/>
              <a:gd name="connsiteY5" fmla="*/ 28425 h 348198"/>
              <a:gd name="connsiteX6" fmla="*/ 1653824 w 1712325"/>
              <a:gd name="connsiteY6" fmla="*/ 128925 h 34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325" h="348198">
                <a:moveTo>
                  <a:pt x="0" y="348198"/>
                </a:moveTo>
                <a:cubicBezTo>
                  <a:pt x="415740" y="230947"/>
                  <a:pt x="831481" y="113697"/>
                  <a:pt x="977675" y="92379"/>
                </a:cubicBezTo>
                <a:cubicBezTo>
                  <a:pt x="1123869" y="71061"/>
                  <a:pt x="759906" y="230948"/>
                  <a:pt x="877166" y="220289"/>
                </a:cubicBezTo>
                <a:cubicBezTo>
                  <a:pt x="994426" y="209630"/>
                  <a:pt x="1567021" y="64971"/>
                  <a:pt x="1681235" y="28425"/>
                </a:cubicBezTo>
                <a:cubicBezTo>
                  <a:pt x="1795449" y="-8121"/>
                  <a:pt x="1557883" y="1015"/>
                  <a:pt x="1562452" y="1015"/>
                </a:cubicBezTo>
                <a:cubicBezTo>
                  <a:pt x="1567021" y="1015"/>
                  <a:pt x="1693418" y="7107"/>
                  <a:pt x="1708647" y="28425"/>
                </a:cubicBezTo>
                <a:cubicBezTo>
                  <a:pt x="1723876" y="49743"/>
                  <a:pt x="1653824" y="128925"/>
                  <a:pt x="1653824" y="128925"/>
                </a:cubicBezTo>
              </a:path>
            </a:pathLst>
          </a:cu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TextBox 49"/>
          <p:cNvSpPr txBox="1"/>
          <p:nvPr/>
        </p:nvSpPr>
        <p:spPr>
          <a:xfrm>
            <a:off x="4234250" y="1281538"/>
            <a:ext cx="75854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ISP CGN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61375" y="1985309"/>
            <a:ext cx="9348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192.0.2.0/24</a:t>
            </a:r>
          </a:p>
        </p:txBody>
      </p:sp>
      <p:sp>
        <p:nvSpPr>
          <p:cNvPr id="49" name="Freeform 48"/>
          <p:cNvSpPr/>
          <p:nvPr/>
        </p:nvSpPr>
        <p:spPr>
          <a:xfrm>
            <a:off x="6051574" y="2140055"/>
            <a:ext cx="660611" cy="142137"/>
          </a:xfrm>
          <a:custGeom>
            <a:avLst/>
            <a:gdLst>
              <a:gd name="connsiteX0" fmla="*/ 0 w 1712325"/>
              <a:gd name="connsiteY0" fmla="*/ 348198 h 348198"/>
              <a:gd name="connsiteX1" fmla="*/ 977675 w 1712325"/>
              <a:gd name="connsiteY1" fmla="*/ 92379 h 348198"/>
              <a:gd name="connsiteX2" fmla="*/ 877166 w 1712325"/>
              <a:gd name="connsiteY2" fmla="*/ 220289 h 348198"/>
              <a:gd name="connsiteX3" fmla="*/ 1681235 w 1712325"/>
              <a:gd name="connsiteY3" fmla="*/ 28425 h 348198"/>
              <a:gd name="connsiteX4" fmla="*/ 1562452 w 1712325"/>
              <a:gd name="connsiteY4" fmla="*/ 1015 h 348198"/>
              <a:gd name="connsiteX5" fmla="*/ 1708647 w 1712325"/>
              <a:gd name="connsiteY5" fmla="*/ 28425 h 348198"/>
              <a:gd name="connsiteX6" fmla="*/ 1653824 w 1712325"/>
              <a:gd name="connsiteY6" fmla="*/ 128925 h 34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325" h="348198">
                <a:moveTo>
                  <a:pt x="0" y="348198"/>
                </a:moveTo>
                <a:cubicBezTo>
                  <a:pt x="415740" y="230947"/>
                  <a:pt x="831481" y="113697"/>
                  <a:pt x="977675" y="92379"/>
                </a:cubicBezTo>
                <a:cubicBezTo>
                  <a:pt x="1123869" y="71061"/>
                  <a:pt x="759906" y="230948"/>
                  <a:pt x="877166" y="220289"/>
                </a:cubicBezTo>
                <a:cubicBezTo>
                  <a:pt x="994426" y="209630"/>
                  <a:pt x="1567021" y="64971"/>
                  <a:pt x="1681235" y="28425"/>
                </a:cubicBezTo>
                <a:cubicBezTo>
                  <a:pt x="1795449" y="-8121"/>
                  <a:pt x="1557883" y="1015"/>
                  <a:pt x="1562452" y="1015"/>
                </a:cubicBezTo>
                <a:cubicBezTo>
                  <a:pt x="1567021" y="1015"/>
                  <a:pt x="1693418" y="7107"/>
                  <a:pt x="1708647" y="28425"/>
                </a:cubicBezTo>
                <a:cubicBezTo>
                  <a:pt x="1723876" y="49743"/>
                  <a:pt x="1653824" y="128925"/>
                  <a:pt x="1653824" y="128925"/>
                </a:cubicBezTo>
              </a:path>
            </a:pathLst>
          </a:cu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Freeform 2"/>
          <p:cNvSpPr/>
          <p:nvPr/>
        </p:nvSpPr>
        <p:spPr>
          <a:xfrm>
            <a:off x="5467154" y="2041903"/>
            <a:ext cx="792392" cy="692825"/>
          </a:xfrm>
          <a:custGeom>
            <a:avLst/>
            <a:gdLst>
              <a:gd name="connsiteX0" fmla="*/ 814433 w 929820"/>
              <a:gd name="connsiteY0" fmla="*/ 292474 h 624599"/>
              <a:gd name="connsiteX1" fmla="*/ 750473 w 929820"/>
              <a:gd name="connsiteY1" fmla="*/ 64064 h 624599"/>
              <a:gd name="connsiteX2" fmla="*/ 448947 w 929820"/>
              <a:gd name="connsiteY2" fmla="*/ 146292 h 624599"/>
              <a:gd name="connsiteX3" fmla="*/ 421535 w 929820"/>
              <a:gd name="connsiteY3" fmla="*/ 109 h 624599"/>
              <a:gd name="connsiteX4" fmla="*/ 165695 w 929820"/>
              <a:gd name="connsiteY4" fmla="*/ 173701 h 624599"/>
              <a:gd name="connsiteX5" fmla="*/ 183969 w 929820"/>
              <a:gd name="connsiteY5" fmla="*/ 347292 h 624599"/>
              <a:gd name="connsiteX6" fmla="*/ 147421 w 929820"/>
              <a:gd name="connsiteY6" fmla="*/ 255928 h 624599"/>
              <a:gd name="connsiteX7" fmla="*/ 1227 w 929820"/>
              <a:gd name="connsiteY7" fmla="*/ 493474 h 624599"/>
              <a:gd name="connsiteX8" fmla="*/ 238792 w 929820"/>
              <a:gd name="connsiteY8" fmla="*/ 566565 h 624599"/>
              <a:gd name="connsiteX9" fmla="*/ 311890 w 929820"/>
              <a:gd name="connsiteY9" fmla="*/ 484338 h 624599"/>
              <a:gd name="connsiteX10" fmla="*/ 293615 w 929820"/>
              <a:gd name="connsiteY10" fmla="*/ 566565 h 624599"/>
              <a:gd name="connsiteX11" fmla="*/ 531181 w 929820"/>
              <a:gd name="connsiteY11" fmla="*/ 612247 h 624599"/>
              <a:gd name="connsiteX12" fmla="*/ 595141 w 929820"/>
              <a:gd name="connsiteY12" fmla="*/ 429520 h 624599"/>
              <a:gd name="connsiteX13" fmla="*/ 704787 w 929820"/>
              <a:gd name="connsiteY13" fmla="*/ 621384 h 624599"/>
              <a:gd name="connsiteX14" fmla="*/ 860118 w 929820"/>
              <a:gd name="connsiteY14" fmla="*/ 539156 h 624599"/>
              <a:gd name="connsiteX15" fmla="*/ 924078 w 929820"/>
              <a:gd name="connsiteY15" fmla="*/ 402110 h 624599"/>
              <a:gd name="connsiteX16" fmla="*/ 723061 w 929820"/>
              <a:gd name="connsiteY16" fmla="*/ 310747 h 624599"/>
              <a:gd name="connsiteX17" fmla="*/ 814433 w 929820"/>
              <a:gd name="connsiteY17" fmla="*/ 292474 h 6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9820" h="624599">
                <a:moveTo>
                  <a:pt x="814433" y="292474"/>
                </a:moveTo>
                <a:cubicBezTo>
                  <a:pt x="819002" y="251360"/>
                  <a:pt x="811387" y="88428"/>
                  <a:pt x="750473" y="64064"/>
                </a:cubicBezTo>
                <a:cubicBezTo>
                  <a:pt x="689559" y="39700"/>
                  <a:pt x="503770" y="156951"/>
                  <a:pt x="448947" y="146292"/>
                </a:cubicBezTo>
                <a:cubicBezTo>
                  <a:pt x="394124" y="135633"/>
                  <a:pt x="468744" y="-4459"/>
                  <a:pt x="421535" y="109"/>
                </a:cubicBezTo>
                <a:cubicBezTo>
                  <a:pt x="374326" y="4677"/>
                  <a:pt x="205289" y="115837"/>
                  <a:pt x="165695" y="173701"/>
                </a:cubicBezTo>
                <a:cubicBezTo>
                  <a:pt x="126101" y="231565"/>
                  <a:pt x="187015" y="333588"/>
                  <a:pt x="183969" y="347292"/>
                </a:cubicBezTo>
                <a:cubicBezTo>
                  <a:pt x="180923" y="360996"/>
                  <a:pt x="177878" y="231564"/>
                  <a:pt x="147421" y="255928"/>
                </a:cubicBezTo>
                <a:cubicBezTo>
                  <a:pt x="116964" y="280292"/>
                  <a:pt x="-14002" y="441701"/>
                  <a:pt x="1227" y="493474"/>
                </a:cubicBezTo>
                <a:cubicBezTo>
                  <a:pt x="16455" y="545247"/>
                  <a:pt x="187015" y="568088"/>
                  <a:pt x="238792" y="566565"/>
                </a:cubicBezTo>
                <a:cubicBezTo>
                  <a:pt x="290569" y="565042"/>
                  <a:pt x="302753" y="484338"/>
                  <a:pt x="311890" y="484338"/>
                </a:cubicBezTo>
                <a:cubicBezTo>
                  <a:pt x="321027" y="484338"/>
                  <a:pt x="257067" y="545247"/>
                  <a:pt x="293615" y="566565"/>
                </a:cubicBezTo>
                <a:cubicBezTo>
                  <a:pt x="330163" y="587883"/>
                  <a:pt x="480927" y="635088"/>
                  <a:pt x="531181" y="612247"/>
                </a:cubicBezTo>
                <a:cubicBezTo>
                  <a:pt x="581435" y="589406"/>
                  <a:pt x="566207" y="427997"/>
                  <a:pt x="595141" y="429520"/>
                </a:cubicBezTo>
                <a:cubicBezTo>
                  <a:pt x="624075" y="431043"/>
                  <a:pt x="660624" y="603111"/>
                  <a:pt x="704787" y="621384"/>
                </a:cubicBezTo>
                <a:cubicBezTo>
                  <a:pt x="748950" y="639657"/>
                  <a:pt x="823569" y="575702"/>
                  <a:pt x="860118" y="539156"/>
                </a:cubicBezTo>
                <a:cubicBezTo>
                  <a:pt x="896667" y="502610"/>
                  <a:pt x="946921" y="440178"/>
                  <a:pt x="924078" y="402110"/>
                </a:cubicBezTo>
                <a:cubicBezTo>
                  <a:pt x="901235" y="364042"/>
                  <a:pt x="744381" y="330542"/>
                  <a:pt x="723061" y="310747"/>
                </a:cubicBezTo>
                <a:cubicBezTo>
                  <a:pt x="701741" y="290952"/>
                  <a:pt x="809864" y="333588"/>
                  <a:pt x="814433" y="292474"/>
                </a:cubicBezTo>
                <a:close/>
              </a:path>
            </a:pathLst>
          </a:cu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9" name="Group 38"/>
          <p:cNvGrpSpPr/>
          <p:nvPr/>
        </p:nvGrpSpPr>
        <p:grpSpPr>
          <a:xfrm>
            <a:off x="6769199" y="1678817"/>
            <a:ext cx="438840" cy="984672"/>
            <a:chOff x="7501598" y="2412006"/>
            <a:chExt cx="585120" cy="1312896"/>
          </a:xfrm>
        </p:grpSpPr>
        <p:sp>
          <p:nvSpPr>
            <p:cNvPr id="5" name="Freeform 4"/>
            <p:cNvSpPr/>
            <p:nvPr/>
          </p:nvSpPr>
          <p:spPr>
            <a:xfrm>
              <a:off x="7501598" y="2567325"/>
              <a:ext cx="285523" cy="1157577"/>
            </a:xfrm>
            <a:custGeom>
              <a:avLst/>
              <a:gdLst>
                <a:gd name="connsiteX0" fmla="*/ 9137 w 285523"/>
                <a:gd name="connsiteY0" fmla="*/ 82227 h 1157577"/>
                <a:gd name="connsiteX1" fmla="*/ 9137 w 285523"/>
                <a:gd name="connsiteY1" fmla="*/ 913638 h 1157577"/>
                <a:gd name="connsiteX2" fmla="*/ 27411 w 285523"/>
                <a:gd name="connsiteY2" fmla="*/ 941047 h 1157577"/>
                <a:gd name="connsiteX3" fmla="*/ 264977 w 285523"/>
                <a:gd name="connsiteY3" fmla="*/ 1096366 h 1157577"/>
                <a:gd name="connsiteX4" fmla="*/ 274114 w 285523"/>
                <a:gd name="connsiteY4" fmla="*/ 1078093 h 1157577"/>
                <a:gd name="connsiteX5" fmla="*/ 283251 w 285523"/>
                <a:gd name="connsiteY5" fmla="*/ 173591 h 1157577"/>
                <a:gd name="connsiteX6" fmla="*/ 228428 w 285523"/>
                <a:gd name="connsiteY6" fmla="*/ 118773 h 1157577"/>
                <a:gd name="connsiteX7" fmla="*/ 0 w 285523"/>
                <a:gd name="connsiteY7" fmla="*/ 0 h 115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523" h="1157577">
                  <a:moveTo>
                    <a:pt x="9137" y="82227"/>
                  </a:moveTo>
                  <a:cubicBezTo>
                    <a:pt x="7614" y="426364"/>
                    <a:pt x="6091" y="770501"/>
                    <a:pt x="9137" y="913638"/>
                  </a:cubicBezTo>
                  <a:cubicBezTo>
                    <a:pt x="12183" y="1056775"/>
                    <a:pt x="-15229" y="910592"/>
                    <a:pt x="27411" y="941047"/>
                  </a:cubicBezTo>
                  <a:cubicBezTo>
                    <a:pt x="70051" y="971502"/>
                    <a:pt x="223860" y="1073525"/>
                    <a:pt x="264977" y="1096366"/>
                  </a:cubicBezTo>
                  <a:cubicBezTo>
                    <a:pt x="306094" y="1119207"/>
                    <a:pt x="271068" y="1231889"/>
                    <a:pt x="274114" y="1078093"/>
                  </a:cubicBezTo>
                  <a:cubicBezTo>
                    <a:pt x="277160" y="924297"/>
                    <a:pt x="290865" y="333478"/>
                    <a:pt x="283251" y="173591"/>
                  </a:cubicBezTo>
                  <a:cubicBezTo>
                    <a:pt x="275637" y="13704"/>
                    <a:pt x="275636" y="147705"/>
                    <a:pt x="228428" y="118773"/>
                  </a:cubicBezTo>
                  <a:cubicBezTo>
                    <a:pt x="181220" y="89841"/>
                    <a:pt x="0" y="0"/>
                    <a:pt x="0" y="0"/>
                  </a:cubicBez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7775712" y="2539915"/>
              <a:ext cx="274115" cy="146183"/>
            </a:xfrm>
            <a:custGeom>
              <a:avLst/>
              <a:gdLst>
                <a:gd name="connsiteX0" fmla="*/ 0 w 274115"/>
                <a:gd name="connsiteY0" fmla="*/ 146183 h 146183"/>
                <a:gd name="connsiteX1" fmla="*/ 274115 w 274115"/>
                <a:gd name="connsiteY1" fmla="*/ 0 h 1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15" h="146183">
                  <a:moveTo>
                    <a:pt x="0" y="146183"/>
                  </a:moveTo>
                  <a:lnTo>
                    <a:pt x="274115" y="0"/>
                  </a:ln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791054" y="3533877"/>
              <a:ext cx="274115" cy="146183"/>
            </a:xfrm>
            <a:custGeom>
              <a:avLst/>
              <a:gdLst>
                <a:gd name="connsiteX0" fmla="*/ 0 w 274115"/>
                <a:gd name="connsiteY0" fmla="*/ 146183 h 146183"/>
                <a:gd name="connsiteX1" fmla="*/ 274115 w 274115"/>
                <a:gd name="connsiteY1" fmla="*/ 0 h 1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15" h="146183">
                  <a:moveTo>
                    <a:pt x="0" y="146183"/>
                  </a:moveTo>
                  <a:lnTo>
                    <a:pt x="274115" y="0"/>
                  </a:ln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516939" y="2421142"/>
              <a:ext cx="274115" cy="146183"/>
            </a:xfrm>
            <a:custGeom>
              <a:avLst/>
              <a:gdLst>
                <a:gd name="connsiteX0" fmla="*/ 0 w 274115"/>
                <a:gd name="connsiteY0" fmla="*/ 146183 h 146183"/>
                <a:gd name="connsiteX1" fmla="*/ 274115 w 274115"/>
                <a:gd name="connsiteY1" fmla="*/ 0 h 1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15" h="146183">
                  <a:moveTo>
                    <a:pt x="0" y="146183"/>
                  </a:moveTo>
                  <a:lnTo>
                    <a:pt x="274115" y="0"/>
                  </a:ln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7821398" y="2412006"/>
              <a:ext cx="265320" cy="1087230"/>
            </a:xfrm>
            <a:custGeom>
              <a:avLst/>
              <a:gdLst>
                <a:gd name="connsiteX0" fmla="*/ 0 w 265320"/>
                <a:gd name="connsiteY0" fmla="*/ 0 h 1087230"/>
                <a:gd name="connsiteX1" fmla="*/ 246703 w 265320"/>
                <a:gd name="connsiteY1" fmla="*/ 91364 h 1087230"/>
                <a:gd name="connsiteX2" fmla="*/ 246703 w 265320"/>
                <a:gd name="connsiteY2" fmla="*/ 155319 h 1087230"/>
                <a:gd name="connsiteX3" fmla="*/ 237566 w 265320"/>
                <a:gd name="connsiteY3" fmla="*/ 1087230 h 108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320" h="1087230">
                  <a:moveTo>
                    <a:pt x="0" y="0"/>
                  </a:moveTo>
                  <a:cubicBezTo>
                    <a:pt x="102793" y="32738"/>
                    <a:pt x="205586" y="65477"/>
                    <a:pt x="246703" y="91364"/>
                  </a:cubicBezTo>
                  <a:cubicBezTo>
                    <a:pt x="287820" y="117251"/>
                    <a:pt x="248226" y="-10659"/>
                    <a:pt x="246703" y="155319"/>
                  </a:cubicBezTo>
                  <a:cubicBezTo>
                    <a:pt x="245180" y="321297"/>
                    <a:pt x="237566" y="1087230"/>
                    <a:pt x="237566" y="1087230"/>
                  </a:cubicBez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682045" y="3208108"/>
            <a:ext cx="84350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Web Server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74648" y="2285477"/>
            <a:ext cx="63030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Internet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64006" y="3748189"/>
            <a:ext cx="4012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75" dirty="0" err="1"/>
              <a:t>webserver.net</a:t>
            </a:r>
            <a:r>
              <a:rPr lang="pl-PL" sz="675" dirty="0"/>
              <a:t> [192.0.2.1]::45800 [31/</a:t>
            </a:r>
            <a:r>
              <a:rPr lang="pl-PL" sz="675" dirty="0" err="1"/>
              <a:t>Aug</a:t>
            </a:r>
            <a:r>
              <a:rPr lang="pl-PL" sz="675" dirty="0"/>
              <a:t>/2013:00:00:08 </a:t>
            </a:r>
          </a:p>
          <a:p>
            <a:r>
              <a:rPr lang="pl-PL" sz="675"/>
              <a:t>                             +</a:t>
            </a:r>
            <a:r>
              <a:rPr lang="pl-PL" sz="675" dirty="0"/>
              <a:t>0000] "GET /1x1.png HTTP/1.1" 200 </a:t>
            </a:r>
            <a:endParaRPr lang="en-US" sz="675" dirty="0"/>
          </a:p>
        </p:txBody>
      </p:sp>
      <p:sp>
        <p:nvSpPr>
          <p:cNvPr id="65" name="TextBox 64"/>
          <p:cNvSpPr txBox="1"/>
          <p:nvPr/>
        </p:nvSpPr>
        <p:spPr>
          <a:xfrm>
            <a:off x="5722322" y="3620503"/>
            <a:ext cx="110479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Web Server Log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307073" y="4028598"/>
            <a:ext cx="2139297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/>
              <a:t>$ </a:t>
            </a:r>
            <a:r>
              <a:rPr lang="en-US" sz="675" b="1" dirty="0" err="1"/>
              <a:t>whois</a:t>
            </a:r>
            <a:r>
              <a:rPr lang="en-US" sz="675" b="1" dirty="0"/>
              <a:t> 192.0.2.1</a:t>
            </a:r>
            <a:endParaRPr lang="en-US" sz="675" dirty="0"/>
          </a:p>
          <a:p>
            <a:r>
              <a:rPr lang="en-US" sz="675" dirty="0" err="1"/>
              <a:t>NetRange</a:t>
            </a:r>
            <a:r>
              <a:rPr lang="en-US" sz="675" dirty="0"/>
              <a:t>:       192.0.2.0 - 192.0.2.255</a:t>
            </a:r>
          </a:p>
          <a:p>
            <a:r>
              <a:rPr lang="en-US" sz="675" dirty="0"/>
              <a:t>CIDR:           192.0.2.0/24</a:t>
            </a:r>
          </a:p>
          <a:p>
            <a:r>
              <a:rPr lang="en-US" sz="675" dirty="0" err="1"/>
              <a:t>OriginAS</a:t>
            </a:r>
            <a:r>
              <a:rPr lang="en-US" sz="675" dirty="0"/>
              <a:t>:</a:t>
            </a:r>
          </a:p>
          <a:p>
            <a:r>
              <a:rPr lang="en-US" sz="675" dirty="0" err="1"/>
              <a:t>NetName</a:t>
            </a:r>
            <a:r>
              <a:rPr lang="en-US" sz="675" dirty="0"/>
              <a:t>:        TEST-NET-1</a:t>
            </a:r>
          </a:p>
          <a:p>
            <a:r>
              <a:rPr lang="en-US" sz="675" dirty="0" err="1"/>
              <a:t>NetHandle</a:t>
            </a:r>
            <a:r>
              <a:rPr lang="en-US" sz="675" dirty="0"/>
              <a:t>:      NET-192-0-2-0-1</a:t>
            </a:r>
          </a:p>
          <a:p>
            <a:r>
              <a:rPr lang="en-US" sz="675" dirty="0"/>
              <a:t>Parent:         NET-192-0-0-0-0</a:t>
            </a:r>
          </a:p>
          <a:p>
            <a:r>
              <a:rPr lang="en-US" sz="675" dirty="0" err="1"/>
              <a:t>NetType</a:t>
            </a:r>
            <a:r>
              <a:rPr lang="en-US" sz="675" dirty="0"/>
              <a:t>:        IANA Special Use</a:t>
            </a:r>
          </a:p>
          <a:p>
            <a:endParaRPr lang="en-US" sz="675" dirty="0"/>
          </a:p>
        </p:txBody>
      </p:sp>
      <p:sp>
        <p:nvSpPr>
          <p:cNvPr id="67" name="Freeform 66"/>
          <p:cNvSpPr/>
          <p:nvPr/>
        </p:nvSpPr>
        <p:spPr>
          <a:xfrm>
            <a:off x="5926267" y="2704152"/>
            <a:ext cx="1057074" cy="913807"/>
          </a:xfrm>
          <a:custGeom>
            <a:avLst/>
            <a:gdLst>
              <a:gd name="connsiteX0" fmla="*/ 2972259 w 2972259"/>
              <a:gd name="connsiteY0" fmla="*/ 0 h 705621"/>
              <a:gd name="connsiteX1" fmla="*/ 1478218 w 2972259"/>
              <a:gd name="connsiteY1" fmla="*/ 158755 h 705621"/>
              <a:gd name="connsiteX2" fmla="*/ 124243 w 2972259"/>
              <a:gd name="connsiteY2" fmla="*/ 635022 h 705621"/>
              <a:gd name="connsiteX3" fmla="*/ 49541 w 2972259"/>
              <a:gd name="connsiteY3" fmla="*/ 569652 h 705621"/>
              <a:gd name="connsiteX4" fmla="*/ 21527 w 2972259"/>
              <a:gd name="connsiteY4" fmla="*/ 700392 h 705621"/>
              <a:gd name="connsiteX5" fmla="*/ 254971 w 2972259"/>
              <a:gd name="connsiteY5" fmla="*/ 681714 h 70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2259" h="705621">
                <a:moveTo>
                  <a:pt x="2972259" y="0"/>
                </a:moveTo>
                <a:cubicBezTo>
                  <a:pt x="2462573" y="26459"/>
                  <a:pt x="1952887" y="52918"/>
                  <a:pt x="1478218" y="158755"/>
                </a:cubicBezTo>
                <a:cubicBezTo>
                  <a:pt x="1003549" y="264592"/>
                  <a:pt x="362356" y="566539"/>
                  <a:pt x="124243" y="635022"/>
                </a:cubicBezTo>
                <a:cubicBezTo>
                  <a:pt x="-113870" y="703505"/>
                  <a:pt x="66660" y="558757"/>
                  <a:pt x="49541" y="569652"/>
                </a:cubicBezTo>
                <a:cubicBezTo>
                  <a:pt x="32422" y="580547"/>
                  <a:pt x="-12711" y="681715"/>
                  <a:pt x="21527" y="700392"/>
                </a:cubicBezTo>
                <a:cubicBezTo>
                  <a:pt x="55765" y="719069"/>
                  <a:pt x="254971" y="681714"/>
                  <a:pt x="254971" y="681714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8" name="Freeform 67"/>
          <p:cNvSpPr/>
          <p:nvPr/>
        </p:nvSpPr>
        <p:spPr>
          <a:xfrm>
            <a:off x="6095815" y="3940053"/>
            <a:ext cx="268166" cy="232979"/>
          </a:xfrm>
          <a:custGeom>
            <a:avLst/>
            <a:gdLst>
              <a:gd name="connsiteX0" fmla="*/ 357555 w 357555"/>
              <a:gd name="connsiteY0" fmla="*/ 0 h 310638"/>
              <a:gd name="connsiteX1" fmla="*/ 1206 w 357555"/>
              <a:gd name="connsiteY1" fmla="*/ 182728 h 310638"/>
              <a:gd name="connsiteX2" fmla="*/ 238772 w 357555"/>
              <a:gd name="connsiteY2" fmla="*/ 255819 h 310638"/>
              <a:gd name="connsiteX3" fmla="*/ 165675 w 357555"/>
              <a:gd name="connsiteY3" fmla="*/ 182728 h 310638"/>
              <a:gd name="connsiteX4" fmla="*/ 229635 w 357555"/>
              <a:gd name="connsiteY4" fmla="*/ 255819 h 310638"/>
              <a:gd name="connsiteX5" fmla="*/ 147400 w 357555"/>
              <a:gd name="connsiteY5" fmla="*/ 310638 h 31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55" h="310638">
                <a:moveTo>
                  <a:pt x="357555" y="0"/>
                </a:moveTo>
                <a:cubicBezTo>
                  <a:pt x="189279" y="70046"/>
                  <a:pt x="21003" y="140092"/>
                  <a:pt x="1206" y="182728"/>
                </a:cubicBezTo>
                <a:cubicBezTo>
                  <a:pt x="-18591" y="225364"/>
                  <a:pt x="211361" y="255819"/>
                  <a:pt x="238772" y="255819"/>
                </a:cubicBezTo>
                <a:cubicBezTo>
                  <a:pt x="266183" y="255819"/>
                  <a:pt x="167198" y="182728"/>
                  <a:pt x="165675" y="182728"/>
                </a:cubicBezTo>
                <a:cubicBezTo>
                  <a:pt x="164152" y="182728"/>
                  <a:pt x="232681" y="234501"/>
                  <a:pt x="229635" y="255819"/>
                </a:cubicBezTo>
                <a:cubicBezTo>
                  <a:pt x="226589" y="277137"/>
                  <a:pt x="147400" y="310638"/>
                  <a:pt x="147400" y="310638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8" name="TextBox 57"/>
          <p:cNvSpPr txBox="1"/>
          <p:nvPr/>
        </p:nvSpPr>
        <p:spPr>
          <a:xfrm>
            <a:off x="3082160" y="3515651"/>
            <a:ext cx="127483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ISP CGN Log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75621" y="3669788"/>
            <a:ext cx="32314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75" dirty="0"/>
              <a:t>31/</a:t>
            </a:r>
            <a:r>
              <a:rPr lang="pl-PL" sz="675" dirty="0" err="1"/>
              <a:t>Aug</a:t>
            </a:r>
            <a:r>
              <a:rPr lang="pl-PL" sz="675" dirty="0"/>
              <a:t>/2013:00:00:02</a:t>
            </a:r>
          </a:p>
          <a:p>
            <a:r>
              <a:rPr lang="pl-PL" sz="675" dirty="0"/>
              <a:t>    172.16.5.6:34233 128.66.0.0:80 -&gt; 192.0.2.1:45800 128.66.0.0:80</a:t>
            </a:r>
          </a:p>
        </p:txBody>
      </p:sp>
      <p:sp>
        <p:nvSpPr>
          <p:cNvPr id="45" name="Freeform 44"/>
          <p:cNvSpPr/>
          <p:nvPr/>
        </p:nvSpPr>
        <p:spPr>
          <a:xfrm>
            <a:off x="4623649" y="3924851"/>
            <a:ext cx="567269" cy="28244"/>
          </a:xfrm>
          <a:custGeom>
            <a:avLst/>
            <a:gdLst>
              <a:gd name="connsiteX0" fmla="*/ 0 w 756358"/>
              <a:gd name="connsiteY0" fmla="*/ 37659 h 37659"/>
              <a:gd name="connsiteX1" fmla="*/ 438875 w 756358"/>
              <a:gd name="connsiteY1" fmla="*/ 304 h 37659"/>
              <a:gd name="connsiteX2" fmla="*/ 756358 w 756358"/>
              <a:gd name="connsiteY2" fmla="*/ 18981 h 3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6358" h="37659">
                <a:moveTo>
                  <a:pt x="0" y="37659"/>
                </a:moveTo>
                <a:cubicBezTo>
                  <a:pt x="156407" y="20538"/>
                  <a:pt x="312815" y="3417"/>
                  <a:pt x="438875" y="304"/>
                </a:cubicBezTo>
                <a:cubicBezTo>
                  <a:pt x="564935" y="-2809"/>
                  <a:pt x="756358" y="18981"/>
                  <a:pt x="756358" y="1898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9" name="Freeform 68"/>
          <p:cNvSpPr/>
          <p:nvPr/>
        </p:nvSpPr>
        <p:spPr>
          <a:xfrm>
            <a:off x="3230434" y="3921313"/>
            <a:ext cx="664870" cy="55502"/>
          </a:xfrm>
          <a:custGeom>
            <a:avLst/>
            <a:gdLst>
              <a:gd name="connsiteX0" fmla="*/ 0 w 756358"/>
              <a:gd name="connsiteY0" fmla="*/ 37659 h 37659"/>
              <a:gd name="connsiteX1" fmla="*/ 438875 w 756358"/>
              <a:gd name="connsiteY1" fmla="*/ 304 h 37659"/>
              <a:gd name="connsiteX2" fmla="*/ 756358 w 756358"/>
              <a:gd name="connsiteY2" fmla="*/ 18981 h 3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6358" h="37659">
                <a:moveTo>
                  <a:pt x="0" y="37659"/>
                </a:moveTo>
                <a:cubicBezTo>
                  <a:pt x="156407" y="20538"/>
                  <a:pt x="312815" y="3417"/>
                  <a:pt x="438875" y="304"/>
                </a:cubicBezTo>
                <a:cubicBezTo>
                  <a:pt x="564935" y="-2809"/>
                  <a:pt x="756358" y="18981"/>
                  <a:pt x="756358" y="1898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TextBox 69"/>
          <p:cNvSpPr txBox="1"/>
          <p:nvPr/>
        </p:nvSpPr>
        <p:spPr>
          <a:xfrm>
            <a:off x="4477709" y="934858"/>
            <a:ext cx="116089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ISP RADIUS Log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526055" y="1131065"/>
            <a:ext cx="353213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75" dirty="0"/>
              <a:t>15/</a:t>
            </a:r>
            <a:r>
              <a:rPr lang="pl-PL" sz="675" dirty="0" err="1"/>
              <a:t>Aug</a:t>
            </a:r>
            <a:r>
              <a:rPr lang="pl-PL" sz="675" dirty="0"/>
              <a:t>/2013:18:01:02: </a:t>
            </a:r>
            <a:r>
              <a:rPr lang="pl-PL" sz="675" dirty="0" err="1"/>
              <a:t>user</a:t>
            </a:r>
            <a:r>
              <a:rPr lang="pl-PL" sz="675" dirty="0"/>
              <a:t> XXX IP: 172.16.5.6:34000-40000</a:t>
            </a:r>
          </a:p>
        </p:txBody>
      </p:sp>
      <p:sp>
        <p:nvSpPr>
          <p:cNvPr id="74" name="Freeform 73"/>
          <p:cNvSpPr/>
          <p:nvPr/>
        </p:nvSpPr>
        <p:spPr>
          <a:xfrm>
            <a:off x="5056818" y="3997985"/>
            <a:ext cx="1492745" cy="1039934"/>
          </a:xfrm>
          <a:custGeom>
            <a:avLst/>
            <a:gdLst>
              <a:gd name="connsiteX0" fmla="*/ 1990326 w 1990326"/>
              <a:gd name="connsiteY0" fmla="*/ 1247543 h 1386578"/>
              <a:gd name="connsiteX1" fmla="*/ 1374033 w 1990326"/>
              <a:gd name="connsiteY1" fmla="*/ 1284897 h 1386578"/>
              <a:gd name="connsiteX2" fmla="*/ 94761 w 1990326"/>
              <a:gd name="connsiteY2" fmla="*/ 108239 h 1386578"/>
              <a:gd name="connsiteX3" fmla="*/ 85423 w 1990326"/>
              <a:gd name="connsiteY3" fmla="*/ 164271 h 1386578"/>
              <a:gd name="connsiteX4" fmla="*/ 10721 w 1990326"/>
              <a:gd name="connsiteY4" fmla="*/ 5515 h 1386578"/>
              <a:gd name="connsiteX5" fmla="*/ 178800 w 1990326"/>
              <a:gd name="connsiteY5" fmla="*/ 33531 h 138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0326" h="1386578">
                <a:moveTo>
                  <a:pt x="1990326" y="1247543"/>
                </a:moveTo>
                <a:cubicBezTo>
                  <a:pt x="1840143" y="1361162"/>
                  <a:pt x="1689960" y="1474781"/>
                  <a:pt x="1374033" y="1284897"/>
                </a:cubicBezTo>
                <a:cubicBezTo>
                  <a:pt x="1058106" y="1095013"/>
                  <a:pt x="309529" y="295010"/>
                  <a:pt x="94761" y="108239"/>
                </a:cubicBezTo>
                <a:cubicBezTo>
                  <a:pt x="-120007" y="-78532"/>
                  <a:pt x="99430" y="181392"/>
                  <a:pt x="85423" y="164271"/>
                </a:cubicBezTo>
                <a:cubicBezTo>
                  <a:pt x="71416" y="147150"/>
                  <a:pt x="-4842" y="27305"/>
                  <a:pt x="10721" y="5515"/>
                </a:cubicBezTo>
                <a:cubicBezTo>
                  <a:pt x="26284" y="-16275"/>
                  <a:pt x="178800" y="33531"/>
                  <a:pt x="178800" y="33531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5" name="Freeform 74"/>
          <p:cNvSpPr/>
          <p:nvPr/>
        </p:nvSpPr>
        <p:spPr>
          <a:xfrm>
            <a:off x="3732641" y="3982926"/>
            <a:ext cx="1101108" cy="173443"/>
          </a:xfrm>
          <a:custGeom>
            <a:avLst/>
            <a:gdLst>
              <a:gd name="connsiteX0" fmla="*/ 1468144 w 1468144"/>
              <a:gd name="connsiteY0" fmla="*/ 90964 h 231257"/>
              <a:gd name="connsiteX1" fmla="*/ 814501 w 1468144"/>
              <a:gd name="connsiteY1" fmla="*/ 231043 h 231257"/>
              <a:gd name="connsiteX2" fmla="*/ 58142 w 1468144"/>
              <a:gd name="connsiteY2" fmla="*/ 62949 h 231257"/>
              <a:gd name="connsiteX3" fmla="*/ 48804 w 1468144"/>
              <a:gd name="connsiteY3" fmla="*/ 100303 h 231257"/>
              <a:gd name="connsiteX4" fmla="*/ 30129 w 1468144"/>
              <a:gd name="connsiteY4" fmla="*/ 6917 h 231257"/>
              <a:gd name="connsiteX5" fmla="*/ 151520 w 1468144"/>
              <a:gd name="connsiteY5" fmla="*/ 6917 h 23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8144" h="231257">
                <a:moveTo>
                  <a:pt x="1468144" y="90964"/>
                </a:moveTo>
                <a:cubicBezTo>
                  <a:pt x="1258822" y="163338"/>
                  <a:pt x="1049501" y="235712"/>
                  <a:pt x="814501" y="231043"/>
                </a:cubicBezTo>
                <a:cubicBezTo>
                  <a:pt x="579501" y="226374"/>
                  <a:pt x="185758" y="84739"/>
                  <a:pt x="58142" y="62949"/>
                </a:cubicBezTo>
                <a:cubicBezTo>
                  <a:pt x="-69474" y="41159"/>
                  <a:pt x="53473" y="109642"/>
                  <a:pt x="48804" y="100303"/>
                </a:cubicBezTo>
                <a:cubicBezTo>
                  <a:pt x="44135" y="90964"/>
                  <a:pt x="13010" y="22481"/>
                  <a:pt x="30129" y="6917"/>
                </a:cubicBezTo>
                <a:cubicBezTo>
                  <a:pt x="47248" y="-8647"/>
                  <a:pt x="151520" y="6917"/>
                  <a:pt x="151520" y="6917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6" name="TextBox 75"/>
          <p:cNvSpPr txBox="1"/>
          <p:nvPr/>
        </p:nvSpPr>
        <p:spPr>
          <a:xfrm>
            <a:off x="2746940" y="2224121"/>
            <a:ext cx="8226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172.16.5.6</a:t>
            </a:r>
          </a:p>
        </p:txBody>
      </p:sp>
      <p:sp>
        <p:nvSpPr>
          <p:cNvPr id="47" name="Freeform 46"/>
          <p:cNvSpPr/>
          <p:nvPr/>
        </p:nvSpPr>
        <p:spPr>
          <a:xfrm>
            <a:off x="4063384" y="1382658"/>
            <a:ext cx="2337416" cy="2315393"/>
          </a:xfrm>
          <a:custGeom>
            <a:avLst/>
            <a:gdLst>
              <a:gd name="connsiteX0" fmla="*/ 0 w 3258878"/>
              <a:gd name="connsiteY0" fmla="*/ 3317201 h 3322669"/>
              <a:gd name="connsiteX1" fmla="*/ 1344638 w 3258878"/>
              <a:gd name="connsiteY1" fmla="*/ 2859612 h 3322669"/>
              <a:gd name="connsiteX2" fmla="*/ 3006759 w 3258878"/>
              <a:gd name="connsiteY2" fmla="*/ 384895 h 3322669"/>
              <a:gd name="connsiteX3" fmla="*/ 3025434 w 3258878"/>
              <a:gd name="connsiteY3" fmla="*/ 67385 h 3322669"/>
              <a:gd name="connsiteX4" fmla="*/ 3156163 w 3258878"/>
              <a:gd name="connsiteY4" fmla="*/ 11353 h 3322669"/>
              <a:gd name="connsiteX5" fmla="*/ 3258878 w 3258878"/>
              <a:gd name="connsiteY5" fmla="*/ 226140 h 332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8878" h="3322669">
                <a:moveTo>
                  <a:pt x="0" y="3317201"/>
                </a:moveTo>
                <a:cubicBezTo>
                  <a:pt x="421756" y="3332765"/>
                  <a:pt x="843512" y="3348330"/>
                  <a:pt x="1344638" y="2859612"/>
                </a:cubicBezTo>
                <a:cubicBezTo>
                  <a:pt x="1845764" y="2370894"/>
                  <a:pt x="2726626" y="850266"/>
                  <a:pt x="3006759" y="384895"/>
                </a:cubicBezTo>
                <a:cubicBezTo>
                  <a:pt x="3286892" y="-80476"/>
                  <a:pt x="3000533" y="129642"/>
                  <a:pt x="3025434" y="67385"/>
                </a:cubicBezTo>
                <a:cubicBezTo>
                  <a:pt x="3050335" y="5128"/>
                  <a:pt x="3117256" y="-15106"/>
                  <a:pt x="3156163" y="11353"/>
                </a:cubicBezTo>
                <a:cubicBezTo>
                  <a:pt x="3195070" y="37812"/>
                  <a:pt x="3258878" y="226140"/>
                  <a:pt x="3258878" y="226140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8" name="Freeform 47"/>
          <p:cNvSpPr/>
          <p:nvPr/>
        </p:nvSpPr>
        <p:spPr>
          <a:xfrm>
            <a:off x="5750495" y="1326245"/>
            <a:ext cx="371865" cy="196935"/>
          </a:xfrm>
          <a:custGeom>
            <a:avLst/>
            <a:gdLst>
              <a:gd name="connsiteX0" fmla="*/ 495820 w 495820"/>
              <a:gd name="connsiteY0" fmla="*/ 65879 h 262580"/>
              <a:gd name="connsiteX1" fmla="*/ 159661 w 495820"/>
              <a:gd name="connsiteY1" fmla="*/ 261989 h 262580"/>
              <a:gd name="connsiteX2" fmla="*/ 47608 w 495820"/>
              <a:gd name="connsiteY2" fmla="*/ 9848 h 262580"/>
              <a:gd name="connsiteX3" fmla="*/ 919 w 495820"/>
              <a:gd name="connsiteY3" fmla="*/ 84556 h 262580"/>
              <a:gd name="connsiteX4" fmla="*/ 84959 w 495820"/>
              <a:gd name="connsiteY4" fmla="*/ 509 h 262580"/>
              <a:gd name="connsiteX5" fmla="*/ 168999 w 495820"/>
              <a:gd name="connsiteY5" fmla="*/ 47202 h 26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820" h="262580">
                <a:moveTo>
                  <a:pt x="495820" y="65879"/>
                </a:moveTo>
                <a:cubicBezTo>
                  <a:pt x="365091" y="168603"/>
                  <a:pt x="234363" y="271327"/>
                  <a:pt x="159661" y="261989"/>
                </a:cubicBezTo>
                <a:cubicBezTo>
                  <a:pt x="84959" y="252651"/>
                  <a:pt x="74065" y="39420"/>
                  <a:pt x="47608" y="9848"/>
                </a:cubicBezTo>
                <a:cubicBezTo>
                  <a:pt x="21151" y="-19724"/>
                  <a:pt x="-5306" y="86112"/>
                  <a:pt x="919" y="84556"/>
                </a:cubicBezTo>
                <a:cubicBezTo>
                  <a:pt x="7144" y="83000"/>
                  <a:pt x="56946" y="6735"/>
                  <a:pt x="84959" y="509"/>
                </a:cubicBezTo>
                <a:cubicBezTo>
                  <a:pt x="112972" y="-5717"/>
                  <a:pt x="168999" y="47202"/>
                  <a:pt x="168999" y="47202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3" name="Freeform 52"/>
          <p:cNvSpPr/>
          <p:nvPr/>
        </p:nvSpPr>
        <p:spPr>
          <a:xfrm>
            <a:off x="3280825" y="1088329"/>
            <a:ext cx="2205575" cy="1166497"/>
          </a:xfrm>
          <a:custGeom>
            <a:avLst/>
            <a:gdLst>
              <a:gd name="connsiteX0" fmla="*/ 2940766 w 2940766"/>
              <a:gd name="connsiteY0" fmla="*/ 286255 h 1555329"/>
              <a:gd name="connsiteX1" fmla="*/ 1576786 w 2940766"/>
              <a:gd name="connsiteY1" fmla="*/ 11935 h 1555329"/>
              <a:gd name="connsiteX2" fmla="*/ 479506 w 2940766"/>
              <a:gd name="connsiteY2" fmla="*/ 636775 h 1555329"/>
              <a:gd name="connsiteX3" fmla="*/ 45166 w 2940766"/>
              <a:gd name="connsiteY3" fmla="*/ 1535935 h 1555329"/>
              <a:gd name="connsiteX4" fmla="*/ 29926 w 2940766"/>
              <a:gd name="connsiteY4" fmla="*/ 1276855 h 1555329"/>
              <a:gd name="connsiteX5" fmla="*/ 7066 w 2940766"/>
              <a:gd name="connsiteY5" fmla="*/ 1551175 h 1555329"/>
              <a:gd name="connsiteX6" fmla="*/ 167086 w 2940766"/>
              <a:gd name="connsiteY6" fmla="*/ 1398775 h 155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0766" h="1555329">
                <a:moveTo>
                  <a:pt x="2940766" y="286255"/>
                </a:moveTo>
                <a:cubicBezTo>
                  <a:pt x="2463881" y="119885"/>
                  <a:pt x="1986996" y="-46485"/>
                  <a:pt x="1576786" y="11935"/>
                </a:cubicBezTo>
                <a:cubicBezTo>
                  <a:pt x="1166576" y="70355"/>
                  <a:pt x="734776" y="382775"/>
                  <a:pt x="479506" y="636775"/>
                </a:cubicBezTo>
                <a:cubicBezTo>
                  <a:pt x="224236" y="890775"/>
                  <a:pt x="120096" y="1429255"/>
                  <a:pt x="45166" y="1535935"/>
                </a:cubicBezTo>
                <a:cubicBezTo>
                  <a:pt x="-29764" y="1642615"/>
                  <a:pt x="36276" y="1274315"/>
                  <a:pt x="29926" y="1276855"/>
                </a:cubicBezTo>
                <a:cubicBezTo>
                  <a:pt x="23576" y="1279395"/>
                  <a:pt x="-15794" y="1530855"/>
                  <a:pt x="7066" y="1551175"/>
                </a:cubicBezTo>
                <a:cubicBezTo>
                  <a:pt x="29926" y="1571495"/>
                  <a:pt x="167086" y="1398775"/>
                  <a:pt x="167086" y="1398775"/>
                </a:cubicBezTo>
              </a:path>
            </a:pathLst>
          </a:custGeom>
          <a:noFill/>
          <a:ln w="19050">
            <a:solidFill>
              <a:srgbClr val="6926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3073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Assumptions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82"/>
              </a:spcBef>
            </a:pPr>
            <a:r>
              <a:rPr lang="en-US" sz="1800" dirty="0"/>
              <a:t>The ISP operates a public address pool and a private address pool</a:t>
            </a:r>
          </a:p>
          <a:p>
            <a:pPr>
              <a:spcBef>
                <a:spcPts val="882"/>
              </a:spcBef>
            </a:pPr>
            <a:r>
              <a:rPr lang="en-US" sz="1800" dirty="0"/>
              <a:t>The access into the public address pool is via an ISP-operated NAT (CGN)</a:t>
            </a:r>
          </a:p>
          <a:p>
            <a:pPr>
              <a:spcBef>
                <a:spcPts val="882"/>
              </a:spcBef>
            </a:pPr>
            <a:r>
              <a:rPr lang="en-US" sz="1800" dirty="0"/>
              <a:t>Each end site is dynamically assigned a single private IP address upon login (AAA)</a:t>
            </a:r>
          </a:p>
          <a:p>
            <a:pPr>
              <a:spcBef>
                <a:spcPts val="882"/>
              </a:spcBef>
            </a:pPr>
            <a:r>
              <a:rPr lang="en-US" sz="1800" dirty="0"/>
              <a:t>The site is dynamically addressed using a private address range and a DHCP server</a:t>
            </a:r>
          </a:p>
          <a:p>
            <a:pPr>
              <a:spcBef>
                <a:spcPts val="882"/>
              </a:spcBef>
            </a:pPr>
            <a:r>
              <a:rPr lang="en-US" sz="1800" dirty="0"/>
              <a:t>The single public address is shared by the private devices through a CPE NAT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57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Assumptions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954"/>
              </a:spcBef>
            </a:pPr>
            <a:r>
              <a:rPr lang="en-US" sz="2100" dirty="0" err="1"/>
              <a:t>Traceback</a:t>
            </a:r>
            <a:r>
              <a:rPr lang="en-US" sz="2100" dirty="0"/>
              <a:t> to an end site is keyed by a source IP address and a source port address, and a date/time </a:t>
            </a:r>
          </a:p>
          <a:p>
            <a:pPr>
              <a:spcBef>
                <a:spcPts val="954"/>
              </a:spcBef>
            </a:pPr>
            <a:r>
              <a:rPr lang="en-US" sz="1800" dirty="0"/>
              <a:t>Requires access to </a:t>
            </a:r>
          </a:p>
          <a:p>
            <a:pPr lvl="1">
              <a:spcBef>
                <a:spcPts val="954"/>
              </a:spcBef>
            </a:pPr>
            <a:r>
              <a:rPr lang="en-US" sz="1500" dirty="0"/>
              <a:t>WHOIS records to identify the ISP, </a:t>
            </a:r>
          </a:p>
          <a:p>
            <a:pPr lvl="1">
              <a:spcBef>
                <a:spcPts val="954"/>
              </a:spcBef>
            </a:pPr>
            <a:r>
              <a:rPr lang="en-US" sz="1500" dirty="0"/>
              <a:t>The ISP’s CGN logs to identify the ISP’s private address and </a:t>
            </a:r>
          </a:p>
          <a:p>
            <a:pPr lvl="1">
              <a:spcBef>
                <a:spcPts val="954"/>
              </a:spcBef>
            </a:pPr>
            <a:r>
              <a:rPr lang="en-US" sz="1500" dirty="0"/>
              <a:t>The ISP’s AAA logs to identify the end site</a:t>
            </a:r>
          </a:p>
          <a:p>
            <a:pPr>
              <a:spcBef>
                <a:spcPts val="954"/>
              </a:spcBef>
            </a:pPr>
            <a:endParaRPr lang="en-US" sz="2100" dirty="0"/>
          </a:p>
          <a:p>
            <a:pPr>
              <a:spcBef>
                <a:spcPts val="954"/>
              </a:spcBef>
            </a:pP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318876" y="1499043"/>
            <a:ext cx="1996324" cy="36591"/>
          </a:xfrm>
          <a:custGeom>
            <a:avLst/>
            <a:gdLst>
              <a:gd name="connsiteX0" fmla="*/ 0 w 1996324"/>
              <a:gd name="connsiteY0" fmla="*/ 8670 h 36591"/>
              <a:gd name="connsiteX1" fmla="*/ 628214 w 1996324"/>
              <a:gd name="connsiteY1" fmla="*/ 1690 h 36591"/>
              <a:gd name="connsiteX2" fmla="*/ 1409991 w 1996324"/>
              <a:gd name="connsiteY2" fmla="*/ 36591 h 36591"/>
              <a:gd name="connsiteX3" fmla="*/ 1996324 w 1996324"/>
              <a:gd name="connsiteY3" fmla="*/ 29610 h 3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324" h="36591">
                <a:moveTo>
                  <a:pt x="0" y="8670"/>
                </a:moveTo>
                <a:cubicBezTo>
                  <a:pt x="196608" y="2853"/>
                  <a:pt x="393216" y="-2963"/>
                  <a:pt x="628214" y="1690"/>
                </a:cubicBezTo>
                <a:cubicBezTo>
                  <a:pt x="863212" y="6343"/>
                  <a:pt x="1409991" y="36591"/>
                  <a:pt x="1409991" y="36591"/>
                </a:cubicBezTo>
                <a:lnTo>
                  <a:pt x="1996324" y="29610"/>
                </a:ln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49154" y="1842760"/>
            <a:ext cx="2184788" cy="13961"/>
          </a:xfrm>
          <a:custGeom>
            <a:avLst/>
            <a:gdLst>
              <a:gd name="connsiteX0" fmla="*/ 0 w 2184788"/>
              <a:gd name="connsiteY0" fmla="*/ 0 h 13961"/>
              <a:gd name="connsiteX1" fmla="*/ 984202 w 2184788"/>
              <a:gd name="connsiteY1" fmla="*/ 6980 h 13961"/>
              <a:gd name="connsiteX2" fmla="*/ 2184788 w 2184788"/>
              <a:gd name="connsiteY2" fmla="*/ 13961 h 1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4788" h="13961">
                <a:moveTo>
                  <a:pt x="0" y="0"/>
                </a:moveTo>
                <a:lnTo>
                  <a:pt x="984202" y="6980"/>
                </a:lnTo>
                <a:lnTo>
                  <a:pt x="2184788" y="13961"/>
                </a:ln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922846" y="1828800"/>
            <a:ext cx="1047023" cy="48861"/>
          </a:xfrm>
          <a:custGeom>
            <a:avLst/>
            <a:gdLst>
              <a:gd name="connsiteX0" fmla="*/ 0 w 1047023"/>
              <a:gd name="connsiteY0" fmla="*/ 0 h 48861"/>
              <a:gd name="connsiteX1" fmla="*/ 649154 w 1047023"/>
              <a:gd name="connsiteY1" fmla="*/ 48861 h 48861"/>
              <a:gd name="connsiteX2" fmla="*/ 1047023 w 1047023"/>
              <a:gd name="connsiteY2" fmla="*/ 0 h 4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023" h="48861">
                <a:moveTo>
                  <a:pt x="0" y="0"/>
                </a:moveTo>
                <a:cubicBezTo>
                  <a:pt x="237325" y="24430"/>
                  <a:pt x="474650" y="48861"/>
                  <a:pt x="649154" y="48861"/>
                </a:cubicBezTo>
                <a:cubicBezTo>
                  <a:pt x="823658" y="48861"/>
                  <a:pt x="1047023" y="0"/>
                  <a:pt x="1047023" y="0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57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ISP CGN Logging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500" dirty="0"/>
              <a:t>CGN bindings are formed for EVERY unique TCP and UDP session</a:t>
            </a:r>
          </a:p>
          <a:p>
            <a:pPr marL="0" indent="0">
              <a:buNone/>
            </a:pPr>
            <a:r>
              <a:rPr lang="en-US" sz="1500" dirty="0"/>
              <a:t>That can be a LOT of data to retain…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 descr="Screen Shot 2013-09-10 at 4.15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57" y="1740482"/>
            <a:ext cx="4000452" cy="3012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3883" y="4904185"/>
            <a:ext cx="414248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http://</a:t>
            </a:r>
            <a:r>
              <a:rPr lang="en-US" sz="825" dirty="0" err="1"/>
              <a:t>www.nanog.org</a:t>
            </a:r>
            <a:r>
              <a:rPr lang="en-US" sz="825" dirty="0"/>
              <a:t>/meetings/nanog54/presentations/Tuesday/</a:t>
            </a:r>
            <a:r>
              <a:rPr lang="en-US" sz="825" dirty="0" err="1"/>
              <a:t>GrundemannLT.pdf</a:t>
            </a:r>
            <a:endParaRPr lang="en-US" sz="825" dirty="0"/>
          </a:p>
        </p:txBody>
      </p:sp>
    </p:spTree>
    <p:extLst>
      <p:ext uri="{BB962C8B-B14F-4D97-AF65-F5344CB8AC3E}">
        <p14:creationId xmlns:p14="http://schemas.microsoft.com/office/powerpoint/2010/main" val="1046616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>
                <a:latin typeface="Powderfinger Type"/>
                <a:cs typeface="Powderfinger Type"/>
              </a:rPr>
              <a:t>It could be better than this…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Use Port Blocks per customer</a:t>
            </a:r>
          </a:p>
          <a:p>
            <a:pPr marL="0" indent="0">
              <a:buNone/>
            </a:pPr>
            <a:r>
              <a:rPr lang="en-US" sz="1500" dirty="0"/>
              <a:t>or</a:t>
            </a:r>
          </a:p>
          <a:p>
            <a:r>
              <a:rPr lang="en-US" sz="1800" dirty="0"/>
              <a:t>Use a mix of Port Blocks and Shared Port Pool overflow</a:t>
            </a:r>
          </a:p>
          <a:p>
            <a:pPr marL="0" indent="0">
              <a:buNone/>
            </a:pPr>
            <a:r>
              <a:rPr lang="en-US" sz="1500" dirty="0"/>
              <a:t>and</a:t>
            </a:r>
          </a:p>
          <a:p>
            <a:r>
              <a:rPr lang="en-US" sz="1800" dirty="0"/>
              <a:t>Compress the log data (which will reduce storage but may increase search overhead)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74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Or it could be worse…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9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1216441" y="4971763"/>
            <a:ext cx="292680" cy="140415"/>
          </a:xfrm>
          <a:prstGeom prst="rect">
            <a:avLst/>
          </a:prstGeom>
        </p:spPr>
        <p:txBody>
          <a:bodyPr vert="horz" wrap="square" lIns="62209" tIns="31105" rIns="62209" bIns="31105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F0FA16-2837-AE42-AE5D-14083171F84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1464" y="2228798"/>
            <a:ext cx="4993937" cy="979865"/>
          </a:xfrm>
        </p:spPr>
        <p:txBody>
          <a:bodyPr/>
          <a:lstStyle/>
          <a:p>
            <a:pPr marL="0" indent="0">
              <a:buNone/>
            </a:pPr>
            <a:r>
              <a:rPr lang="en-US" sz="2700" b="1" dirty="0">
                <a:solidFill>
                  <a:srgbClr val="90512B"/>
                </a:solidFill>
                <a:latin typeface="Max's Handwritin"/>
                <a:cs typeface="Max's Handwritin"/>
              </a:rPr>
              <a:t>We are going to see a LOT of transition middleware being deployed! </a:t>
            </a:r>
          </a:p>
        </p:txBody>
      </p:sp>
    </p:spTree>
    <p:extLst>
      <p:ext uri="{BB962C8B-B14F-4D97-AF65-F5344CB8AC3E}">
        <p14:creationId xmlns:p14="http://schemas.microsoft.com/office/powerpoint/2010/main" val="3260082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1216441" y="4971763"/>
            <a:ext cx="292680" cy="140415"/>
          </a:xfrm>
          <a:prstGeom prst="rect">
            <a:avLst/>
          </a:prstGeom>
        </p:spPr>
        <p:txBody>
          <a:bodyPr vert="horz" wrap="square" lIns="62209" tIns="31105" rIns="62209" bIns="31105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F0FA16-2837-AE42-AE5D-14083171F84D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93433" y="3025869"/>
            <a:ext cx="5938937" cy="979865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solidFill>
                  <a:srgbClr val="000000"/>
                </a:solidFill>
                <a:latin typeface="Max's Handwritin"/>
                <a:cs typeface="Max's Handwritin"/>
              </a:rPr>
              <a:t>And we are going to see a significant diversity in what that transition middleware does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500" y="2260127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90512B"/>
                </a:solidFill>
                <a:latin typeface="Max's Handwritin"/>
                <a:cs typeface="Max's Handwritin"/>
              </a:rPr>
              <a:t>We are going to see a LOT of transition middleware being deployed! </a:t>
            </a:r>
          </a:p>
        </p:txBody>
      </p:sp>
    </p:spTree>
    <p:extLst>
      <p:ext uri="{BB962C8B-B14F-4D97-AF65-F5344CB8AC3E}">
        <p14:creationId xmlns:p14="http://schemas.microsoft.com/office/powerpoint/2010/main" val="2615075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The story so far…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46"/>
              </a:spcBef>
            </a:pPr>
            <a:r>
              <a:rPr lang="en-US" sz="1650" dirty="0"/>
              <a:t>The status of the transition to IPv6 is not going according to the original plan:</a:t>
            </a:r>
          </a:p>
          <a:p>
            <a:pPr lvl="1">
              <a:spcBef>
                <a:spcPts val="846"/>
              </a:spcBef>
            </a:pPr>
            <a:r>
              <a:rPr lang="en-US" sz="1350" dirty="0"/>
              <a:t>We have exhausted the remaining pools of IPv4 addresses in all regions except Africa - this was never meant to have happened</a:t>
            </a:r>
          </a:p>
          <a:p>
            <a:pPr lvl="1">
              <a:spcBef>
                <a:spcPts val="846"/>
              </a:spcBef>
            </a:pPr>
            <a:r>
              <a:rPr lang="en-US" sz="1350" dirty="0"/>
              <a:t>We we meant to have IPv6 fully deployed by now</a:t>
            </a:r>
          </a:p>
          <a:p>
            <a:pPr>
              <a:spcBef>
                <a:spcPts val="846"/>
              </a:spcBef>
            </a:pPr>
            <a:r>
              <a:rPr lang="en-US" sz="1650" dirty="0"/>
              <a:t>What we are seeing is the pervasive use of Carrier Grade NATs as a means of extending the useable life of the IPv4 Internet </a:t>
            </a:r>
          </a:p>
          <a:p>
            <a:pPr>
              <a:spcBef>
                <a:spcPts val="846"/>
              </a:spcBef>
            </a:pPr>
            <a:r>
              <a:rPr lang="en-US" sz="1650" dirty="0"/>
              <a:t>Around 10% of users use both IPv6 and IPv4 </a:t>
            </a:r>
            <a:r>
              <a:rPr lang="mr-IN" sz="1650" dirty="0"/>
              <a:t>–</a:t>
            </a:r>
            <a:r>
              <a:rPr lang="en-US" sz="1650" dirty="0"/>
              <a:t> the other 90% are IPv4 only</a:t>
            </a:r>
          </a:p>
          <a:p>
            <a:pPr>
              <a:spcBef>
                <a:spcPts val="846"/>
              </a:spcBef>
            </a:pPr>
            <a:r>
              <a:rPr lang="en-US" sz="1650" dirty="0"/>
              <a:t>It appears that most IPv4 use today uses NATs in the path </a:t>
            </a:r>
          </a:p>
          <a:p>
            <a:pPr>
              <a:spcBef>
                <a:spcPts val="846"/>
              </a:spcBef>
            </a:pPr>
            <a:r>
              <a:rPr lang="en-US" sz="1650" dirty="0"/>
              <a:t>This has some major implications for LEA functions, principally in </a:t>
            </a:r>
            <a:r>
              <a:rPr lang="en-US" sz="1650" dirty="0" err="1"/>
              <a:t>traceback</a:t>
            </a:r>
            <a:r>
              <a:rPr lang="en-US" sz="1650" dirty="0"/>
              <a:t> and metadata record keeping </a:t>
            </a:r>
          </a:p>
          <a:p>
            <a:pPr>
              <a:spcBef>
                <a:spcPts val="846"/>
              </a:spcBef>
            </a:pPr>
            <a:endParaRPr lang="en-US" sz="16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37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361" y="205222"/>
            <a:ext cx="6074914" cy="1533643"/>
          </a:xfrm>
        </p:spPr>
        <p:txBody>
          <a:bodyPr/>
          <a:lstStyle/>
          <a:p>
            <a:r>
              <a:rPr lang="en-US" sz="3000" dirty="0">
                <a:latin typeface="Powderfinger Type"/>
                <a:cs typeface="Powderfinger Type"/>
              </a:rPr>
              <a:t>What does this mean for Forensic tracing?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1216441" y="4971763"/>
            <a:ext cx="292680" cy="140415"/>
          </a:xfrm>
          <a:prstGeom prst="rect">
            <a:avLst/>
          </a:prstGeom>
        </p:spPr>
        <p:txBody>
          <a:bodyPr vert="horz" wrap="square" lIns="62209" tIns="31105" rIns="62209" bIns="31105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F0FA16-2837-AE42-AE5D-14083171F84D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8519" y="1753435"/>
            <a:ext cx="6025096" cy="97986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+mn-lt"/>
                <a:cs typeface="Max's Handwritin"/>
              </a:rPr>
              <a:t>LEAs have traditionally focused on the NETWORK as the point of interception and tracing</a:t>
            </a:r>
          </a:p>
          <a:p>
            <a:pPr marL="0" indent="0">
              <a:spcBef>
                <a:spcPts val="0"/>
              </a:spcBef>
              <a:buNone/>
            </a:pPr>
            <a:endParaRPr lang="en-US" sz="2100" dirty="0">
              <a:latin typeface="+mn-lt"/>
              <a:cs typeface="Max's Handwriti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latin typeface="+mn-lt"/>
                <a:cs typeface="Max's Handwritin"/>
              </a:rPr>
              <a:t>They are used to a consistent model to trace activity:</a:t>
            </a:r>
          </a:p>
          <a:p>
            <a:pPr>
              <a:spcBef>
                <a:spcPts val="0"/>
              </a:spcBef>
            </a:pPr>
            <a:r>
              <a:rPr lang="en-US" sz="2100" dirty="0">
                <a:latin typeface="+mn-lt"/>
                <a:cs typeface="Max's Handwritin"/>
              </a:rPr>
              <a:t>get an IP address and a time range</a:t>
            </a:r>
          </a:p>
          <a:p>
            <a:pPr>
              <a:spcBef>
                <a:spcPts val="0"/>
              </a:spcBef>
            </a:pPr>
            <a:r>
              <a:rPr lang="en-US" sz="2100" dirty="0">
                <a:latin typeface="+mn-lt"/>
                <a:cs typeface="Max's Handwritin"/>
              </a:rPr>
              <a:t>trace back based on these two values to uncover a set of network transactions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2100" dirty="0">
              <a:latin typeface="+mn-lt"/>
              <a:cs typeface="Max's Handwritin"/>
            </a:endParaRPr>
          </a:p>
        </p:txBody>
      </p:sp>
    </p:spTree>
    <p:extLst>
      <p:ext uri="{BB962C8B-B14F-4D97-AF65-F5344CB8AC3E}">
        <p14:creationId xmlns:p14="http://schemas.microsoft.com/office/powerpoint/2010/main" val="3638263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361" y="205222"/>
            <a:ext cx="6074914" cy="1533643"/>
          </a:xfrm>
        </p:spPr>
        <p:txBody>
          <a:bodyPr/>
          <a:lstStyle/>
          <a:p>
            <a:r>
              <a:rPr lang="en-US" sz="3000" dirty="0">
                <a:latin typeface="Powderfinger Type"/>
                <a:cs typeface="Powderfinger Type"/>
              </a:rPr>
              <a:t>What does this mean for Forensic tracing?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1216441" y="4971763"/>
            <a:ext cx="292680" cy="140415"/>
          </a:xfrm>
          <a:prstGeom prst="rect">
            <a:avLst/>
          </a:prstGeom>
        </p:spPr>
        <p:txBody>
          <a:bodyPr vert="horz" wrap="square" lIns="62209" tIns="31105" rIns="62209" bIns="31105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F0FA16-2837-AE42-AE5D-14083171F84D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8519" y="1753435"/>
            <a:ext cx="6025096" cy="97986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100" dirty="0">
                <a:solidFill>
                  <a:srgbClr val="000000"/>
                </a:solidFill>
                <a:latin typeface="+mn-lt"/>
                <a:cs typeface="Max's Handwritin"/>
              </a:rPr>
              <a:t>In a world of densely deployed CGNs and ALGs the IP address loses coherent meaning in terms of end party identification.</a:t>
            </a:r>
          </a:p>
          <a:p>
            <a:pPr marL="0" indent="0">
              <a:buNone/>
            </a:pPr>
            <a:endParaRPr lang="en-US" sz="2700" b="1" dirty="0">
              <a:solidFill>
                <a:srgbClr val="000000"/>
              </a:solidFill>
              <a:latin typeface="Max's Handwritin"/>
              <a:cs typeface="Max's Handwritin"/>
            </a:endParaRPr>
          </a:p>
        </p:txBody>
      </p:sp>
    </p:spTree>
    <p:extLst>
      <p:ext uri="{BB962C8B-B14F-4D97-AF65-F5344CB8AC3E}">
        <p14:creationId xmlns:p14="http://schemas.microsoft.com/office/powerpoint/2010/main" val="778146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361" y="205222"/>
            <a:ext cx="6074914" cy="1533643"/>
          </a:xfrm>
        </p:spPr>
        <p:txBody>
          <a:bodyPr/>
          <a:lstStyle/>
          <a:p>
            <a:r>
              <a:rPr lang="en-US" sz="3000" dirty="0">
                <a:latin typeface="Powderfinger Type"/>
                <a:cs typeface="Powderfinger Type"/>
              </a:rPr>
              <a:t>What does this mean for Forensic tracing?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1216441" y="4971763"/>
            <a:ext cx="292680" cy="140415"/>
          </a:xfrm>
          <a:prstGeom prst="rect">
            <a:avLst/>
          </a:prstGeom>
        </p:spPr>
        <p:txBody>
          <a:bodyPr vert="horz" wrap="square" lIns="62209" tIns="31105" rIns="62209" bIns="31105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F0FA16-2837-AE42-AE5D-14083171F84D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85361" y="1917292"/>
            <a:ext cx="6025096" cy="9798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solidFill>
                  <a:srgbClr val="000000"/>
                </a:solidFill>
                <a:latin typeface="+mn-lt"/>
                <a:cs typeface="Max's Handwritin"/>
              </a:rPr>
              <a:t>And instead of shifting to a single “new” model of IP address use, we are going to see widespread diversity in the use of transition mechanisms and NATs in carrier networks</a:t>
            </a:r>
          </a:p>
          <a:p>
            <a:pPr marL="0" indent="0">
              <a:buNone/>
            </a:pPr>
            <a:endParaRPr lang="en-US" sz="1500" dirty="0" err="1">
              <a:solidFill>
                <a:srgbClr val="000000"/>
              </a:solidFill>
              <a:latin typeface="+mn-lt"/>
              <a:cs typeface="Max's Handwritin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000000"/>
                </a:solidFill>
                <a:latin typeface="+mn-lt"/>
                <a:cs typeface="Max's Handwritin"/>
              </a:rPr>
              <a:t>Which implies that there will no longer be a useful single model of how to perform </a:t>
            </a:r>
            <a:r>
              <a:rPr lang="en-US" sz="1500" dirty="0" err="1">
                <a:solidFill>
                  <a:srgbClr val="000000"/>
                </a:solidFill>
                <a:latin typeface="+mn-lt"/>
                <a:cs typeface="Max's Handwritin"/>
              </a:rPr>
              <a:t>traceback</a:t>
            </a:r>
            <a:r>
              <a:rPr lang="en-US" sz="1500" dirty="0">
                <a:solidFill>
                  <a:srgbClr val="000000"/>
                </a:solidFill>
                <a:latin typeface="+mn-lt"/>
                <a:cs typeface="Max's Handwritin"/>
              </a:rPr>
              <a:t> on the network</a:t>
            </a:r>
          </a:p>
          <a:p>
            <a:pPr marL="0" indent="0">
              <a:buNone/>
            </a:pPr>
            <a:endParaRPr lang="en-US" sz="1500" dirty="0">
              <a:solidFill>
                <a:srgbClr val="000000"/>
              </a:solidFill>
              <a:latin typeface="+mn-lt"/>
              <a:cs typeface="Max's Handwritin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000000"/>
                </a:solidFill>
                <a:latin typeface="+mn-lt"/>
                <a:cs typeface="Max's Handwritin"/>
              </a:rPr>
              <a:t>Or even a single coherent model of “what is an IP address” in the network</a:t>
            </a:r>
          </a:p>
        </p:txBody>
      </p:sp>
    </p:spTree>
    <p:extLst>
      <p:ext uri="{BB962C8B-B14F-4D97-AF65-F5344CB8AC3E}">
        <p14:creationId xmlns:p14="http://schemas.microsoft.com/office/powerpoint/2010/main" val="196893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Variants of NAT CGN Technologies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08383" y="1523958"/>
            <a:ext cx="5141151" cy="1408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Variant:</a:t>
            </a:r>
          </a:p>
          <a:p>
            <a:r>
              <a:rPr lang="en-US" sz="1800" dirty="0"/>
              <a:t>CGN with per user port blocks</a:t>
            </a:r>
          </a:p>
          <a:p>
            <a:r>
              <a:rPr lang="en-US" sz="1800" dirty="0"/>
              <a:t>CGN with per user port blocks + pooled overflow</a:t>
            </a:r>
          </a:p>
          <a:p>
            <a:r>
              <a:rPr lang="en-US" sz="1800" dirty="0"/>
              <a:t>CGN with pooled ports</a:t>
            </a:r>
          </a:p>
          <a:p>
            <a:r>
              <a:rPr lang="en-US" sz="1800" dirty="0"/>
              <a:t>CGN with 5-tuple binding maps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2598" y="1326592"/>
            <a:ext cx="1887055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Address Compression</a:t>
            </a:r>
          </a:p>
          <a:p>
            <a:r>
              <a:rPr lang="en-US" sz="1350" dirty="0"/>
              <a:t>               Ratio           </a:t>
            </a:r>
          </a:p>
          <a:p>
            <a:r>
              <a:rPr lang="en-US" sz="1800" dirty="0"/>
              <a:t>           10:1</a:t>
            </a:r>
          </a:p>
          <a:p>
            <a:r>
              <a:rPr lang="en-US" sz="1800" dirty="0"/>
              <a:t>         100:1</a:t>
            </a:r>
          </a:p>
          <a:p>
            <a:r>
              <a:rPr lang="en-US" sz="1800" dirty="0"/>
              <a:t>      1,000:1</a:t>
            </a:r>
          </a:p>
          <a:p>
            <a:r>
              <a:rPr lang="en-US" sz="1800" dirty="0"/>
              <a:t>&gt;&gt;10,000:1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2476" y="2959411"/>
            <a:ext cx="396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hnbergHand"/>
                <a:cs typeface="AhnbergHand"/>
              </a:rPr>
              <a:t>The same public address and port is used</a:t>
            </a:r>
          </a:p>
          <a:p>
            <a:r>
              <a:rPr lang="en-US" sz="1200" dirty="0">
                <a:latin typeface="AhnbergHand"/>
                <a:cs typeface="AhnbergHand"/>
              </a:rPr>
              <a:t>simultaneously by multiple different internal</a:t>
            </a:r>
          </a:p>
          <a:p>
            <a:r>
              <a:rPr lang="en-US" sz="1200" dirty="0">
                <a:latin typeface="AhnbergHand"/>
                <a:cs typeface="AhnbergHand"/>
              </a:rPr>
              <a:t>users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04603" y="3769922"/>
            <a:ext cx="313020" cy="329893"/>
            <a:chOff x="1652723" y="3389599"/>
            <a:chExt cx="1326727" cy="1251685"/>
          </a:xfrm>
        </p:grpSpPr>
        <p:sp>
          <p:nvSpPr>
            <p:cNvPr id="13" name="Freeform 12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Freeform 14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Freeform 15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34715" y="4430528"/>
            <a:ext cx="313020" cy="329893"/>
            <a:chOff x="1652723" y="3389599"/>
            <a:chExt cx="1326727" cy="1251685"/>
          </a:xfrm>
        </p:grpSpPr>
        <p:sp>
          <p:nvSpPr>
            <p:cNvPr id="18" name="Freeform 17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Freeform 19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Freeform 20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53900" y="3816312"/>
            <a:ext cx="242160" cy="814273"/>
            <a:chOff x="4285332" y="2347609"/>
            <a:chExt cx="672500" cy="2220584"/>
          </a:xfrm>
        </p:grpSpPr>
        <p:sp>
          <p:nvSpPr>
            <p:cNvPr id="23" name="Freeform 22"/>
            <p:cNvSpPr/>
            <p:nvPr/>
          </p:nvSpPr>
          <p:spPr>
            <a:xfrm>
              <a:off x="4285332" y="2539915"/>
              <a:ext cx="349620" cy="2002372"/>
            </a:xfrm>
            <a:custGeom>
              <a:avLst/>
              <a:gdLst>
                <a:gd name="connsiteX0" fmla="*/ 0 w 349620"/>
                <a:gd name="connsiteY0" fmla="*/ 255819 h 2002372"/>
                <a:gd name="connsiteX1" fmla="*/ 36548 w 349620"/>
                <a:gd name="connsiteY1" fmla="*/ 1142049 h 2002372"/>
                <a:gd name="connsiteX2" fmla="*/ 45685 w 349620"/>
                <a:gd name="connsiteY2" fmla="*/ 1626277 h 2002372"/>
                <a:gd name="connsiteX3" fmla="*/ 63960 w 349620"/>
                <a:gd name="connsiteY3" fmla="*/ 1644550 h 2002372"/>
                <a:gd name="connsiteX4" fmla="*/ 328937 w 349620"/>
                <a:gd name="connsiteY4" fmla="*/ 1882096 h 2002372"/>
                <a:gd name="connsiteX5" fmla="*/ 328937 w 349620"/>
                <a:gd name="connsiteY5" fmla="*/ 1872960 h 2002372"/>
                <a:gd name="connsiteX6" fmla="*/ 301525 w 349620"/>
                <a:gd name="connsiteY6" fmla="*/ 292365 h 2002372"/>
                <a:gd name="connsiteX7" fmla="*/ 237565 w 349620"/>
                <a:gd name="connsiteY7" fmla="*/ 127910 h 2002372"/>
                <a:gd name="connsiteX8" fmla="*/ 0 w 349620"/>
                <a:gd name="connsiteY8" fmla="*/ 0 h 200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620" h="2002372">
                  <a:moveTo>
                    <a:pt x="0" y="255819"/>
                  </a:moveTo>
                  <a:cubicBezTo>
                    <a:pt x="14467" y="584729"/>
                    <a:pt x="28934" y="913639"/>
                    <a:pt x="36548" y="1142049"/>
                  </a:cubicBezTo>
                  <a:cubicBezTo>
                    <a:pt x="44162" y="1370459"/>
                    <a:pt x="41116" y="1542527"/>
                    <a:pt x="45685" y="1626277"/>
                  </a:cubicBezTo>
                  <a:cubicBezTo>
                    <a:pt x="50254" y="1710027"/>
                    <a:pt x="63960" y="1644550"/>
                    <a:pt x="63960" y="1644550"/>
                  </a:cubicBezTo>
                  <a:lnTo>
                    <a:pt x="328937" y="1882096"/>
                  </a:lnTo>
                  <a:cubicBezTo>
                    <a:pt x="373100" y="1920164"/>
                    <a:pt x="333506" y="2137915"/>
                    <a:pt x="328937" y="1872960"/>
                  </a:cubicBezTo>
                  <a:cubicBezTo>
                    <a:pt x="324368" y="1608005"/>
                    <a:pt x="316754" y="583207"/>
                    <a:pt x="301525" y="292365"/>
                  </a:cubicBezTo>
                  <a:cubicBezTo>
                    <a:pt x="286296" y="1523"/>
                    <a:pt x="287819" y="176637"/>
                    <a:pt x="237565" y="127910"/>
                  </a:cubicBezTo>
                  <a:cubicBezTo>
                    <a:pt x="187311" y="79182"/>
                    <a:pt x="0" y="0"/>
                    <a:pt x="0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312743" y="2347609"/>
              <a:ext cx="645089" cy="2220584"/>
            </a:xfrm>
            <a:custGeom>
              <a:avLst/>
              <a:gdLst>
                <a:gd name="connsiteX0" fmla="*/ 0 w 645089"/>
                <a:gd name="connsiteY0" fmla="*/ 164897 h 2220584"/>
                <a:gd name="connsiteX1" fmla="*/ 347212 w 645089"/>
                <a:gd name="connsiteY1" fmla="*/ 9579 h 2220584"/>
                <a:gd name="connsiteX2" fmla="*/ 365486 w 645089"/>
                <a:gd name="connsiteY2" fmla="*/ 27851 h 2220584"/>
                <a:gd name="connsiteX3" fmla="*/ 621326 w 645089"/>
                <a:gd name="connsiteY3" fmla="*/ 119215 h 2220584"/>
                <a:gd name="connsiteX4" fmla="*/ 612189 w 645089"/>
                <a:gd name="connsiteY4" fmla="*/ 137488 h 2220584"/>
                <a:gd name="connsiteX5" fmla="*/ 630463 w 645089"/>
                <a:gd name="connsiteY5" fmla="*/ 192306 h 2220584"/>
                <a:gd name="connsiteX6" fmla="*/ 621326 w 645089"/>
                <a:gd name="connsiteY6" fmla="*/ 201443 h 2220584"/>
                <a:gd name="connsiteX7" fmla="*/ 621326 w 645089"/>
                <a:gd name="connsiteY7" fmla="*/ 402443 h 2220584"/>
                <a:gd name="connsiteX8" fmla="*/ 639600 w 645089"/>
                <a:gd name="connsiteY8" fmla="*/ 2019584 h 2220584"/>
                <a:gd name="connsiteX9" fmla="*/ 639600 w 645089"/>
                <a:gd name="connsiteY9" fmla="*/ 2083538 h 2220584"/>
                <a:gd name="connsiteX10" fmla="*/ 575640 w 645089"/>
                <a:gd name="connsiteY10" fmla="*/ 2129220 h 2220584"/>
                <a:gd name="connsiteX11" fmla="*/ 356349 w 645089"/>
                <a:gd name="connsiteY11" fmla="*/ 2220584 h 222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5089" h="2220584">
                  <a:moveTo>
                    <a:pt x="0" y="164897"/>
                  </a:moveTo>
                  <a:cubicBezTo>
                    <a:pt x="143149" y="98658"/>
                    <a:pt x="286298" y="32420"/>
                    <a:pt x="347212" y="9579"/>
                  </a:cubicBezTo>
                  <a:cubicBezTo>
                    <a:pt x="408126" y="-13262"/>
                    <a:pt x="319801" y="9578"/>
                    <a:pt x="365486" y="27851"/>
                  </a:cubicBezTo>
                  <a:cubicBezTo>
                    <a:pt x="411171" y="46124"/>
                    <a:pt x="580209" y="100942"/>
                    <a:pt x="621326" y="119215"/>
                  </a:cubicBezTo>
                  <a:cubicBezTo>
                    <a:pt x="662443" y="137488"/>
                    <a:pt x="610666" y="125306"/>
                    <a:pt x="612189" y="137488"/>
                  </a:cubicBezTo>
                  <a:cubicBezTo>
                    <a:pt x="613712" y="149670"/>
                    <a:pt x="628940" y="181647"/>
                    <a:pt x="630463" y="192306"/>
                  </a:cubicBezTo>
                  <a:cubicBezTo>
                    <a:pt x="631986" y="202965"/>
                    <a:pt x="622849" y="166420"/>
                    <a:pt x="621326" y="201443"/>
                  </a:cubicBezTo>
                  <a:cubicBezTo>
                    <a:pt x="619803" y="236466"/>
                    <a:pt x="618280" y="99419"/>
                    <a:pt x="621326" y="402443"/>
                  </a:cubicBezTo>
                  <a:cubicBezTo>
                    <a:pt x="624372" y="705467"/>
                    <a:pt x="636554" y="1739402"/>
                    <a:pt x="639600" y="2019584"/>
                  </a:cubicBezTo>
                  <a:cubicBezTo>
                    <a:pt x="642646" y="2299766"/>
                    <a:pt x="650260" y="2065265"/>
                    <a:pt x="639600" y="2083538"/>
                  </a:cubicBezTo>
                  <a:cubicBezTo>
                    <a:pt x="628940" y="2101811"/>
                    <a:pt x="622849" y="2106379"/>
                    <a:pt x="575640" y="2129220"/>
                  </a:cubicBezTo>
                  <a:cubicBezTo>
                    <a:pt x="528432" y="2152061"/>
                    <a:pt x="356349" y="2220584"/>
                    <a:pt x="356349" y="2220584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605132" y="2503370"/>
              <a:ext cx="301526" cy="146182"/>
            </a:xfrm>
            <a:custGeom>
              <a:avLst/>
              <a:gdLst>
                <a:gd name="connsiteX0" fmla="*/ 0 w 301526"/>
                <a:gd name="connsiteY0" fmla="*/ 146182 h 146182"/>
                <a:gd name="connsiteX1" fmla="*/ 301526 w 301526"/>
                <a:gd name="connsiteY1" fmla="*/ 0 h 14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526" h="146182">
                  <a:moveTo>
                    <a:pt x="0" y="146182"/>
                  </a:moveTo>
                  <a:lnTo>
                    <a:pt x="301526" y="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321880" y="2850553"/>
              <a:ext cx="210154" cy="100500"/>
            </a:xfrm>
            <a:custGeom>
              <a:avLst/>
              <a:gdLst>
                <a:gd name="connsiteX0" fmla="*/ 0 w 210154"/>
                <a:gd name="connsiteY0" fmla="*/ 0 h 100500"/>
                <a:gd name="connsiteX1" fmla="*/ 210154 w 210154"/>
                <a:gd name="connsiteY1" fmla="*/ 100500 h 1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154" h="100500">
                  <a:moveTo>
                    <a:pt x="0" y="0"/>
                  </a:moveTo>
                  <a:lnTo>
                    <a:pt x="210154" y="10050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309814" y="3002953"/>
              <a:ext cx="210154" cy="100500"/>
            </a:xfrm>
            <a:custGeom>
              <a:avLst/>
              <a:gdLst>
                <a:gd name="connsiteX0" fmla="*/ 0 w 210154"/>
                <a:gd name="connsiteY0" fmla="*/ 0 h 100500"/>
                <a:gd name="connsiteX1" fmla="*/ 210154 w 210154"/>
                <a:gd name="connsiteY1" fmla="*/ 100500 h 1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154" h="100500">
                  <a:moveTo>
                    <a:pt x="0" y="0"/>
                  </a:moveTo>
                  <a:lnTo>
                    <a:pt x="210154" y="10050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309814" y="3185673"/>
              <a:ext cx="210154" cy="100500"/>
            </a:xfrm>
            <a:custGeom>
              <a:avLst/>
              <a:gdLst>
                <a:gd name="connsiteX0" fmla="*/ 0 w 210154"/>
                <a:gd name="connsiteY0" fmla="*/ 0 h 100500"/>
                <a:gd name="connsiteX1" fmla="*/ 210154 w 210154"/>
                <a:gd name="connsiteY1" fmla="*/ 100500 h 1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154" h="100500">
                  <a:moveTo>
                    <a:pt x="0" y="0"/>
                  </a:moveTo>
                  <a:lnTo>
                    <a:pt x="210154" y="10050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309814" y="3395801"/>
              <a:ext cx="210154" cy="100500"/>
            </a:xfrm>
            <a:custGeom>
              <a:avLst/>
              <a:gdLst>
                <a:gd name="connsiteX0" fmla="*/ 0 w 210154"/>
                <a:gd name="connsiteY0" fmla="*/ 0 h 100500"/>
                <a:gd name="connsiteX1" fmla="*/ 210154 w 210154"/>
                <a:gd name="connsiteY1" fmla="*/ 100500 h 1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154" h="100500">
                  <a:moveTo>
                    <a:pt x="0" y="0"/>
                  </a:moveTo>
                  <a:lnTo>
                    <a:pt x="210154" y="10050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328088" y="3624201"/>
              <a:ext cx="210154" cy="100500"/>
            </a:xfrm>
            <a:custGeom>
              <a:avLst/>
              <a:gdLst>
                <a:gd name="connsiteX0" fmla="*/ 0 w 210154"/>
                <a:gd name="connsiteY0" fmla="*/ 0 h 100500"/>
                <a:gd name="connsiteX1" fmla="*/ 210154 w 210154"/>
                <a:gd name="connsiteY1" fmla="*/ 100500 h 1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154" h="100500">
                  <a:moveTo>
                    <a:pt x="0" y="0"/>
                  </a:moveTo>
                  <a:lnTo>
                    <a:pt x="210154" y="10050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Freeform 30"/>
          <p:cNvSpPr/>
          <p:nvPr/>
        </p:nvSpPr>
        <p:spPr>
          <a:xfrm>
            <a:off x="5383135" y="3896387"/>
            <a:ext cx="792392" cy="692825"/>
          </a:xfrm>
          <a:custGeom>
            <a:avLst/>
            <a:gdLst>
              <a:gd name="connsiteX0" fmla="*/ 814433 w 929820"/>
              <a:gd name="connsiteY0" fmla="*/ 292474 h 624599"/>
              <a:gd name="connsiteX1" fmla="*/ 750473 w 929820"/>
              <a:gd name="connsiteY1" fmla="*/ 64064 h 624599"/>
              <a:gd name="connsiteX2" fmla="*/ 448947 w 929820"/>
              <a:gd name="connsiteY2" fmla="*/ 146292 h 624599"/>
              <a:gd name="connsiteX3" fmla="*/ 421535 w 929820"/>
              <a:gd name="connsiteY3" fmla="*/ 109 h 624599"/>
              <a:gd name="connsiteX4" fmla="*/ 165695 w 929820"/>
              <a:gd name="connsiteY4" fmla="*/ 173701 h 624599"/>
              <a:gd name="connsiteX5" fmla="*/ 183969 w 929820"/>
              <a:gd name="connsiteY5" fmla="*/ 347292 h 624599"/>
              <a:gd name="connsiteX6" fmla="*/ 147421 w 929820"/>
              <a:gd name="connsiteY6" fmla="*/ 255928 h 624599"/>
              <a:gd name="connsiteX7" fmla="*/ 1227 w 929820"/>
              <a:gd name="connsiteY7" fmla="*/ 493474 h 624599"/>
              <a:gd name="connsiteX8" fmla="*/ 238792 w 929820"/>
              <a:gd name="connsiteY8" fmla="*/ 566565 h 624599"/>
              <a:gd name="connsiteX9" fmla="*/ 311890 w 929820"/>
              <a:gd name="connsiteY9" fmla="*/ 484338 h 624599"/>
              <a:gd name="connsiteX10" fmla="*/ 293615 w 929820"/>
              <a:gd name="connsiteY10" fmla="*/ 566565 h 624599"/>
              <a:gd name="connsiteX11" fmla="*/ 531181 w 929820"/>
              <a:gd name="connsiteY11" fmla="*/ 612247 h 624599"/>
              <a:gd name="connsiteX12" fmla="*/ 595141 w 929820"/>
              <a:gd name="connsiteY12" fmla="*/ 429520 h 624599"/>
              <a:gd name="connsiteX13" fmla="*/ 704787 w 929820"/>
              <a:gd name="connsiteY13" fmla="*/ 621384 h 624599"/>
              <a:gd name="connsiteX14" fmla="*/ 860118 w 929820"/>
              <a:gd name="connsiteY14" fmla="*/ 539156 h 624599"/>
              <a:gd name="connsiteX15" fmla="*/ 924078 w 929820"/>
              <a:gd name="connsiteY15" fmla="*/ 402110 h 624599"/>
              <a:gd name="connsiteX16" fmla="*/ 723061 w 929820"/>
              <a:gd name="connsiteY16" fmla="*/ 310747 h 624599"/>
              <a:gd name="connsiteX17" fmla="*/ 814433 w 929820"/>
              <a:gd name="connsiteY17" fmla="*/ 292474 h 6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9820" h="624599">
                <a:moveTo>
                  <a:pt x="814433" y="292474"/>
                </a:moveTo>
                <a:cubicBezTo>
                  <a:pt x="819002" y="251360"/>
                  <a:pt x="811387" y="88428"/>
                  <a:pt x="750473" y="64064"/>
                </a:cubicBezTo>
                <a:cubicBezTo>
                  <a:pt x="689559" y="39700"/>
                  <a:pt x="503770" y="156951"/>
                  <a:pt x="448947" y="146292"/>
                </a:cubicBezTo>
                <a:cubicBezTo>
                  <a:pt x="394124" y="135633"/>
                  <a:pt x="468744" y="-4459"/>
                  <a:pt x="421535" y="109"/>
                </a:cubicBezTo>
                <a:cubicBezTo>
                  <a:pt x="374326" y="4677"/>
                  <a:pt x="205289" y="115837"/>
                  <a:pt x="165695" y="173701"/>
                </a:cubicBezTo>
                <a:cubicBezTo>
                  <a:pt x="126101" y="231565"/>
                  <a:pt x="187015" y="333588"/>
                  <a:pt x="183969" y="347292"/>
                </a:cubicBezTo>
                <a:cubicBezTo>
                  <a:pt x="180923" y="360996"/>
                  <a:pt x="177878" y="231564"/>
                  <a:pt x="147421" y="255928"/>
                </a:cubicBezTo>
                <a:cubicBezTo>
                  <a:pt x="116964" y="280292"/>
                  <a:pt x="-14002" y="441701"/>
                  <a:pt x="1227" y="493474"/>
                </a:cubicBezTo>
                <a:cubicBezTo>
                  <a:pt x="16455" y="545247"/>
                  <a:pt x="187015" y="568088"/>
                  <a:pt x="238792" y="566565"/>
                </a:cubicBezTo>
                <a:cubicBezTo>
                  <a:pt x="290569" y="565042"/>
                  <a:pt x="302753" y="484338"/>
                  <a:pt x="311890" y="484338"/>
                </a:cubicBezTo>
                <a:cubicBezTo>
                  <a:pt x="321027" y="484338"/>
                  <a:pt x="257067" y="545247"/>
                  <a:pt x="293615" y="566565"/>
                </a:cubicBezTo>
                <a:cubicBezTo>
                  <a:pt x="330163" y="587883"/>
                  <a:pt x="480927" y="635088"/>
                  <a:pt x="531181" y="612247"/>
                </a:cubicBezTo>
                <a:cubicBezTo>
                  <a:pt x="581435" y="589406"/>
                  <a:pt x="566207" y="427997"/>
                  <a:pt x="595141" y="429520"/>
                </a:cubicBezTo>
                <a:cubicBezTo>
                  <a:pt x="624075" y="431043"/>
                  <a:pt x="660624" y="603111"/>
                  <a:pt x="704787" y="621384"/>
                </a:cubicBezTo>
                <a:cubicBezTo>
                  <a:pt x="748950" y="639657"/>
                  <a:pt x="823569" y="575702"/>
                  <a:pt x="860118" y="539156"/>
                </a:cubicBezTo>
                <a:cubicBezTo>
                  <a:pt x="896667" y="502610"/>
                  <a:pt x="946921" y="440178"/>
                  <a:pt x="924078" y="402110"/>
                </a:cubicBezTo>
                <a:cubicBezTo>
                  <a:pt x="901235" y="364042"/>
                  <a:pt x="744381" y="330542"/>
                  <a:pt x="723061" y="310747"/>
                </a:cubicBezTo>
                <a:cubicBezTo>
                  <a:pt x="701741" y="290952"/>
                  <a:pt x="809864" y="333588"/>
                  <a:pt x="814433" y="292474"/>
                </a:cubicBezTo>
                <a:close/>
              </a:path>
            </a:pathLst>
          </a:cu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Freeform 32"/>
          <p:cNvSpPr/>
          <p:nvPr/>
        </p:nvSpPr>
        <p:spPr>
          <a:xfrm>
            <a:off x="2948206" y="3900835"/>
            <a:ext cx="792392" cy="692825"/>
          </a:xfrm>
          <a:custGeom>
            <a:avLst/>
            <a:gdLst>
              <a:gd name="connsiteX0" fmla="*/ 814433 w 929820"/>
              <a:gd name="connsiteY0" fmla="*/ 292474 h 624599"/>
              <a:gd name="connsiteX1" fmla="*/ 750473 w 929820"/>
              <a:gd name="connsiteY1" fmla="*/ 64064 h 624599"/>
              <a:gd name="connsiteX2" fmla="*/ 448947 w 929820"/>
              <a:gd name="connsiteY2" fmla="*/ 146292 h 624599"/>
              <a:gd name="connsiteX3" fmla="*/ 421535 w 929820"/>
              <a:gd name="connsiteY3" fmla="*/ 109 h 624599"/>
              <a:gd name="connsiteX4" fmla="*/ 165695 w 929820"/>
              <a:gd name="connsiteY4" fmla="*/ 173701 h 624599"/>
              <a:gd name="connsiteX5" fmla="*/ 183969 w 929820"/>
              <a:gd name="connsiteY5" fmla="*/ 347292 h 624599"/>
              <a:gd name="connsiteX6" fmla="*/ 147421 w 929820"/>
              <a:gd name="connsiteY6" fmla="*/ 255928 h 624599"/>
              <a:gd name="connsiteX7" fmla="*/ 1227 w 929820"/>
              <a:gd name="connsiteY7" fmla="*/ 493474 h 624599"/>
              <a:gd name="connsiteX8" fmla="*/ 238792 w 929820"/>
              <a:gd name="connsiteY8" fmla="*/ 566565 h 624599"/>
              <a:gd name="connsiteX9" fmla="*/ 311890 w 929820"/>
              <a:gd name="connsiteY9" fmla="*/ 484338 h 624599"/>
              <a:gd name="connsiteX10" fmla="*/ 293615 w 929820"/>
              <a:gd name="connsiteY10" fmla="*/ 566565 h 624599"/>
              <a:gd name="connsiteX11" fmla="*/ 531181 w 929820"/>
              <a:gd name="connsiteY11" fmla="*/ 612247 h 624599"/>
              <a:gd name="connsiteX12" fmla="*/ 595141 w 929820"/>
              <a:gd name="connsiteY12" fmla="*/ 429520 h 624599"/>
              <a:gd name="connsiteX13" fmla="*/ 704787 w 929820"/>
              <a:gd name="connsiteY13" fmla="*/ 621384 h 624599"/>
              <a:gd name="connsiteX14" fmla="*/ 860118 w 929820"/>
              <a:gd name="connsiteY14" fmla="*/ 539156 h 624599"/>
              <a:gd name="connsiteX15" fmla="*/ 924078 w 929820"/>
              <a:gd name="connsiteY15" fmla="*/ 402110 h 624599"/>
              <a:gd name="connsiteX16" fmla="*/ 723061 w 929820"/>
              <a:gd name="connsiteY16" fmla="*/ 310747 h 624599"/>
              <a:gd name="connsiteX17" fmla="*/ 814433 w 929820"/>
              <a:gd name="connsiteY17" fmla="*/ 292474 h 6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9820" h="624599">
                <a:moveTo>
                  <a:pt x="814433" y="292474"/>
                </a:moveTo>
                <a:cubicBezTo>
                  <a:pt x="819002" y="251360"/>
                  <a:pt x="811387" y="88428"/>
                  <a:pt x="750473" y="64064"/>
                </a:cubicBezTo>
                <a:cubicBezTo>
                  <a:pt x="689559" y="39700"/>
                  <a:pt x="503770" y="156951"/>
                  <a:pt x="448947" y="146292"/>
                </a:cubicBezTo>
                <a:cubicBezTo>
                  <a:pt x="394124" y="135633"/>
                  <a:pt x="468744" y="-4459"/>
                  <a:pt x="421535" y="109"/>
                </a:cubicBezTo>
                <a:cubicBezTo>
                  <a:pt x="374326" y="4677"/>
                  <a:pt x="205289" y="115837"/>
                  <a:pt x="165695" y="173701"/>
                </a:cubicBezTo>
                <a:cubicBezTo>
                  <a:pt x="126101" y="231565"/>
                  <a:pt x="187015" y="333588"/>
                  <a:pt x="183969" y="347292"/>
                </a:cubicBezTo>
                <a:cubicBezTo>
                  <a:pt x="180923" y="360996"/>
                  <a:pt x="177878" y="231564"/>
                  <a:pt x="147421" y="255928"/>
                </a:cubicBezTo>
                <a:cubicBezTo>
                  <a:pt x="116964" y="280292"/>
                  <a:pt x="-14002" y="441701"/>
                  <a:pt x="1227" y="493474"/>
                </a:cubicBezTo>
                <a:cubicBezTo>
                  <a:pt x="16455" y="545247"/>
                  <a:pt x="187015" y="568088"/>
                  <a:pt x="238792" y="566565"/>
                </a:cubicBezTo>
                <a:cubicBezTo>
                  <a:pt x="290569" y="565042"/>
                  <a:pt x="302753" y="484338"/>
                  <a:pt x="311890" y="484338"/>
                </a:cubicBezTo>
                <a:cubicBezTo>
                  <a:pt x="321027" y="484338"/>
                  <a:pt x="257067" y="545247"/>
                  <a:pt x="293615" y="566565"/>
                </a:cubicBezTo>
                <a:cubicBezTo>
                  <a:pt x="330163" y="587883"/>
                  <a:pt x="480927" y="635088"/>
                  <a:pt x="531181" y="612247"/>
                </a:cubicBezTo>
                <a:cubicBezTo>
                  <a:pt x="581435" y="589406"/>
                  <a:pt x="566207" y="427997"/>
                  <a:pt x="595141" y="429520"/>
                </a:cubicBezTo>
                <a:cubicBezTo>
                  <a:pt x="624075" y="431043"/>
                  <a:pt x="660624" y="603111"/>
                  <a:pt x="704787" y="621384"/>
                </a:cubicBezTo>
                <a:cubicBezTo>
                  <a:pt x="748950" y="639657"/>
                  <a:pt x="823569" y="575702"/>
                  <a:pt x="860118" y="539156"/>
                </a:cubicBezTo>
                <a:cubicBezTo>
                  <a:pt x="896667" y="502610"/>
                  <a:pt x="946921" y="440178"/>
                  <a:pt x="924078" y="402110"/>
                </a:cubicBezTo>
                <a:cubicBezTo>
                  <a:pt x="901235" y="364042"/>
                  <a:pt x="744381" y="330542"/>
                  <a:pt x="723061" y="310747"/>
                </a:cubicBezTo>
                <a:cubicBezTo>
                  <a:pt x="701741" y="290952"/>
                  <a:pt x="809864" y="333588"/>
                  <a:pt x="814433" y="292474"/>
                </a:cubicBezTo>
                <a:close/>
              </a:path>
            </a:pathLst>
          </a:cu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TextBox 33"/>
          <p:cNvSpPr txBox="1"/>
          <p:nvPr/>
        </p:nvSpPr>
        <p:spPr>
          <a:xfrm>
            <a:off x="3137166" y="4160478"/>
            <a:ext cx="38985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ISP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92547" y="4141653"/>
            <a:ext cx="63030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Internet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53899" y="4707978"/>
            <a:ext cx="49404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CGN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718198" y="3566978"/>
            <a:ext cx="233255" cy="412895"/>
            <a:chOff x="7501598" y="2412006"/>
            <a:chExt cx="585120" cy="1312896"/>
          </a:xfrm>
        </p:grpSpPr>
        <p:sp>
          <p:nvSpPr>
            <p:cNvPr id="38" name="Freeform 37"/>
            <p:cNvSpPr/>
            <p:nvPr/>
          </p:nvSpPr>
          <p:spPr>
            <a:xfrm>
              <a:off x="7501598" y="2567325"/>
              <a:ext cx="285523" cy="1157577"/>
            </a:xfrm>
            <a:custGeom>
              <a:avLst/>
              <a:gdLst>
                <a:gd name="connsiteX0" fmla="*/ 9137 w 285523"/>
                <a:gd name="connsiteY0" fmla="*/ 82227 h 1157577"/>
                <a:gd name="connsiteX1" fmla="*/ 9137 w 285523"/>
                <a:gd name="connsiteY1" fmla="*/ 913638 h 1157577"/>
                <a:gd name="connsiteX2" fmla="*/ 27411 w 285523"/>
                <a:gd name="connsiteY2" fmla="*/ 941047 h 1157577"/>
                <a:gd name="connsiteX3" fmla="*/ 264977 w 285523"/>
                <a:gd name="connsiteY3" fmla="*/ 1096366 h 1157577"/>
                <a:gd name="connsiteX4" fmla="*/ 274114 w 285523"/>
                <a:gd name="connsiteY4" fmla="*/ 1078093 h 1157577"/>
                <a:gd name="connsiteX5" fmla="*/ 283251 w 285523"/>
                <a:gd name="connsiteY5" fmla="*/ 173591 h 1157577"/>
                <a:gd name="connsiteX6" fmla="*/ 228428 w 285523"/>
                <a:gd name="connsiteY6" fmla="*/ 118773 h 1157577"/>
                <a:gd name="connsiteX7" fmla="*/ 0 w 285523"/>
                <a:gd name="connsiteY7" fmla="*/ 0 h 115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523" h="1157577">
                  <a:moveTo>
                    <a:pt x="9137" y="82227"/>
                  </a:moveTo>
                  <a:cubicBezTo>
                    <a:pt x="7614" y="426364"/>
                    <a:pt x="6091" y="770501"/>
                    <a:pt x="9137" y="913638"/>
                  </a:cubicBezTo>
                  <a:cubicBezTo>
                    <a:pt x="12183" y="1056775"/>
                    <a:pt x="-15229" y="910592"/>
                    <a:pt x="27411" y="941047"/>
                  </a:cubicBezTo>
                  <a:cubicBezTo>
                    <a:pt x="70051" y="971502"/>
                    <a:pt x="223860" y="1073525"/>
                    <a:pt x="264977" y="1096366"/>
                  </a:cubicBezTo>
                  <a:cubicBezTo>
                    <a:pt x="306094" y="1119207"/>
                    <a:pt x="271068" y="1231889"/>
                    <a:pt x="274114" y="1078093"/>
                  </a:cubicBezTo>
                  <a:cubicBezTo>
                    <a:pt x="277160" y="924297"/>
                    <a:pt x="290865" y="333478"/>
                    <a:pt x="283251" y="173591"/>
                  </a:cubicBezTo>
                  <a:cubicBezTo>
                    <a:pt x="275637" y="13704"/>
                    <a:pt x="275636" y="147705"/>
                    <a:pt x="228428" y="118773"/>
                  </a:cubicBezTo>
                  <a:cubicBezTo>
                    <a:pt x="181220" y="89841"/>
                    <a:pt x="0" y="0"/>
                    <a:pt x="0" y="0"/>
                  </a:cubicBez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775712" y="2539915"/>
              <a:ext cx="274115" cy="146183"/>
            </a:xfrm>
            <a:custGeom>
              <a:avLst/>
              <a:gdLst>
                <a:gd name="connsiteX0" fmla="*/ 0 w 274115"/>
                <a:gd name="connsiteY0" fmla="*/ 146183 h 146183"/>
                <a:gd name="connsiteX1" fmla="*/ 274115 w 274115"/>
                <a:gd name="connsiteY1" fmla="*/ 0 h 1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15" h="146183">
                  <a:moveTo>
                    <a:pt x="0" y="146183"/>
                  </a:moveTo>
                  <a:lnTo>
                    <a:pt x="274115" y="0"/>
                  </a:ln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791054" y="3533877"/>
              <a:ext cx="274115" cy="146183"/>
            </a:xfrm>
            <a:custGeom>
              <a:avLst/>
              <a:gdLst>
                <a:gd name="connsiteX0" fmla="*/ 0 w 274115"/>
                <a:gd name="connsiteY0" fmla="*/ 146183 h 146183"/>
                <a:gd name="connsiteX1" fmla="*/ 274115 w 274115"/>
                <a:gd name="connsiteY1" fmla="*/ 0 h 1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15" h="146183">
                  <a:moveTo>
                    <a:pt x="0" y="146183"/>
                  </a:moveTo>
                  <a:lnTo>
                    <a:pt x="274115" y="0"/>
                  </a:ln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516939" y="2421142"/>
              <a:ext cx="274115" cy="146183"/>
            </a:xfrm>
            <a:custGeom>
              <a:avLst/>
              <a:gdLst>
                <a:gd name="connsiteX0" fmla="*/ 0 w 274115"/>
                <a:gd name="connsiteY0" fmla="*/ 146183 h 146183"/>
                <a:gd name="connsiteX1" fmla="*/ 274115 w 274115"/>
                <a:gd name="connsiteY1" fmla="*/ 0 h 1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15" h="146183">
                  <a:moveTo>
                    <a:pt x="0" y="146183"/>
                  </a:moveTo>
                  <a:lnTo>
                    <a:pt x="274115" y="0"/>
                  </a:ln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821398" y="2412006"/>
              <a:ext cx="265320" cy="1087230"/>
            </a:xfrm>
            <a:custGeom>
              <a:avLst/>
              <a:gdLst>
                <a:gd name="connsiteX0" fmla="*/ 0 w 265320"/>
                <a:gd name="connsiteY0" fmla="*/ 0 h 1087230"/>
                <a:gd name="connsiteX1" fmla="*/ 246703 w 265320"/>
                <a:gd name="connsiteY1" fmla="*/ 91364 h 1087230"/>
                <a:gd name="connsiteX2" fmla="*/ 246703 w 265320"/>
                <a:gd name="connsiteY2" fmla="*/ 155319 h 1087230"/>
                <a:gd name="connsiteX3" fmla="*/ 237566 w 265320"/>
                <a:gd name="connsiteY3" fmla="*/ 1087230 h 108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320" h="1087230">
                  <a:moveTo>
                    <a:pt x="0" y="0"/>
                  </a:moveTo>
                  <a:cubicBezTo>
                    <a:pt x="102793" y="32738"/>
                    <a:pt x="205586" y="65477"/>
                    <a:pt x="246703" y="91364"/>
                  </a:cubicBezTo>
                  <a:cubicBezTo>
                    <a:pt x="287820" y="117251"/>
                    <a:pt x="248226" y="-10659"/>
                    <a:pt x="246703" y="155319"/>
                  </a:cubicBezTo>
                  <a:cubicBezTo>
                    <a:pt x="245180" y="321297"/>
                    <a:pt x="237566" y="1087230"/>
                    <a:pt x="237566" y="1087230"/>
                  </a:cubicBez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738652" y="4267645"/>
            <a:ext cx="233255" cy="412895"/>
            <a:chOff x="7501598" y="2412006"/>
            <a:chExt cx="585120" cy="1312896"/>
          </a:xfrm>
        </p:grpSpPr>
        <p:sp>
          <p:nvSpPr>
            <p:cNvPr id="44" name="Freeform 43"/>
            <p:cNvSpPr/>
            <p:nvPr/>
          </p:nvSpPr>
          <p:spPr>
            <a:xfrm>
              <a:off x="7501598" y="2567325"/>
              <a:ext cx="285523" cy="1157577"/>
            </a:xfrm>
            <a:custGeom>
              <a:avLst/>
              <a:gdLst>
                <a:gd name="connsiteX0" fmla="*/ 9137 w 285523"/>
                <a:gd name="connsiteY0" fmla="*/ 82227 h 1157577"/>
                <a:gd name="connsiteX1" fmla="*/ 9137 w 285523"/>
                <a:gd name="connsiteY1" fmla="*/ 913638 h 1157577"/>
                <a:gd name="connsiteX2" fmla="*/ 27411 w 285523"/>
                <a:gd name="connsiteY2" fmla="*/ 941047 h 1157577"/>
                <a:gd name="connsiteX3" fmla="*/ 264977 w 285523"/>
                <a:gd name="connsiteY3" fmla="*/ 1096366 h 1157577"/>
                <a:gd name="connsiteX4" fmla="*/ 274114 w 285523"/>
                <a:gd name="connsiteY4" fmla="*/ 1078093 h 1157577"/>
                <a:gd name="connsiteX5" fmla="*/ 283251 w 285523"/>
                <a:gd name="connsiteY5" fmla="*/ 173591 h 1157577"/>
                <a:gd name="connsiteX6" fmla="*/ 228428 w 285523"/>
                <a:gd name="connsiteY6" fmla="*/ 118773 h 1157577"/>
                <a:gd name="connsiteX7" fmla="*/ 0 w 285523"/>
                <a:gd name="connsiteY7" fmla="*/ 0 h 115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523" h="1157577">
                  <a:moveTo>
                    <a:pt x="9137" y="82227"/>
                  </a:moveTo>
                  <a:cubicBezTo>
                    <a:pt x="7614" y="426364"/>
                    <a:pt x="6091" y="770501"/>
                    <a:pt x="9137" y="913638"/>
                  </a:cubicBezTo>
                  <a:cubicBezTo>
                    <a:pt x="12183" y="1056775"/>
                    <a:pt x="-15229" y="910592"/>
                    <a:pt x="27411" y="941047"/>
                  </a:cubicBezTo>
                  <a:cubicBezTo>
                    <a:pt x="70051" y="971502"/>
                    <a:pt x="223860" y="1073525"/>
                    <a:pt x="264977" y="1096366"/>
                  </a:cubicBezTo>
                  <a:cubicBezTo>
                    <a:pt x="306094" y="1119207"/>
                    <a:pt x="271068" y="1231889"/>
                    <a:pt x="274114" y="1078093"/>
                  </a:cubicBezTo>
                  <a:cubicBezTo>
                    <a:pt x="277160" y="924297"/>
                    <a:pt x="290865" y="333478"/>
                    <a:pt x="283251" y="173591"/>
                  </a:cubicBezTo>
                  <a:cubicBezTo>
                    <a:pt x="275637" y="13704"/>
                    <a:pt x="275636" y="147705"/>
                    <a:pt x="228428" y="118773"/>
                  </a:cubicBezTo>
                  <a:cubicBezTo>
                    <a:pt x="181220" y="89841"/>
                    <a:pt x="0" y="0"/>
                    <a:pt x="0" y="0"/>
                  </a:cubicBez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775712" y="2539915"/>
              <a:ext cx="274115" cy="146183"/>
            </a:xfrm>
            <a:custGeom>
              <a:avLst/>
              <a:gdLst>
                <a:gd name="connsiteX0" fmla="*/ 0 w 274115"/>
                <a:gd name="connsiteY0" fmla="*/ 146183 h 146183"/>
                <a:gd name="connsiteX1" fmla="*/ 274115 w 274115"/>
                <a:gd name="connsiteY1" fmla="*/ 0 h 1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15" h="146183">
                  <a:moveTo>
                    <a:pt x="0" y="146183"/>
                  </a:moveTo>
                  <a:lnTo>
                    <a:pt x="274115" y="0"/>
                  </a:ln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791054" y="3533877"/>
              <a:ext cx="274115" cy="146183"/>
            </a:xfrm>
            <a:custGeom>
              <a:avLst/>
              <a:gdLst>
                <a:gd name="connsiteX0" fmla="*/ 0 w 274115"/>
                <a:gd name="connsiteY0" fmla="*/ 146183 h 146183"/>
                <a:gd name="connsiteX1" fmla="*/ 274115 w 274115"/>
                <a:gd name="connsiteY1" fmla="*/ 0 h 1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15" h="146183">
                  <a:moveTo>
                    <a:pt x="0" y="146183"/>
                  </a:moveTo>
                  <a:lnTo>
                    <a:pt x="274115" y="0"/>
                  </a:ln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516939" y="2421142"/>
              <a:ext cx="274115" cy="146183"/>
            </a:xfrm>
            <a:custGeom>
              <a:avLst/>
              <a:gdLst>
                <a:gd name="connsiteX0" fmla="*/ 0 w 274115"/>
                <a:gd name="connsiteY0" fmla="*/ 146183 h 146183"/>
                <a:gd name="connsiteX1" fmla="*/ 274115 w 274115"/>
                <a:gd name="connsiteY1" fmla="*/ 0 h 1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15" h="146183">
                  <a:moveTo>
                    <a:pt x="0" y="146183"/>
                  </a:moveTo>
                  <a:lnTo>
                    <a:pt x="274115" y="0"/>
                  </a:ln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821398" y="2412006"/>
              <a:ext cx="265320" cy="1087230"/>
            </a:xfrm>
            <a:custGeom>
              <a:avLst/>
              <a:gdLst>
                <a:gd name="connsiteX0" fmla="*/ 0 w 265320"/>
                <a:gd name="connsiteY0" fmla="*/ 0 h 1087230"/>
                <a:gd name="connsiteX1" fmla="*/ 246703 w 265320"/>
                <a:gd name="connsiteY1" fmla="*/ 91364 h 1087230"/>
                <a:gd name="connsiteX2" fmla="*/ 246703 w 265320"/>
                <a:gd name="connsiteY2" fmla="*/ 155319 h 1087230"/>
                <a:gd name="connsiteX3" fmla="*/ 237566 w 265320"/>
                <a:gd name="connsiteY3" fmla="*/ 1087230 h 108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320" h="1087230">
                  <a:moveTo>
                    <a:pt x="0" y="0"/>
                  </a:moveTo>
                  <a:cubicBezTo>
                    <a:pt x="102793" y="32738"/>
                    <a:pt x="205586" y="65477"/>
                    <a:pt x="246703" y="91364"/>
                  </a:cubicBezTo>
                  <a:cubicBezTo>
                    <a:pt x="287820" y="117251"/>
                    <a:pt x="248226" y="-10659"/>
                    <a:pt x="246703" y="155319"/>
                  </a:cubicBezTo>
                  <a:cubicBezTo>
                    <a:pt x="245180" y="321297"/>
                    <a:pt x="237566" y="1087230"/>
                    <a:pt x="237566" y="1087230"/>
                  </a:cubicBez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96059" y="3714426"/>
            <a:ext cx="146912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Source: 192.0.2.1:1234</a:t>
            </a:r>
          </a:p>
          <a:p>
            <a:r>
              <a:rPr lang="en-US" sz="825" dirty="0" err="1">
                <a:latin typeface="AhnbergHand"/>
                <a:cs typeface="AhnbergHand"/>
              </a:rPr>
              <a:t>Dest</a:t>
            </a:r>
            <a:r>
              <a:rPr lang="en-US" sz="825" dirty="0">
                <a:latin typeface="AhnbergHand"/>
                <a:cs typeface="AhnbergHand"/>
              </a:rPr>
              <a:t>:    128.66.0.0:80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01118" y="4631303"/>
            <a:ext cx="146912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Source: 192.0.2.1:1234</a:t>
            </a:r>
          </a:p>
          <a:p>
            <a:r>
              <a:rPr lang="en-US" sz="825" dirty="0" err="1">
                <a:latin typeface="AhnbergHand"/>
                <a:cs typeface="AhnbergHand"/>
              </a:rPr>
              <a:t>Dest</a:t>
            </a:r>
            <a:r>
              <a:rPr lang="en-US" sz="825" dirty="0">
                <a:latin typeface="AhnbergHand"/>
                <a:cs typeface="AhnbergHand"/>
              </a:rPr>
              <a:t>:    128.66.2.2:80</a:t>
            </a:r>
          </a:p>
        </p:txBody>
      </p:sp>
      <p:sp>
        <p:nvSpPr>
          <p:cNvPr id="51" name="Freeform 50"/>
          <p:cNvSpPr/>
          <p:nvPr/>
        </p:nvSpPr>
        <p:spPr>
          <a:xfrm>
            <a:off x="2543664" y="3775040"/>
            <a:ext cx="4155326" cy="436665"/>
          </a:xfrm>
          <a:custGeom>
            <a:avLst/>
            <a:gdLst>
              <a:gd name="connsiteX0" fmla="*/ 0 w 5540434"/>
              <a:gd name="connsiteY0" fmla="*/ 224218 h 582220"/>
              <a:gd name="connsiteX1" fmla="*/ 438874 w 5540434"/>
              <a:gd name="connsiteY1" fmla="*/ 252234 h 582220"/>
              <a:gd name="connsiteX2" fmla="*/ 1064504 w 5540434"/>
              <a:gd name="connsiteY2" fmla="*/ 476359 h 582220"/>
              <a:gd name="connsiteX3" fmla="*/ 1764836 w 5540434"/>
              <a:gd name="connsiteY3" fmla="*/ 485698 h 582220"/>
              <a:gd name="connsiteX4" fmla="*/ 1914240 w 5540434"/>
              <a:gd name="connsiteY4" fmla="*/ 439005 h 582220"/>
              <a:gd name="connsiteX5" fmla="*/ 2063644 w 5540434"/>
              <a:gd name="connsiteY5" fmla="*/ 579083 h 582220"/>
              <a:gd name="connsiteX6" fmla="*/ 2091658 w 5540434"/>
              <a:gd name="connsiteY6" fmla="*/ 382974 h 582220"/>
              <a:gd name="connsiteX7" fmla="*/ 2129009 w 5540434"/>
              <a:gd name="connsiteY7" fmla="*/ 532391 h 582220"/>
              <a:gd name="connsiteX8" fmla="*/ 2147684 w 5540434"/>
              <a:gd name="connsiteY8" fmla="*/ 579083 h 582220"/>
              <a:gd name="connsiteX9" fmla="*/ 2213048 w 5540434"/>
              <a:gd name="connsiteY9" fmla="*/ 457682 h 582220"/>
              <a:gd name="connsiteX10" fmla="*/ 3025433 w 5540434"/>
              <a:gd name="connsiteY10" fmla="*/ 439005 h 582220"/>
              <a:gd name="connsiteX11" fmla="*/ 4696892 w 5540434"/>
              <a:gd name="connsiteY11" fmla="*/ 308265 h 582220"/>
              <a:gd name="connsiteX12" fmla="*/ 5518615 w 5540434"/>
              <a:gd name="connsiteY12" fmla="*/ 56124 h 582220"/>
              <a:gd name="connsiteX13" fmla="*/ 5322522 w 5540434"/>
              <a:gd name="connsiteY13" fmla="*/ 9432 h 582220"/>
              <a:gd name="connsiteX14" fmla="*/ 5537290 w 5540434"/>
              <a:gd name="connsiteY14" fmla="*/ 18770 h 582220"/>
              <a:gd name="connsiteX15" fmla="*/ 5425237 w 5540434"/>
              <a:gd name="connsiteY15" fmla="*/ 196203 h 58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40434" h="582220">
                <a:moveTo>
                  <a:pt x="0" y="224218"/>
                </a:moveTo>
                <a:cubicBezTo>
                  <a:pt x="130728" y="217214"/>
                  <a:pt x="261457" y="210211"/>
                  <a:pt x="438874" y="252234"/>
                </a:cubicBezTo>
                <a:cubicBezTo>
                  <a:pt x="616291" y="294257"/>
                  <a:pt x="843510" y="437448"/>
                  <a:pt x="1064504" y="476359"/>
                </a:cubicBezTo>
                <a:cubicBezTo>
                  <a:pt x="1285498" y="515270"/>
                  <a:pt x="1623213" y="491924"/>
                  <a:pt x="1764836" y="485698"/>
                </a:cubicBezTo>
                <a:cubicBezTo>
                  <a:pt x="1906459" y="479472"/>
                  <a:pt x="1864439" y="423441"/>
                  <a:pt x="1914240" y="439005"/>
                </a:cubicBezTo>
                <a:cubicBezTo>
                  <a:pt x="1964041" y="454569"/>
                  <a:pt x="2034075" y="588421"/>
                  <a:pt x="2063644" y="579083"/>
                </a:cubicBezTo>
                <a:cubicBezTo>
                  <a:pt x="2093213" y="569745"/>
                  <a:pt x="2080764" y="390756"/>
                  <a:pt x="2091658" y="382974"/>
                </a:cubicBezTo>
                <a:cubicBezTo>
                  <a:pt x="2102552" y="375192"/>
                  <a:pt x="2119671" y="499706"/>
                  <a:pt x="2129009" y="532391"/>
                </a:cubicBezTo>
                <a:cubicBezTo>
                  <a:pt x="2138347" y="565076"/>
                  <a:pt x="2133678" y="591534"/>
                  <a:pt x="2147684" y="579083"/>
                </a:cubicBezTo>
                <a:cubicBezTo>
                  <a:pt x="2161690" y="566632"/>
                  <a:pt x="2066756" y="481028"/>
                  <a:pt x="2213048" y="457682"/>
                </a:cubicBezTo>
                <a:cubicBezTo>
                  <a:pt x="2359340" y="434336"/>
                  <a:pt x="2611459" y="463908"/>
                  <a:pt x="3025433" y="439005"/>
                </a:cubicBezTo>
                <a:cubicBezTo>
                  <a:pt x="3439407" y="414102"/>
                  <a:pt x="4281362" y="372079"/>
                  <a:pt x="4696892" y="308265"/>
                </a:cubicBezTo>
                <a:cubicBezTo>
                  <a:pt x="5112422" y="244452"/>
                  <a:pt x="5414343" y="105929"/>
                  <a:pt x="5518615" y="56124"/>
                </a:cubicBezTo>
                <a:cubicBezTo>
                  <a:pt x="5622887" y="6319"/>
                  <a:pt x="5319410" y="15658"/>
                  <a:pt x="5322522" y="9432"/>
                </a:cubicBezTo>
                <a:cubicBezTo>
                  <a:pt x="5325634" y="3206"/>
                  <a:pt x="5520171" y="-12359"/>
                  <a:pt x="5537290" y="18770"/>
                </a:cubicBezTo>
                <a:cubicBezTo>
                  <a:pt x="5554409" y="49898"/>
                  <a:pt x="5425237" y="196203"/>
                  <a:pt x="5425237" y="196203"/>
                </a:cubicBezTo>
              </a:path>
            </a:pathLst>
          </a:cu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2" name="Freeform 51"/>
          <p:cNvSpPr/>
          <p:nvPr/>
        </p:nvSpPr>
        <p:spPr>
          <a:xfrm>
            <a:off x="2550546" y="3873165"/>
            <a:ext cx="91164" cy="147083"/>
          </a:xfrm>
          <a:custGeom>
            <a:avLst/>
            <a:gdLst>
              <a:gd name="connsiteX0" fmla="*/ 121552 w 121552"/>
              <a:gd name="connsiteY0" fmla="*/ 0 h 196110"/>
              <a:gd name="connsiteX1" fmla="*/ 161 w 121552"/>
              <a:gd name="connsiteY1" fmla="*/ 84047 h 196110"/>
              <a:gd name="connsiteX2" fmla="*/ 93539 w 121552"/>
              <a:gd name="connsiteY2" fmla="*/ 196110 h 19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552" h="196110">
                <a:moveTo>
                  <a:pt x="121552" y="0"/>
                </a:moveTo>
                <a:cubicBezTo>
                  <a:pt x="63191" y="25681"/>
                  <a:pt x="4830" y="51362"/>
                  <a:pt x="161" y="84047"/>
                </a:cubicBezTo>
                <a:cubicBezTo>
                  <a:pt x="-4508" y="116732"/>
                  <a:pt x="93539" y="196110"/>
                  <a:pt x="93539" y="196110"/>
                </a:cubicBezTo>
              </a:path>
            </a:pathLst>
          </a:cu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3" name="Freeform 52"/>
          <p:cNvSpPr/>
          <p:nvPr/>
        </p:nvSpPr>
        <p:spPr>
          <a:xfrm>
            <a:off x="2559435" y="4355609"/>
            <a:ext cx="4246043" cy="323214"/>
          </a:xfrm>
          <a:custGeom>
            <a:avLst/>
            <a:gdLst>
              <a:gd name="connsiteX0" fmla="*/ 119038 w 5661390"/>
              <a:gd name="connsiteY0" fmla="*/ 215888 h 430952"/>
              <a:gd name="connsiteX1" fmla="*/ 16323 w 5661390"/>
              <a:gd name="connsiteY1" fmla="*/ 374643 h 430952"/>
              <a:gd name="connsiteX2" fmla="*/ 147051 w 5661390"/>
              <a:gd name="connsiteY2" fmla="*/ 430675 h 430952"/>
              <a:gd name="connsiteX3" fmla="*/ 6985 w 5661390"/>
              <a:gd name="connsiteY3" fmla="*/ 355966 h 430952"/>
              <a:gd name="connsiteX4" fmla="*/ 137714 w 5661390"/>
              <a:gd name="connsiteY4" fmla="*/ 299935 h 430952"/>
              <a:gd name="connsiteX5" fmla="*/ 1090165 w 5661390"/>
              <a:gd name="connsiteY5" fmla="*/ 29117 h 430952"/>
              <a:gd name="connsiteX6" fmla="*/ 1911888 w 5661390"/>
              <a:gd name="connsiteY6" fmla="*/ 85148 h 430952"/>
              <a:gd name="connsiteX7" fmla="*/ 1958576 w 5661390"/>
              <a:gd name="connsiteY7" fmla="*/ 178534 h 430952"/>
              <a:gd name="connsiteX8" fmla="*/ 2042616 w 5661390"/>
              <a:gd name="connsiteY8" fmla="*/ 169195 h 430952"/>
              <a:gd name="connsiteX9" fmla="*/ 2051954 w 5661390"/>
              <a:gd name="connsiteY9" fmla="*/ 1101 h 430952"/>
              <a:gd name="connsiteX10" fmla="*/ 2107981 w 5661390"/>
              <a:gd name="connsiteY10" fmla="*/ 262581 h 430952"/>
              <a:gd name="connsiteX11" fmla="*/ 2117318 w 5661390"/>
              <a:gd name="connsiteY11" fmla="*/ 66471 h 430952"/>
              <a:gd name="connsiteX12" fmla="*/ 2145332 w 5661390"/>
              <a:gd name="connsiteY12" fmla="*/ 141179 h 430952"/>
              <a:gd name="connsiteX13" fmla="*/ 2742948 w 5661390"/>
              <a:gd name="connsiteY13" fmla="*/ 94487 h 430952"/>
              <a:gd name="connsiteX14" fmla="*/ 4386394 w 5661390"/>
              <a:gd name="connsiteY14" fmla="*/ 75810 h 430952"/>
              <a:gd name="connsiteX15" fmla="*/ 5600302 w 5661390"/>
              <a:gd name="connsiteY15" fmla="*/ 234565 h 430952"/>
              <a:gd name="connsiteX16" fmla="*/ 5497587 w 5661390"/>
              <a:gd name="connsiteY16" fmla="*/ 159856 h 430952"/>
              <a:gd name="connsiteX17" fmla="*/ 5646991 w 5661390"/>
              <a:gd name="connsiteY17" fmla="*/ 225226 h 430952"/>
              <a:gd name="connsiteX18" fmla="*/ 5450898 w 5661390"/>
              <a:gd name="connsiteY18" fmla="*/ 318612 h 4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61390" h="430952">
                <a:moveTo>
                  <a:pt x="119038" y="215888"/>
                </a:moveTo>
                <a:cubicBezTo>
                  <a:pt x="65346" y="277366"/>
                  <a:pt x="11654" y="338845"/>
                  <a:pt x="16323" y="374643"/>
                </a:cubicBezTo>
                <a:cubicBezTo>
                  <a:pt x="20992" y="410441"/>
                  <a:pt x="148607" y="433788"/>
                  <a:pt x="147051" y="430675"/>
                </a:cubicBezTo>
                <a:cubicBezTo>
                  <a:pt x="145495" y="427562"/>
                  <a:pt x="8541" y="377756"/>
                  <a:pt x="6985" y="355966"/>
                </a:cubicBezTo>
                <a:cubicBezTo>
                  <a:pt x="5429" y="334176"/>
                  <a:pt x="-42816" y="354410"/>
                  <a:pt x="137714" y="299935"/>
                </a:cubicBezTo>
                <a:cubicBezTo>
                  <a:pt x="318244" y="245460"/>
                  <a:pt x="794469" y="64915"/>
                  <a:pt x="1090165" y="29117"/>
                </a:cubicBezTo>
                <a:cubicBezTo>
                  <a:pt x="1385861" y="-6681"/>
                  <a:pt x="1767153" y="60245"/>
                  <a:pt x="1911888" y="85148"/>
                </a:cubicBezTo>
                <a:cubicBezTo>
                  <a:pt x="2056623" y="110051"/>
                  <a:pt x="1936788" y="164526"/>
                  <a:pt x="1958576" y="178534"/>
                </a:cubicBezTo>
                <a:cubicBezTo>
                  <a:pt x="1980364" y="192542"/>
                  <a:pt x="2027053" y="198767"/>
                  <a:pt x="2042616" y="169195"/>
                </a:cubicBezTo>
                <a:cubicBezTo>
                  <a:pt x="2058179" y="139623"/>
                  <a:pt x="2041060" y="-14463"/>
                  <a:pt x="2051954" y="1101"/>
                </a:cubicBezTo>
                <a:cubicBezTo>
                  <a:pt x="2062848" y="16665"/>
                  <a:pt x="2097087" y="251686"/>
                  <a:pt x="2107981" y="262581"/>
                </a:cubicBezTo>
                <a:cubicBezTo>
                  <a:pt x="2118875" y="273476"/>
                  <a:pt x="2111093" y="86705"/>
                  <a:pt x="2117318" y="66471"/>
                </a:cubicBezTo>
                <a:cubicBezTo>
                  <a:pt x="2123543" y="46237"/>
                  <a:pt x="2041060" y="136510"/>
                  <a:pt x="2145332" y="141179"/>
                </a:cubicBezTo>
                <a:cubicBezTo>
                  <a:pt x="2249604" y="145848"/>
                  <a:pt x="2369438" y="105382"/>
                  <a:pt x="2742948" y="94487"/>
                </a:cubicBezTo>
                <a:cubicBezTo>
                  <a:pt x="3116458" y="83592"/>
                  <a:pt x="3910168" y="52464"/>
                  <a:pt x="4386394" y="75810"/>
                </a:cubicBezTo>
                <a:cubicBezTo>
                  <a:pt x="4862620" y="99156"/>
                  <a:pt x="5415103" y="220557"/>
                  <a:pt x="5600302" y="234565"/>
                </a:cubicBezTo>
                <a:cubicBezTo>
                  <a:pt x="5785501" y="248573"/>
                  <a:pt x="5489806" y="161412"/>
                  <a:pt x="5497587" y="159856"/>
                </a:cubicBezTo>
                <a:cubicBezTo>
                  <a:pt x="5505368" y="158300"/>
                  <a:pt x="5654773" y="198767"/>
                  <a:pt x="5646991" y="225226"/>
                </a:cubicBezTo>
                <a:cubicBezTo>
                  <a:pt x="5639209" y="251685"/>
                  <a:pt x="5483580" y="304604"/>
                  <a:pt x="5450898" y="318612"/>
                </a:cubicBezTo>
              </a:path>
            </a:pathLst>
          </a:cu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4" name="Freeform 53"/>
          <p:cNvSpPr/>
          <p:nvPr/>
        </p:nvSpPr>
        <p:spPr>
          <a:xfrm>
            <a:off x="2424608" y="2829582"/>
            <a:ext cx="2199042" cy="71278"/>
          </a:xfrm>
          <a:custGeom>
            <a:avLst/>
            <a:gdLst>
              <a:gd name="connsiteX0" fmla="*/ 0 w 2932056"/>
              <a:gd name="connsiteY0" fmla="*/ 9339 h 95037"/>
              <a:gd name="connsiteX1" fmla="*/ 597616 w 2932056"/>
              <a:gd name="connsiteY1" fmla="*/ 56032 h 95037"/>
              <a:gd name="connsiteX2" fmla="*/ 1381988 w 2932056"/>
              <a:gd name="connsiteY2" fmla="*/ 93386 h 95037"/>
              <a:gd name="connsiteX3" fmla="*/ 2932056 w 2932056"/>
              <a:gd name="connsiteY3" fmla="*/ 0 h 9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056" h="95037">
                <a:moveTo>
                  <a:pt x="0" y="9339"/>
                </a:moveTo>
                <a:cubicBezTo>
                  <a:pt x="183642" y="25681"/>
                  <a:pt x="367285" y="42024"/>
                  <a:pt x="597616" y="56032"/>
                </a:cubicBezTo>
                <a:cubicBezTo>
                  <a:pt x="827947" y="70040"/>
                  <a:pt x="992915" y="102725"/>
                  <a:pt x="1381988" y="93386"/>
                </a:cubicBezTo>
                <a:cubicBezTo>
                  <a:pt x="1771061" y="84047"/>
                  <a:pt x="2932056" y="0"/>
                  <a:pt x="2932056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5" name="Freeform 54"/>
          <p:cNvSpPr/>
          <p:nvPr/>
        </p:nvSpPr>
        <p:spPr>
          <a:xfrm>
            <a:off x="4042374" y="2878875"/>
            <a:ext cx="651085" cy="174844"/>
          </a:xfrm>
          <a:custGeom>
            <a:avLst/>
            <a:gdLst>
              <a:gd name="connsiteX0" fmla="*/ 0 w 868113"/>
              <a:gd name="connsiteY0" fmla="*/ 8985 h 233125"/>
              <a:gd name="connsiteX1" fmla="*/ 121391 w 868113"/>
              <a:gd name="connsiteY1" fmla="*/ 8985 h 233125"/>
              <a:gd name="connsiteX2" fmla="*/ 662981 w 868113"/>
              <a:gd name="connsiteY2" fmla="*/ 102370 h 233125"/>
              <a:gd name="connsiteX3" fmla="*/ 849736 w 868113"/>
              <a:gd name="connsiteY3" fmla="*/ 233110 h 233125"/>
              <a:gd name="connsiteX4" fmla="*/ 859074 w 868113"/>
              <a:gd name="connsiteY4" fmla="*/ 111709 h 233125"/>
              <a:gd name="connsiteX5" fmla="*/ 831061 w 868113"/>
              <a:gd name="connsiteY5" fmla="*/ 214433 h 233125"/>
              <a:gd name="connsiteX6" fmla="*/ 672319 w 868113"/>
              <a:gd name="connsiteY6" fmla="*/ 195756 h 23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113" h="233125">
                <a:moveTo>
                  <a:pt x="0" y="8985"/>
                </a:moveTo>
                <a:cubicBezTo>
                  <a:pt x="5447" y="1203"/>
                  <a:pt x="10894" y="-6579"/>
                  <a:pt x="121391" y="8985"/>
                </a:cubicBezTo>
                <a:cubicBezTo>
                  <a:pt x="231888" y="24549"/>
                  <a:pt x="541590" y="65016"/>
                  <a:pt x="662981" y="102370"/>
                </a:cubicBezTo>
                <a:cubicBezTo>
                  <a:pt x="784372" y="139724"/>
                  <a:pt x="817054" y="231554"/>
                  <a:pt x="849736" y="233110"/>
                </a:cubicBezTo>
                <a:cubicBezTo>
                  <a:pt x="882418" y="234666"/>
                  <a:pt x="862187" y="114822"/>
                  <a:pt x="859074" y="111709"/>
                </a:cubicBezTo>
                <a:cubicBezTo>
                  <a:pt x="855962" y="108596"/>
                  <a:pt x="862187" y="200425"/>
                  <a:pt x="831061" y="214433"/>
                </a:cubicBezTo>
                <a:cubicBezTo>
                  <a:pt x="799935" y="228441"/>
                  <a:pt x="736127" y="212098"/>
                  <a:pt x="672319" y="19575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6" name="TextBox 55"/>
          <p:cNvSpPr txBox="1"/>
          <p:nvPr/>
        </p:nvSpPr>
        <p:spPr>
          <a:xfrm>
            <a:off x="1554009" y="3710866"/>
            <a:ext cx="86113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Customer 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21654" y="4393005"/>
            <a:ext cx="90120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Customer B</a:t>
            </a:r>
          </a:p>
        </p:txBody>
      </p:sp>
    </p:spTree>
    <p:extLst>
      <p:ext uri="{BB962C8B-B14F-4D97-AF65-F5344CB8AC3E}">
        <p14:creationId xmlns:p14="http://schemas.microsoft.com/office/powerpoint/2010/main" val="554954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Adding IPv6 to the CGN Mix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The space is not exclusively an IPv4 space.</a:t>
            </a:r>
          </a:p>
          <a:p>
            <a:r>
              <a:rPr lang="en-US" sz="2100" dirty="0"/>
              <a:t>While CGNs using all-IPv4 technologies are common today, we are also looking at how to use CGN variants with a mix of IPv6 and IPv4</a:t>
            </a:r>
          </a:p>
          <a:p>
            <a:pPr marL="685800" lvl="2" indent="0">
              <a:buNone/>
            </a:pP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Max's Handwritin"/>
                <a:cs typeface="Max's Handwritin"/>
              </a:rPr>
              <a:t>For example: Dual-Stack Light connects IPv4 end users to the IPv4 Internet across an IPv6 ISP infrastructure.</a:t>
            </a:r>
          </a:p>
          <a:p>
            <a:pPr marL="685800" lvl="2" indent="0">
              <a:buNone/>
            </a:pPr>
            <a:endParaRPr lang="en-US" sz="1500" dirty="0"/>
          </a:p>
          <a:p>
            <a:r>
              <a:rPr lang="en-US" dirty="0" smtClean="0"/>
              <a:t>We see many more variants of ISP’s address transforming middleware when they IPv6 into the mix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2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++IPv6:</a:t>
            </a:r>
            <a:br>
              <a:rPr lang="en-US" dirty="0" smtClean="0">
                <a:latin typeface="Powderfinger Type"/>
                <a:cs typeface="Powderfinger Type"/>
              </a:rPr>
            </a:br>
            <a:r>
              <a:rPr lang="en-US" dirty="0" smtClean="0">
                <a:latin typeface="Powderfinger Type"/>
                <a:cs typeface="Powderfinger Type"/>
              </a:rPr>
              <a:t>Transition Technologies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" name="Picture 2" descr="Screen Shot 2013-09-11 at 10.16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84" y="1182265"/>
            <a:ext cx="4719908" cy="34130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1077" y="4742602"/>
            <a:ext cx="455124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Randy Bush, APPRICOT 2012: http://</a:t>
            </a:r>
            <a:r>
              <a:rPr lang="en-US" sz="600" dirty="0" err="1"/>
              <a:t>meetings.apnic.net</a:t>
            </a:r>
            <a:r>
              <a:rPr lang="en-US" sz="600" dirty="0"/>
              <a:t>/__data/assets/</a:t>
            </a:r>
            <a:r>
              <a:rPr lang="en-US" sz="600" dirty="0" err="1"/>
              <a:t>pdf_file</a:t>
            </a:r>
            <a:r>
              <a:rPr lang="en-US" sz="600" dirty="0"/>
              <a:t>/0016/45241/120229.apops-v4-life-extension.pdf</a:t>
            </a:r>
          </a:p>
        </p:txBody>
      </p:sp>
    </p:spTree>
    <p:extLst>
      <p:ext uri="{BB962C8B-B14F-4D97-AF65-F5344CB8AC3E}">
        <p14:creationId xmlns:p14="http://schemas.microsoft.com/office/powerpoint/2010/main" val="1436688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Transition Technologies Example: 464XLAT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 descr="Screen Shot 2013-09-11 at 10.11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63" y="1143693"/>
            <a:ext cx="2257862" cy="1686303"/>
          </a:xfrm>
          <a:prstGeom prst="rect">
            <a:avLst/>
          </a:prstGeom>
        </p:spPr>
      </p:pic>
      <p:pic>
        <p:nvPicPr>
          <p:cNvPr id="6" name="Picture 5" descr="Screen Shot 2013-09-11 at 10.12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63" y="1528060"/>
            <a:ext cx="2316413" cy="1731060"/>
          </a:xfrm>
          <a:prstGeom prst="rect">
            <a:avLst/>
          </a:prstGeom>
        </p:spPr>
      </p:pic>
      <p:pic>
        <p:nvPicPr>
          <p:cNvPr id="7" name="Picture 6" descr="Screen Shot 2013-09-11 at 10.12.4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35" y="2976688"/>
            <a:ext cx="2446129" cy="1837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3219" y="4832192"/>
            <a:ext cx="6205545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88" b="1" dirty="0"/>
          </a:p>
          <a:p>
            <a:r>
              <a:rPr lang="en-US" sz="788" u="sng" dirty="0" err="1"/>
              <a:t>Masataka</a:t>
            </a:r>
            <a:r>
              <a:rPr lang="en-US" sz="788" u="sng" dirty="0"/>
              <a:t> </a:t>
            </a:r>
            <a:r>
              <a:rPr lang="en-US" sz="788" u="sng" dirty="0" err="1"/>
              <a:t>Mawatari</a:t>
            </a:r>
            <a:r>
              <a:rPr lang="en-US" sz="788" dirty="0"/>
              <a:t>, Apricot 2012, http://</a:t>
            </a:r>
            <a:r>
              <a:rPr lang="en-US" sz="788" dirty="0" err="1"/>
              <a:t>meetings.apnic.net</a:t>
            </a:r>
            <a:r>
              <a:rPr lang="en-US" sz="788" dirty="0"/>
              <a:t>/__data/assets/</a:t>
            </a:r>
            <a:r>
              <a:rPr lang="en-US" sz="788" dirty="0" err="1"/>
              <a:t>pdf_file</a:t>
            </a:r>
            <a:r>
              <a:rPr lang="en-US" sz="788" dirty="0"/>
              <a:t>/0020/45542/jpix_464xlat_apricot2012_for_web.pdf </a:t>
            </a:r>
            <a:endParaRPr lang="en-US" sz="788" u="sng" dirty="0"/>
          </a:p>
        </p:txBody>
      </p:sp>
    </p:spTree>
    <p:extLst>
      <p:ext uri="{BB962C8B-B14F-4D97-AF65-F5344CB8AC3E}">
        <p14:creationId xmlns:p14="http://schemas.microsoft.com/office/powerpoint/2010/main" val="1653708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361" y="205222"/>
            <a:ext cx="6074914" cy="1533643"/>
          </a:xfrm>
        </p:spPr>
        <p:txBody>
          <a:bodyPr/>
          <a:lstStyle/>
          <a:p>
            <a:r>
              <a:rPr lang="en-US" sz="3000" dirty="0">
                <a:latin typeface="Powderfinger Type"/>
                <a:cs typeface="Powderfinger Type"/>
              </a:rPr>
              <a:t>What does this mean for Forensic tracing?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1216441" y="4971763"/>
            <a:ext cx="292680" cy="140415"/>
          </a:xfrm>
          <a:prstGeom prst="rect">
            <a:avLst/>
          </a:prstGeom>
        </p:spPr>
        <p:txBody>
          <a:bodyPr vert="horz" wrap="square" lIns="62209" tIns="31105" rIns="62209" bIns="31105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F0FA16-2837-AE42-AE5D-14083171F84D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85361" y="1646458"/>
            <a:ext cx="6025096" cy="9798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984807"/>
                </a:solidFill>
                <a:latin typeface="+mn-lt"/>
                <a:cs typeface="Max's Handwritin"/>
              </a:rPr>
              <a:t>There is no single consistent model of how an IP network manages IPv4 and IPv6 addresses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984807"/>
              </a:solidFill>
              <a:latin typeface="+mn-lt"/>
              <a:cs typeface="Max's Handwriti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984807"/>
                </a:solidFill>
                <a:latin typeface="+mn-lt"/>
                <a:cs typeface="Max's Handwritin"/>
              </a:rPr>
              <a:t>There is no fixed relationship between IPv4 and IPv6 addresses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984807"/>
              </a:solidFill>
              <a:latin typeface="+mn-lt"/>
              <a:cs typeface="Max's Handwriti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984807"/>
                </a:solidFill>
                <a:latin typeface="+mn-lt"/>
                <a:cs typeface="Max's Handwritin"/>
              </a:rPr>
              <a:t>What you see in terms of network trace information is strongly dependent on </a:t>
            </a:r>
            <a:r>
              <a:rPr lang="en-US" sz="1800" b="1" dirty="0">
                <a:solidFill>
                  <a:srgbClr val="984807"/>
                </a:solidFill>
                <a:latin typeface="+mn-lt"/>
                <a:cs typeface="Max's Handwritin"/>
              </a:rPr>
              <a:t>where</a:t>
            </a:r>
            <a:r>
              <a:rPr lang="en-US" sz="1800" dirty="0">
                <a:solidFill>
                  <a:srgbClr val="984807"/>
                </a:solidFill>
                <a:latin typeface="+mn-lt"/>
                <a:cs typeface="Max's Handwritin"/>
              </a:rPr>
              <a:t> the trace data is collected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984807"/>
              </a:solidFill>
              <a:latin typeface="+mn-lt"/>
              <a:cs typeface="Max's Handwritin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984807"/>
              </a:solidFill>
              <a:latin typeface="+mn-lt"/>
              <a:cs typeface="Max's Handwritin"/>
            </a:endParaRPr>
          </a:p>
        </p:txBody>
      </p:sp>
    </p:spTree>
    <p:extLst>
      <p:ext uri="{BB962C8B-B14F-4D97-AF65-F5344CB8AC3E}">
        <p14:creationId xmlns:p14="http://schemas.microsoft.com/office/powerpoint/2010/main" val="663310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361" y="205222"/>
            <a:ext cx="6074914" cy="1533643"/>
          </a:xfrm>
        </p:spPr>
        <p:txBody>
          <a:bodyPr/>
          <a:lstStyle/>
          <a:p>
            <a:r>
              <a:rPr lang="en-US" sz="3000" dirty="0">
                <a:latin typeface="Powderfinger Type"/>
                <a:cs typeface="Powderfinger Type"/>
              </a:rPr>
              <a:t>What does this mean for LEAs?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1216441" y="4971763"/>
            <a:ext cx="292680" cy="140415"/>
          </a:xfrm>
          <a:prstGeom prst="rect">
            <a:avLst/>
          </a:prstGeom>
        </p:spPr>
        <p:txBody>
          <a:bodyPr vert="horz" wrap="square" lIns="62209" tIns="31105" rIns="62209" bIns="31105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F0FA16-2837-AE42-AE5D-14083171F84D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85361" y="1646457"/>
            <a:ext cx="6352812" cy="216367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998"/>
              </a:spcBef>
              <a:buNone/>
            </a:pPr>
            <a:r>
              <a:rPr lang="en-US" sz="2100" dirty="0">
                <a:solidFill>
                  <a:srgbClr val="984807"/>
                </a:solidFill>
                <a:latin typeface="+mn-lt"/>
                <a:cs typeface="Max's Handwritin"/>
              </a:rPr>
              <a:t>What’s the likely response from LEAs and regulators?</a:t>
            </a:r>
          </a:p>
          <a:p>
            <a:pPr marL="0" indent="0">
              <a:spcBef>
                <a:spcPts val="1998"/>
              </a:spcBef>
              <a:buNone/>
            </a:pPr>
            <a:r>
              <a:rPr lang="en-US" sz="2100" dirty="0">
                <a:solidFill>
                  <a:srgbClr val="984807"/>
                </a:solidFill>
                <a:latin typeface="+mn-lt"/>
                <a:cs typeface="Max's Handwritin"/>
              </a:rPr>
              <a:t>One likely response is to augment the record keeping rules for ISPs</a:t>
            </a:r>
            <a:endParaRPr lang="en-US" sz="1500" dirty="0">
              <a:solidFill>
                <a:srgbClr val="984807"/>
              </a:solidFill>
              <a:latin typeface="+mn-lt"/>
              <a:cs typeface="Max's Handwritin"/>
            </a:endParaRPr>
          </a:p>
        </p:txBody>
      </p:sp>
    </p:spTree>
    <p:extLst>
      <p:ext uri="{BB962C8B-B14F-4D97-AF65-F5344CB8AC3E}">
        <p14:creationId xmlns:p14="http://schemas.microsoft.com/office/powerpoint/2010/main" val="3110258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361" y="205222"/>
            <a:ext cx="6074914" cy="1533643"/>
          </a:xfrm>
        </p:spPr>
        <p:txBody>
          <a:bodyPr/>
          <a:lstStyle/>
          <a:p>
            <a:r>
              <a:rPr lang="en-US" sz="3000" dirty="0">
                <a:latin typeface="Powderfinger Type"/>
                <a:cs typeface="Powderfinger Type"/>
              </a:rPr>
              <a:t>What does this mean for ISPs and LEAs?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1216441" y="4971763"/>
            <a:ext cx="292680" cy="140415"/>
          </a:xfrm>
          <a:prstGeom prst="rect">
            <a:avLst/>
          </a:prstGeom>
        </p:spPr>
        <p:txBody>
          <a:bodyPr vert="horz" wrap="square" lIns="62209" tIns="31105" rIns="62209" bIns="31105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F0FA16-2837-AE42-AE5D-14083171F84D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1172" y="1542481"/>
            <a:ext cx="6314276" cy="33253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solidFill>
                  <a:srgbClr val="984807"/>
                </a:solidFill>
                <a:latin typeface="+mn-lt"/>
                <a:cs typeface="Max's Handwritin"/>
              </a:rPr>
              <a:t>But what are the new record keeping rules?</a:t>
            </a:r>
          </a:p>
          <a:p>
            <a:pPr marL="0" indent="0">
              <a:buNone/>
            </a:pPr>
            <a:endParaRPr lang="en-US" sz="2100" dirty="0">
              <a:solidFill>
                <a:srgbClr val="984807"/>
              </a:solidFill>
              <a:latin typeface="+mn-lt"/>
              <a:cs typeface="Max's Handwritin"/>
            </a:endParaRPr>
          </a:p>
          <a:p>
            <a:pPr marL="0" indent="0">
              <a:buNone/>
            </a:pPr>
            <a:r>
              <a:rPr lang="en-US" sz="2100" dirty="0">
                <a:solidFill>
                  <a:srgbClr val="984807"/>
                </a:solidFill>
                <a:latin typeface="+mn-lt"/>
                <a:cs typeface="Max's Handwritin"/>
              </a:rPr>
              <a:t>In order to map a “external” IP address and time to a subscriber as part of a </a:t>
            </a:r>
            <a:r>
              <a:rPr lang="en-US" sz="2100" dirty="0" err="1">
                <a:solidFill>
                  <a:srgbClr val="984807"/>
                </a:solidFill>
                <a:latin typeface="+mn-lt"/>
                <a:cs typeface="Max's Handwritin"/>
              </a:rPr>
              <a:t>traceback</a:t>
            </a:r>
            <a:r>
              <a:rPr lang="en-US" sz="2100" dirty="0">
                <a:solidFill>
                  <a:srgbClr val="984807"/>
                </a:solidFill>
                <a:latin typeface="+mn-lt"/>
                <a:cs typeface="Max's Handwritin"/>
              </a:rPr>
              <a:t> exercise then:</a:t>
            </a:r>
          </a:p>
          <a:p>
            <a:pPr marL="342900" lvl="1" indent="0">
              <a:buNone/>
            </a:pPr>
            <a:r>
              <a:rPr lang="en-US" sz="1800" dirty="0">
                <a:latin typeface="+mn-lt"/>
                <a:cs typeface="Max's Handwritin"/>
              </a:rPr>
              <a:t>for </a:t>
            </a:r>
            <a:r>
              <a:rPr lang="en-US" sz="1800" b="1" dirty="0">
                <a:latin typeface="+mn-lt"/>
                <a:cs typeface="Max's Handwritin"/>
              </a:rPr>
              <a:t>every</a:t>
            </a:r>
            <a:r>
              <a:rPr lang="en-US" sz="1800" dirty="0">
                <a:latin typeface="+mn-lt"/>
                <a:cs typeface="Max's Handwritin"/>
              </a:rPr>
              <a:t> active middleware element you now need to hold the </a:t>
            </a:r>
            <a:r>
              <a:rPr lang="en-US" sz="1800" b="1" dirty="0">
                <a:latin typeface="+mn-lt"/>
                <a:cs typeface="Max's Handwritin"/>
              </a:rPr>
              <a:t>precise</a:t>
            </a:r>
            <a:r>
              <a:rPr lang="en-US" sz="1800" dirty="0">
                <a:latin typeface="+mn-lt"/>
                <a:cs typeface="Max's Handwritin"/>
              </a:rPr>
              <a:t> time and the </a:t>
            </a:r>
            <a:r>
              <a:rPr lang="en-US" sz="1800" b="1" dirty="0">
                <a:latin typeface="+mn-lt"/>
                <a:cs typeface="Max's Handwritin"/>
              </a:rPr>
              <a:t>precise</a:t>
            </a:r>
            <a:r>
              <a:rPr lang="en-US" sz="1800" dirty="0">
                <a:latin typeface="+mn-lt"/>
                <a:cs typeface="Max's Handwritin"/>
              </a:rPr>
              <a:t> transforms that were applied to a packet flow</a:t>
            </a:r>
          </a:p>
          <a:p>
            <a:pPr marL="342900" lvl="1" indent="0">
              <a:buNone/>
            </a:pPr>
            <a:r>
              <a:rPr lang="en-US" sz="1800" dirty="0">
                <a:latin typeface="+mn-lt"/>
                <a:cs typeface="Max's Handwritin"/>
              </a:rPr>
              <a:t>and you need to be able to </a:t>
            </a:r>
            <a:r>
              <a:rPr lang="en-US" sz="1800" b="1" dirty="0">
                <a:latin typeface="+mn-lt"/>
                <a:cs typeface="Max's Handwritin"/>
              </a:rPr>
              <a:t>cross-match</a:t>
            </a:r>
            <a:r>
              <a:rPr lang="en-US" sz="1800" dirty="0">
                <a:latin typeface="+mn-lt"/>
                <a:cs typeface="Max's Handwritin"/>
              </a:rPr>
              <a:t> these records accurately</a:t>
            </a:r>
          </a:p>
          <a:p>
            <a:pPr marL="342900" lvl="1" indent="0">
              <a:buNone/>
            </a:pPr>
            <a:endParaRPr lang="en-US" sz="1800" dirty="0">
              <a:solidFill>
                <a:srgbClr val="984807"/>
              </a:solidFill>
              <a:latin typeface="+mn-lt"/>
              <a:cs typeface="Max's Handwritin"/>
            </a:endParaRPr>
          </a:p>
          <a:p>
            <a:pPr marL="0" indent="0">
              <a:buNone/>
            </a:pPr>
            <a:endParaRPr lang="en-US" sz="2100" dirty="0">
              <a:solidFill>
                <a:srgbClr val="984807"/>
              </a:solidFill>
              <a:latin typeface="+mn-lt"/>
              <a:cs typeface="Max's Handwritin"/>
            </a:endParaRPr>
          </a:p>
        </p:txBody>
      </p:sp>
    </p:spTree>
    <p:extLst>
      <p:ext uri="{BB962C8B-B14F-4D97-AF65-F5344CB8AC3E}">
        <p14:creationId xmlns:p14="http://schemas.microsoft.com/office/powerpoint/2010/main" val="112828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owderfinger Type"/>
                <a:cs typeface="Powderfinger Type"/>
              </a:rPr>
              <a:t>Traceback</a:t>
            </a:r>
            <a:r>
              <a:rPr lang="en-US" dirty="0" smtClean="0">
                <a:latin typeface="Powderfinger Type"/>
                <a:cs typeface="Powderfinger Type"/>
              </a:rPr>
              <a:t> – Version 1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425917" y="1784070"/>
            <a:ext cx="704461" cy="724154"/>
            <a:chOff x="1652723" y="3389599"/>
            <a:chExt cx="1326727" cy="1251685"/>
          </a:xfrm>
        </p:grpSpPr>
        <p:sp>
          <p:nvSpPr>
            <p:cNvPr id="6" name="Freeform 5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Freeform 7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27950" y="1784070"/>
            <a:ext cx="11176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A: 192.0.2.1</a:t>
            </a:r>
          </a:p>
        </p:txBody>
      </p:sp>
      <p:sp>
        <p:nvSpPr>
          <p:cNvPr id="11" name="Freeform 10"/>
          <p:cNvSpPr/>
          <p:nvPr/>
        </p:nvSpPr>
        <p:spPr>
          <a:xfrm>
            <a:off x="3082374" y="2245363"/>
            <a:ext cx="1589871" cy="142137"/>
          </a:xfrm>
          <a:custGeom>
            <a:avLst/>
            <a:gdLst>
              <a:gd name="connsiteX0" fmla="*/ 0 w 1712325"/>
              <a:gd name="connsiteY0" fmla="*/ 348198 h 348198"/>
              <a:gd name="connsiteX1" fmla="*/ 977675 w 1712325"/>
              <a:gd name="connsiteY1" fmla="*/ 92379 h 348198"/>
              <a:gd name="connsiteX2" fmla="*/ 877166 w 1712325"/>
              <a:gd name="connsiteY2" fmla="*/ 220289 h 348198"/>
              <a:gd name="connsiteX3" fmla="*/ 1681235 w 1712325"/>
              <a:gd name="connsiteY3" fmla="*/ 28425 h 348198"/>
              <a:gd name="connsiteX4" fmla="*/ 1562452 w 1712325"/>
              <a:gd name="connsiteY4" fmla="*/ 1015 h 348198"/>
              <a:gd name="connsiteX5" fmla="*/ 1708647 w 1712325"/>
              <a:gd name="connsiteY5" fmla="*/ 28425 h 348198"/>
              <a:gd name="connsiteX6" fmla="*/ 1653824 w 1712325"/>
              <a:gd name="connsiteY6" fmla="*/ 128925 h 34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325" h="348198">
                <a:moveTo>
                  <a:pt x="0" y="348198"/>
                </a:moveTo>
                <a:cubicBezTo>
                  <a:pt x="415740" y="230947"/>
                  <a:pt x="831481" y="113697"/>
                  <a:pt x="977675" y="92379"/>
                </a:cubicBezTo>
                <a:cubicBezTo>
                  <a:pt x="1123869" y="71061"/>
                  <a:pt x="759906" y="230948"/>
                  <a:pt x="877166" y="220289"/>
                </a:cubicBezTo>
                <a:cubicBezTo>
                  <a:pt x="994426" y="209630"/>
                  <a:pt x="1567021" y="64971"/>
                  <a:pt x="1681235" y="28425"/>
                </a:cubicBezTo>
                <a:cubicBezTo>
                  <a:pt x="1795449" y="-8121"/>
                  <a:pt x="1557883" y="1015"/>
                  <a:pt x="1562452" y="1015"/>
                </a:cubicBezTo>
                <a:cubicBezTo>
                  <a:pt x="1567021" y="1015"/>
                  <a:pt x="1693418" y="7107"/>
                  <a:pt x="1708647" y="28425"/>
                </a:cubicBezTo>
                <a:cubicBezTo>
                  <a:pt x="1723876" y="49743"/>
                  <a:pt x="1653824" y="128925"/>
                  <a:pt x="1653824" y="128925"/>
                </a:cubicBezTo>
              </a:path>
            </a:pathLst>
          </a:cu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5409792" y="2270243"/>
            <a:ext cx="1302394" cy="109407"/>
          </a:xfrm>
          <a:custGeom>
            <a:avLst/>
            <a:gdLst>
              <a:gd name="connsiteX0" fmla="*/ 0 w 1712325"/>
              <a:gd name="connsiteY0" fmla="*/ 348198 h 348198"/>
              <a:gd name="connsiteX1" fmla="*/ 977675 w 1712325"/>
              <a:gd name="connsiteY1" fmla="*/ 92379 h 348198"/>
              <a:gd name="connsiteX2" fmla="*/ 877166 w 1712325"/>
              <a:gd name="connsiteY2" fmla="*/ 220289 h 348198"/>
              <a:gd name="connsiteX3" fmla="*/ 1681235 w 1712325"/>
              <a:gd name="connsiteY3" fmla="*/ 28425 h 348198"/>
              <a:gd name="connsiteX4" fmla="*/ 1562452 w 1712325"/>
              <a:gd name="connsiteY4" fmla="*/ 1015 h 348198"/>
              <a:gd name="connsiteX5" fmla="*/ 1708647 w 1712325"/>
              <a:gd name="connsiteY5" fmla="*/ 28425 h 348198"/>
              <a:gd name="connsiteX6" fmla="*/ 1653824 w 1712325"/>
              <a:gd name="connsiteY6" fmla="*/ 128925 h 34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325" h="348198">
                <a:moveTo>
                  <a:pt x="0" y="348198"/>
                </a:moveTo>
                <a:cubicBezTo>
                  <a:pt x="415740" y="230947"/>
                  <a:pt x="831481" y="113697"/>
                  <a:pt x="977675" y="92379"/>
                </a:cubicBezTo>
                <a:cubicBezTo>
                  <a:pt x="1123869" y="71061"/>
                  <a:pt x="759906" y="230948"/>
                  <a:pt x="877166" y="220289"/>
                </a:cubicBezTo>
                <a:cubicBezTo>
                  <a:pt x="994426" y="209630"/>
                  <a:pt x="1567021" y="64971"/>
                  <a:pt x="1681235" y="28425"/>
                </a:cubicBezTo>
                <a:cubicBezTo>
                  <a:pt x="1795449" y="-8121"/>
                  <a:pt x="1557883" y="1015"/>
                  <a:pt x="1562452" y="1015"/>
                </a:cubicBezTo>
                <a:cubicBezTo>
                  <a:pt x="1567021" y="1015"/>
                  <a:pt x="1693418" y="7107"/>
                  <a:pt x="1708647" y="28425"/>
                </a:cubicBezTo>
                <a:cubicBezTo>
                  <a:pt x="1723876" y="49743"/>
                  <a:pt x="1653824" y="128925"/>
                  <a:pt x="1653824" y="128925"/>
                </a:cubicBezTo>
              </a:path>
            </a:pathLst>
          </a:cu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4617400" y="1876408"/>
            <a:ext cx="792392" cy="692825"/>
          </a:xfrm>
          <a:custGeom>
            <a:avLst/>
            <a:gdLst>
              <a:gd name="connsiteX0" fmla="*/ 814433 w 929820"/>
              <a:gd name="connsiteY0" fmla="*/ 292474 h 624599"/>
              <a:gd name="connsiteX1" fmla="*/ 750473 w 929820"/>
              <a:gd name="connsiteY1" fmla="*/ 64064 h 624599"/>
              <a:gd name="connsiteX2" fmla="*/ 448947 w 929820"/>
              <a:gd name="connsiteY2" fmla="*/ 146292 h 624599"/>
              <a:gd name="connsiteX3" fmla="*/ 421535 w 929820"/>
              <a:gd name="connsiteY3" fmla="*/ 109 h 624599"/>
              <a:gd name="connsiteX4" fmla="*/ 165695 w 929820"/>
              <a:gd name="connsiteY4" fmla="*/ 173701 h 624599"/>
              <a:gd name="connsiteX5" fmla="*/ 183969 w 929820"/>
              <a:gd name="connsiteY5" fmla="*/ 347292 h 624599"/>
              <a:gd name="connsiteX6" fmla="*/ 147421 w 929820"/>
              <a:gd name="connsiteY6" fmla="*/ 255928 h 624599"/>
              <a:gd name="connsiteX7" fmla="*/ 1227 w 929820"/>
              <a:gd name="connsiteY7" fmla="*/ 493474 h 624599"/>
              <a:gd name="connsiteX8" fmla="*/ 238792 w 929820"/>
              <a:gd name="connsiteY8" fmla="*/ 566565 h 624599"/>
              <a:gd name="connsiteX9" fmla="*/ 311890 w 929820"/>
              <a:gd name="connsiteY9" fmla="*/ 484338 h 624599"/>
              <a:gd name="connsiteX10" fmla="*/ 293615 w 929820"/>
              <a:gd name="connsiteY10" fmla="*/ 566565 h 624599"/>
              <a:gd name="connsiteX11" fmla="*/ 531181 w 929820"/>
              <a:gd name="connsiteY11" fmla="*/ 612247 h 624599"/>
              <a:gd name="connsiteX12" fmla="*/ 595141 w 929820"/>
              <a:gd name="connsiteY12" fmla="*/ 429520 h 624599"/>
              <a:gd name="connsiteX13" fmla="*/ 704787 w 929820"/>
              <a:gd name="connsiteY13" fmla="*/ 621384 h 624599"/>
              <a:gd name="connsiteX14" fmla="*/ 860118 w 929820"/>
              <a:gd name="connsiteY14" fmla="*/ 539156 h 624599"/>
              <a:gd name="connsiteX15" fmla="*/ 924078 w 929820"/>
              <a:gd name="connsiteY15" fmla="*/ 402110 h 624599"/>
              <a:gd name="connsiteX16" fmla="*/ 723061 w 929820"/>
              <a:gd name="connsiteY16" fmla="*/ 310747 h 624599"/>
              <a:gd name="connsiteX17" fmla="*/ 814433 w 929820"/>
              <a:gd name="connsiteY17" fmla="*/ 292474 h 6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9820" h="624599">
                <a:moveTo>
                  <a:pt x="814433" y="292474"/>
                </a:moveTo>
                <a:cubicBezTo>
                  <a:pt x="819002" y="251360"/>
                  <a:pt x="811387" y="88428"/>
                  <a:pt x="750473" y="64064"/>
                </a:cubicBezTo>
                <a:cubicBezTo>
                  <a:pt x="689559" y="39700"/>
                  <a:pt x="503770" y="156951"/>
                  <a:pt x="448947" y="146292"/>
                </a:cubicBezTo>
                <a:cubicBezTo>
                  <a:pt x="394124" y="135633"/>
                  <a:pt x="468744" y="-4459"/>
                  <a:pt x="421535" y="109"/>
                </a:cubicBezTo>
                <a:cubicBezTo>
                  <a:pt x="374326" y="4677"/>
                  <a:pt x="205289" y="115837"/>
                  <a:pt x="165695" y="173701"/>
                </a:cubicBezTo>
                <a:cubicBezTo>
                  <a:pt x="126101" y="231565"/>
                  <a:pt x="187015" y="333588"/>
                  <a:pt x="183969" y="347292"/>
                </a:cubicBezTo>
                <a:cubicBezTo>
                  <a:pt x="180923" y="360996"/>
                  <a:pt x="177878" y="231564"/>
                  <a:pt x="147421" y="255928"/>
                </a:cubicBezTo>
                <a:cubicBezTo>
                  <a:pt x="116964" y="280292"/>
                  <a:pt x="-14002" y="441701"/>
                  <a:pt x="1227" y="493474"/>
                </a:cubicBezTo>
                <a:cubicBezTo>
                  <a:pt x="16455" y="545247"/>
                  <a:pt x="187015" y="568088"/>
                  <a:pt x="238792" y="566565"/>
                </a:cubicBezTo>
                <a:cubicBezTo>
                  <a:pt x="290569" y="565042"/>
                  <a:pt x="302753" y="484338"/>
                  <a:pt x="311890" y="484338"/>
                </a:cubicBezTo>
                <a:cubicBezTo>
                  <a:pt x="321027" y="484338"/>
                  <a:pt x="257067" y="545247"/>
                  <a:pt x="293615" y="566565"/>
                </a:cubicBezTo>
                <a:cubicBezTo>
                  <a:pt x="330163" y="587883"/>
                  <a:pt x="480927" y="635088"/>
                  <a:pt x="531181" y="612247"/>
                </a:cubicBezTo>
                <a:cubicBezTo>
                  <a:pt x="581435" y="589406"/>
                  <a:pt x="566207" y="427997"/>
                  <a:pt x="595141" y="429520"/>
                </a:cubicBezTo>
                <a:cubicBezTo>
                  <a:pt x="624075" y="431043"/>
                  <a:pt x="660624" y="603111"/>
                  <a:pt x="704787" y="621384"/>
                </a:cubicBezTo>
                <a:cubicBezTo>
                  <a:pt x="748950" y="639657"/>
                  <a:pt x="823569" y="575702"/>
                  <a:pt x="860118" y="539156"/>
                </a:cubicBezTo>
                <a:cubicBezTo>
                  <a:pt x="896667" y="502610"/>
                  <a:pt x="946921" y="440178"/>
                  <a:pt x="924078" y="402110"/>
                </a:cubicBezTo>
                <a:cubicBezTo>
                  <a:pt x="901235" y="364042"/>
                  <a:pt x="744381" y="330542"/>
                  <a:pt x="723061" y="310747"/>
                </a:cubicBezTo>
                <a:cubicBezTo>
                  <a:pt x="701741" y="290952"/>
                  <a:pt x="809864" y="333588"/>
                  <a:pt x="814433" y="292474"/>
                </a:cubicBezTo>
                <a:close/>
              </a:path>
            </a:pathLst>
          </a:cu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5" name="Group 14"/>
          <p:cNvGrpSpPr/>
          <p:nvPr/>
        </p:nvGrpSpPr>
        <p:grpSpPr>
          <a:xfrm>
            <a:off x="6769199" y="1562333"/>
            <a:ext cx="438840" cy="984672"/>
            <a:chOff x="7501598" y="2412006"/>
            <a:chExt cx="585120" cy="1312896"/>
          </a:xfrm>
        </p:grpSpPr>
        <p:sp>
          <p:nvSpPr>
            <p:cNvPr id="16" name="Freeform 15"/>
            <p:cNvSpPr/>
            <p:nvPr/>
          </p:nvSpPr>
          <p:spPr>
            <a:xfrm>
              <a:off x="7501598" y="2567325"/>
              <a:ext cx="285523" cy="1157577"/>
            </a:xfrm>
            <a:custGeom>
              <a:avLst/>
              <a:gdLst>
                <a:gd name="connsiteX0" fmla="*/ 9137 w 285523"/>
                <a:gd name="connsiteY0" fmla="*/ 82227 h 1157577"/>
                <a:gd name="connsiteX1" fmla="*/ 9137 w 285523"/>
                <a:gd name="connsiteY1" fmla="*/ 913638 h 1157577"/>
                <a:gd name="connsiteX2" fmla="*/ 27411 w 285523"/>
                <a:gd name="connsiteY2" fmla="*/ 941047 h 1157577"/>
                <a:gd name="connsiteX3" fmla="*/ 264977 w 285523"/>
                <a:gd name="connsiteY3" fmla="*/ 1096366 h 1157577"/>
                <a:gd name="connsiteX4" fmla="*/ 274114 w 285523"/>
                <a:gd name="connsiteY4" fmla="*/ 1078093 h 1157577"/>
                <a:gd name="connsiteX5" fmla="*/ 283251 w 285523"/>
                <a:gd name="connsiteY5" fmla="*/ 173591 h 1157577"/>
                <a:gd name="connsiteX6" fmla="*/ 228428 w 285523"/>
                <a:gd name="connsiteY6" fmla="*/ 118773 h 1157577"/>
                <a:gd name="connsiteX7" fmla="*/ 0 w 285523"/>
                <a:gd name="connsiteY7" fmla="*/ 0 h 115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523" h="1157577">
                  <a:moveTo>
                    <a:pt x="9137" y="82227"/>
                  </a:moveTo>
                  <a:cubicBezTo>
                    <a:pt x="7614" y="426364"/>
                    <a:pt x="6091" y="770501"/>
                    <a:pt x="9137" y="913638"/>
                  </a:cubicBezTo>
                  <a:cubicBezTo>
                    <a:pt x="12183" y="1056775"/>
                    <a:pt x="-15229" y="910592"/>
                    <a:pt x="27411" y="941047"/>
                  </a:cubicBezTo>
                  <a:cubicBezTo>
                    <a:pt x="70051" y="971502"/>
                    <a:pt x="223860" y="1073525"/>
                    <a:pt x="264977" y="1096366"/>
                  </a:cubicBezTo>
                  <a:cubicBezTo>
                    <a:pt x="306094" y="1119207"/>
                    <a:pt x="271068" y="1231889"/>
                    <a:pt x="274114" y="1078093"/>
                  </a:cubicBezTo>
                  <a:cubicBezTo>
                    <a:pt x="277160" y="924297"/>
                    <a:pt x="290865" y="333478"/>
                    <a:pt x="283251" y="173591"/>
                  </a:cubicBezTo>
                  <a:cubicBezTo>
                    <a:pt x="275637" y="13704"/>
                    <a:pt x="275636" y="147705"/>
                    <a:pt x="228428" y="118773"/>
                  </a:cubicBezTo>
                  <a:cubicBezTo>
                    <a:pt x="181220" y="89841"/>
                    <a:pt x="0" y="0"/>
                    <a:pt x="0" y="0"/>
                  </a:cubicBez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775712" y="2539915"/>
              <a:ext cx="274115" cy="146183"/>
            </a:xfrm>
            <a:custGeom>
              <a:avLst/>
              <a:gdLst>
                <a:gd name="connsiteX0" fmla="*/ 0 w 274115"/>
                <a:gd name="connsiteY0" fmla="*/ 146183 h 146183"/>
                <a:gd name="connsiteX1" fmla="*/ 274115 w 274115"/>
                <a:gd name="connsiteY1" fmla="*/ 0 h 1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15" h="146183">
                  <a:moveTo>
                    <a:pt x="0" y="146183"/>
                  </a:moveTo>
                  <a:lnTo>
                    <a:pt x="274115" y="0"/>
                  </a:ln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791054" y="3533877"/>
              <a:ext cx="274115" cy="146183"/>
            </a:xfrm>
            <a:custGeom>
              <a:avLst/>
              <a:gdLst>
                <a:gd name="connsiteX0" fmla="*/ 0 w 274115"/>
                <a:gd name="connsiteY0" fmla="*/ 146183 h 146183"/>
                <a:gd name="connsiteX1" fmla="*/ 274115 w 274115"/>
                <a:gd name="connsiteY1" fmla="*/ 0 h 1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15" h="146183">
                  <a:moveTo>
                    <a:pt x="0" y="146183"/>
                  </a:moveTo>
                  <a:lnTo>
                    <a:pt x="274115" y="0"/>
                  </a:ln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516939" y="2421142"/>
              <a:ext cx="274115" cy="146183"/>
            </a:xfrm>
            <a:custGeom>
              <a:avLst/>
              <a:gdLst>
                <a:gd name="connsiteX0" fmla="*/ 0 w 274115"/>
                <a:gd name="connsiteY0" fmla="*/ 146183 h 146183"/>
                <a:gd name="connsiteX1" fmla="*/ 274115 w 274115"/>
                <a:gd name="connsiteY1" fmla="*/ 0 h 1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15" h="146183">
                  <a:moveTo>
                    <a:pt x="0" y="146183"/>
                  </a:moveTo>
                  <a:lnTo>
                    <a:pt x="274115" y="0"/>
                  </a:ln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821398" y="2412006"/>
              <a:ext cx="265320" cy="1087230"/>
            </a:xfrm>
            <a:custGeom>
              <a:avLst/>
              <a:gdLst>
                <a:gd name="connsiteX0" fmla="*/ 0 w 265320"/>
                <a:gd name="connsiteY0" fmla="*/ 0 h 1087230"/>
                <a:gd name="connsiteX1" fmla="*/ 246703 w 265320"/>
                <a:gd name="connsiteY1" fmla="*/ 91364 h 1087230"/>
                <a:gd name="connsiteX2" fmla="*/ 246703 w 265320"/>
                <a:gd name="connsiteY2" fmla="*/ 155319 h 1087230"/>
                <a:gd name="connsiteX3" fmla="*/ 237566 w 265320"/>
                <a:gd name="connsiteY3" fmla="*/ 1087230 h 108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320" h="1087230">
                  <a:moveTo>
                    <a:pt x="0" y="0"/>
                  </a:moveTo>
                  <a:cubicBezTo>
                    <a:pt x="102793" y="32738"/>
                    <a:pt x="205586" y="65477"/>
                    <a:pt x="246703" y="91364"/>
                  </a:cubicBezTo>
                  <a:cubicBezTo>
                    <a:pt x="287820" y="117251"/>
                    <a:pt x="248226" y="-10659"/>
                    <a:pt x="246703" y="155319"/>
                  </a:cubicBezTo>
                  <a:cubicBezTo>
                    <a:pt x="245180" y="321297"/>
                    <a:pt x="237566" y="1087230"/>
                    <a:pt x="237566" y="1087230"/>
                  </a:cubicBez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82045" y="2529760"/>
            <a:ext cx="79060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Ftp Server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4893" y="2119981"/>
            <a:ext cx="63030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Internet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2830" y="1038397"/>
            <a:ext cx="5570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hnbergHand"/>
                <a:cs typeface="AhnbergHand"/>
              </a:rPr>
              <a:t>Lets start by looking way back to the Internet of the 1980’s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29619" y="3432998"/>
            <a:ext cx="2704587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25" dirty="0" err="1"/>
              <a:t>ftpserver.net</a:t>
            </a:r>
            <a:r>
              <a:rPr lang="pl-PL" sz="825" dirty="0"/>
              <a:t> 192.0.2.1 [31/</a:t>
            </a:r>
            <a:r>
              <a:rPr lang="pl-PL" sz="825" dirty="0" err="1"/>
              <a:t>Aug</a:t>
            </a:r>
            <a:r>
              <a:rPr lang="pl-PL" sz="825" dirty="0"/>
              <a:t>/2013:00:00:08 +0000]</a:t>
            </a:r>
            <a:endParaRPr lang="en-US" sz="825" dirty="0"/>
          </a:p>
        </p:txBody>
      </p:sp>
      <p:sp>
        <p:nvSpPr>
          <p:cNvPr id="24" name="TextBox 23"/>
          <p:cNvSpPr txBox="1"/>
          <p:nvPr/>
        </p:nvSpPr>
        <p:spPr>
          <a:xfrm>
            <a:off x="3735904" y="3236791"/>
            <a:ext cx="105189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Ftp Server Log</a:t>
            </a:r>
          </a:p>
        </p:txBody>
      </p:sp>
      <p:sp>
        <p:nvSpPr>
          <p:cNvPr id="25" name="Freeform 24"/>
          <p:cNvSpPr/>
          <p:nvPr/>
        </p:nvSpPr>
        <p:spPr>
          <a:xfrm>
            <a:off x="4712554" y="2773551"/>
            <a:ext cx="2229194" cy="529216"/>
          </a:xfrm>
          <a:custGeom>
            <a:avLst/>
            <a:gdLst>
              <a:gd name="connsiteX0" fmla="*/ 2972259 w 2972259"/>
              <a:gd name="connsiteY0" fmla="*/ 0 h 705621"/>
              <a:gd name="connsiteX1" fmla="*/ 1478218 w 2972259"/>
              <a:gd name="connsiteY1" fmla="*/ 158755 h 705621"/>
              <a:gd name="connsiteX2" fmla="*/ 124243 w 2972259"/>
              <a:gd name="connsiteY2" fmla="*/ 635022 h 705621"/>
              <a:gd name="connsiteX3" fmla="*/ 49541 w 2972259"/>
              <a:gd name="connsiteY3" fmla="*/ 569652 h 705621"/>
              <a:gd name="connsiteX4" fmla="*/ 21527 w 2972259"/>
              <a:gd name="connsiteY4" fmla="*/ 700392 h 705621"/>
              <a:gd name="connsiteX5" fmla="*/ 254971 w 2972259"/>
              <a:gd name="connsiteY5" fmla="*/ 681714 h 70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2259" h="705621">
                <a:moveTo>
                  <a:pt x="2972259" y="0"/>
                </a:moveTo>
                <a:cubicBezTo>
                  <a:pt x="2462573" y="26459"/>
                  <a:pt x="1952887" y="52918"/>
                  <a:pt x="1478218" y="158755"/>
                </a:cubicBezTo>
                <a:cubicBezTo>
                  <a:pt x="1003549" y="264592"/>
                  <a:pt x="362356" y="566539"/>
                  <a:pt x="124243" y="635022"/>
                </a:cubicBezTo>
                <a:cubicBezTo>
                  <a:pt x="-113870" y="703505"/>
                  <a:pt x="66660" y="558757"/>
                  <a:pt x="49541" y="569652"/>
                </a:cubicBezTo>
                <a:cubicBezTo>
                  <a:pt x="32422" y="580547"/>
                  <a:pt x="-12711" y="681715"/>
                  <a:pt x="21527" y="700392"/>
                </a:cubicBezTo>
                <a:cubicBezTo>
                  <a:pt x="55765" y="719069"/>
                  <a:pt x="254971" y="681714"/>
                  <a:pt x="254971" y="68171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Freeform 25"/>
          <p:cNvSpPr/>
          <p:nvPr/>
        </p:nvSpPr>
        <p:spPr>
          <a:xfrm>
            <a:off x="4518600" y="3621024"/>
            <a:ext cx="399189" cy="21012"/>
          </a:xfrm>
          <a:custGeom>
            <a:avLst/>
            <a:gdLst>
              <a:gd name="connsiteX0" fmla="*/ 0 w 532252"/>
              <a:gd name="connsiteY0" fmla="*/ 28016 h 28016"/>
              <a:gd name="connsiteX1" fmla="*/ 280132 w 532252"/>
              <a:gd name="connsiteY1" fmla="*/ 0 h 28016"/>
              <a:gd name="connsiteX2" fmla="*/ 532252 w 532252"/>
              <a:gd name="connsiteY2" fmla="*/ 28016 h 2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2252" h="28016">
                <a:moveTo>
                  <a:pt x="0" y="28016"/>
                </a:moveTo>
                <a:cubicBezTo>
                  <a:pt x="95711" y="14008"/>
                  <a:pt x="191423" y="0"/>
                  <a:pt x="280132" y="0"/>
                </a:cubicBezTo>
                <a:cubicBezTo>
                  <a:pt x="368841" y="0"/>
                  <a:pt x="532252" y="28016"/>
                  <a:pt x="532252" y="2801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TextBox 26"/>
          <p:cNvSpPr txBox="1"/>
          <p:nvPr/>
        </p:nvSpPr>
        <p:spPr>
          <a:xfrm>
            <a:off x="2102455" y="3817133"/>
            <a:ext cx="182293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b="1" dirty="0"/>
              <a:t>$ </a:t>
            </a:r>
            <a:r>
              <a:rPr lang="en-US" sz="750" b="1" dirty="0" err="1"/>
              <a:t>whois</a:t>
            </a:r>
            <a:r>
              <a:rPr lang="en-US" sz="750" b="1" dirty="0"/>
              <a:t> 192.0.2.1</a:t>
            </a:r>
          </a:p>
          <a:p>
            <a:endParaRPr lang="en-US" sz="750" dirty="0"/>
          </a:p>
          <a:p>
            <a:r>
              <a:rPr lang="en-US" sz="750" dirty="0" err="1"/>
              <a:t>NetRange</a:t>
            </a:r>
            <a:r>
              <a:rPr lang="en-US" sz="750" dirty="0"/>
              <a:t>:       192.0.2.0 - 192.0.2.255</a:t>
            </a:r>
          </a:p>
          <a:p>
            <a:r>
              <a:rPr lang="en-US" sz="750" dirty="0" err="1"/>
              <a:t>NetName</a:t>
            </a:r>
            <a:r>
              <a:rPr lang="en-US" sz="750" dirty="0"/>
              <a:t>:        TEST-NET-1</a:t>
            </a:r>
          </a:p>
          <a:p>
            <a:r>
              <a:rPr lang="en-US" sz="750" dirty="0"/>
              <a:t>Contact:          User Contact Details</a:t>
            </a:r>
          </a:p>
          <a:p>
            <a:endParaRPr lang="en-US" sz="750" dirty="0"/>
          </a:p>
        </p:txBody>
      </p:sp>
      <p:sp>
        <p:nvSpPr>
          <p:cNvPr id="28" name="Freeform 27"/>
          <p:cNvSpPr/>
          <p:nvPr/>
        </p:nvSpPr>
        <p:spPr>
          <a:xfrm>
            <a:off x="2543651" y="3445680"/>
            <a:ext cx="2405683" cy="463533"/>
          </a:xfrm>
          <a:custGeom>
            <a:avLst/>
            <a:gdLst>
              <a:gd name="connsiteX0" fmla="*/ 2978763 w 3207577"/>
              <a:gd name="connsiteY0" fmla="*/ 439240 h 618044"/>
              <a:gd name="connsiteX1" fmla="*/ 3090816 w 3207577"/>
              <a:gd name="connsiteY1" fmla="*/ 616673 h 618044"/>
              <a:gd name="connsiteX2" fmla="*/ 1540748 w 3207577"/>
              <a:gd name="connsiteY2" fmla="*/ 355193 h 618044"/>
              <a:gd name="connsiteX3" fmla="*/ 485581 w 3207577"/>
              <a:gd name="connsiteY3" fmla="*/ 328 h 618044"/>
              <a:gd name="connsiteX4" fmla="*/ 74720 w 3207577"/>
              <a:gd name="connsiteY4" fmla="*/ 420563 h 618044"/>
              <a:gd name="connsiteX5" fmla="*/ 9355 w 3207577"/>
              <a:gd name="connsiteY5" fmla="*/ 289823 h 618044"/>
              <a:gd name="connsiteX6" fmla="*/ 28031 w 3207577"/>
              <a:gd name="connsiteY6" fmla="*/ 420563 h 618044"/>
              <a:gd name="connsiteX7" fmla="*/ 261475 w 3207577"/>
              <a:gd name="connsiteY7" fmla="*/ 392547 h 61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7577" h="618044">
                <a:moveTo>
                  <a:pt x="2978763" y="439240"/>
                </a:moveTo>
                <a:cubicBezTo>
                  <a:pt x="3154624" y="534960"/>
                  <a:pt x="3330485" y="630681"/>
                  <a:pt x="3090816" y="616673"/>
                </a:cubicBezTo>
                <a:cubicBezTo>
                  <a:pt x="2851147" y="602665"/>
                  <a:pt x="1974954" y="457917"/>
                  <a:pt x="1540748" y="355193"/>
                </a:cubicBezTo>
                <a:cubicBezTo>
                  <a:pt x="1106542" y="252469"/>
                  <a:pt x="729919" y="-10567"/>
                  <a:pt x="485581" y="328"/>
                </a:cubicBezTo>
                <a:cubicBezTo>
                  <a:pt x="241243" y="11223"/>
                  <a:pt x="154091" y="372314"/>
                  <a:pt x="74720" y="420563"/>
                </a:cubicBezTo>
                <a:cubicBezTo>
                  <a:pt x="-4651" y="468812"/>
                  <a:pt x="17136" y="289823"/>
                  <a:pt x="9355" y="289823"/>
                </a:cubicBezTo>
                <a:cubicBezTo>
                  <a:pt x="1574" y="289823"/>
                  <a:pt x="-13989" y="403442"/>
                  <a:pt x="28031" y="420563"/>
                </a:cubicBezTo>
                <a:cubicBezTo>
                  <a:pt x="70051" y="437684"/>
                  <a:pt x="261475" y="392547"/>
                  <a:pt x="261475" y="3925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TextBox 28"/>
          <p:cNvSpPr txBox="1"/>
          <p:nvPr/>
        </p:nvSpPr>
        <p:spPr>
          <a:xfrm>
            <a:off x="3995251" y="4187775"/>
            <a:ext cx="37588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/>
                <a:cs typeface="AhnbergHand"/>
              </a:rPr>
              <a:t>There was a rudimentary </a:t>
            </a:r>
            <a:r>
              <a:rPr lang="en-US" sz="1350" dirty="0" err="1">
                <a:latin typeface="AhnbergHand"/>
                <a:cs typeface="AhnbergHand"/>
              </a:rPr>
              <a:t>whois</a:t>
            </a:r>
            <a:r>
              <a:rPr lang="en-US" sz="1350" dirty="0">
                <a:latin typeface="AhnbergHand"/>
                <a:cs typeface="AhnbergHand"/>
              </a:rPr>
              <a:t> service and it listed all end users!</a:t>
            </a:r>
          </a:p>
        </p:txBody>
      </p:sp>
      <p:sp>
        <p:nvSpPr>
          <p:cNvPr id="30" name="Freeform 29"/>
          <p:cNvSpPr/>
          <p:nvPr/>
        </p:nvSpPr>
        <p:spPr>
          <a:xfrm>
            <a:off x="2179302" y="2518150"/>
            <a:ext cx="308336" cy="1180376"/>
          </a:xfrm>
          <a:custGeom>
            <a:avLst/>
            <a:gdLst>
              <a:gd name="connsiteX0" fmla="*/ 233696 w 411114"/>
              <a:gd name="connsiteY0" fmla="*/ 1526529 h 1573834"/>
              <a:gd name="connsiteX1" fmla="*/ 224358 w 411114"/>
              <a:gd name="connsiteY1" fmla="*/ 1470498 h 1573834"/>
              <a:gd name="connsiteX2" fmla="*/ 65617 w 411114"/>
              <a:gd name="connsiteY2" fmla="*/ 611351 h 1573834"/>
              <a:gd name="connsiteX3" fmla="*/ 177670 w 411114"/>
              <a:gd name="connsiteY3" fmla="*/ 69715 h 1573834"/>
              <a:gd name="connsiteX4" fmla="*/ 252 w 411114"/>
              <a:gd name="connsiteY4" fmla="*/ 69715 h 1573834"/>
              <a:gd name="connsiteX5" fmla="*/ 224358 w 411114"/>
              <a:gd name="connsiteY5" fmla="*/ 4345 h 1573834"/>
              <a:gd name="connsiteX6" fmla="*/ 411114 w 411114"/>
              <a:gd name="connsiteY6" fmla="*/ 209793 h 157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114" h="1573834">
                <a:moveTo>
                  <a:pt x="233696" y="1526529"/>
                </a:moveTo>
                <a:cubicBezTo>
                  <a:pt x="243033" y="1574778"/>
                  <a:pt x="252371" y="1623028"/>
                  <a:pt x="224358" y="1470498"/>
                </a:cubicBezTo>
                <a:cubicBezTo>
                  <a:pt x="196345" y="1317968"/>
                  <a:pt x="73398" y="844815"/>
                  <a:pt x="65617" y="611351"/>
                </a:cubicBezTo>
                <a:cubicBezTo>
                  <a:pt x="57836" y="377887"/>
                  <a:pt x="188564" y="159988"/>
                  <a:pt x="177670" y="69715"/>
                </a:cubicBezTo>
                <a:cubicBezTo>
                  <a:pt x="166776" y="-20558"/>
                  <a:pt x="-7529" y="80610"/>
                  <a:pt x="252" y="69715"/>
                </a:cubicBezTo>
                <a:cubicBezTo>
                  <a:pt x="8033" y="58820"/>
                  <a:pt x="155881" y="-19001"/>
                  <a:pt x="224358" y="4345"/>
                </a:cubicBezTo>
                <a:cubicBezTo>
                  <a:pt x="292835" y="27691"/>
                  <a:pt x="351974" y="118742"/>
                  <a:pt x="411114" y="20979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83265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361" y="205222"/>
            <a:ext cx="6074914" cy="1533643"/>
          </a:xfrm>
        </p:spPr>
        <p:txBody>
          <a:bodyPr/>
          <a:lstStyle/>
          <a:p>
            <a:r>
              <a:rPr lang="en-US" sz="3000" dirty="0">
                <a:latin typeface="Powderfinger Type"/>
                <a:cs typeface="Powderfinger Type"/>
              </a:rPr>
              <a:t>What does this mean for ISPs and LEAs?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1216441" y="4971763"/>
            <a:ext cx="292680" cy="140415"/>
          </a:xfrm>
          <a:prstGeom prst="rect">
            <a:avLst/>
          </a:prstGeom>
        </p:spPr>
        <p:txBody>
          <a:bodyPr vert="horz" wrap="square" lIns="62209" tIns="31105" rIns="62209" bIns="31105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F0FA16-2837-AE42-AE5D-14083171F84D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1172" y="1542481"/>
            <a:ext cx="6314276" cy="33253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solidFill>
                  <a:srgbClr val="984807"/>
                </a:solidFill>
                <a:latin typeface="+mn-lt"/>
                <a:cs typeface="Max's Handwritin"/>
              </a:rPr>
              <a:t>But what are the new record keeping rules?</a:t>
            </a:r>
          </a:p>
          <a:p>
            <a:pPr marL="0" indent="0">
              <a:buNone/>
            </a:pPr>
            <a:endParaRPr lang="en-US" sz="2100" dirty="0">
              <a:solidFill>
                <a:srgbClr val="984807"/>
              </a:solidFill>
              <a:latin typeface="+mn-lt"/>
              <a:cs typeface="Max's Handwritin"/>
            </a:endParaRPr>
          </a:p>
          <a:p>
            <a:pPr marL="0" indent="0">
              <a:buNone/>
            </a:pPr>
            <a:r>
              <a:rPr lang="en-US" sz="2100" dirty="0">
                <a:solidFill>
                  <a:srgbClr val="984807"/>
                </a:solidFill>
                <a:latin typeface="+mn-lt"/>
                <a:cs typeface="Max's Handwritin"/>
              </a:rPr>
              <a:t>In order to map a “external” IP address and time to a subscriber as part of a </a:t>
            </a:r>
            <a:r>
              <a:rPr lang="en-US" sz="2100" dirty="0" err="1">
                <a:solidFill>
                  <a:srgbClr val="984807"/>
                </a:solidFill>
                <a:latin typeface="+mn-lt"/>
                <a:cs typeface="Max's Handwritin"/>
              </a:rPr>
              <a:t>traceback</a:t>
            </a:r>
            <a:r>
              <a:rPr lang="en-US" sz="2100" dirty="0">
                <a:solidFill>
                  <a:srgbClr val="984807"/>
                </a:solidFill>
                <a:latin typeface="+mn-lt"/>
                <a:cs typeface="Max's Handwritin"/>
              </a:rPr>
              <a:t> exercise then:</a:t>
            </a:r>
          </a:p>
          <a:p>
            <a:pPr marL="342900" lvl="1" indent="0">
              <a:buNone/>
            </a:pPr>
            <a:r>
              <a:rPr lang="en-US" sz="1800" dirty="0">
                <a:latin typeface="+mn-lt"/>
                <a:cs typeface="Max's Handwritin"/>
              </a:rPr>
              <a:t>for </a:t>
            </a:r>
            <a:r>
              <a:rPr lang="en-US" sz="1800" b="1" dirty="0">
                <a:latin typeface="+mn-lt"/>
                <a:cs typeface="Max's Handwritin"/>
              </a:rPr>
              <a:t>every</a:t>
            </a:r>
            <a:r>
              <a:rPr lang="en-US" sz="1800" dirty="0">
                <a:latin typeface="+mn-lt"/>
                <a:cs typeface="Max's Handwritin"/>
              </a:rPr>
              <a:t> active middleware element you now need to hold the </a:t>
            </a:r>
            <a:r>
              <a:rPr lang="en-US" sz="1800" b="1" dirty="0">
                <a:latin typeface="+mn-lt"/>
                <a:cs typeface="Max's Handwritin"/>
              </a:rPr>
              <a:t>precise</a:t>
            </a:r>
            <a:r>
              <a:rPr lang="en-US" sz="1800" dirty="0">
                <a:latin typeface="+mn-lt"/>
                <a:cs typeface="Max's Handwritin"/>
              </a:rPr>
              <a:t> time and the </a:t>
            </a:r>
            <a:r>
              <a:rPr lang="en-US" sz="1800" b="1" dirty="0">
                <a:latin typeface="+mn-lt"/>
                <a:cs typeface="Max's Handwritin"/>
              </a:rPr>
              <a:t>precise</a:t>
            </a:r>
            <a:r>
              <a:rPr lang="en-US" sz="1800" dirty="0">
                <a:latin typeface="+mn-lt"/>
                <a:cs typeface="Max's Handwritin"/>
              </a:rPr>
              <a:t> transforms that were applied to a packet flow</a:t>
            </a:r>
          </a:p>
          <a:p>
            <a:pPr marL="342900" lvl="1" indent="0">
              <a:buNone/>
            </a:pPr>
            <a:r>
              <a:rPr lang="en-US" sz="1800" dirty="0">
                <a:latin typeface="+mn-lt"/>
                <a:cs typeface="Max's Handwritin"/>
              </a:rPr>
              <a:t>and you need to be able to </a:t>
            </a:r>
            <a:r>
              <a:rPr lang="en-US" sz="1800" b="1" dirty="0">
                <a:latin typeface="+mn-lt"/>
                <a:cs typeface="Max's Handwritin"/>
              </a:rPr>
              <a:t>cross-match</a:t>
            </a:r>
            <a:r>
              <a:rPr lang="en-US" sz="1800" dirty="0">
                <a:latin typeface="+mn-lt"/>
                <a:cs typeface="Max's Handwritin"/>
              </a:rPr>
              <a:t> these records accurately</a:t>
            </a:r>
          </a:p>
          <a:p>
            <a:pPr marL="342900" lvl="1" indent="0">
              <a:buNone/>
            </a:pPr>
            <a:endParaRPr lang="en-US" sz="1800" dirty="0">
              <a:solidFill>
                <a:srgbClr val="984807"/>
              </a:solidFill>
              <a:latin typeface="+mn-lt"/>
              <a:cs typeface="Max's Handwritin"/>
            </a:endParaRPr>
          </a:p>
          <a:p>
            <a:pPr marL="0" indent="0">
              <a:buNone/>
            </a:pPr>
            <a:endParaRPr lang="en-US" sz="2100" dirty="0">
              <a:solidFill>
                <a:srgbClr val="984807"/>
              </a:solidFill>
              <a:latin typeface="+mn-lt"/>
              <a:cs typeface="Max's Handwritin"/>
            </a:endParaRPr>
          </a:p>
        </p:txBody>
      </p:sp>
      <p:sp>
        <p:nvSpPr>
          <p:cNvPr id="5" name="TextBox 4"/>
          <p:cNvSpPr txBox="1"/>
          <p:nvPr/>
        </p:nvSpPr>
        <p:spPr>
          <a:xfrm rot="20359148">
            <a:off x="1660478" y="2663954"/>
            <a:ext cx="504176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hnbergHand"/>
                <a:cs typeface="AhnbergHand"/>
              </a:rPr>
              <a:t>Degree of difficulty: approaching 10/10 !</a:t>
            </a:r>
          </a:p>
        </p:txBody>
      </p:sp>
    </p:spTree>
    <p:extLst>
      <p:ext uri="{BB962C8B-B14F-4D97-AF65-F5344CB8AC3E}">
        <p14:creationId xmlns:p14="http://schemas.microsoft.com/office/powerpoint/2010/main" val="3459552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361" y="205222"/>
            <a:ext cx="6074914" cy="1533643"/>
          </a:xfrm>
        </p:spPr>
        <p:txBody>
          <a:bodyPr/>
          <a:lstStyle/>
          <a:p>
            <a:r>
              <a:rPr lang="en-US" sz="3000" dirty="0">
                <a:latin typeface="Powderfinger Type"/>
                <a:cs typeface="Powderfinger Type"/>
              </a:rPr>
              <a:t>What does this mean for ISPs and LEAs?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1216441" y="4971763"/>
            <a:ext cx="292680" cy="140415"/>
          </a:xfrm>
          <a:prstGeom prst="rect">
            <a:avLst/>
          </a:prstGeom>
        </p:spPr>
        <p:txBody>
          <a:bodyPr vert="horz" wrap="square" lIns="62209" tIns="31105" rIns="62209" bIns="31105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F0FA16-2837-AE42-AE5D-14083171F84D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35179" y="1680940"/>
            <a:ext cx="6025096" cy="31024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solidFill>
                  <a:srgbClr val="984807"/>
                </a:solidFill>
                <a:latin typeface="+mn-lt"/>
                <a:cs typeface="Max's Handwritin"/>
              </a:rPr>
              <a:t>How many different sets of record keeping rules are required for each CGN / dual stack transition model being used?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984807"/>
                </a:solidFill>
                <a:latin typeface="+mn-lt"/>
                <a:cs typeface="Max's Handwritin"/>
              </a:rPr>
              <a:t>And are these record keeping practices affordable?</a:t>
            </a:r>
          </a:p>
          <a:p>
            <a:pPr marL="342900" lvl="1" indent="0">
              <a:buNone/>
            </a:pPr>
            <a:r>
              <a:rPr lang="en-US" sz="1350" dirty="0">
                <a:solidFill>
                  <a:srgbClr val="984807"/>
                </a:solidFill>
                <a:latin typeface="+mn-lt"/>
                <a:cs typeface="Max's Handwritin"/>
              </a:rPr>
              <a:t>(granularity of the records is shifting from “session” records to “transition” and even individual packet records in this diverse model)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984807"/>
                </a:solidFill>
                <a:latin typeface="+mn-lt"/>
                <a:cs typeface="Max's Handwritin"/>
              </a:rPr>
              <a:t>Are they even practical within today’s technology capability?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984807"/>
                </a:solidFill>
                <a:latin typeface="+mn-lt"/>
                <a:cs typeface="Max's Handwritin"/>
              </a:rPr>
              <a:t>Is this </a:t>
            </a:r>
            <a:r>
              <a:rPr lang="en-US" sz="1500" dirty="0" err="1">
                <a:solidFill>
                  <a:srgbClr val="984807"/>
                </a:solidFill>
                <a:latin typeface="+mn-lt"/>
                <a:cs typeface="Max's Handwritin"/>
              </a:rPr>
              <a:t>scaleable</a:t>
            </a:r>
            <a:r>
              <a:rPr lang="en-US" sz="1500" dirty="0">
                <a:solidFill>
                  <a:srgbClr val="984807"/>
                </a:solidFill>
                <a:latin typeface="+mn-lt"/>
                <a:cs typeface="Max's Handwritin"/>
              </a:rPr>
              <a:t>?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984807"/>
                </a:solidFill>
                <a:latin typeface="+mn-lt"/>
                <a:cs typeface="Max's Handwritin"/>
              </a:rPr>
              <a:t>Is it even useful any more?</a:t>
            </a:r>
          </a:p>
        </p:txBody>
      </p:sp>
    </p:spTree>
    <p:extLst>
      <p:ext uri="{BB962C8B-B14F-4D97-AF65-F5344CB8AC3E}">
        <p14:creationId xmlns:p14="http://schemas.microsoft.com/office/powerpoint/2010/main" val="2284924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361" y="205222"/>
            <a:ext cx="6074914" cy="1239200"/>
          </a:xfrm>
        </p:spPr>
        <p:txBody>
          <a:bodyPr/>
          <a:lstStyle/>
          <a:p>
            <a:r>
              <a:rPr lang="en-US" sz="3000" dirty="0">
                <a:latin typeface="Powderfinger Type"/>
                <a:cs typeface="Powderfinger Type"/>
              </a:rPr>
              <a:t>Making it hard...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1216441" y="4971763"/>
            <a:ext cx="292680" cy="140415"/>
          </a:xfrm>
          <a:prstGeom prst="rect">
            <a:avLst/>
          </a:prstGeom>
        </p:spPr>
        <p:txBody>
          <a:bodyPr vert="horz" wrap="square" lIns="62209" tIns="31105" rIns="62209" bIns="31105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F0FA16-2837-AE42-AE5D-14083171F84D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35179" y="1444422"/>
            <a:ext cx="6275789" cy="33253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54"/>
              </a:spcBef>
              <a:buNone/>
            </a:pPr>
            <a:r>
              <a:rPr lang="en-US" sz="1800" dirty="0">
                <a:solidFill>
                  <a:srgbClr val="984807"/>
                </a:solidFill>
                <a:latin typeface="+mn-lt"/>
                <a:cs typeface="Max's Handwritin"/>
              </a:rPr>
              <a:t>The V6 transition was challenging enough</a:t>
            </a:r>
          </a:p>
          <a:p>
            <a:pPr marL="0" indent="0">
              <a:spcBef>
                <a:spcPts val="954"/>
              </a:spcBef>
              <a:buNone/>
            </a:pPr>
            <a:r>
              <a:rPr lang="en-US" sz="1800" dirty="0">
                <a:solidFill>
                  <a:srgbClr val="984807"/>
                </a:solidFill>
                <a:latin typeface="+mn-lt"/>
                <a:cs typeface="Max's Handwritin"/>
              </a:rPr>
              <a:t>The combination of V4 exhaustion and V6 transition is far harder</a:t>
            </a:r>
          </a:p>
          <a:p>
            <a:pPr marL="0" indent="0">
              <a:spcBef>
                <a:spcPts val="954"/>
              </a:spcBef>
              <a:buNone/>
            </a:pPr>
            <a:r>
              <a:rPr lang="en-US" sz="1800" dirty="0">
                <a:solidFill>
                  <a:srgbClr val="984807"/>
                </a:solidFill>
                <a:latin typeface="+mn-lt"/>
                <a:cs typeface="Max's Handwritin"/>
              </a:rPr>
              <a:t>The combination of varying exhaustion times, widespread confusion, diverse agendas, diverse pressures, V4 exhaustion and V6 transition is now amazingly challenging</a:t>
            </a:r>
          </a:p>
        </p:txBody>
      </p:sp>
    </p:spTree>
    <p:extLst>
      <p:ext uri="{BB962C8B-B14F-4D97-AF65-F5344CB8AC3E}">
        <p14:creationId xmlns:p14="http://schemas.microsoft.com/office/powerpoint/2010/main" val="2278993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/>
                <a:cs typeface="Powderfinger Type"/>
              </a:rPr>
              <a:t>Making it </a:t>
            </a:r>
            <a:r>
              <a:rPr lang="en-US" dirty="0" smtClean="0">
                <a:latin typeface="Powderfinger Type"/>
                <a:cs typeface="Powderfinger Type"/>
              </a:rPr>
              <a:t>very hard.</a:t>
            </a:r>
            <a:r>
              <a:rPr lang="en-US" dirty="0">
                <a:latin typeface="Powderfinger Type"/>
                <a:cs typeface="Powderfinger Type"/>
              </a:rPr>
              <a:t>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631" y="1151490"/>
            <a:ext cx="7854461" cy="3495520"/>
          </a:xfrm>
        </p:spPr>
        <p:txBody>
          <a:bodyPr/>
          <a:lstStyle/>
          <a:p>
            <a:pPr marL="0" indent="0">
              <a:spcBef>
                <a:spcPts val="1404"/>
              </a:spcBef>
              <a:buNone/>
            </a:pPr>
            <a:r>
              <a:rPr lang="en-US" sz="1800" dirty="0">
                <a:solidFill>
                  <a:srgbClr val="984807"/>
                </a:solidFill>
                <a:latin typeface="+mn-lt"/>
                <a:cs typeface="Max's Handwritin"/>
              </a:rPr>
              <a:t>The problem we are facing is that we are heading away from a single service architecture in our IP networks</a:t>
            </a:r>
          </a:p>
          <a:p>
            <a:pPr marL="0" indent="0">
              <a:spcBef>
                <a:spcPts val="1404"/>
              </a:spcBef>
              <a:buNone/>
            </a:pPr>
            <a:r>
              <a:rPr lang="en-US" sz="1800" dirty="0">
                <a:solidFill>
                  <a:srgbClr val="984807"/>
                </a:solidFill>
                <a:latin typeface="+mn-lt"/>
                <a:cs typeface="Max's Handwritin"/>
              </a:rPr>
              <a:t>Different providers are seeing different pressures and opportunities, and are using different technology solutions in their networks</a:t>
            </a:r>
          </a:p>
          <a:p>
            <a:pPr marL="0" indent="0">
              <a:spcBef>
                <a:spcPts val="1404"/>
              </a:spcBef>
              <a:buNone/>
            </a:pPr>
            <a:r>
              <a:rPr lang="en-US" sz="1800" dirty="0">
                <a:solidFill>
                  <a:srgbClr val="984807"/>
                </a:solidFill>
                <a:latin typeface="+mn-lt"/>
                <a:cs typeface="Max's Handwritin"/>
              </a:rPr>
              <a:t>And the longer we sit in this “exhaustion + transitioning” world, the greater the diversity and internal complexity of service networks that will be deployed</a:t>
            </a:r>
          </a:p>
          <a:p>
            <a:pPr marL="0" indent="0">
              <a:spcBef>
                <a:spcPts val="1404"/>
              </a:spcBef>
              <a:buNone/>
            </a:pPr>
            <a:endParaRPr lang="en-US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10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969" y="1184519"/>
            <a:ext cx="50882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hnbergHand"/>
                <a:cs typeface="AhnbergHand"/>
              </a:rPr>
              <a:t>Does it ever get easier?</a:t>
            </a:r>
          </a:p>
          <a:p>
            <a:pPr algn="ctr"/>
            <a:endParaRPr lang="en-US" sz="1800" dirty="0">
              <a:solidFill>
                <a:schemeClr val="bg1"/>
              </a:solidFill>
              <a:latin typeface="AhnbergHand"/>
              <a:cs typeface="AhnbergHand"/>
            </a:endParaRPr>
          </a:p>
          <a:p>
            <a:pPr algn="ctr"/>
            <a:endParaRPr lang="en-US" sz="1800" dirty="0">
              <a:solidFill>
                <a:schemeClr val="bg1"/>
              </a:solidFill>
              <a:latin typeface="AhnbergHand"/>
              <a:cs typeface="AhnbergHand"/>
            </a:endParaRPr>
          </a:p>
          <a:p>
            <a:pPr algn="ctr"/>
            <a:endParaRPr lang="en-US" sz="1800" dirty="0">
              <a:solidFill>
                <a:schemeClr val="bg1"/>
              </a:solidFill>
              <a:latin typeface="AhnbergHand"/>
              <a:cs typeface="AhnbergHand"/>
            </a:endParaRPr>
          </a:p>
          <a:p>
            <a:pPr algn="ctr"/>
            <a:endParaRPr lang="en-US" sz="1800" dirty="0">
              <a:solidFill>
                <a:schemeClr val="bg1"/>
              </a:solidFill>
              <a:latin typeface="AhnbergHand"/>
              <a:cs typeface="AhnbergHand"/>
            </a:endParaRPr>
          </a:p>
          <a:p>
            <a:pPr algn="ctr"/>
            <a:endParaRPr lang="en-US" sz="1800" dirty="0">
              <a:solidFill>
                <a:schemeClr val="bg1"/>
              </a:solidFill>
              <a:latin typeface="AhnbergHand"/>
              <a:cs typeface="AhnbergHand"/>
            </a:endParaRPr>
          </a:p>
          <a:p>
            <a:pPr algn="ctr"/>
            <a:endParaRPr lang="en-US" sz="1800" dirty="0">
              <a:solidFill>
                <a:schemeClr val="bg1"/>
              </a:solidFill>
              <a:latin typeface="AhnbergHand"/>
              <a:cs typeface="AhnbergHand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hnbergHand"/>
                <a:cs typeface="AhnbergHand"/>
              </a:rPr>
              <a:t>Is there light at the end of this tunnel?</a:t>
            </a:r>
          </a:p>
        </p:txBody>
      </p:sp>
    </p:spTree>
    <p:extLst>
      <p:ext uri="{BB962C8B-B14F-4D97-AF65-F5344CB8AC3E}">
        <p14:creationId xmlns:p14="http://schemas.microsoft.com/office/powerpoint/2010/main" val="806414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That was then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337" y="1151490"/>
            <a:ext cx="8048645" cy="3495520"/>
          </a:xfrm>
        </p:spPr>
        <p:txBody>
          <a:bodyPr/>
          <a:lstStyle/>
          <a:p>
            <a:pPr marL="0" indent="0">
              <a:spcBef>
                <a:spcPts val="1404"/>
              </a:spcBef>
              <a:buNone/>
            </a:pPr>
            <a:r>
              <a:rPr lang="en-US" sz="1800" dirty="0">
                <a:solidFill>
                  <a:srgbClr val="984807"/>
                </a:solidFill>
                <a:cs typeface="Max's Handwritin"/>
              </a:rPr>
              <a:t>The material so far refers to the Internet of late 2013</a:t>
            </a:r>
          </a:p>
          <a:p>
            <a:pPr marL="0" indent="0">
              <a:spcBef>
                <a:spcPts val="1404"/>
              </a:spcBef>
              <a:buNone/>
            </a:pPr>
            <a:endParaRPr lang="en-US" sz="1800" dirty="0">
              <a:solidFill>
                <a:srgbClr val="984807"/>
              </a:solidFill>
              <a:cs typeface="Max's Handwritin"/>
            </a:endParaRPr>
          </a:p>
          <a:p>
            <a:pPr marL="0" indent="0">
              <a:spcBef>
                <a:spcPts val="1404"/>
              </a:spcBef>
              <a:buNone/>
            </a:pPr>
            <a:endParaRPr lang="en-US" sz="1800" dirty="0">
              <a:solidFill>
                <a:srgbClr val="984807"/>
              </a:solidFill>
              <a:cs typeface="Max's Handwritin"/>
            </a:endParaRPr>
          </a:p>
          <a:p>
            <a:pPr marL="0" indent="0">
              <a:spcBef>
                <a:spcPts val="1404"/>
              </a:spcBef>
              <a:buNone/>
            </a:pPr>
            <a:r>
              <a:rPr lang="en-US" sz="1800" dirty="0">
                <a:solidFill>
                  <a:srgbClr val="984807"/>
                </a:solidFill>
                <a:cs typeface="Max's Handwritin"/>
              </a:rPr>
              <a:t>Three years later, has it got any easier?</a:t>
            </a:r>
          </a:p>
          <a:p>
            <a:pPr marL="0" indent="0">
              <a:spcBef>
                <a:spcPts val="1404"/>
              </a:spcBef>
              <a:buNone/>
            </a:pPr>
            <a:r>
              <a:rPr lang="en-US" sz="1800" dirty="0">
                <a:solidFill>
                  <a:srgbClr val="984807"/>
                </a:solidFill>
                <a:cs typeface="Max's Handwritin"/>
              </a:rPr>
              <a:t>Or has it just got harder?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56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Sessions are the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404"/>
              </a:spcBef>
              <a:buNone/>
            </a:pPr>
            <a:r>
              <a:rPr lang="en-US" sz="1800" dirty="0">
                <a:solidFill>
                  <a:srgbClr val="984807"/>
                </a:solidFill>
                <a:latin typeface="+mn-lt"/>
                <a:cs typeface="Max's Handwritin"/>
              </a:rPr>
              <a:t>We assumed that there is a “session” that maps between a service and a client, and this session is visible in some manner to the network</a:t>
            </a:r>
          </a:p>
          <a:p>
            <a:pPr marL="0" indent="0">
              <a:spcBef>
                <a:spcPts val="1404"/>
              </a:spcBef>
              <a:buNone/>
            </a:pPr>
            <a:r>
              <a:rPr lang="en-US" sz="1800" dirty="0">
                <a:solidFill>
                  <a:srgbClr val="984807"/>
                </a:solidFill>
                <a:latin typeface="+mn-lt"/>
                <a:cs typeface="Max's Handwritin"/>
              </a:rPr>
              <a:t>The forensic task was to take a partial record of a “session” and identify the other party to the session by using </a:t>
            </a:r>
            <a:r>
              <a:rPr lang="en-US" sz="1800" dirty="0" err="1">
                <a:solidFill>
                  <a:srgbClr val="984807"/>
                </a:solidFill>
                <a:latin typeface="+mn-lt"/>
                <a:cs typeface="Max's Handwritin"/>
              </a:rPr>
              <a:t>ancilliary</a:t>
            </a:r>
            <a:r>
              <a:rPr lang="en-US" sz="1800" dirty="0">
                <a:solidFill>
                  <a:srgbClr val="984807"/>
                </a:solidFill>
                <a:latin typeface="+mn-lt"/>
                <a:cs typeface="Max's Handwritin"/>
              </a:rPr>
              <a:t> information (</a:t>
            </a:r>
            <a:r>
              <a:rPr lang="en-US" sz="1800" dirty="0" err="1">
                <a:solidFill>
                  <a:srgbClr val="984807"/>
                </a:solidFill>
                <a:latin typeface="+mn-lt"/>
                <a:cs typeface="Max's Handwritin"/>
              </a:rPr>
              <a:t>whois</a:t>
            </a:r>
            <a:r>
              <a:rPr lang="en-US" sz="1800" dirty="0">
                <a:solidFill>
                  <a:srgbClr val="984807"/>
                </a:solidFill>
                <a:latin typeface="+mn-lt"/>
                <a:cs typeface="Max's Handwritin"/>
              </a:rPr>
              <a:t> registries, web logs, metadata data sets, </a:t>
            </a:r>
            <a:r>
              <a:rPr lang="en-US" sz="1800" dirty="0" err="1">
                <a:solidFill>
                  <a:srgbClr val="984807"/>
                </a:solidFill>
                <a:latin typeface="+mn-lt"/>
                <a:cs typeface="Max's Handwritin"/>
              </a:rPr>
              <a:t>etc</a:t>
            </a:r>
            <a:r>
              <a:rPr lang="en-US" sz="1800" dirty="0">
                <a:solidFill>
                  <a:srgbClr val="984807"/>
                </a:solidFill>
                <a:latin typeface="+mn-lt"/>
                <a:cs typeface="Max's Handwritin"/>
              </a:rPr>
              <a:t>)</a:t>
            </a:r>
          </a:p>
          <a:p>
            <a:pPr marL="0" indent="0">
              <a:spcBef>
                <a:spcPts val="1404"/>
              </a:spcBef>
              <a:buNone/>
            </a:pPr>
            <a:r>
              <a:rPr lang="en-US" sz="1800" dirty="0">
                <a:solidFill>
                  <a:srgbClr val="984807"/>
                </a:solidFill>
                <a:latin typeface="+mn-lt"/>
                <a:cs typeface="Max's Handwritin"/>
              </a:rPr>
              <a:t>But maybe the entire concept of a “session” no longer exists! Do we still use “sessions” in applications?</a:t>
            </a:r>
          </a:p>
          <a:p>
            <a:pPr marL="0" indent="0">
              <a:spcBef>
                <a:spcPts val="1404"/>
              </a:spcBef>
              <a:buNone/>
            </a:pPr>
            <a:r>
              <a:rPr lang="en-US" sz="1800" dirty="0">
                <a:solidFill>
                  <a:srgbClr val="984807"/>
                </a:solidFill>
                <a:latin typeface="+mn-lt"/>
                <a:cs typeface="Max's Handwritin"/>
              </a:rPr>
              <a:t>What is changing?</a:t>
            </a:r>
          </a:p>
          <a:p>
            <a:pPr marL="0" indent="0">
              <a:spcBef>
                <a:spcPts val="1404"/>
              </a:spcBef>
              <a:buNone/>
            </a:pPr>
            <a:endParaRPr lang="en-US" sz="1800" dirty="0">
              <a:solidFill>
                <a:srgbClr val="984807"/>
              </a:solidFill>
              <a:latin typeface="+mn-lt"/>
              <a:cs typeface="Max's Handwritin"/>
            </a:endParaRPr>
          </a:p>
          <a:p>
            <a:pPr marL="0" indent="0">
              <a:spcBef>
                <a:spcPts val="1404"/>
              </a:spcBef>
              <a:buNone/>
            </a:pPr>
            <a:endParaRPr lang="en-US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27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49" y="188595"/>
            <a:ext cx="3981268" cy="481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28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The new Paranoid Internet Service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169" y="1280895"/>
            <a:ext cx="7485185" cy="3006805"/>
          </a:xfrm>
        </p:spPr>
        <p:txBody>
          <a:bodyPr/>
          <a:lstStyle/>
          <a:p>
            <a:pPr marL="0" indent="0">
              <a:spcBef>
                <a:spcPts val="1404"/>
              </a:spcBef>
              <a:buNone/>
            </a:pPr>
            <a:r>
              <a:rPr lang="en-US" sz="1500" dirty="0">
                <a:solidFill>
                  <a:srgbClr val="984807"/>
                </a:solidFill>
                <a:cs typeface="Max's Handwritin"/>
              </a:rPr>
              <a:t>The entire concept of open network transactions is now over</a:t>
            </a:r>
          </a:p>
          <a:p>
            <a:pPr marL="0" indent="0">
              <a:spcBef>
                <a:spcPts val="1404"/>
              </a:spcBef>
              <a:buNone/>
            </a:pPr>
            <a:r>
              <a:rPr lang="en-US" sz="1500" dirty="0">
                <a:solidFill>
                  <a:srgbClr val="984807"/>
                </a:solidFill>
                <a:cs typeface="Max's Handwritin"/>
              </a:rPr>
              <a:t>We are shifting into an environment where user information is deliberately withheld from the network, withheld from the platform and even withheld from other applications</a:t>
            </a:r>
          </a:p>
          <a:p>
            <a:pPr marL="0" indent="0">
              <a:spcBef>
                <a:spcPts val="1404"/>
              </a:spcBef>
              <a:buNone/>
            </a:pPr>
            <a:r>
              <a:rPr lang="en-US" sz="1500" dirty="0">
                <a:solidFill>
                  <a:srgbClr val="984807"/>
                </a:solidFill>
                <a:cs typeface="Max's Handwritin"/>
              </a:rPr>
              <a:t>We circulate large self-contained applications that attempt to insulate themselves completely from the host platform</a:t>
            </a:r>
          </a:p>
          <a:p>
            <a:pPr marL="0" indent="0">
              <a:spcBef>
                <a:spcPts val="1404"/>
              </a:spcBef>
              <a:buNone/>
            </a:pPr>
            <a:r>
              <a:rPr lang="en-US" sz="1500" dirty="0">
                <a:solidFill>
                  <a:srgbClr val="984807"/>
                </a:solidFill>
                <a:cs typeface="Max's Handwritin"/>
              </a:rPr>
              <a:t>Application Service Providers see the platform provider as representing a competitive interest in the user, and they want to prevent information leakage from their application to the platform</a:t>
            </a:r>
          </a:p>
          <a:p>
            <a:pPr marL="0" indent="0">
              <a:spcBef>
                <a:spcPts val="1404"/>
              </a:spcBef>
              <a:buNone/>
            </a:pPr>
            <a:r>
              <a:rPr lang="en-US" sz="1500" dirty="0">
                <a:solidFill>
                  <a:srgbClr val="984807"/>
                </a:solidFill>
                <a:cs typeface="Max's Handwritin"/>
              </a:rPr>
              <a:t>Application Service Providers see other applications as as representing a competitive interest in the user, and they want to prevent information leakage from their application to other applications in the same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7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54" y="332441"/>
            <a:ext cx="3800506" cy="25771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89028" y="1887282"/>
            <a:ext cx="1741325" cy="961470"/>
          </a:xfrm>
          <a:custGeom>
            <a:avLst/>
            <a:gdLst>
              <a:gd name="connsiteX0" fmla="*/ 792593 w 2321766"/>
              <a:gd name="connsiteY0" fmla="*/ 125089 h 1281960"/>
              <a:gd name="connsiteX1" fmla="*/ 61073 w 2321766"/>
              <a:gd name="connsiteY1" fmla="*/ 109849 h 1281960"/>
              <a:gd name="connsiteX2" fmla="*/ 236333 w 2321766"/>
              <a:gd name="connsiteY2" fmla="*/ 1207129 h 1281960"/>
              <a:gd name="connsiteX3" fmla="*/ 1783193 w 2321766"/>
              <a:gd name="connsiteY3" fmla="*/ 1092829 h 1281960"/>
              <a:gd name="connsiteX4" fmla="*/ 2293733 w 2321766"/>
              <a:gd name="connsiteY4" fmla="*/ 353689 h 1281960"/>
              <a:gd name="connsiteX5" fmla="*/ 2095613 w 2321766"/>
              <a:gd name="connsiteY5" fmla="*/ 18409 h 1281960"/>
              <a:gd name="connsiteX6" fmla="*/ 777353 w 2321766"/>
              <a:gd name="connsiteY6" fmla="*/ 41269 h 128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1766" h="1281960">
                <a:moveTo>
                  <a:pt x="792593" y="125089"/>
                </a:moveTo>
                <a:cubicBezTo>
                  <a:pt x="473188" y="27299"/>
                  <a:pt x="153783" y="-70491"/>
                  <a:pt x="61073" y="109849"/>
                </a:cubicBezTo>
                <a:cubicBezTo>
                  <a:pt x="-31637" y="290189"/>
                  <a:pt x="-50687" y="1043299"/>
                  <a:pt x="236333" y="1207129"/>
                </a:cubicBezTo>
                <a:cubicBezTo>
                  <a:pt x="523353" y="1370959"/>
                  <a:pt x="1440293" y="1235069"/>
                  <a:pt x="1783193" y="1092829"/>
                </a:cubicBezTo>
                <a:cubicBezTo>
                  <a:pt x="2126093" y="950589"/>
                  <a:pt x="2241663" y="532759"/>
                  <a:pt x="2293733" y="353689"/>
                </a:cubicBezTo>
                <a:cubicBezTo>
                  <a:pt x="2345803" y="174619"/>
                  <a:pt x="2348343" y="70479"/>
                  <a:pt x="2095613" y="18409"/>
                </a:cubicBezTo>
                <a:cubicBezTo>
                  <a:pt x="1842883" y="-33661"/>
                  <a:pt x="777353" y="41269"/>
                  <a:pt x="777353" y="4126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85" y="2951910"/>
            <a:ext cx="4212562" cy="1647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73" y="332441"/>
            <a:ext cx="4053284" cy="1426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30" y="141941"/>
            <a:ext cx="533400" cy="3810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860595" y="3034666"/>
            <a:ext cx="340230" cy="347723"/>
          </a:xfrm>
          <a:custGeom>
            <a:avLst/>
            <a:gdLst>
              <a:gd name="connsiteX0" fmla="*/ 276023 w 453640"/>
              <a:gd name="connsiteY0" fmla="*/ 144780 h 463631"/>
              <a:gd name="connsiteX1" fmla="*/ 16943 w 453640"/>
              <a:gd name="connsiteY1" fmla="*/ 152400 h 463631"/>
              <a:gd name="connsiteX2" fmla="*/ 62663 w 453640"/>
              <a:gd name="connsiteY2" fmla="*/ 403860 h 463631"/>
              <a:gd name="connsiteX3" fmla="*/ 367463 w 453640"/>
              <a:gd name="connsiteY3" fmla="*/ 449580 h 463631"/>
              <a:gd name="connsiteX4" fmla="*/ 451283 w 453640"/>
              <a:gd name="connsiteY4" fmla="*/ 205740 h 463631"/>
              <a:gd name="connsiteX5" fmla="*/ 298883 w 453640"/>
              <a:gd name="connsiteY5" fmla="*/ 0 h 46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640" h="463631">
                <a:moveTo>
                  <a:pt x="276023" y="144780"/>
                </a:moveTo>
                <a:cubicBezTo>
                  <a:pt x="164263" y="127000"/>
                  <a:pt x="52503" y="109220"/>
                  <a:pt x="16943" y="152400"/>
                </a:cubicBezTo>
                <a:cubicBezTo>
                  <a:pt x="-18617" y="195580"/>
                  <a:pt x="4243" y="354330"/>
                  <a:pt x="62663" y="403860"/>
                </a:cubicBezTo>
                <a:cubicBezTo>
                  <a:pt x="121083" y="453390"/>
                  <a:pt x="302693" y="482600"/>
                  <a:pt x="367463" y="449580"/>
                </a:cubicBezTo>
                <a:cubicBezTo>
                  <a:pt x="432233" y="416560"/>
                  <a:pt x="462713" y="280670"/>
                  <a:pt x="451283" y="205740"/>
                </a:cubicBezTo>
                <a:cubicBezTo>
                  <a:pt x="439853" y="130810"/>
                  <a:pt x="369368" y="65405"/>
                  <a:pt x="298883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2359442" y="4296377"/>
            <a:ext cx="770911" cy="127761"/>
          </a:xfrm>
          <a:custGeom>
            <a:avLst/>
            <a:gdLst>
              <a:gd name="connsiteX0" fmla="*/ 1027881 w 1027881"/>
              <a:gd name="connsiteY0" fmla="*/ 108418 h 170348"/>
              <a:gd name="connsiteX1" fmla="*/ 799281 w 1027881"/>
              <a:gd name="connsiteY1" fmla="*/ 24598 h 170348"/>
              <a:gd name="connsiteX2" fmla="*/ 83001 w 1027881"/>
              <a:gd name="connsiteY2" fmla="*/ 9358 h 170348"/>
              <a:gd name="connsiteX3" fmla="*/ 83001 w 1027881"/>
              <a:gd name="connsiteY3" fmla="*/ 154138 h 170348"/>
              <a:gd name="connsiteX4" fmla="*/ 692601 w 1027881"/>
              <a:gd name="connsiteY4" fmla="*/ 161758 h 170348"/>
              <a:gd name="connsiteX5" fmla="*/ 905961 w 1027881"/>
              <a:gd name="connsiteY5" fmla="*/ 108418 h 17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7881" h="170348">
                <a:moveTo>
                  <a:pt x="1027881" y="108418"/>
                </a:moveTo>
                <a:cubicBezTo>
                  <a:pt x="992321" y="74763"/>
                  <a:pt x="956761" y="41108"/>
                  <a:pt x="799281" y="24598"/>
                </a:cubicBezTo>
                <a:cubicBezTo>
                  <a:pt x="641801" y="8088"/>
                  <a:pt x="202381" y="-12232"/>
                  <a:pt x="83001" y="9358"/>
                </a:cubicBezTo>
                <a:cubicBezTo>
                  <a:pt x="-36379" y="30948"/>
                  <a:pt x="-18599" y="128738"/>
                  <a:pt x="83001" y="154138"/>
                </a:cubicBezTo>
                <a:cubicBezTo>
                  <a:pt x="184601" y="179538"/>
                  <a:pt x="555441" y="169378"/>
                  <a:pt x="692601" y="161758"/>
                </a:cubicBezTo>
                <a:cubicBezTo>
                  <a:pt x="829761" y="154138"/>
                  <a:pt x="867861" y="131278"/>
                  <a:pt x="905961" y="10841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11" y="2004646"/>
            <a:ext cx="2873740" cy="2505808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331103" y="1365738"/>
            <a:ext cx="3664041" cy="422031"/>
          </a:xfrm>
          <a:custGeom>
            <a:avLst/>
            <a:gdLst>
              <a:gd name="connsiteX0" fmla="*/ 287789 w 3664041"/>
              <a:gd name="connsiteY0" fmla="*/ 0 h 422031"/>
              <a:gd name="connsiteX1" fmla="*/ 12297 w 3664041"/>
              <a:gd name="connsiteY1" fmla="*/ 175847 h 422031"/>
              <a:gd name="connsiteX2" fmla="*/ 645343 w 3664041"/>
              <a:gd name="connsiteY2" fmla="*/ 422031 h 422031"/>
              <a:gd name="connsiteX3" fmla="*/ 2134174 w 3664041"/>
              <a:gd name="connsiteY3" fmla="*/ 328247 h 422031"/>
              <a:gd name="connsiteX4" fmla="*/ 3664035 w 3664041"/>
              <a:gd name="connsiteY4" fmla="*/ 193431 h 422031"/>
              <a:gd name="connsiteX5" fmla="*/ 2116589 w 3664041"/>
              <a:gd name="connsiteY5" fmla="*/ 58616 h 422031"/>
              <a:gd name="connsiteX6" fmla="*/ 363989 w 3664041"/>
              <a:gd name="connsiteY6" fmla="*/ 70339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4041" h="422031">
                <a:moveTo>
                  <a:pt x="287789" y="0"/>
                </a:moveTo>
                <a:cubicBezTo>
                  <a:pt x="120247" y="52754"/>
                  <a:pt x="-47295" y="105509"/>
                  <a:pt x="12297" y="175847"/>
                </a:cubicBezTo>
                <a:cubicBezTo>
                  <a:pt x="71889" y="246186"/>
                  <a:pt x="291697" y="396631"/>
                  <a:pt x="645343" y="422031"/>
                </a:cubicBezTo>
                <a:lnTo>
                  <a:pt x="2134174" y="328247"/>
                </a:lnTo>
                <a:cubicBezTo>
                  <a:pt x="2637289" y="290147"/>
                  <a:pt x="3666966" y="238370"/>
                  <a:pt x="3664035" y="193431"/>
                </a:cubicBezTo>
                <a:cubicBezTo>
                  <a:pt x="3661104" y="148493"/>
                  <a:pt x="2666597" y="79131"/>
                  <a:pt x="2116589" y="58616"/>
                </a:cubicBezTo>
                <a:cubicBezTo>
                  <a:pt x="1566581" y="38101"/>
                  <a:pt x="363989" y="70339"/>
                  <a:pt x="363989" y="7033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784123" y="4273062"/>
            <a:ext cx="310662" cy="0"/>
          </a:xfrm>
          <a:custGeom>
            <a:avLst/>
            <a:gdLst>
              <a:gd name="connsiteX0" fmla="*/ 0 w 310662"/>
              <a:gd name="connsiteY0" fmla="*/ 0 h 0"/>
              <a:gd name="connsiteX1" fmla="*/ 310662 w 31066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2">
                <a:moveTo>
                  <a:pt x="0" y="0"/>
                </a:moveTo>
                <a:lnTo>
                  <a:pt x="310662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533292" y="4407877"/>
            <a:ext cx="785446" cy="41443"/>
          </a:xfrm>
          <a:custGeom>
            <a:avLst/>
            <a:gdLst>
              <a:gd name="connsiteX0" fmla="*/ 0 w 785446"/>
              <a:gd name="connsiteY0" fmla="*/ 0 h 41443"/>
              <a:gd name="connsiteX1" fmla="*/ 357554 w 785446"/>
              <a:gd name="connsiteY1" fmla="*/ 41031 h 41443"/>
              <a:gd name="connsiteX2" fmla="*/ 785446 w 785446"/>
              <a:gd name="connsiteY2" fmla="*/ 17585 h 4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446" h="41443">
                <a:moveTo>
                  <a:pt x="0" y="0"/>
                </a:moveTo>
                <a:cubicBezTo>
                  <a:pt x="113323" y="19050"/>
                  <a:pt x="226646" y="38100"/>
                  <a:pt x="357554" y="41031"/>
                </a:cubicBezTo>
                <a:cubicBezTo>
                  <a:pt x="488462" y="43962"/>
                  <a:pt x="636954" y="30773"/>
                  <a:pt x="785446" y="1758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0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Assumptions: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Each end site used a stable IP address range</a:t>
            </a:r>
          </a:p>
          <a:p>
            <a:r>
              <a:rPr lang="en-US" sz="2100" dirty="0"/>
              <a:t>Each address range was recorded in a registry, together with the end user data</a:t>
            </a:r>
          </a:p>
          <a:p>
            <a:r>
              <a:rPr lang="en-US" sz="2100" dirty="0"/>
              <a:t>Each end device was manually configured with a stable IP address</a:t>
            </a:r>
          </a:p>
          <a:p>
            <a:r>
              <a:rPr lang="en-US" sz="2100" dirty="0" err="1"/>
              <a:t>Traceback</a:t>
            </a:r>
            <a:r>
              <a:rPr lang="en-US" sz="2100" dirty="0"/>
              <a:t> was keyed from the IP address</a:t>
            </a:r>
          </a:p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42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54" y="332441"/>
            <a:ext cx="3800506" cy="25771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89028" y="1887282"/>
            <a:ext cx="1741325" cy="961470"/>
          </a:xfrm>
          <a:custGeom>
            <a:avLst/>
            <a:gdLst>
              <a:gd name="connsiteX0" fmla="*/ 792593 w 2321766"/>
              <a:gd name="connsiteY0" fmla="*/ 125089 h 1281960"/>
              <a:gd name="connsiteX1" fmla="*/ 61073 w 2321766"/>
              <a:gd name="connsiteY1" fmla="*/ 109849 h 1281960"/>
              <a:gd name="connsiteX2" fmla="*/ 236333 w 2321766"/>
              <a:gd name="connsiteY2" fmla="*/ 1207129 h 1281960"/>
              <a:gd name="connsiteX3" fmla="*/ 1783193 w 2321766"/>
              <a:gd name="connsiteY3" fmla="*/ 1092829 h 1281960"/>
              <a:gd name="connsiteX4" fmla="*/ 2293733 w 2321766"/>
              <a:gd name="connsiteY4" fmla="*/ 353689 h 1281960"/>
              <a:gd name="connsiteX5" fmla="*/ 2095613 w 2321766"/>
              <a:gd name="connsiteY5" fmla="*/ 18409 h 1281960"/>
              <a:gd name="connsiteX6" fmla="*/ 777353 w 2321766"/>
              <a:gd name="connsiteY6" fmla="*/ 41269 h 128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1766" h="1281960">
                <a:moveTo>
                  <a:pt x="792593" y="125089"/>
                </a:moveTo>
                <a:cubicBezTo>
                  <a:pt x="473188" y="27299"/>
                  <a:pt x="153783" y="-70491"/>
                  <a:pt x="61073" y="109849"/>
                </a:cubicBezTo>
                <a:cubicBezTo>
                  <a:pt x="-31637" y="290189"/>
                  <a:pt x="-50687" y="1043299"/>
                  <a:pt x="236333" y="1207129"/>
                </a:cubicBezTo>
                <a:cubicBezTo>
                  <a:pt x="523353" y="1370959"/>
                  <a:pt x="1440293" y="1235069"/>
                  <a:pt x="1783193" y="1092829"/>
                </a:cubicBezTo>
                <a:cubicBezTo>
                  <a:pt x="2126093" y="950589"/>
                  <a:pt x="2241663" y="532759"/>
                  <a:pt x="2293733" y="353689"/>
                </a:cubicBezTo>
                <a:cubicBezTo>
                  <a:pt x="2345803" y="174619"/>
                  <a:pt x="2348343" y="70479"/>
                  <a:pt x="2095613" y="18409"/>
                </a:cubicBezTo>
                <a:cubicBezTo>
                  <a:pt x="1842883" y="-33661"/>
                  <a:pt x="777353" y="41269"/>
                  <a:pt x="777353" y="4126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85" y="2951910"/>
            <a:ext cx="4212562" cy="1647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73" y="332441"/>
            <a:ext cx="4053284" cy="1426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30" y="141941"/>
            <a:ext cx="533400" cy="3810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860595" y="3034666"/>
            <a:ext cx="340230" cy="347723"/>
          </a:xfrm>
          <a:custGeom>
            <a:avLst/>
            <a:gdLst>
              <a:gd name="connsiteX0" fmla="*/ 276023 w 453640"/>
              <a:gd name="connsiteY0" fmla="*/ 144780 h 463631"/>
              <a:gd name="connsiteX1" fmla="*/ 16943 w 453640"/>
              <a:gd name="connsiteY1" fmla="*/ 152400 h 463631"/>
              <a:gd name="connsiteX2" fmla="*/ 62663 w 453640"/>
              <a:gd name="connsiteY2" fmla="*/ 403860 h 463631"/>
              <a:gd name="connsiteX3" fmla="*/ 367463 w 453640"/>
              <a:gd name="connsiteY3" fmla="*/ 449580 h 463631"/>
              <a:gd name="connsiteX4" fmla="*/ 451283 w 453640"/>
              <a:gd name="connsiteY4" fmla="*/ 205740 h 463631"/>
              <a:gd name="connsiteX5" fmla="*/ 298883 w 453640"/>
              <a:gd name="connsiteY5" fmla="*/ 0 h 46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640" h="463631">
                <a:moveTo>
                  <a:pt x="276023" y="144780"/>
                </a:moveTo>
                <a:cubicBezTo>
                  <a:pt x="164263" y="127000"/>
                  <a:pt x="52503" y="109220"/>
                  <a:pt x="16943" y="152400"/>
                </a:cubicBezTo>
                <a:cubicBezTo>
                  <a:pt x="-18617" y="195580"/>
                  <a:pt x="4243" y="354330"/>
                  <a:pt x="62663" y="403860"/>
                </a:cubicBezTo>
                <a:cubicBezTo>
                  <a:pt x="121083" y="453390"/>
                  <a:pt x="302693" y="482600"/>
                  <a:pt x="367463" y="449580"/>
                </a:cubicBezTo>
                <a:cubicBezTo>
                  <a:pt x="432233" y="416560"/>
                  <a:pt x="462713" y="280670"/>
                  <a:pt x="451283" y="205740"/>
                </a:cubicBezTo>
                <a:cubicBezTo>
                  <a:pt x="439853" y="130810"/>
                  <a:pt x="369368" y="65405"/>
                  <a:pt x="298883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2359442" y="4296377"/>
            <a:ext cx="770911" cy="127761"/>
          </a:xfrm>
          <a:custGeom>
            <a:avLst/>
            <a:gdLst>
              <a:gd name="connsiteX0" fmla="*/ 1027881 w 1027881"/>
              <a:gd name="connsiteY0" fmla="*/ 108418 h 170348"/>
              <a:gd name="connsiteX1" fmla="*/ 799281 w 1027881"/>
              <a:gd name="connsiteY1" fmla="*/ 24598 h 170348"/>
              <a:gd name="connsiteX2" fmla="*/ 83001 w 1027881"/>
              <a:gd name="connsiteY2" fmla="*/ 9358 h 170348"/>
              <a:gd name="connsiteX3" fmla="*/ 83001 w 1027881"/>
              <a:gd name="connsiteY3" fmla="*/ 154138 h 170348"/>
              <a:gd name="connsiteX4" fmla="*/ 692601 w 1027881"/>
              <a:gd name="connsiteY4" fmla="*/ 161758 h 170348"/>
              <a:gd name="connsiteX5" fmla="*/ 905961 w 1027881"/>
              <a:gd name="connsiteY5" fmla="*/ 108418 h 17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7881" h="170348">
                <a:moveTo>
                  <a:pt x="1027881" y="108418"/>
                </a:moveTo>
                <a:cubicBezTo>
                  <a:pt x="992321" y="74763"/>
                  <a:pt x="956761" y="41108"/>
                  <a:pt x="799281" y="24598"/>
                </a:cubicBezTo>
                <a:cubicBezTo>
                  <a:pt x="641801" y="8088"/>
                  <a:pt x="202381" y="-12232"/>
                  <a:pt x="83001" y="9358"/>
                </a:cubicBezTo>
                <a:cubicBezTo>
                  <a:pt x="-36379" y="30948"/>
                  <a:pt x="-18599" y="128738"/>
                  <a:pt x="83001" y="154138"/>
                </a:cubicBezTo>
                <a:cubicBezTo>
                  <a:pt x="184601" y="179538"/>
                  <a:pt x="555441" y="169378"/>
                  <a:pt x="692601" y="161758"/>
                </a:cubicBezTo>
                <a:cubicBezTo>
                  <a:pt x="829761" y="154138"/>
                  <a:pt x="867861" y="131278"/>
                  <a:pt x="905961" y="10841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11" y="2004646"/>
            <a:ext cx="2873740" cy="2505808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331103" y="1365738"/>
            <a:ext cx="3664041" cy="422031"/>
          </a:xfrm>
          <a:custGeom>
            <a:avLst/>
            <a:gdLst>
              <a:gd name="connsiteX0" fmla="*/ 287789 w 3664041"/>
              <a:gd name="connsiteY0" fmla="*/ 0 h 422031"/>
              <a:gd name="connsiteX1" fmla="*/ 12297 w 3664041"/>
              <a:gd name="connsiteY1" fmla="*/ 175847 h 422031"/>
              <a:gd name="connsiteX2" fmla="*/ 645343 w 3664041"/>
              <a:gd name="connsiteY2" fmla="*/ 422031 h 422031"/>
              <a:gd name="connsiteX3" fmla="*/ 2134174 w 3664041"/>
              <a:gd name="connsiteY3" fmla="*/ 328247 h 422031"/>
              <a:gd name="connsiteX4" fmla="*/ 3664035 w 3664041"/>
              <a:gd name="connsiteY4" fmla="*/ 193431 h 422031"/>
              <a:gd name="connsiteX5" fmla="*/ 2116589 w 3664041"/>
              <a:gd name="connsiteY5" fmla="*/ 58616 h 422031"/>
              <a:gd name="connsiteX6" fmla="*/ 363989 w 3664041"/>
              <a:gd name="connsiteY6" fmla="*/ 70339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4041" h="422031">
                <a:moveTo>
                  <a:pt x="287789" y="0"/>
                </a:moveTo>
                <a:cubicBezTo>
                  <a:pt x="120247" y="52754"/>
                  <a:pt x="-47295" y="105509"/>
                  <a:pt x="12297" y="175847"/>
                </a:cubicBezTo>
                <a:cubicBezTo>
                  <a:pt x="71889" y="246186"/>
                  <a:pt x="291697" y="396631"/>
                  <a:pt x="645343" y="422031"/>
                </a:cubicBezTo>
                <a:lnTo>
                  <a:pt x="2134174" y="328247"/>
                </a:lnTo>
                <a:cubicBezTo>
                  <a:pt x="2637289" y="290147"/>
                  <a:pt x="3666966" y="238370"/>
                  <a:pt x="3664035" y="193431"/>
                </a:cubicBezTo>
                <a:cubicBezTo>
                  <a:pt x="3661104" y="148493"/>
                  <a:pt x="2666597" y="79131"/>
                  <a:pt x="2116589" y="58616"/>
                </a:cubicBezTo>
                <a:cubicBezTo>
                  <a:pt x="1566581" y="38101"/>
                  <a:pt x="363989" y="70339"/>
                  <a:pt x="363989" y="7033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784123" y="4273062"/>
            <a:ext cx="310662" cy="0"/>
          </a:xfrm>
          <a:custGeom>
            <a:avLst/>
            <a:gdLst>
              <a:gd name="connsiteX0" fmla="*/ 0 w 310662"/>
              <a:gd name="connsiteY0" fmla="*/ 0 h 0"/>
              <a:gd name="connsiteX1" fmla="*/ 310662 w 31066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2">
                <a:moveTo>
                  <a:pt x="0" y="0"/>
                </a:moveTo>
                <a:lnTo>
                  <a:pt x="310662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533292" y="4407877"/>
            <a:ext cx="785446" cy="41443"/>
          </a:xfrm>
          <a:custGeom>
            <a:avLst/>
            <a:gdLst>
              <a:gd name="connsiteX0" fmla="*/ 0 w 785446"/>
              <a:gd name="connsiteY0" fmla="*/ 0 h 41443"/>
              <a:gd name="connsiteX1" fmla="*/ 357554 w 785446"/>
              <a:gd name="connsiteY1" fmla="*/ 41031 h 41443"/>
              <a:gd name="connsiteX2" fmla="*/ 785446 w 785446"/>
              <a:gd name="connsiteY2" fmla="*/ 17585 h 4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446" h="41443">
                <a:moveTo>
                  <a:pt x="0" y="0"/>
                </a:moveTo>
                <a:cubicBezTo>
                  <a:pt x="113323" y="19050"/>
                  <a:pt x="226646" y="38100"/>
                  <a:pt x="357554" y="41031"/>
                </a:cubicBezTo>
                <a:cubicBezTo>
                  <a:pt x="488462" y="43962"/>
                  <a:pt x="636954" y="30773"/>
                  <a:pt x="785446" y="1758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11631" y="1125856"/>
            <a:ext cx="5394960" cy="3400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1404"/>
              </a:spcBef>
            </a:pPr>
            <a:r>
              <a:rPr lang="en-US" sz="1800" dirty="0">
                <a:solidFill>
                  <a:srgbClr val="984807"/>
                </a:solidFill>
                <a:cs typeface="Max's Handwritin"/>
              </a:rPr>
              <a:t>These technologies are already deployed, and enjoy significant use in today’s network</a:t>
            </a:r>
          </a:p>
          <a:p>
            <a:pPr>
              <a:spcBef>
                <a:spcPts val="1404"/>
              </a:spcBef>
            </a:pPr>
            <a:r>
              <a:rPr lang="en-US" sz="1800" dirty="0">
                <a:solidFill>
                  <a:srgbClr val="984807"/>
                </a:solidFill>
                <a:cs typeface="Max's Handwritin"/>
              </a:rPr>
              <a:t>They break down the concept of a “session” and splay the encrypted traffic across multiple networks, and even multiple protocols</a:t>
            </a:r>
          </a:p>
          <a:p>
            <a:pPr>
              <a:spcBef>
                <a:spcPts val="1404"/>
              </a:spcBef>
            </a:pPr>
            <a:r>
              <a:rPr lang="en-US" sz="1800" dirty="0">
                <a:solidFill>
                  <a:srgbClr val="984807"/>
                </a:solidFill>
                <a:cs typeface="Max's Handwritin"/>
              </a:rPr>
              <a:t>They use opportunistic encryption to limit third party access to information about users’ actions</a:t>
            </a:r>
          </a:p>
          <a:p>
            <a:pPr>
              <a:spcBef>
                <a:spcPts val="1404"/>
              </a:spcBef>
            </a:pPr>
            <a:r>
              <a:rPr lang="en-US" sz="1800" dirty="0">
                <a:solidFill>
                  <a:srgbClr val="984807"/>
                </a:solidFill>
                <a:cs typeface="Max's Handwritin"/>
              </a:rPr>
              <a:t>The result is that only the endpoints see the entirety of a session, while individual networks see disparate fragments of pseudo-sessions</a:t>
            </a:r>
          </a:p>
        </p:txBody>
      </p:sp>
    </p:spTree>
    <p:extLst>
      <p:ext uri="{BB962C8B-B14F-4D97-AF65-F5344CB8AC3E}">
        <p14:creationId xmlns:p14="http://schemas.microsoft.com/office/powerpoint/2010/main" val="1998643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92" y="379181"/>
            <a:ext cx="3152936" cy="2480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00" y="1331595"/>
            <a:ext cx="3982118" cy="357259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4438787" y="1537641"/>
            <a:ext cx="460400" cy="285444"/>
          </a:xfrm>
          <a:custGeom>
            <a:avLst/>
            <a:gdLst>
              <a:gd name="connsiteX0" fmla="*/ 192858 w 613867"/>
              <a:gd name="connsiteY0" fmla="*/ 334872 h 380592"/>
              <a:gd name="connsiteX1" fmla="*/ 604338 w 613867"/>
              <a:gd name="connsiteY1" fmla="*/ 182472 h 380592"/>
              <a:gd name="connsiteX2" fmla="*/ 444318 w 613867"/>
              <a:gd name="connsiteY2" fmla="*/ 7212 h 380592"/>
              <a:gd name="connsiteX3" fmla="*/ 17598 w 613867"/>
              <a:gd name="connsiteY3" fmla="*/ 60552 h 380592"/>
              <a:gd name="connsiteX4" fmla="*/ 101418 w 613867"/>
              <a:gd name="connsiteY4" fmla="*/ 304392 h 380592"/>
              <a:gd name="connsiteX5" fmla="*/ 284298 w 613867"/>
              <a:gd name="connsiteY5" fmla="*/ 380592 h 38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867" h="380592">
                <a:moveTo>
                  <a:pt x="192858" y="334872"/>
                </a:moveTo>
                <a:cubicBezTo>
                  <a:pt x="377643" y="285977"/>
                  <a:pt x="562428" y="237082"/>
                  <a:pt x="604338" y="182472"/>
                </a:cubicBezTo>
                <a:cubicBezTo>
                  <a:pt x="646248" y="127862"/>
                  <a:pt x="542108" y="27532"/>
                  <a:pt x="444318" y="7212"/>
                </a:cubicBezTo>
                <a:cubicBezTo>
                  <a:pt x="346528" y="-13108"/>
                  <a:pt x="74748" y="11022"/>
                  <a:pt x="17598" y="60552"/>
                </a:cubicBezTo>
                <a:cubicBezTo>
                  <a:pt x="-39552" y="110082"/>
                  <a:pt x="56968" y="251052"/>
                  <a:pt x="101418" y="304392"/>
                </a:cubicBezTo>
                <a:cubicBezTo>
                  <a:pt x="145868" y="357732"/>
                  <a:pt x="284298" y="380592"/>
                  <a:pt x="284298" y="380592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 rot="619253">
            <a:off x="1690270" y="3642605"/>
            <a:ext cx="261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1764A"/>
                </a:solidFill>
                <a:latin typeface="AhnbergHand" charset="0"/>
                <a:ea typeface="AhnbergHand" charset="0"/>
                <a:cs typeface="AhnbergHand" charset="0"/>
              </a:rPr>
              <a:t>Even the </a:t>
            </a:r>
            <a:r>
              <a:rPr lang="en-US" sz="1800">
                <a:solidFill>
                  <a:srgbClr val="C1764A"/>
                </a:solidFill>
                <a:latin typeface="AhnbergHand" charset="0"/>
                <a:ea typeface="AhnbergHand" charset="0"/>
                <a:cs typeface="AhnbergHand" charset="0"/>
              </a:rPr>
              <a:t>DNS is going “dark!”</a:t>
            </a:r>
          </a:p>
        </p:txBody>
      </p:sp>
    </p:spTree>
    <p:extLst>
      <p:ext uri="{BB962C8B-B14F-4D97-AF65-F5344CB8AC3E}">
        <p14:creationId xmlns:p14="http://schemas.microsoft.com/office/powerpoint/2010/main" val="1516059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Powderfinger Type"/>
                <a:cs typeface="Powderfinger Type"/>
              </a:rPr>
              <a:t>The Bottom Line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463" y="1241943"/>
            <a:ext cx="7115906" cy="34955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984807"/>
                </a:solidFill>
                <a:latin typeface="+mn-lt"/>
                <a:cs typeface="Max's Handwritin"/>
              </a:rPr>
              <a:t>It’s no longer just an issue with IPv4 and NATs and a visible reluctance to shift to IPv6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rgbClr val="984807"/>
              </a:solidFill>
              <a:latin typeface="+mn-lt"/>
              <a:cs typeface="Max's Handwriti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984807"/>
                </a:solidFill>
                <a:latin typeface="+mn-lt"/>
                <a:cs typeface="Max's Handwritin"/>
              </a:rPr>
              <a:t>Networks, platforms and applications now regard each other with mutual suspicion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rgbClr val="984807"/>
              </a:solidFill>
              <a:latin typeface="+mn-lt"/>
              <a:cs typeface="Max's Handwritin"/>
            </a:endParaRPr>
          </a:p>
          <a:p>
            <a:pPr marL="300038" lvl="1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984807"/>
                </a:solidFill>
                <a:latin typeface="+mn-lt"/>
                <a:cs typeface="Max's Handwritin"/>
              </a:rPr>
              <a:t>Platforms seek to hide users’ activities from the network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rgbClr val="984807"/>
              </a:solidFill>
              <a:latin typeface="+mn-lt"/>
              <a:cs typeface="Max's Handwritin"/>
            </a:endParaRPr>
          </a:p>
          <a:p>
            <a:pPr marL="300038" lvl="1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984807"/>
                </a:solidFill>
                <a:latin typeface="+mn-lt"/>
                <a:cs typeface="Max's Handwritin"/>
              </a:rPr>
              <a:t>Applications seek to hide their information from the platform and from other applications</a:t>
            </a:r>
          </a:p>
          <a:p>
            <a:pPr marL="300038" lvl="1" indent="0">
              <a:spcBef>
                <a:spcPts val="0"/>
              </a:spcBef>
              <a:buNone/>
            </a:pPr>
            <a:endParaRPr lang="en-US" sz="1400" dirty="0">
              <a:solidFill>
                <a:srgbClr val="984807"/>
              </a:solidFill>
              <a:latin typeface="+mn-lt"/>
              <a:cs typeface="Max's Handwritin"/>
            </a:endParaRPr>
          </a:p>
          <a:p>
            <a:pPr marL="300038" lvl="1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984807"/>
                </a:solidFill>
                <a:latin typeface="+mn-lt"/>
                <a:cs typeface="Max's Handwritin"/>
              </a:rPr>
              <a:t>The DNS is sealing itself into private tunnels that resist external examination, intervention and intervention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rgbClr val="984807"/>
              </a:solidFill>
              <a:latin typeface="+mn-lt"/>
              <a:cs typeface="Max's Handwritin"/>
            </a:endParaRPr>
          </a:p>
          <a:p>
            <a:pPr marL="300038" lvl="1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984807"/>
                </a:solidFill>
                <a:latin typeface="+mn-lt"/>
                <a:cs typeface="Max's Handwritin"/>
              </a:rPr>
              <a:t>“Sessions” are being deconstructed into opaque fragments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rgbClr val="984807"/>
              </a:solidFill>
              <a:latin typeface="+mn-lt"/>
              <a:cs typeface="Max's Handwritin"/>
            </a:endParaRPr>
          </a:p>
          <a:p>
            <a:pPr marL="300038" lvl="1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984807"/>
                </a:solidFill>
                <a:latin typeface="+mn-lt"/>
                <a:cs typeface="Max's Handwritin"/>
              </a:rPr>
              <a:t>Opportunistic encryption is being applied ubiquitously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rgbClr val="984807"/>
              </a:solidFill>
              <a:latin typeface="+mn-lt"/>
              <a:cs typeface="Max's Handwriti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61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 charset="0"/>
                <a:ea typeface="Powderfinger Type" charset="0"/>
                <a:cs typeface="Powderfinger Type" charset="0"/>
              </a:rPr>
              <a:t>Its not just “the IPv6 transition” any more</a:t>
            </a:r>
            <a:endParaRPr lang="en-US" dirty="0">
              <a:latin typeface="Powderfinger Type" charset="0"/>
              <a:ea typeface="Powderfinger Type" charset="0"/>
              <a:cs typeface="Powderfinger Typ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843" y="1731645"/>
            <a:ext cx="6463475" cy="2343865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>
                <a:solidFill>
                  <a:srgbClr val="984807"/>
                </a:solidFill>
                <a:cs typeface="Max's Handwritin"/>
              </a:rPr>
              <a:t>These are not just temporary steps to make IPv4 last longer for the transition to IPv6</a:t>
            </a:r>
          </a:p>
          <a:p>
            <a:pPr marL="0" indent="0">
              <a:buNone/>
            </a:pPr>
            <a:endParaRPr lang="en-US" sz="1500" dirty="0">
              <a:solidFill>
                <a:srgbClr val="984807"/>
              </a:solidFill>
              <a:cs typeface="Max's Handwritin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984807"/>
                </a:solidFill>
                <a:cs typeface="Max's Handwritin"/>
              </a:rPr>
              <a:t>Even if we complete the transition to an all-IPv6 Internet, this paranoia, complexity and deliberate obfuscation will not go away</a:t>
            </a:r>
          </a:p>
          <a:p>
            <a:pPr marL="0" indent="0">
              <a:buNone/>
            </a:pPr>
            <a:endParaRPr lang="en-US" sz="1500" dirty="0">
              <a:solidFill>
                <a:srgbClr val="984807"/>
              </a:solidFill>
              <a:cs typeface="Max's Handwritin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984807"/>
                </a:solidFill>
                <a:cs typeface="Max's Handwritin"/>
              </a:rPr>
              <a:t>This is now the Internet we have to live with</a:t>
            </a:r>
          </a:p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9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843" y="1731645"/>
            <a:ext cx="6463475" cy="2343865"/>
          </a:xfrm>
        </p:spPr>
        <p:txBody>
          <a:bodyPr/>
          <a:lstStyle/>
          <a:p>
            <a:pPr marL="0" indent="0">
              <a:buNone/>
            </a:pPr>
            <a:r>
              <a:rPr lang="en-US" sz="2100" dirty="0">
                <a:solidFill>
                  <a:srgbClr val="984807"/>
                </a:solidFill>
                <a:cs typeface="Max's Handwritin"/>
              </a:rPr>
              <a:t>We are never coming back from here </a:t>
            </a:r>
            <a:r>
              <a:rPr lang="mr-IN" sz="2100" dirty="0">
                <a:solidFill>
                  <a:srgbClr val="984807"/>
                </a:solidFill>
                <a:cs typeface="Max's Handwritin"/>
              </a:rPr>
              <a:t>–</a:t>
            </a:r>
            <a:r>
              <a:rPr lang="en-US" sz="2100" dirty="0">
                <a:solidFill>
                  <a:srgbClr val="984807"/>
                </a:solidFill>
                <a:cs typeface="Max's Handwritin"/>
              </a:rPr>
              <a:t> this is the new “ground state” for the Internet!</a:t>
            </a:r>
          </a:p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3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0742" y="0"/>
            <a:ext cx="9311524" cy="51435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969" y="1184519"/>
            <a:ext cx="50882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hnbergHand"/>
                <a:cs typeface="AhnbergHand"/>
              </a:rPr>
              <a:t>Does it ever get easier?</a:t>
            </a:r>
          </a:p>
          <a:p>
            <a:pPr algn="ctr"/>
            <a:endParaRPr lang="en-US" sz="1800" dirty="0">
              <a:solidFill>
                <a:schemeClr val="bg1"/>
              </a:solidFill>
              <a:latin typeface="AhnbergHand"/>
              <a:cs typeface="AhnbergHand"/>
            </a:endParaRPr>
          </a:p>
          <a:p>
            <a:pPr algn="ctr"/>
            <a:endParaRPr lang="en-US" sz="1800" dirty="0">
              <a:solidFill>
                <a:schemeClr val="bg1"/>
              </a:solidFill>
              <a:latin typeface="AhnbergHand"/>
              <a:cs typeface="AhnbergHand"/>
            </a:endParaRPr>
          </a:p>
          <a:p>
            <a:pPr algn="ctr"/>
            <a:endParaRPr lang="en-US" sz="1800" dirty="0">
              <a:solidFill>
                <a:schemeClr val="bg1"/>
              </a:solidFill>
              <a:latin typeface="AhnbergHand"/>
              <a:cs typeface="AhnbergHand"/>
            </a:endParaRPr>
          </a:p>
          <a:p>
            <a:pPr algn="ctr"/>
            <a:endParaRPr lang="en-US" sz="1800" dirty="0">
              <a:solidFill>
                <a:schemeClr val="bg1"/>
              </a:solidFill>
              <a:latin typeface="AhnbergHand"/>
              <a:cs typeface="AhnbergHand"/>
            </a:endParaRPr>
          </a:p>
          <a:p>
            <a:pPr algn="ctr"/>
            <a:endParaRPr lang="en-US" sz="1800" dirty="0">
              <a:solidFill>
                <a:schemeClr val="bg1"/>
              </a:solidFill>
              <a:latin typeface="AhnbergHand"/>
              <a:cs typeface="AhnbergHand"/>
            </a:endParaRPr>
          </a:p>
          <a:p>
            <a:pPr algn="ctr"/>
            <a:endParaRPr lang="en-US" sz="1800" dirty="0">
              <a:solidFill>
                <a:schemeClr val="bg1"/>
              </a:solidFill>
              <a:latin typeface="AhnbergHand"/>
              <a:cs typeface="AhnbergHand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hnbergHand"/>
                <a:cs typeface="AhnbergHand"/>
              </a:rPr>
              <a:t>Is there light at the end of this tunnel?</a:t>
            </a:r>
          </a:p>
        </p:txBody>
      </p:sp>
    </p:spTree>
    <p:extLst>
      <p:ext uri="{BB962C8B-B14F-4D97-AF65-F5344CB8AC3E}">
        <p14:creationId xmlns:p14="http://schemas.microsoft.com/office/powerpoint/2010/main" val="15921512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9791" y="1184519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hnbergHand"/>
                <a:cs typeface="AhnbergHand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384145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630" y="672837"/>
            <a:ext cx="5829300" cy="1102519"/>
          </a:xfrm>
        </p:spPr>
        <p:txBody>
          <a:bodyPr/>
          <a:lstStyle/>
          <a:p>
            <a:r>
              <a:rPr lang="en-US" sz="6525" dirty="0">
                <a:solidFill>
                  <a:schemeClr val="bg2">
                    <a:lumMod val="25000"/>
                  </a:schemeClr>
                </a:solidFill>
                <a:latin typeface="Max's Handwritin"/>
                <a:cs typeface="Max's Handwritin"/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09311" y="2828925"/>
            <a:ext cx="20874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Max's Handwritin" charset="0"/>
                <a:ea typeface="Max's Handwritin" charset="0"/>
                <a:cs typeface="Max's Handwritin" charset="0"/>
              </a:rPr>
              <a:t>Me:</a:t>
            </a:r>
            <a:r>
              <a:rPr lang="en-US" sz="1800" dirty="0"/>
              <a:t> </a:t>
            </a:r>
            <a:r>
              <a:rPr lang="en-US" sz="1800" dirty="0" err="1"/>
              <a:t>gih@apnic.net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4169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Assumptions: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Each end site used a stable IP address range</a:t>
            </a:r>
          </a:p>
          <a:p>
            <a:r>
              <a:rPr lang="en-US" sz="2100" dirty="0"/>
              <a:t>Each address range was recorded in a registry, together with the end user data</a:t>
            </a:r>
          </a:p>
          <a:p>
            <a:r>
              <a:rPr lang="en-US" sz="2100" dirty="0"/>
              <a:t>Each end device was manually configured with a stable IP address</a:t>
            </a:r>
          </a:p>
          <a:p>
            <a:r>
              <a:rPr lang="en-US" sz="2100" dirty="0" err="1"/>
              <a:t>Traceback</a:t>
            </a:r>
            <a:r>
              <a:rPr lang="en-US" sz="2100" dirty="0"/>
              <a:t> is keyed from the IP address</a:t>
            </a:r>
          </a:p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9840515">
            <a:off x="1365963" y="2089156"/>
            <a:ext cx="6628960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This model largely fell into disuse in the 1990’s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It was replaced by a combination of provider-address blocks, dynamic addressing to end users (AAA tools) and CPE NATs</a:t>
            </a:r>
          </a:p>
        </p:txBody>
      </p:sp>
    </p:spTree>
    <p:extLst>
      <p:ext uri="{BB962C8B-B14F-4D97-AF65-F5344CB8AC3E}">
        <p14:creationId xmlns:p14="http://schemas.microsoft.com/office/powerpoint/2010/main" val="253906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+ NATs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304743" y="2638132"/>
            <a:ext cx="704461" cy="724154"/>
            <a:chOff x="1652723" y="3389599"/>
            <a:chExt cx="1326727" cy="1251685"/>
          </a:xfrm>
        </p:grpSpPr>
        <p:sp>
          <p:nvSpPr>
            <p:cNvPr id="12" name="Freeform 11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Freeform 13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Freeform 14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77943" y="3547297"/>
            <a:ext cx="704461" cy="724154"/>
            <a:chOff x="1652723" y="3389599"/>
            <a:chExt cx="1326727" cy="1251685"/>
          </a:xfrm>
        </p:grpSpPr>
        <p:sp>
          <p:nvSpPr>
            <p:cNvPr id="17" name="Freeform 16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Freeform 19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25917" y="1784070"/>
            <a:ext cx="704461" cy="724154"/>
            <a:chOff x="1652723" y="3389599"/>
            <a:chExt cx="1326727" cy="1251685"/>
          </a:xfrm>
        </p:grpSpPr>
        <p:sp>
          <p:nvSpPr>
            <p:cNvPr id="22" name="Freeform 21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Freeform 23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Freeform 24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60428" y="2879781"/>
            <a:ext cx="607300" cy="295253"/>
            <a:chOff x="4251628" y="3476540"/>
            <a:chExt cx="1144953" cy="836641"/>
          </a:xfrm>
          <a:effectLst/>
        </p:grpSpPr>
        <p:sp>
          <p:nvSpPr>
            <p:cNvPr id="26" name="Freeform 25"/>
            <p:cNvSpPr/>
            <p:nvPr/>
          </p:nvSpPr>
          <p:spPr>
            <a:xfrm>
              <a:off x="4251628" y="3764191"/>
              <a:ext cx="610369" cy="548990"/>
            </a:xfrm>
            <a:custGeom>
              <a:avLst/>
              <a:gdLst>
                <a:gd name="connsiteX0" fmla="*/ 24557 w 610369"/>
                <a:gd name="connsiteY0" fmla="*/ 0 h 548990"/>
                <a:gd name="connsiteX1" fmla="*/ 15420 w 610369"/>
                <a:gd name="connsiteY1" fmla="*/ 210137 h 548990"/>
                <a:gd name="connsiteX2" fmla="*/ 51968 w 610369"/>
                <a:gd name="connsiteY2" fmla="*/ 210137 h 548990"/>
                <a:gd name="connsiteX3" fmla="*/ 572786 w 610369"/>
                <a:gd name="connsiteY3" fmla="*/ 520774 h 548990"/>
                <a:gd name="connsiteX4" fmla="*/ 572786 w 610369"/>
                <a:gd name="connsiteY4" fmla="*/ 502501 h 548990"/>
                <a:gd name="connsiteX5" fmla="*/ 600197 w 610369"/>
                <a:gd name="connsiteY5" fmla="*/ 237546 h 54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369" h="548990">
                  <a:moveTo>
                    <a:pt x="24557" y="0"/>
                  </a:moveTo>
                  <a:cubicBezTo>
                    <a:pt x="17704" y="87557"/>
                    <a:pt x="10852" y="175114"/>
                    <a:pt x="15420" y="210137"/>
                  </a:cubicBezTo>
                  <a:cubicBezTo>
                    <a:pt x="19988" y="245160"/>
                    <a:pt x="-40926" y="158364"/>
                    <a:pt x="51968" y="210137"/>
                  </a:cubicBezTo>
                  <a:cubicBezTo>
                    <a:pt x="144862" y="261910"/>
                    <a:pt x="485983" y="472047"/>
                    <a:pt x="572786" y="520774"/>
                  </a:cubicBezTo>
                  <a:cubicBezTo>
                    <a:pt x="659589" y="569501"/>
                    <a:pt x="568217" y="549706"/>
                    <a:pt x="572786" y="502501"/>
                  </a:cubicBezTo>
                  <a:cubicBezTo>
                    <a:pt x="577355" y="455296"/>
                    <a:pt x="600197" y="237546"/>
                    <a:pt x="600197" y="23754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257911" y="3663691"/>
              <a:ext cx="593914" cy="292364"/>
            </a:xfrm>
            <a:custGeom>
              <a:avLst/>
              <a:gdLst>
                <a:gd name="connsiteX0" fmla="*/ 0 w 593914"/>
                <a:gd name="connsiteY0" fmla="*/ 0 h 292364"/>
                <a:gd name="connsiteX1" fmla="*/ 593914 w 593914"/>
                <a:gd name="connsiteY1" fmla="*/ 292364 h 29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3914" h="292364">
                  <a:moveTo>
                    <a:pt x="0" y="0"/>
                  </a:moveTo>
                  <a:lnTo>
                    <a:pt x="593914" y="292364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906648" y="3745918"/>
              <a:ext cx="402034" cy="173592"/>
            </a:xfrm>
            <a:custGeom>
              <a:avLst/>
              <a:gdLst>
                <a:gd name="connsiteX0" fmla="*/ 0 w 402034"/>
                <a:gd name="connsiteY0" fmla="*/ 173592 h 173592"/>
                <a:gd name="connsiteX1" fmla="*/ 402034 w 402034"/>
                <a:gd name="connsiteY1" fmla="*/ 0 h 17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034" h="173592">
                  <a:moveTo>
                    <a:pt x="0" y="173592"/>
                  </a:moveTo>
                  <a:lnTo>
                    <a:pt x="402034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303596" y="3476540"/>
              <a:ext cx="1092985" cy="799289"/>
            </a:xfrm>
            <a:custGeom>
              <a:avLst/>
              <a:gdLst>
                <a:gd name="connsiteX0" fmla="*/ 0 w 1092985"/>
                <a:gd name="connsiteY0" fmla="*/ 150605 h 799289"/>
                <a:gd name="connsiteX1" fmla="*/ 356349 w 1092985"/>
                <a:gd name="connsiteY1" fmla="*/ 22696 h 799289"/>
                <a:gd name="connsiteX2" fmla="*/ 420309 w 1092985"/>
                <a:gd name="connsiteY2" fmla="*/ 22696 h 799289"/>
                <a:gd name="connsiteX3" fmla="*/ 1050772 w 1092985"/>
                <a:gd name="connsiteY3" fmla="*/ 251106 h 799289"/>
                <a:gd name="connsiteX4" fmla="*/ 1032498 w 1092985"/>
                <a:gd name="connsiteY4" fmla="*/ 278515 h 799289"/>
                <a:gd name="connsiteX5" fmla="*/ 1014224 w 1092985"/>
                <a:gd name="connsiteY5" fmla="*/ 607425 h 799289"/>
                <a:gd name="connsiteX6" fmla="*/ 1014224 w 1092985"/>
                <a:gd name="connsiteY6" fmla="*/ 589152 h 799289"/>
                <a:gd name="connsiteX7" fmla="*/ 621326 w 1092985"/>
                <a:gd name="connsiteY7" fmla="*/ 799289 h 79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2985" h="799289">
                  <a:moveTo>
                    <a:pt x="0" y="150605"/>
                  </a:moveTo>
                  <a:cubicBezTo>
                    <a:pt x="143149" y="97309"/>
                    <a:pt x="286298" y="44014"/>
                    <a:pt x="356349" y="22696"/>
                  </a:cubicBezTo>
                  <a:cubicBezTo>
                    <a:pt x="426400" y="1378"/>
                    <a:pt x="304572" y="-15372"/>
                    <a:pt x="420309" y="22696"/>
                  </a:cubicBezTo>
                  <a:cubicBezTo>
                    <a:pt x="536046" y="60764"/>
                    <a:pt x="948741" y="208470"/>
                    <a:pt x="1050772" y="251106"/>
                  </a:cubicBezTo>
                  <a:cubicBezTo>
                    <a:pt x="1152804" y="293743"/>
                    <a:pt x="1038589" y="219129"/>
                    <a:pt x="1032498" y="278515"/>
                  </a:cubicBezTo>
                  <a:cubicBezTo>
                    <a:pt x="1026407" y="337902"/>
                    <a:pt x="1017270" y="555652"/>
                    <a:pt x="1014224" y="607425"/>
                  </a:cubicBezTo>
                  <a:cubicBezTo>
                    <a:pt x="1011178" y="659198"/>
                    <a:pt x="1079707" y="557175"/>
                    <a:pt x="1014224" y="589152"/>
                  </a:cubicBezTo>
                  <a:cubicBezTo>
                    <a:pt x="948741" y="621129"/>
                    <a:pt x="621326" y="799289"/>
                    <a:pt x="621326" y="799289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Freeform 30"/>
          <p:cNvSpPr/>
          <p:nvPr/>
        </p:nvSpPr>
        <p:spPr>
          <a:xfrm>
            <a:off x="3059640" y="2501086"/>
            <a:ext cx="1150946" cy="1528061"/>
          </a:xfrm>
          <a:custGeom>
            <a:avLst/>
            <a:gdLst>
              <a:gd name="connsiteX0" fmla="*/ 286133 w 1534594"/>
              <a:gd name="connsiteY0" fmla="*/ 0 h 2037414"/>
              <a:gd name="connsiteX1" fmla="*/ 1291219 w 1534594"/>
              <a:gd name="connsiteY1" fmla="*/ 566456 h 2037414"/>
              <a:gd name="connsiteX2" fmla="*/ 1309493 w 1534594"/>
              <a:gd name="connsiteY2" fmla="*/ 648683 h 2037414"/>
              <a:gd name="connsiteX3" fmla="*/ 149076 w 1534594"/>
              <a:gd name="connsiteY3" fmla="*/ 804002 h 2037414"/>
              <a:gd name="connsiteX4" fmla="*/ 149076 w 1534594"/>
              <a:gd name="connsiteY4" fmla="*/ 831411 h 2037414"/>
              <a:gd name="connsiteX5" fmla="*/ 1373453 w 1534594"/>
              <a:gd name="connsiteY5" fmla="*/ 648683 h 2037414"/>
              <a:gd name="connsiteX6" fmla="*/ 1373453 w 1534594"/>
              <a:gd name="connsiteY6" fmla="*/ 685229 h 2037414"/>
              <a:gd name="connsiteX7" fmla="*/ 21155 w 1534594"/>
              <a:gd name="connsiteY7" fmla="*/ 2037414 h 203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4594" h="2037414">
                <a:moveTo>
                  <a:pt x="286133" y="0"/>
                </a:moveTo>
                <a:cubicBezTo>
                  <a:pt x="703396" y="229171"/>
                  <a:pt x="1120659" y="458342"/>
                  <a:pt x="1291219" y="566456"/>
                </a:cubicBezTo>
                <a:cubicBezTo>
                  <a:pt x="1461779" y="674570"/>
                  <a:pt x="1499850" y="609092"/>
                  <a:pt x="1309493" y="648683"/>
                </a:cubicBezTo>
                <a:cubicBezTo>
                  <a:pt x="1119136" y="688274"/>
                  <a:pt x="342479" y="773547"/>
                  <a:pt x="149076" y="804002"/>
                </a:cubicBezTo>
                <a:cubicBezTo>
                  <a:pt x="-44327" y="834457"/>
                  <a:pt x="-54987" y="857298"/>
                  <a:pt x="149076" y="831411"/>
                </a:cubicBezTo>
                <a:cubicBezTo>
                  <a:pt x="353139" y="805525"/>
                  <a:pt x="1169390" y="673047"/>
                  <a:pt x="1373453" y="648683"/>
                </a:cubicBezTo>
                <a:cubicBezTo>
                  <a:pt x="1577516" y="624319"/>
                  <a:pt x="1598836" y="453774"/>
                  <a:pt x="1373453" y="685229"/>
                </a:cubicBezTo>
                <a:cubicBezTo>
                  <a:pt x="1148070" y="916684"/>
                  <a:pt x="21155" y="2037414"/>
                  <a:pt x="21155" y="2037414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1727951" y="1784070"/>
            <a:ext cx="10214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A: 10.0.0.1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59423" y="2638132"/>
            <a:ext cx="10214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B: 10.0.0.2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90896" y="3554149"/>
            <a:ext cx="10310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C: 10.0.0.3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24408" y="3181806"/>
            <a:ext cx="142539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AhnbergHand"/>
                <a:cs typeface="AhnbergHand"/>
              </a:rPr>
              <a:t>CPE NAT</a:t>
            </a:r>
            <a:r>
              <a:rPr lang="en-US" sz="1350" dirty="0">
                <a:solidFill>
                  <a:srgbClr val="FF0000"/>
                </a:solidFill>
                <a:latin typeface="AhnbergHand"/>
                <a:cs typeface="AhnbergHand"/>
              </a:rPr>
              <a:t>/</a:t>
            </a:r>
          </a:p>
          <a:p>
            <a:r>
              <a:rPr lang="en-US" sz="1350" dirty="0">
                <a:solidFill>
                  <a:srgbClr val="FF0000"/>
                </a:solidFill>
                <a:latin typeface="AhnbergHand"/>
                <a:cs typeface="AhnbergHand"/>
              </a:rPr>
              <a:t>DHCP Server</a:t>
            </a:r>
          </a:p>
          <a:p>
            <a:endParaRPr lang="en-US" sz="1350" b="1" dirty="0">
              <a:solidFill>
                <a:srgbClr val="FF0000"/>
              </a:solidFill>
              <a:latin typeface="AhnbergHand"/>
              <a:cs typeface="AhnbergHand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4973749" y="2719597"/>
            <a:ext cx="1284244" cy="261149"/>
          </a:xfrm>
          <a:custGeom>
            <a:avLst/>
            <a:gdLst>
              <a:gd name="connsiteX0" fmla="*/ 0 w 1712325"/>
              <a:gd name="connsiteY0" fmla="*/ 348198 h 348198"/>
              <a:gd name="connsiteX1" fmla="*/ 977675 w 1712325"/>
              <a:gd name="connsiteY1" fmla="*/ 92379 h 348198"/>
              <a:gd name="connsiteX2" fmla="*/ 877166 w 1712325"/>
              <a:gd name="connsiteY2" fmla="*/ 220289 h 348198"/>
              <a:gd name="connsiteX3" fmla="*/ 1681235 w 1712325"/>
              <a:gd name="connsiteY3" fmla="*/ 28425 h 348198"/>
              <a:gd name="connsiteX4" fmla="*/ 1562452 w 1712325"/>
              <a:gd name="connsiteY4" fmla="*/ 1015 h 348198"/>
              <a:gd name="connsiteX5" fmla="*/ 1708647 w 1712325"/>
              <a:gd name="connsiteY5" fmla="*/ 28425 h 348198"/>
              <a:gd name="connsiteX6" fmla="*/ 1653824 w 1712325"/>
              <a:gd name="connsiteY6" fmla="*/ 128925 h 34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325" h="348198">
                <a:moveTo>
                  <a:pt x="0" y="348198"/>
                </a:moveTo>
                <a:cubicBezTo>
                  <a:pt x="415740" y="230947"/>
                  <a:pt x="831481" y="113697"/>
                  <a:pt x="977675" y="92379"/>
                </a:cubicBezTo>
                <a:cubicBezTo>
                  <a:pt x="1123869" y="71061"/>
                  <a:pt x="759906" y="230948"/>
                  <a:pt x="877166" y="220289"/>
                </a:cubicBezTo>
                <a:cubicBezTo>
                  <a:pt x="994426" y="209630"/>
                  <a:pt x="1567021" y="64971"/>
                  <a:pt x="1681235" y="28425"/>
                </a:cubicBezTo>
                <a:cubicBezTo>
                  <a:pt x="1795449" y="-8121"/>
                  <a:pt x="1557883" y="1015"/>
                  <a:pt x="1562452" y="1015"/>
                </a:cubicBezTo>
                <a:cubicBezTo>
                  <a:pt x="1567021" y="1015"/>
                  <a:pt x="1693418" y="7107"/>
                  <a:pt x="1708647" y="28425"/>
                </a:cubicBezTo>
                <a:cubicBezTo>
                  <a:pt x="1723876" y="49743"/>
                  <a:pt x="1653824" y="128925"/>
                  <a:pt x="1653824" y="128925"/>
                </a:cubicBezTo>
              </a:path>
            </a:pathLst>
          </a:cu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TextBox 37"/>
          <p:cNvSpPr txBox="1"/>
          <p:nvPr/>
        </p:nvSpPr>
        <p:spPr>
          <a:xfrm>
            <a:off x="4821104" y="250108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192.0.2.1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92886" y="2599578"/>
            <a:ext cx="521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AhnbergHand"/>
                <a:cs typeface="AhnbergHand"/>
              </a:rPr>
              <a:t>ISP</a:t>
            </a:r>
          </a:p>
        </p:txBody>
      </p:sp>
      <p:sp>
        <p:nvSpPr>
          <p:cNvPr id="41" name="Freeform 40"/>
          <p:cNvSpPr/>
          <p:nvPr/>
        </p:nvSpPr>
        <p:spPr>
          <a:xfrm rot="838846">
            <a:off x="3828883" y="2588311"/>
            <a:ext cx="1645125" cy="1471707"/>
          </a:xfrm>
          <a:custGeom>
            <a:avLst/>
            <a:gdLst>
              <a:gd name="connsiteX0" fmla="*/ 1115317 w 2760076"/>
              <a:gd name="connsiteY0" fmla="*/ 221746 h 1962276"/>
              <a:gd name="connsiteX1" fmla="*/ 347796 w 2760076"/>
              <a:gd name="connsiteY1" fmla="*/ 39019 h 1962276"/>
              <a:gd name="connsiteX2" fmla="*/ 9722 w 2760076"/>
              <a:gd name="connsiteY2" fmla="*/ 888703 h 1962276"/>
              <a:gd name="connsiteX3" fmla="*/ 695008 w 2760076"/>
              <a:gd name="connsiteY3" fmla="*/ 1921114 h 1962276"/>
              <a:gd name="connsiteX4" fmla="*/ 2220911 w 2760076"/>
              <a:gd name="connsiteY4" fmla="*/ 1720114 h 1962276"/>
              <a:gd name="connsiteX5" fmla="*/ 2705180 w 2760076"/>
              <a:gd name="connsiteY5" fmla="*/ 1372931 h 1962276"/>
              <a:gd name="connsiteX6" fmla="*/ 1078768 w 2760076"/>
              <a:gd name="connsiteY6" fmla="*/ 39019 h 196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0076" h="1962276">
                <a:moveTo>
                  <a:pt x="1115317" y="221746"/>
                </a:moveTo>
                <a:cubicBezTo>
                  <a:pt x="823689" y="74803"/>
                  <a:pt x="532062" y="-72140"/>
                  <a:pt x="347796" y="39019"/>
                </a:cubicBezTo>
                <a:cubicBezTo>
                  <a:pt x="163530" y="150178"/>
                  <a:pt x="-48147" y="575021"/>
                  <a:pt x="9722" y="888703"/>
                </a:cubicBezTo>
                <a:cubicBezTo>
                  <a:pt x="67591" y="1202385"/>
                  <a:pt x="326477" y="1782546"/>
                  <a:pt x="695008" y="1921114"/>
                </a:cubicBezTo>
                <a:cubicBezTo>
                  <a:pt x="1063539" y="2059682"/>
                  <a:pt x="1885882" y="1811478"/>
                  <a:pt x="2220911" y="1720114"/>
                </a:cubicBezTo>
                <a:cubicBezTo>
                  <a:pt x="2555940" y="1628750"/>
                  <a:pt x="2895537" y="1653114"/>
                  <a:pt x="2705180" y="1372931"/>
                </a:cubicBezTo>
                <a:cubicBezTo>
                  <a:pt x="2514823" y="1092749"/>
                  <a:pt x="1078768" y="39019"/>
                  <a:pt x="1078768" y="3901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8871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owderfinger Type"/>
                <a:cs typeface="Powderfinger Type"/>
              </a:rPr>
              <a:t>Traceback</a:t>
            </a:r>
            <a:r>
              <a:rPr lang="en-US" dirty="0" smtClean="0">
                <a:latin typeface="Powderfinger Type"/>
                <a:cs typeface="Powderfinger Type"/>
              </a:rPr>
              <a:t> – Version 2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973635" y="1784070"/>
            <a:ext cx="704461" cy="724154"/>
            <a:chOff x="1652723" y="3389599"/>
            <a:chExt cx="1326727" cy="1251685"/>
          </a:xfrm>
        </p:grpSpPr>
        <p:sp>
          <p:nvSpPr>
            <p:cNvPr id="6" name="Freeform 5"/>
            <p:cNvSpPr/>
            <p:nvPr/>
          </p:nvSpPr>
          <p:spPr>
            <a:xfrm>
              <a:off x="2264220" y="3389599"/>
              <a:ext cx="715230" cy="939730"/>
            </a:xfrm>
            <a:custGeom>
              <a:avLst/>
              <a:gdLst>
                <a:gd name="connsiteX0" fmla="*/ 38341 w 715230"/>
                <a:gd name="connsiteY0" fmla="*/ 9137 h 939730"/>
                <a:gd name="connsiteX1" fmla="*/ 1792 w 715230"/>
                <a:gd name="connsiteY1" fmla="*/ 465956 h 939730"/>
                <a:gd name="connsiteX2" fmla="*/ 10930 w 715230"/>
                <a:gd name="connsiteY2" fmla="*/ 648684 h 939730"/>
                <a:gd name="connsiteX3" fmla="*/ 56615 w 715230"/>
                <a:gd name="connsiteY3" fmla="*/ 648684 h 939730"/>
                <a:gd name="connsiteX4" fmla="*/ 595707 w 715230"/>
                <a:gd name="connsiteY4" fmla="*/ 895366 h 939730"/>
                <a:gd name="connsiteX5" fmla="*/ 650530 w 715230"/>
                <a:gd name="connsiteY5" fmla="*/ 867957 h 939730"/>
                <a:gd name="connsiteX6" fmla="*/ 714490 w 715230"/>
                <a:gd name="connsiteY6" fmla="*/ 191864 h 939730"/>
                <a:gd name="connsiteX7" fmla="*/ 687079 w 715230"/>
                <a:gd name="connsiteY7" fmla="*/ 182728 h 939730"/>
                <a:gd name="connsiteX8" fmla="*/ 120575 w 715230"/>
                <a:gd name="connsiteY8" fmla="*/ 0 h 939730"/>
                <a:gd name="connsiteX9" fmla="*/ 120575 w 715230"/>
                <a:gd name="connsiteY9" fmla="*/ 0 h 939730"/>
                <a:gd name="connsiteX10" fmla="*/ 166261 w 715230"/>
                <a:gd name="connsiteY10" fmla="*/ 18273 h 93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5230" h="939730">
                  <a:moveTo>
                    <a:pt x="38341" y="9137"/>
                  </a:moveTo>
                  <a:cubicBezTo>
                    <a:pt x="22350" y="184251"/>
                    <a:pt x="6360" y="359365"/>
                    <a:pt x="1792" y="465956"/>
                  </a:cubicBezTo>
                  <a:cubicBezTo>
                    <a:pt x="-2777" y="572547"/>
                    <a:pt x="1793" y="618229"/>
                    <a:pt x="10930" y="648684"/>
                  </a:cubicBezTo>
                  <a:cubicBezTo>
                    <a:pt x="20067" y="679139"/>
                    <a:pt x="-40848" y="607570"/>
                    <a:pt x="56615" y="648684"/>
                  </a:cubicBezTo>
                  <a:cubicBezTo>
                    <a:pt x="154078" y="689798"/>
                    <a:pt x="496721" y="858821"/>
                    <a:pt x="595707" y="895366"/>
                  </a:cubicBezTo>
                  <a:cubicBezTo>
                    <a:pt x="694693" y="931911"/>
                    <a:pt x="630733" y="985207"/>
                    <a:pt x="650530" y="867957"/>
                  </a:cubicBezTo>
                  <a:cubicBezTo>
                    <a:pt x="670327" y="750707"/>
                    <a:pt x="708399" y="306069"/>
                    <a:pt x="714490" y="191864"/>
                  </a:cubicBezTo>
                  <a:cubicBezTo>
                    <a:pt x="720581" y="77659"/>
                    <a:pt x="687079" y="182728"/>
                    <a:pt x="687079" y="182728"/>
                  </a:cubicBezTo>
                  <a:lnTo>
                    <a:pt x="120575" y="0"/>
                  </a:lnTo>
                  <a:lnTo>
                    <a:pt x="120575" y="0"/>
                  </a:lnTo>
                  <a:lnTo>
                    <a:pt x="166261" y="18273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652723" y="4047419"/>
              <a:ext cx="1276254" cy="593865"/>
            </a:xfrm>
            <a:custGeom>
              <a:avLst/>
              <a:gdLst>
                <a:gd name="connsiteX0" fmla="*/ 330038 w 1276254"/>
                <a:gd name="connsiteY0" fmla="*/ 0 h 593865"/>
                <a:gd name="connsiteX1" fmla="*/ 805170 w 1276254"/>
                <a:gd name="connsiteY1" fmla="*/ 246683 h 593865"/>
                <a:gd name="connsiteX2" fmla="*/ 1234615 w 1276254"/>
                <a:gd name="connsiteY2" fmla="*/ 447683 h 593865"/>
                <a:gd name="connsiteX3" fmla="*/ 1225478 w 1276254"/>
                <a:gd name="connsiteY3" fmla="*/ 438547 h 593865"/>
                <a:gd name="connsiteX4" fmla="*/ 933090 w 1276254"/>
                <a:gd name="connsiteY4" fmla="*/ 593865 h 593865"/>
                <a:gd name="connsiteX5" fmla="*/ 887404 w 1276254"/>
                <a:gd name="connsiteY5" fmla="*/ 575592 h 593865"/>
                <a:gd name="connsiteX6" fmla="*/ 74198 w 1276254"/>
                <a:gd name="connsiteY6" fmla="*/ 127910 h 593865"/>
                <a:gd name="connsiteX7" fmla="*/ 55924 w 1276254"/>
                <a:gd name="connsiteY7" fmla="*/ 118773 h 593865"/>
                <a:gd name="connsiteX8" fmla="*/ 238666 w 1276254"/>
                <a:gd name="connsiteY8" fmla="*/ 0 h 59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254" h="593865">
                  <a:moveTo>
                    <a:pt x="330038" y="0"/>
                  </a:moveTo>
                  <a:cubicBezTo>
                    <a:pt x="492222" y="86034"/>
                    <a:pt x="654407" y="172069"/>
                    <a:pt x="805170" y="246683"/>
                  </a:cubicBezTo>
                  <a:cubicBezTo>
                    <a:pt x="955933" y="321297"/>
                    <a:pt x="1164564" y="415706"/>
                    <a:pt x="1234615" y="447683"/>
                  </a:cubicBezTo>
                  <a:cubicBezTo>
                    <a:pt x="1304666" y="479660"/>
                    <a:pt x="1275732" y="414183"/>
                    <a:pt x="1225478" y="438547"/>
                  </a:cubicBezTo>
                  <a:cubicBezTo>
                    <a:pt x="1175224" y="462911"/>
                    <a:pt x="989436" y="571024"/>
                    <a:pt x="933090" y="593865"/>
                  </a:cubicBezTo>
                  <a:lnTo>
                    <a:pt x="887404" y="575592"/>
                  </a:lnTo>
                  <a:lnTo>
                    <a:pt x="74198" y="127910"/>
                  </a:lnTo>
                  <a:cubicBezTo>
                    <a:pt x="-64382" y="51774"/>
                    <a:pt x="28513" y="140091"/>
                    <a:pt x="55924" y="118773"/>
                  </a:cubicBezTo>
                  <a:cubicBezTo>
                    <a:pt x="83335" y="97455"/>
                    <a:pt x="238666" y="0"/>
                    <a:pt x="238666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Freeform 7"/>
            <p:cNvSpPr/>
            <p:nvPr/>
          </p:nvSpPr>
          <p:spPr>
            <a:xfrm rot="343413">
              <a:off x="1818293" y="4175327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/>
          </p:nvSpPr>
          <p:spPr>
            <a:xfrm rot="343413">
              <a:off x="1888460" y="4126735"/>
              <a:ext cx="612189" cy="264955"/>
            </a:xfrm>
            <a:custGeom>
              <a:avLst/>
              <a:gdLst>
                <a:gd name="connsiteX0" fmla="*/ 0 w 612189"/>
                <a:gd name="connsiteY0" fmla="*/ 0 h 264955"/>
                <a:gd name="connsiteX1" fmla="*/ 392898 w 612189"/>
                <a:gd name="connsiteY1" fmla="*/ 182728 h 264955"/>
                <a:gd name="connsiteX2" fmla="*/ 612189 w 612189"/>
                <a:gd name="connsiteY2" fmla="*/ 264955 h 26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189" h="264955">
                  <a:moveTo>
                    <a:pt x="0" y="0"/>
                  </a:moveTo>
                  <a:cubicBezTo>
                    <a:pt x="145433" y="69284"/>
                    <a:pt x="290867" y="138569"/>
                    <a:pt x="392898" y="182728"/>
                  </a:cubicBezTo>
                  <a:cubicBezTo>
                    <a:pt x="494930" y="226887"/>
                    <a:pt x="612189" y="264955"/>
                    <a:pt x="612189" y="264955"/>
                  </a:cubicBezTo>
                </a:path>
              </a:pathLst>
            </a:cu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91951" y="1876408"/>
            <a:ext cx="742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A: 10.0.0.1</a:t>
            </a:r>
          </a:p>
        </p:txBody>
      </p:sp>
      <p:sp>
        <p:nvSpPr>
          <p:cNvPr id="11" name="Freeform 10"/>
          <p:cNvSpPr/>
          <p:nvPr/>
        </p:nvSpPr>
        <p:spPr>
          <a:xfrm>
            <a:off x="3971989" y="2245363"/>
            <a:ext cx="700256" cy="142137"/>
          </a:xfrm>
          <a:custGeom>
            <a:avLst/>
            <a:gdLst>
              <a:gd name="connsiteX0" fmla="*/ 0 w 1712325"/>
              <a:gd name="connsiteY0" fmla="*/ 348198 h 348198"/>
              <a:gd name="connsiteX1" fmla="*/ 977675 w 1712325"/>
              <a:gd name="connsiteY1" fmla="*/ 92379 h 348198"/>
              <a:gd name="connsiteX2" fmla="*/ 877166 w 1712325"/>
              <a:gd name="connsiteY2" fmla="*/ 220289 h 348198"/>
              <a:gd name="connsiteX3" fmla="*/ 1681235 w 1712325"/>
              <a:gd name="connsiteY3" fmla="*/ 28425 h 348198"/>
              <a:gd name="connsiteX4" fmla="*/ 1562452 w 1712325"/>
              <a:gd name="connsiteY4" fmla="*/ 1015 h 348198"/>
              <a:gd name="connsiteX5" fmla="*/ 1708647 w 1712325"/>
              <a:gd name="connsiteY5" fmla="*/ 28425 h 348198"/>
              <a:gd name="connsiteX6" fmla="*/ 1653824 w 1712325"/>
              <a:gd name="connsiteY6" fmla="*/ 128925 h 34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325" h="348198">
                <a:moveTo>
                  <a:pt x="0" y="348198"/>
                </a:moveTo>
                <a:cubicBezTo>
                  <a:pt x="415740" y="230947"/>
                  <a:pt x="831481" y="113697"/>
                  <a:pt x="977675" y="92379"/>
                </a:cubicBezTo>
                <a:cubicBezTo>
                  <a:pt x="1123869" y="71061"/>
                  <a:pt x="759906" y="230948"/>
                  <a:pt x="877166" y="220289"/>
                </a:cubicBezTo>
                <a:cubicBezTo>
                  <a:pt x="994426" y="209630"/>
                  <a:pt x="1567021" y="64971"/>
                  <a:pt x="1681235" y="28425"/>
                </a:cubicBezTo>
                <a:cubicBezTo>
                  <a:pt x="1795449" y="-8121"/>
                  <a:pt x="1557883" y="1015"/>
                  <a:pt x="1562452" y="1015"/>
                </a:cubicBezTo>
                <a:cubicBezTo>
                  <a:pt x="1567021" y="1015"/>
                  <a:pt x="1693418" y="7107"/>
                  <a:pt x="1708647" y="28425"/>
                </a:cubicBezTo>
                <a:cubicBezTo>
                  <a:pt x="1723876" y="49743"/>
                  <a:pt x="1653824" y="128925"/>
                  <a:pt x="1653824" y="128925"/>
                </a:cubicBezTo>
              </a:path>
            </a:pathLst>
          </a:cu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5409792" y="2270243"/>
            <a:ext cx="1302394" cy="109407"/>
          </a:xfrm>
          <a:custGeom>
            <a:avLst/>
            <a:gdLst>
              <a:gd name="connsiteX0" fmla="*/ 0 w 1712325"/>
              <a:gd name="connsiteY0" fmla="*/ 348198 h 348198"/>
              <a:gd name="connsiteX1" fmla="*/ 977675 w 1712325"/>
              <a:gd name="connsiteY1" fmla="*/ 92379 h 348198"/>
              <a:gd name="connsiteX2" fmla="*/ 877166 w 1712325"/>
              <a:gd name="connsiteY2" fmla="*/ 220289 h 348198"/>
              <a:gd name="connsiteX3" fmla="*/ 1681235 w 1712325"/>
              <a:gd name="connsiteY3" fmla="*/ 28425 h 348198"/>
              <a:gd name="connsiteX4" fmla="*/ 1562452 w 1712325"/>
              <a:gd name="connsiteY4" fmla="*/ 1015 h 348198"/>
              <a:gd name="connsiteX5" fmla="*/ 1708647 w 1712325"/>
              <a:gd name="connsiteY5" fmla="*/ 28425 h 348198"/>
              <a:gd name="connsiteX6" fmla="*/ 1653824 w 1712325"/>
              <a:gd name="connsiteY6" fmla="*/ 128925 h 34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2325" h="348198">
                <a:moveTo>
                  <a:pt x="0" y="348198"/>
                </a:moveTo>
                <a:cubicBezTo>
                  <a:pt x="415740" y="230947"/>
                  <a:pt x="831481" y="113697"/>
                  <a:pt x="977675" y="92379"/>
                </a:cubicBezTo>
                <a:cubicBezTo>
                  <a:pt x="1123869" y="71061"/>
                  <a:pt x="759906" y="230948"/>
                  <a:pt x="877166" y="220289"/>
                </a:cubicBezTo>
                <a:cubicBezTo>
                  <a:pt x="994426" y="209630"/>
                  <a:pt x="1567021" y="64971"/>
                  <a:pt x="1681235" y="28425"/>
                </a:cubicBezTo>
                <a:cubicBezTo>
                  <a:pt x="1795449" y="-8121"/>
                  <a:pt x="1557883" y="1015"/>
                  <a:pt x="1562452" y="1015"/>
                </a:cubicBezTo>
                <a:cubicBezTo>
                  <a:pt x="1567021" y="1015"/>
                  <a:pt x="1693418" y="7107"/>
                  <a:pt x="1708647" y="28425"/>
                </a:cubicBezTo>
                <a:cubicBezTo>
                  <a:pt x="1723876" y="49743"/>
                  <a:pt x="1653824" y="128925"/>
                  <a:pt x="1653824" y="128925"/>
                </a:cubicBezTo>
              </a:path>
            </a:pathLst>
          </a:cu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4617400" y="1876408"/>
            <a:ext cx="792392" cy="692825"/>
          </a:xfrm>
          <a:custGeom>
            <a:avLst/>
            <a:gdLst>
              <a:gd name="connsiteX0" fmla="*/ 814433 w 929820"/>
              <a:gd name="connsiteY0" fmla="*/ 292474 h 624599"/>
              <a:gd name="connsiteX1" fmla="*/ 750473 w 929820"/>
              <a:gd name="connsiteY1" fmla="*/ 64064 h 624599"/>
              <a:gd name="connsiteX2" fmla="*/ 448947 w 929820"/>
              <a:gd name="connsiteY2" fmla="*/ 146292 h 624599"/>
              <a:gd name="connsiteX3" fmla="*/ 421535 w 929820"/>
              <a:gd name="connsiteY3" fmla="*/ 109 h 624599"/>
              <a:gd name="connsiteX4" fmla="*/ 165695 w 929820"/>
              <a:gd name="connsiteY4" fmla="*/ 173701 h 624599"/>
              <a:gd name="connsiteX5" fmla="*/ 183969 w 929820"/>
              <a:gd name="connsiteY5" fmla="*/ 347292 h 624599"/>
              <a:gd name="connsiteX6" fmla="*/ 147421 w 929820"/>
              <a:gd name="connsiteY6" fmla="*/ 255928 h 624599"/>
              <a:gd name="connsiteX7" fmla="*/ 1227 w 929820"/>
              <a:gd name="connsiteY7" fmla="*/ 493474 h 624599"/>
              <a:gd name="connsiteX8" fmla="*/ 238792 w 929820"/>
              <a:gd name="connsiteY8" fmla="*/ 566565 h 624599"/>
              <a:gd name="connsiteX9" fmla="*/ 311890 w 929820"/>
              <a:gd name="connsiteY9" fmla="*/ 484338 h 624599"/>
              <a:gd name="connsiteX10" fmla="*/ 293615 w 929820"/>
              <a:gd name="connsiteY10" fmla="*/ 566565 h 624599"/>
              <a:gd name="connsiteX11" fmla="*/ 531181 w 929820"/>
              <a:gd name="connsiteY11" fmla="*/ 612247 h 624599"/>
              <a:gd name="connsiteX12" fmla="*/ 595141 w 929820"/>
              <a:gd name="connsiteY12" fmla="*/ 429520 h 624599"/>
              <a:gd name="connsiteX13" fmla="*/ 704787 w 929820"/>
              <a:gd name="connsiteY13" fmla="*/ 621384 h 624599"/>
              <a:gd name="connsiteX14" fmla="*/ 860118 w 929820"/>
              <a:gd name="connsiteY14" fmla="*/ 539156 h 624599"/>
              <a:gd name="connsiteX15" fmla="*/ 924078 w 929820"/>
              <a:gd name="connsiteY15" fmla="*/ 402110 h 624599"/>
              <a:gd name="connsiteX16" fmla="*/ 723061 w 929820"/>
              <a:gd name="connsiteY16" fmla="*/ 310747 h 624599"/>
              <a:gd name="connsiteX17" fmla="*/ 814433 w 929820"/>
              <a:gd name="connsiteY17" fmla="*/ 292474 h 6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9820" h="624599">
                <a:moveTo>
                  <a:pt x="814433" y="292474"/>
                </a:moveTo>
                <a:cubicBezTo>
                  <a:pt x="819002" y="251360"/>
                  <a:pt x="811387" y="88428"/>
                  <a:pt x="750473" y="64064"/>
                </a:cubicBezTo>
                <a:cubicBezTo>
                  <a:pt x="689559" y="39700"/>
                  <a:pt x="503770" y="156951"/>
                  <a:pt x="448947" y="146292"/>
                </a:cubicBezTo>
                <a:cubicBezTo>
                  <a:pt x="394124" y="135633"/>
                  <a:pt x="468744" y="-4459"/>
                  <a:pt x="421535" y="109"/>
                </a:cubicBezTo>
                <a:cubicBezTo>
                  <a:pt x="374326" y="4677"/>
                  <a:pt x="205289" y="115837"/>
                  <a:pt x="165695" y="173701"/>
                </a:cubicBezTo>
                <a:cubicBezTo>
                  <a:pt x="126101" y="231565"/>
                  <a:pt x="187015" y="333588"/>
                  <a:pt x="183969" y="347292"/>
                </a:cubicBezTo>
                <a:cubicBezTo>
                  <a:pt x="180923" y="360996"/>
                  <a:pt x="177878" y="231564"/>
                  <a:pt x="147421" y="255928"/>
                </a:cubicBezTo>
                <a:cubicBezTo>
                  <a:pt x="116964" y="280292"/>
                  <a:pt x="-14002" y="441701"/>
                  <a:pt x="1227" y="493474"/>
                </a:cubicBezTo>
                <a:cubicBezTo>
                  <a:pt x="16455" y="545247"/>
                  <a:pt x="187015" y="568088"/>
                  <a:pt x="238792" y="566565"/>
                </a:cubicBezTo>
                <a:cubicBezTo>
                  <a:pt x="290569" y="565042"/>
                  <a:pt x="302753" y="484338"/>
                  <a:pt x="311890" y="484338"/>
                </a:cubicBezTo>
                <a:cubicBezTo>
                  <a:pt x="321027" y="484338"/>
                  <a:pt x="257067" y="545247"/>
                  <a:pt x="293615" y="566565"/>
                </a:cubicBezTo>
                <a:cubicBezTo>
                  <a:pt x="330163" y="587883"/>
                  <a:pt x="480927" y="635088"/>
                  <a:pt x="531181" y="612247"/>
                </a:cubicBezTo>
                <a:cubicBezTo>
                  <a:pt x="581435" y="589406"/>
                  <a:pt x="566207" y="427997"/>
                  <a:pt x="595141" y="429520"/>
                </a:cubicBezTo>
                <a:cubicBezTo>
                  <a:pt x="624075" y="431043"/>
                  <a:pt x="660624" y="603111"/>
                  <a:pt x="704787" y="621384"/>
                </a:cubicBezTo>
                <a:cubicBezTo>
                  <a:pt x="748950" y="639657"/>
                  <a:pt x="823569" y="575702"/>
                  <a:pt x="860118" y="539156"/>
                </a:cubicBezTo>
                <a:cubicBezTo>
                  <a:pt x="896667" y="502610"/>
                  <a:pt x="946921" y="440178"/>
                  <a:pt x="924078" y="402110"/>
                </a:cubicBezTo>
                <a:cubicBezTo>
                  <a:pt x="901235" y="364042"/>
                  <a:pt x="744381" y="330542"/>
                  <a:pt x="723061" y="310747"/>
                </a:cubicBezTo>
                <a:cubicBezTo>
                  <a:pt x="701741" y="290952"/>
                  <a:pt x="809864" y="333588"/>
                  <a:pt x="814433" y="292474"/>
                </a:cubicBezTo>
                <a:close/>
              </a:path>
            </a:pathLst>
          </a:cu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5" name="Group 14"/>
          <p:cNvGrpSpPr/>
          <p:nvPr/>
        </p:nvGrpSpPr>
        <p:grpSpPr>
          <a:xfrm>
            <a:off x="6769199" y="1562333"/>
            <a:ext cx="438840" cy="984672"/>
            <a:chOff x="7501598" y="2412006"/>
            <a:chExt cx="585120" cy="1312896"/>
          </a:xfrm>
        </p:grpSpPr>
        <p:sp>
          <p:nvSpPr>
            <p:cNvPr id="16" name="Freeform 15"/>
            <p:cNvSpPr/>
            <p:nvPr/>
          </p:nvSpPr>
          <p:spPr>
            <a:xfrm>
              <a:off x="7501598" y="2567325"/>
              <a:ext cx="285523" cy="1157577"/>
            </a:xfrm>
            <a:custGeom>
              <a:avLst/>
              <a:gdLst>
                <a:gd name="connsiteX0" fmla="*/ 9137 w 285523"/>
                <a:gd name="connsiteY0" fmla="*/ 82227 h 1157577"/>
                <a:gd name="connsiteX1" fmla="*/ 9137 w 285523"/>
                <a:gd name="connsiteY1" fmla="*/ 913638 h 1157577"/>
                <a:gd name="connsiteX2" fmla="*/ 27411 w 285523"/>
                <a:gd name="connsiteY2" fmla="*/ 941047 h 1157577"/>
                <a:gd name="connsiteX3" fmla="*/ 264977 w 285523"/>
                <a:gd name="connsiteY3" fmla="*/ 1096366 h 1157577"/>
                <a:gd name="connsiteX4" fmla="*/ 274114 w 285523"/>
                <a:gd name="connsiteY4" fmla="*/ 1078093 h 1157577"/>
                <a:gd name="connsiteX5" fmla="*/ 283251 w 285523"/>
                <a:gd name="connsiteY5" fmla="*/ 173591 h 1157577"/>
                <a:gd name="connsiteX6" fmla="*/ 228428 w 285523"/>
                <a:gd name="connsiteY6" fmla="*/ 118773 h 1157577"/>
                <a:gd name="connsiteX7" fmla="*/ 0 w 285523"/>
                <a:gd name="connsiteY7" fmla="*/ 0 h 115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523" h="1157577">
                  <a:moveTo>
                    <a:pt x="9137" y="82227"/>
                  </a:moveTo>
                  <a:cubicBezTo>
                    <a:pt x="7614" y="426364"/>
                    <a:pt x="6091" y="770501"/>
                    <a:pt x="9137" y="913638"/>
                  </a:cubicBezTo>
                  <a:cubicBezTo>
                    <a:pt x="12183" y="1056775"/>
                    <a:pt x="-15229" y="910592"/>
                    <a:pt x="27411" y="941047"/>
                  </a:cubicBezTo>
                  <a:cubicBezTo>
                    <a:pt x="70051" y="971502"/>
                    <a:pt x="223860" y="1073525"/>
                    <a:pt x="264977" y="1096366"/>
                  </a:cubicBezTo>
                  <a:cubicBezTo>
                    <a:pt x="306094" y="1119207"/>
                    <a:pt x="271068" y="1231889"/>
                    <a:pt x="274114" y="1078093"/>
                  </a:cubicBezTo>
                  <a:cubicBezTo>
                    <a:pt x="277160" y="924297"/>
                    <a:pt x="290865" y="333478"/>
                    <a:pt x="283251" y="173591"/>
                  </a:cubicBezTo>
                  <a:cubicBezTo>
                    <a:pt x="275637" y="13704"/>
                    <a:pt x="275636" y="147705"/>
                    <a:pt x="228428" y="118773"/>
                  </a:cubicBezTo>
                  <a:cubicBezTo>
                    <a:pt x="181220" y="89841"/>
                    <a:pt x="0" y="0"/>
                    <a:pt x="0" y="0"/>
                  </a:cubicBez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775712" y="2539915"/>
              <a:ext cx="274115" cy="146183"/>
            </a:xfrm>
            <a:custGeom>
              <a:avLst/>
              <a:gdLst>
                <a:gd name="connsiteX0" fmla="*/ 0 w 274115"/>
                <a:gd name="connsiteY0" fmla="*/ 146183 h 146183"/>
                <a:gd name="connsiteX1" fmla="*/ 274115 w 274115"/>
                <a:gd name="connsiteY1" fmla="*/ 0 h 1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15" h="146183">
                  <a:moveTo>
                    <a:pt x="0" y="146183"/>
                  </a:moveTo>
                  <a:lnTo>
                    <a:pt x="274115" y="0"/>
                  </a:ln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791054" y="3533877"/>
              <a:ext cx="274115" cy="146183"/>
            </a:xfrm>
            <a:custGeom>
              <a:avLst/>
              <a:gdLst>
                <a:gd name="connsiteX0" fmla="*/ 0 w 274115"/>
                <a:gd name="connsiteY0" fmla="*/ 146183 h 146183"/>
                <a:gd name="connsiteX1" fmla="*/ 274115 w 274115"/>
                <a:gd name="connsiteY1" fmla="*/ 0 h 1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15" h="146183">
                  <a:moveTo>
                    <a:pt x="0" y="146183"/>
                  </a:moveTo>
                  <a:lnTo>
                    <a:pt x="274115" y="0"/>
                  </a:ln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516939" y="2421142"/>
              <a:ext cx="274115" cy="146183"/>
            </a:xfrm>
            <a:custGeom>
              <a:avLst/>
              <a:gdLst>
                <a:gd name="connsiteX0" fmla="*/ 0 w 274115"/>
                <a:gd name="connsiteY0" fmla="*/ 146183 h 146183"/>
                <a:gd name="connsiteX1" fmla="*/ 274115 w 274115"/>
                <a:gd name="connsiteY1" fmla="*/ 0 h 14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115" h="146183">
                  <a:moveTo>
                    <a:pt x="0" y="146183"/>
                  </a:moveTo>
                  <a:lnTo>
                    <a:pt x="274115" y="0"/>
                  </a:ln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821398" y="2412006"/>
              <a:ext cx="265320" cy="1087230"/>
            </a:xfrm>
            <a:custGeom>
              <a:avLst/>
              <a:gdLst>
                <a:gd name="connsiteX0" fmla="*/ 0 w 265320"/>
                <a:gd name="connsiteY0" fmla="*/ 0 h 1087230"/>
                <a:gd name="connsiteX1" fmla="*/ 246703 w 265320"/>
                <a:gd name="connsiteY1" fmla="*/ 91364 h 1087230"/>
                <a:gd name="connsiteX2" fmla="*/ 246703 w 265320"/>
                <a:gd name="connsiteY2" fmla="*/ 155319 h 1087230"/>
                <a:gd name="connsiteX3" fmla="*/ 237566 w 265320"/>
                <a:gd name="connsiteY3" fmla="*/ 1087230 h 108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320" h="1087230">
                  <a:moveTo>
                    <a:pt x="0" y="0"/>
                  </a:moveTo>
                  <a:cubicBezTo>
                    <a:pt x="102793" y="32738"/>
                    <a:pt x="205586" y="65477"/>
                    <a:pt x="246703" y="91364"/>
                  </a:cubicBezTo>
                  <a:cubicBezTo>
                    <a:pt x="287820" y="117251"/>
                    <a:pt x="248226" y="-10659"/>
                    <a:pt x="246703" y="155319"/>
                  </a:cubicBezTo>
                  <a:cubicBezTo>
                    <a:pt x="245180" y="321297"/>
                    <a:pt x="237566" y="1087230"/>
                    <a:pt x="237566" y="1087230"/>
                  </a:cubicBezTo>
                </a:path>
              </a:pathLst>
            </a:custGeom>
            <a:ln>
              <a:solidFill>
                <a:srgbClr val="C1764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82045" y="2529760"/>
            <a:ext cx="84350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Web Server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13978" y="2119981"/>
            <a:ext cx="38985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ISP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31390" y="3432998"/>
            <a:ext cx="350929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75" dirty="0" err="1"/>
              <a:t>webserver.net</a:t>
            </a:r>
            <a:r>
              <a:rPr lang="pl-PL" sz="675" dirty="0"/>
              <a:t> 192.0.2.1 [31/</a:t>
            </a:r>
            <a:r>
              <a:rPr lang="pl-PL" sz="675" dirty="0" err="1"/>
              <a:t>Aug</a:t>
            </a:r>
            <a:r>
              <a:rPr lang="pl-PL" sz="675" dirty="0"/>
              <a:t>/2013:00:00:08 +0000] "GET /1x1.png HTTP/1.1" 200 </a:t>
            </a:r>
            <a:endParaRPr lang="en-US" sz="675" dirty="0"/>
          </a:p>
        </p:txBody>
      </p:sp>
      <p:sp>
        <p:nvSpPr>
          <p:cNvPr id="24" name="TextBox 23"/>
          <p:cNvSpPr txBox="1"/>
          <p:nvPr/>
        </p:nvSpPr>
        <p:spPr>
          <a:xfrm>
            <a:off x="4489706" y="3305311"/>
            <a:ext cx="110479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Web Server Log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74457" y="3713406"/>
            <a:ext cx="2139297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/>
              <a:t>$ </a:t>
            </a:r>
            <a:r>
              <a:rPr lang="en-US" sz="675" b="1" dirty="0" err="1"/>
              <a:t>whois</a:t>
            </a:r>
            <a:r>
              <a:rPr lang="en-US" sz="675" b="1" dirty="0"/>
              <a:t> 192.0.2.1</a:t>
            </a:r>
            <a:endParaRPr lang="en-US" sz="675" dirty="0"/>
          </a:p>
          <a:p>
            <a:r>
              <a:rPr lang="en-US" sz="675" dirty="0" err="1"/>
              <a:t>NetRange</a:t>
            </a:r>
            <a:r>
              <a:rPr lang="en-US" sz="675" dirty="0"/>
              <a:t>:       192.0.2.0 - 192.0.2.255</a:t>
            </a:r>
          </a:p>
          <a:p>
            <a:r>
              <a:rPr lang="en-US" sz="675" dirty="0"/>
              <a:t>CIDR:           192.0.2.0/24</a:t>
            </a:r>
          </a:p>
          <a:p>
            <a:r>
              <a:rPr lang="en-US" sz="675" dirty="0" err="1"/>
              <a:t>OriginAS</a:t>
            </a:r>
            <a:r>
              <a:rPr lang="en-US" sz="675" dirty="0"/>
              <a:t>:</a:t>
            </a:r>
          </a:p>
          <a:p>
            <a:r>
              <a:rPr lang="en-US" sz="675" dirty="0" err="1"/>
              <a:t>NetName</a:t>
            </a:r>
            <a:r>
              <a:rPr lang="en-US" sz="675" dirty="0"/>
              <a:t>:        TEST-NET-1</a:t>
            </a:r>
          </a:p>
          <a:p>
            <a:r>
              <a:rPr lang="en-US" sz="675" dirty="0" err="1"/>
              <a:t>NetHandle</a:t>
            </a:r>
            <a:r>
              <a:rPr lang="en-US" sz="675" dirty="0"/>
              <a:t>:      NET-192-0-2-0-1</a:t>
            </a:r>
          </a:p>
          <a:p>
            <a:r>
              <a:rPr lang="en-US" sz="675" dirty="0"/>
              <a:t>Parent:         NET-192-0-0-0-0</a:t>
            </a:r>
          </a:p>
          <a:p>
            <a:r>
              <a:rPr lang="en-US" sz="675" dirty="0" err="1"/>
              <a:t>NetType</a:t>
            </a:r>
            <a:r>
              <a:rPr lang="en-US" sz="675" dirty="0"/>
              <a:t>:        IANA Special Use</a:t>
            </a:r>
          </a:p>
          <a:p>
            <a:endParaRPr lang="en-US" sz="675" dirty="0"/>
          </a:p>
        </p:txBody>
      </p:sp>
      <p:sp>
        <p:nvSpPr>
          <p:cNvPr id="26" name="Freeform 25"/>
          <p:cNvSpPr/>
          <p:nvPr/>
        </p:nvSpPr>
        <p:spPr>
          <a:xfrm>
            <a:off x="4712554" y="2773551"/>
            <a:ext cx="2229194" cy="529216"/>
          </a:xfrm>
          <a:custGeom>
            <a:avLst/>
            <a:gdLst>
              <a:gd name="connsiteX0" fmla="*/ 2972259 w 2972259"/>
              <a:gd name="connsiteY0" fmla="*/ 0 h 705621"/>
              <a:gd name="connsiteX1" fmla="*/ 1478218 w 2972259"/>
              <a:gd name="connsiteY1" fmla="*/ 158755 h 705621"/>
              <a:gd name="connsiteX2" fmla="*/ 124243 w 2972259"/>
              <a:gd name="connsiteY2" fmla="*/ 635022 h 705621"/>
              <a:gd name="connsiteX3" fmla="*/ 49541 w 2972259"/>
              <a:gd name="connsiteY3" fmla="*/ 569652 h 705621"/>
              <a:gd name="connsiteX4" fmla="*/ 21527 w 2972259"/>
              <a:gd name="connsiteY4" fmla="*/ 700392 h 705621"/>
              <a:gd name="connsiteX5" fmla="*/ 254971 w 2972259"/>
              <a:gd name="connsiteY5" fmla="*/ 681714 h 70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2259" h="705621">
                <a:moveTo>
                  <a:pt x="2972259" y="0"/>
                </a:moveTo>
                <a:cubicBezTo>
                  <a:pt x="2462573" y="26459"/>
                  <a:pt x="1952887" y="52918"/>
                  <a:pt x="1478218" y="158755"/>
                </a:cubicBezTo>
                <a:cubicBezTo>
                  <a:pt x="1003549" y="264592"/>
                  <a:pt x="362356" y="566539"/>
                  <a:pt x="124243" y="635022"/>
                </a:cubicBezTo>
                <a:cubicBezTo>
                  <a:pt x="-113870" y="703505"/>
                  <a:pt x="66660" y="558757"/>
                  <a:pt x="49541" y="569652"/>
                </a:cubicBezTo>
                <a:cubicBezTo>
                  <a:pt x="32422" y="580547"/>
                  <a:pt x="-12711" y="681715"/>
                  <a:pt x="21527" y="700392"/>
                </a:cubicBezTo>
                <a:cubicBezTo>
                  <a:pt x="55765" y="719069"/>
                  <a:pt x="254971" y="681714"/>
                  <a:pt x="254971" y="681714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Freeform 26"/>
          <p:cNvSpPr/>
          <p:nvPr/>
        </p:nvSpPr>
        <p:spPr>
          <a:xfrm>
            <a:off x="5169611" y="3593616"/>
            <a:ext cx="399189" cy="21012"/>
          </a:xfrm>
          <a:custGeom>
            <a:avLst/>
            <a:gdLst>
              <a:gd name="connsiteX0" fmla="*/ 0 w 532252"/>
              <a:gd name="connsiteY0" fmla="*/ 28016 h 28016"/>
              <a:gd name="connsiteX1" fmla="*/ 280132 w 532252"/>
              <a:gd name="connsiteY1" fmla="*/ 0 h 28016"/>
              <a:gd name="connsiteX2" fmla="*/ 532252 w 532252"/>
              <a:gd name="connsiteY2" fmla="*/ 28016 h 28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2252" h="28016">
                <a:moveTo>
                  <a:pt x="0" y="28016"/>
                </a:moveTo>
                <a:cubicBezTo>
                  <a:pt x="95711" y="14008"/>
                  <a:pt x="191423" y="0"/>
                  <a:pt x="280132" y="0"/>
                </a:cubicBezTo>
                <a:cubicBezTo>
                  <a:pt x="368841" y="0"/>
                  <a:pt x="532252" y="28016"/>
                  <a:pt x="532252" y="2801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0" name="Group 29"/>
          <p:cNvGrpSpPr/>
          <p:nvPr/>
        </p:nvGrpSpPr>
        <p:grpSpPr>
          <a:xfrm>
            <a:off x="3415248" y="2288872"/>
            <a:ext cx="607300" cy="295253"/>
            <a:chOff x="4251628" y="3476540"/>
            <a:chExt cx="1144953" cy="836641"/>
          </a:xfrm>
          <a:effectLst/>
        </p:grpSpPr>
        <p:sp>
          <p:nvSpPr>
            <p:cNvPr id="31" name="Freeform 30"/>
            <p:cNvSpPr/>
            <p:nvPr/>
          </p:nvSpPr>
          <p:spPr>
            <a:xfrm>
              <a:off x="4251628" y="3764191"/>
              <a:ext cx="610369" cy="548990"/>
            </a:xfrm>
            <a:custGeom>
              <a:avLst/>
              <a:gdLst>
                <a:gd name="connsiteX0" fmla="*/ 24557 w 610369"/>
                <a:gd name="connsiteY0" fmla="*/ 0 h 548990"/>
                <a:gd name="connsiteX1" fmla="*/ 15420 w 610369"/>
                <a:gd name="connsiteY1" fmla="*/ 210137 h 548990"/>
                <a:gd name="connsiteX2" fmla="*/ 51968 w 610369"/>
                <a:gd name="connsiteY2" fmla="*/ 210137 h 548990"/>
                <a:gd name="connsiteX3" fmla="*/ 572786 w 610369"/>
                <a:gd name="connsiteY3" fmla="*/ 520774 h 548990"/>
                <a:gd name="connsiteX4" fmla="*/ 572786 w 610369"/>
                <a:gd name="connsiteY4" fmla="*/ 502501 h 548990"/>
                <a:gd name="connsiteX5" fmla="*/ 600197 w 610369"/>
                <a:gd name="connsiteY5" fmla="*/ 237546 h 54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369" h="548990">
                  <a:moveTo>
                    <a:pt x="24557" y="0"/>
                  </a:moveTo>
                  <a:cubicBezTo>
                    <a:pt x="17704" y="87557"/>
                    <a:pt x="10852" y="175114"/>
                    <a:pt x="15420" y="210137"/>
                  </a:cubicBezTo>
                  <a:cubicBezTo>
                    <a:pt x="19988" y="245160"/>
                    <a:pt x="-40926" y="158364"/>
                    <a:pt x="51968" y="210137"/>
                  </a:cubicBezTo>
                  <a:cubicBezTo>
                    <a:pt x="144862" y="261910"/>
                    <a:pt x="485983" y="472047"/>
                    <a:pt x="572786" y="520774"/>
                  </a:cubicBezTo>
                  <a:cubicBezTo>
                    <a:pt x="659589" y="569501"/>
                    <a:pt x="568217" y="549706"/>
                    <a:pt x="572786" y="502501"/>
                  </a:cubicBezTo>
                  <a:cubicBezTo>
                    <a:pt x="577355" y="455296"/>
                    <a:pt x="600197" y="237546"/>
                    <a:pt x="600197" y="23754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257911" y="3663691"/>
              <a:ext cx="593914" cy="292364"/>
            </a:xfrm>
            <a:custGeom>
              <a:avLst/>
              <a:gdLst>
                <a:gd name="connsiteX0" fmla="*/ 0 w 593914"/>
                <a:gd name="connsiteY0" fmla="*/ 0 h 292364"/>
                <a:gd name="connsiteX1" fmla="*/ 593914 w 593914"/>
                <a:gd name="connsiteY1" fmla="*/ 292364 h 29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3914" h="292364">
                  <a:moveTo>
                    <a:pt x="0" y="0"/>
                  </a:moveTo>
                  <a:lnTo>
                    <a:pt x="593914" y="292364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906648" y="3745918"/>
              <a:ext cx="402034" cy="173592"/>
            </a:xfrm>
            <a:custGeom>
              <a:avLst/>
              <a:gdLst>
                <a:gd name="connsiteX0" fmla="*/ 0 w 402034"/>
                <a:gd name="connsiteY0" fmla="*/ 173592 h 173592"/>
                <a:gd name="connsiteX1" fmla="*/ 402034 w 402034"/>
                <a:gd name="connsiteY1" fmla="*/ 0 h 17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034" h="173592">
                  <a:moveTo>
                    <a:pt x="0" y="173592"/>
                  </a:moveTo>
                  <a:lnTo>
                    <a:pt x="402034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303596" y="3476540"/>
              <a:ext cx="1092985" cy="799289"/>
            </a:xfrm>
            <a:custGeom>
              <a:avLst/>
              <a:gdLst>
                <a:gd name="connsiteX0" fmla="*/ 0 w 1092985"/>
                <a:gd name="connsiteY0" fmla="*/ 150605 h 799289"/>
                <a:gd name="connsiteX1" fmla="*/ 356349 w 1092985"/>
                <a:gd name="connsiteY1" fmla="*/ 22696 h 799289"/>
                <a:gd name="connsiteX2" fmla="*/ 420309 w 1092985"/>
                <a:gd name="connsiteY2" fmla="*/ 22696 h 799289"/>
                <a:gd name="connsiteX3" fmla="*/ 1050772 w 1092985"/>
                <a:gd name="connsiteY3" fmla="*/ 251106 h 799289"/>
                <a:gd name="connsiteX4" fmla="*/ 1032498 w 1092985"/>
                <a:gd name="connsiteY4" fmla="*/ 278515 h 799289"/>
                <a:gd name="connsiteX5" fmla="*/ 1014224 w 1092985"/>
                <a:gd name="connsiteY5" fmla="*/ 607425 h 799289"/>
                <a:gd name="connsiteX6" fmla="*/ 1014224 w 1092985"/>
                <a:gd name="connsiteY6" fmla="*/ 589152 h 799289"/>
                <a:gd name="connsiteX7" fmla="*/ 621326 w 1092985"/>
                <a:gd name="connsiteY7" fmla="*/ 799289 h 79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2985" h="799289">
                  <a:moveTo>
                    <a:pt x="0" y="150605"/>
                  </a:moveTo>
                  <a:cubicBezTo>
                    <a:pt x="143149" y="97309"/>
                    <a:pt x="286298" y="44014"/>
                    <a:pt x="356349" y="22696"/>
                  </a:cubicBezTo>
                  <a:cubicBezTo>
                    <a:pt x="426400" y="1378"/>
                    <a:pt x="304572" y="-15372"/>
                    <a:pt x="420309" y="22696"/>
                  </a:cubicBezTo>
                  <a:cubicBezTo>
                    <a:pt x="536046" y="60764"/>
                    <a:pt x="948741" y="208470"/>
                    <a:pt x="1050772" y="251106"/>
                  </a:cubicBezTo>
                  <a:cubicBezTo>
                    <a:pt x="1152804" y="293743"/>
                    <a:pt x="1038589" y="219129"/>
                    <a:pt x="1032498" y="278515"/>
                  </a:cubicBezTo>
                  <a:cubicBezTo>
                    <a:pt x="1026407" y="337902"/>
                    <a:pt x="1017270" y="555652"/>
                    <a:pt x="1014224" y="607425"/>
                  </a:cubicBezTo>
                  <a:cubicBezTo>
                    <a:pt x="1011178" y="659198"/>
                    <a:pt x="1079707" y="557175"/>
                    <a:pt x="1014224" y="589152"/>
                  </a:cubicBezTo>
                  <a:cubicBezTo>
                    <a:pt x="948741" y="621129"/>
                    <a:pt x="621326" y="799289"/>
                    <a:pt x="621326" y="799289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" name="Freeform 2"/>
          <p:cNvSpPr/>
          <p:nvPr/>
        </p:nvSpPr>
        <p:spPr>
          <a:xfrm>
            <a:off x="2726011" y="2384596"/>
            <a:ext cx="637316" cy="20558"/>
          </a:xfrm>
          <a:custGeom>
            <a:avLst/>
            <a:gdLst>
              <a:gd name="connsiteX0" fmla="*/ 0 w 849755"/>
              <a:gd name="connsiteY0" fmla="*/ 0 h 27410"/>
              <a:gd name="connsiteX1" fmla="*/ 849755 w 849755"/>
              <a:gd name="connsiteY1" fmla="*/ 27410 h 2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9755" h="27410">
                <a:moveTo>
                  <a:pt x="0" y="0"/>
                </a:moveTo>
                <a:lnTo>
                  <a:pt x="849755" y="2741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TextBox 35"/>
          <p:cNvSpPr txBox="1"/>
          <p:nvPr/>
        </p:nvSpPr>
        <p:spPr>
          <a:xfrm>
            <a:off x="3363327" y="2600173"/>
            <a:ext cx="946093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CPE NAT/</a:t>
            </a:r>
          </a:p>
          <a:p>
            <a:r>
              <a:rPr lang="en-US" sz="825" dirty="0">
                <a:latin typeface="AhnbergHand"/>
                <a:cs typeface="AhnbergHand"/>
              </a:rPr>
              <a:t>DHCP Server</a:t>
            </a:r>
          </a:p>
          <a:p>
            <a:endParaRPr lang="en-US" sz="825" dirty="0">
              <a:latin typeface="AhnbergHand"/>
              <a:cs typeface="AhnbergHan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84443" y="2480250"/>
            <a:ext cx="6655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192.0.2.1</a:t>
            </a:r>
          </a:p>
        </p:txBody>
      </p:sp>
      <p:sp>
        <p:nvSpPr>
          <p:cNvPr id="12" name="Freeform 11"/>
          <p:cNvSpPr/>
          <p:nvPr/>
        </p:nvSpPr>
        <p:spPr>
          <a:xfrm>
            <a:off x="4863199" y="3624861"/>
            <a:ext cx="268166" cy="232979"/>
          </a:xfrm>
          <a:custGeom>
            <a:avLst/>
            <a:gdLst>
              <a:gd name="connsiteX0" fmla="*/ 357555 w 357555"/>
              <a:gd name="connsiteY0" fmla="*/ 0 h 310638"/>
              <a:gd name="connsiteX1" fmla="*/ 1206 w 357555"/>
              <a:gd name="connsiteY1" fmla="*/ 182728 h 310638"/>
              <a:gd name="connsiteX2" fmla="*/ 238772 w 357555"/>
              <a:gd name="connsiteY2" fmla="*/ 255819 h 310638"/>
              <a:gd name="connsiteX3" fmla="*/ 165675 w 357555"/>
              <a:gd name="connsiteY3" fmla="*/ 182728 h 310638"/>
              <a:gd name="connsiteX4" fmla="*/ 229635 w 357555"/>
              <a:gd name="connsiteY4" fmla="*/ 255819 h 310638"/>
              <a:gd name="connsiteX5" fmla="*/ 147400 w 357555"/>
              <a:gd name="connsiteY5" fmla="*/ 310638 h 31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55" h="310638">
                <a:moveTo>
                  <a:pt x="357555" y="0"/>
                </a:moveTo>
                <a:cubicBezTo>
                  <a:pt x="189279" y="70046"/>
                  <a:pt x="21003" y="140092"/>
                  <a:pt x="1206" y="182728"/>
                </a:cubicBezTo>
                <a:cubicBezTo>
                  <a:pt x="-18591" y="225364"/>
                  <a:pt x="211361" y="255819"/>
                  <a:pt x="238772" y="255819"/>
                </a:cubicBezTo>
                <a:cubicBezTo>
                  <a:pt x="266183" y="255819"/>
                  <a:pt x="167198" y="182728"/>
                  <a:pt x="165675" y="182728"/>
                </a:cubicBezTo>
                <a:cubicBezTo>
                  <a:pt x="164152" y="182728"/>
                  <a:pt x="232681" y="234501"/>
                  <a:pt x="229635" y="255819"/>
                </a:cubicBezTo>
                <a:cubicBezTo>
                  <a:pt x="226589" y="277137"/>
                  <a:pt x="147400" y="310638"/>
                  <a:pt x="147400" y="310638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TextBox 48"/>
          <p:cNvSpPr txBox="1"/>
          <p:nvPr/>
        </p:nvSpPr>
        <p:spPr>
          <a:xfrm>
            <a:off x="4477709" y="1065046"/>
            <a:ext cx="116089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latin typeface="AhnbergHand"/>
                <a:cs typeface="AhnbergHand"/>
              </a:rPr>
              <a:t>ISP RADIUS Log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26055" y="1261253"/>
            <a:ext cx="353213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75" dirty="0"/>
              <a:t>15/</a:t>
            </a:r>
            <a:r>
              <a:rPr lang="pl-PL" sz="675" dirty="0" err="1"/>
              <a:t>Aug</a:t>
            </a:r>
            <a:r>
              <a:rPr lang="pl-PL" sz="675" dirty="0"/>
              <a:t>/2013:18:01:02: </a:t>
            </a:r>
            <a:r>
              <a:rPr lang="pl-PL" sz="675" dirty="0" err="1"/>
              <a:t>user</a:t>
            </a:r>
            <a:r>
              <a:rPr lang="pl-PL" sz="675" dirty="0"/>
              <a:t> XXX IP: 192.0.2.1</a:t>
            </a:r>
          </a:p>
        </p:txBody>
      </p:sp>
      <p:sp>
        <p:nvSpPr>
          <p:cNvPr id="51" name="Freeform 50"/>
          <p:cNvSpPr/>
          <p:nvPr/>
        </p:nvSpPr>
        <p:spPr>
          <a:xfrm>
            <a:off x="4166971" y="1507979"/>
            <a:ext cx="1784261" cy="3314839"/>
          </a:xfrm>
          <a:custGeom>
            <a:avLst/>
            <a:gdLst>
              <a:gd name="connsiteX0" fmla="*/ 1532563 w 2379015"/>
              <a:gd name="connsiteY0" fmla="*/ 4165559 h 4419785"/>
              <a:gd name="connsiteX1" fmla="*/ 582299 w 2379015"/>
              <a:gd name="connsiteY1" fmla="*/ 4229514 h 4419785"/>
              <a:gd name="connsiteX2" fmla="*/ 79756 w 2379015"/>
              <a:gd name="connsiteY2" fmla="*/ 2045918 h 4419785"/>
              <a:gd name="connsiteX3" fmla="*/ 2281809 w 2379015"/>
              <a:gd name="connsiteY3" fmla="*/ 127276 h 4419785"/>
              <a:gd name="connsiteX4" fmla="*/ 2025969 w 2379015"/>
              <a:gd name="connsiteY4" fmla="*/ 163822 h 4419785"/>
              <a:gd name="connsiteX5" fmla="*/ 2354906 w 2379015"/>
              <a:gd name="connsiteY5" fmla="*/ 26776 h 4419785"/>
              <a:gd name="connsiteX6" fmla="*/ 2318357 w 2379015"/>
              <a:gd name="connsiteY6" fmla="*/ 227777 h 441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015" h="4419785">
                <a:moveTo>
                  <a:pt x="1532563" y="4165559"/>
                </a:moveTo>
                <a:cubicBezTo>
                  <a:pt x="1178498" y="4374173"/>
                  <a:pt x="824433" y="4582787"/>
                  <a:pt x="582299" y="4229514"/>
                </a:cubicBezTo>
                <a:cubicBezTo>
                  <a:pt x="340165" y="3876241"/>
                  <a:pt x="-203496" y="2729624"/>
                  <a:pt x="79756" y="2045918"/>
                </a:cubicBezTo>
                <a:cubicBezTo>
                  <a:pt x="363008" y="1362212"/>
                  <a:pt x="1957440" y="440959"/>
                  <a:pt x="2281809" y="127276"/>
                </a:cubicBezTo>
                <a:cubicBezTo>
                  <a:pt x="2606178" y="-186407"/>
                  <a:pt x="2013786" y="180572"/>
                  <a:pt x="2025969" y="163822"/>
                </a:cubicBezTo>
                <a:cubicBezTo>
                  <a:pt x="2038152" y="147072"/>
                  <a:pt x="2306175" y="16117"/>
                  <a:pt x="2354906" y="26776"/>
                </a:cubicBezTo>
                <a:cubicBezTo>
                  <a:pt x="2403637" y="37435"/>
                  <a:pt x="2318357" y="227777"/>
                  <a:pt x="2318357" y="227777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2" name="Freeform 51"/>
          <p:cNvSpPr/>
          <p:nvPr/>
        </p:nvSpPr>
        <p:spPr>
          <a:xfrm>
            <a:off x="3888848" y="1404720"/>
            <a:ext cx="1797599" cy="884707"/>
          </a:xfrm>
          <a:custGeom>
            <a:avLst/>
            <a:gdLst>
              <a:gd name="connsiteX0" fmla="*/ 2396798 w 2396798"/>
              <a:gd name="connsiteY0" fmla="*/ 0 h 1179609"/>
              <a:gd name="connsiteX1" fmla="*/ 1620140 w 2396798"/>
              <a:gd name="connsiteY1" fmla="*/ 365456 h 1179609"/>
              <a:gd name="connsiteX2" fmla="*/ 103374 w 2396798"/>
              <a:gd name="connsiteY2" fmla="*/ 1142048 h 1179609"/>
              <a:gd name="connsiteX3" fmla="*/ 121648 w 2396798"/>
              <a:gd name="connsiteY3" fmla="*/ 1032412 h 1179609"/>
              <a:gd name="connsiteX4" fmla="*/ 12002 w 2396798"/>
              <a:gd name="connsiteY4" fmla="*/ 1169458 h 1179609"/>
              <a:gd name="connsiteX5" fmla="*/ 240431 w 2396798"/>
              <a:gd name="connsiteY5" fmla="*/ 1169458 h 117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6798" h="1179609">
                <a:moveTo>
                  <a:pt x="2396798" y="0"/>
                </a:moveTo>
                <a:cubicBezTo>
                  <a:pt x="2199587" y="87557"/>
                  <a:pt x="2002377" y="175115"/>
                  <a:pt x="1620140" y="365456"/>
                </a:cubicBezTo>
                <a:cubicBezTo>
                  <a:pt x="1237903" y="555797"/>
                  <a:pt x="353123" y="1030889"/>
                  <a:pt x="103374" y="1142048"/>
                </a:cubicBezTo>
                <a:cubicBezTo>
                  <a:pt x="-146375" y="1253207"/>
                  <a:pt x="136877" y="1027844"/>
                  <a:pt x="121648" y="1032412"/>
                </a:cubicBezTo>
                <a:cubicBezTo>
                  <a:pt x="106419" y="1036980"/>
                  <a:pt x="-7795" y="1146617"/>
                  <a:pt x="12002" y="1169458"/>
                </a:cubicBezTo>
                <a:cubicBezTo>
                  <a:pt x="31799" y="1192299"/>
                  <a:pt x="240431" y="1169458"/>
                  <a:pt x="240431" y="1169458"/>
                </a:cubicBezTo>
              </a:path>
            </a:pathLst>
          </a:custGeom>
          <a:ln>
            <a:solidFill>
              <a:srgbClr val="6926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938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Assumptions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/>
              <a:t>The ISP operates an address pool</a:t>
            </a:r>
          </a:p>
          <a:p>
            <a:r>
              <a:rPr lang="en-US" sz="2100" dirty="0"/>
              <a:t>Each end site is dynamically assigned a single IP address upon login (AAA)</a:t>
            </a:r>
          </a:p>
          <a:p>
            <a:r>
              <a:rPr lang="en-US" sz="2100" dirty="0"/>
              <a:t>The site is dynamically addressed using a private address range and a DHCP server</a:t>
            </a:r>
          </a:p>
          <a:p>
            <a:r>
              <a:rPr lang="en-US" sz="2100" dirty="0"/>
              <a:t>The single public address is shared by the private devices through a CPE NAT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0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Changes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Traceback</a:t>
            </a:r>
            <a:r>
              <a:rPr lang="en-US" dirty="0" smtClean="0"/>
              <a:t> to an end site is keyed by an IP address and a date/time</a:t>
            </a:r>
          </a:p>
          <a:p>
            <a:pPr lvl="1"/>
            <a:r>
              <a:rPr lang="en-US" dirty="0" smtClean="0"/>
              <a:t>Requires access to WHOIS records to identify the ISP and the ISP’s AAA logs to identify the end site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traceback</a:t>
            </a:r>
            <a:r>
              <a:rPr lang="en-US" dirty="0" smtClean="0"/>
              <a:t> to an individual device </a:t>
            </a:r>
            <a:r>
              <a:rPr lang="mr-IN" dirty="0" smtClean="0"/>
              <a:t>–</a:t>
            </a:r>
            <a:r>
              <a:rPr lang="en-US" dirty="0" smtClean="0"/>
              <a:t> the trace stops at the edge NAT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1F61E-D2C3-F043-9C6D-07E847FEE88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63017" y="1538756"/>
            <a:ext cx="2392269" cy="482185"/>
          </a:xfrm>
          <a:custGeom>
            <a:avLst/>
            <a:gdLst>
              <a:gd name="connsiteX0" fmla="*/ 138963 w 3189692"/>
              <a:gd name="connsiteY0" fmla="*/ 520993 h 642913"/>
              <a:gd name="connsiteX1" fmla="*/ 1708683 w 3189692"/>
              <a:gd name="connsiteY1" fmla="*/ 589573 h 642913"/>
              <a:gd name="connsiteX2" fmla="*/ 3110763 w 3189692"/>
              <a:gd name="connsiteY2" fmla="*/ 414313 h 642913"/>
              <a:gd name="connsiteX3" fmla="*/ 2805963 w 3189692"/>
              <a:gd name="connsiteY3" fmla="*/ 48553 h 642913"/>
              <a:gd name="connsiteX4" fmla="*/ 1076223 w 3189692"/>
              <a:gd name="connsiteY4" fmla="*/ 2833 h 642913"/>
              <a:gd name="connsiteX5" fmla="*/ 588543 w 3189692"/>
              <a:gd name="connsiteY5" fmla="*/ 25693 h 642913"/>
              <a:gd name="connsiteX6" fmla="*/ 24663 w 3189692"/>
              <a:gd name="connsiteY6" fmla="*/ 193333 h 642913"/>
              <a:gd name="connsiteX7" fmla="*/ 93243 w 3189692"/>
              <a:gd name="connsiteY7" fmla="*/ 642913 h 64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9692" h="642913">
                <a:moveTo>
                  <a:pt x="138963" y="520993"/>
                </a:moveTo>
                <a:cubicBezTo>
                  <a:pt x="676173" y="564173"/>
                  <a:pt x="1213383" y="607353"/>
                  <a:pt x="1708683" y="589573"/>
                </a:cubicBezTo>
                <a:cubicBezTo>
                  <a:pt x="2203983" y="571793"/>
                  <a:pt x="2927883" y="504483"/>
                  <a:pt x="3110763" y="414313"/>
                </a:cubicBezTo>
                <a:cubicBezTo>
                  <a:pt x="3293643" y="324143"/>
                  <a:pt x="3145053" y="117133"/>
                  <a:pt x="2805963" y="48553"/>
                </a:cubicBezTo>
                <a:cubicBezTo>
                  <a:pt x="2466873" y="-20027"/>
                  <a:pt x="1445793" y="6643"/>
                  <a:pt x="1076223" y="2833"/>
                </a:cubicBezTo>
                <a:cubicBezTo>
                  <a:pt x="706653" y="-977"/>
                  <a:pt x="763803" y="-6057"/>
                  <a:pt x="588543" y="25693"/>
                </a:cubicBezTo>
                <a:cubicBezTo>
                  <a:pt x="413283" y="57443"/>
                  <a:pt x="107213" y="90463"/>
                  <a:pt x="24663" y="193333"/>
                </a:cubicBezTo>
                <a:cubicBezTo>
                  <a:pt x="-57887" y="296203"/>
                  <a:pt x="93243" y="642913"/>
                  <a:pt x="93243" y="642913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reeform 5"/>
          <p:cNvSpPr/>
          <p:nvPr/>
        </p:nvSpPr>
        <p:spPr>
          <a:xfrm>
            <a:off x="931726" y="2020941"/>
            <a:ext cx="1245870" cy="946062"/>
          </a:xfrm>
          <a:custGeom>
            <a:avLst/>
            <a:gdLst>
              <a:gd name="connsiteX0" fmla="*/ 0 w 1661160"/>
              <a:gd name="connsiteY0" fmla="*/ 0 h 1261416"/>
              <a:gd name="connsiteX1" fmla="*/ 312420 w 1661160"/>
              <a:gd name="connsiteY1" fmla="*/ 632460 h 1261416"/>
              <a:gd name="connsiteX2" fmla="*/ 1097280 w 1661160"/>
              <a:gd name="connsiteY2" fmla="*/ 1257300 h 1261416"/>
              <a:gd name="connsiteX3" fmla="*/ 1577340 w 1661160"/>
              <a:gd name="connsiteY3" fmla="*/ 906780 h 1261416"/>
              <a:gd name="connsiteX4" fmla="*/ 1363980 w 1661160"/>
              <a:gd name="connsiteY4" fmla="*/ 975360 h 1261416"/>
              <a:gd name="connsiteX5" fmla="*/ 1607820 w 1661160"/>
              <a:gd name="connsiteY5" fmla="*/ 891540 h 1261416"/>
              <a:gd name="connsiteX6" fmla="*/ 1661160 w 1661160"/>
              <a:gd name="connsiteY6" fmla="*/ 1028700 h 126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1160" h="1261416">
                <a:moveTo>
                  <a:pt x="0" y="0"/>
                </a:moveTo>
                <a:cubicBezTo>
                  <a:pt x="64770" y="211455"/>
                  <a:pt x="129540" y="422910"/>
                  <a:pt x="312420" y="632460"/>
                </a:cubicBezTo>
                <a:cubicBezTo>
                  <a:pt x="495300" y="842010"/>
                  <a:pt x="886460" y="1211580"/>
                  <a:pt x="1097280" y="1257300"/>
                </a:cubicBezTo>
                <a:cubicBezTo>
                  <a:pt x="1308100" y="1303020"/>
                  <a:pt x="1532890" y="953770"/>
                  <a:pt x="1577340" y="906780"/>
                </a:cubicBezTo>
                <a:cubicBezTo>
                  <a:pt x="1621790" y="859790"/>
                  <a:pt x="1358900" y="977900"/>
                  <a:pt x="1363980" y="975360"/>
                </a:cubicBezTo>
                <a:cubicBezTo>
                  <a:pt x="1369060" y="972820"/>
                  <a:pt x="1558290" y="882650"/>
                  <a:pt x="1607820" y="891540"/>
                </a:cubicBezTo>
                <a:cubicBezTo>
                  <a:pt x="1657350" y="900430"/>
                  <a:pt x="1661160" y="1028700"/>
                  <a:pt x="1661160" y="1028700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reeform 6"/>
          <p:cNvSpPr/>
          <p:nvPr/>
        </p:nvSpPr>
        <p:spPr>
          <a:xfrm>
            <a:off x="1459151" y="2315941"/>
            <a:ext cx="1210820" cy="356061"/>
          </a:xfrm>
          <a:custGeom>
            <a:avLst/>
            <a:gdLst>
              <a:gd name="connsiteX0" fmla="*/ 396987 w 1614427"/>
              <a:gd name="connsiteY0" fmla="*/ 398548 h 474748"/>
              <a:gd name="connsiteX1" fmla="*/ 1326627 w 1614427"/>
              <a:gd name="connsiteY1" fmla="*/ 429028 h 474748"/>
              <a:gd name="connsiteX2" fmla="*/ 1600947 w 1614427"/>
              <a:gd name="connsiteY2" fmla="*/ 139468 h 474748"/>
              <a:gd name="connsiteX3" fmla="*/ 983727 w 1614427"/>
              <a:gd name="connsiteY3" fmla="*/ 9928 h 474748"/>
              <a:gd name="connsiteX4" fmla="*/ 282687 w 1614427"/>
              <a:gd name="connsiteY4" fmla="*/ 25168 h 474748"/>
              <a:gd name="connsiteX5" fmla="*/ 747 w 1614427"/>
              <a:gd name="connsiteY5" fmla="*/ 154708 h 474748"/>
              <a:gd name="connsiteX6" fmla="*/ 206487 w 1614427"/>
              <a:gd name="connsiteY6" fmla="*/ 421408 h 474748"/>
              <a:gd name="connsiteX7" fmla="*/ 396987 w 1614427"/>
              <a:gd name="connsiteY7" fmla="*/ 474748 h 47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4427" h="474748">
                <a:moveTo>
                  <a:pt x="396987" y="398548"/>
                </a:moveTo>
                <a:cubicBezTo>
                  <a:pt x="761477" y="435378"/>
                  <a:pt x="1125967" y="472208"/>
                  <a:pt x="1326627" y="429028"/>
                </a:cubicBezTo>
                <a:cubicBezTo>
                  <a:pt x="1527287" y="385848"/>
                  <a:pt x="1658097" y="209318"/>
                  <a:pt x="1600947" y="139468"/>
                </a:cubicBezTo>
                <a:cubicBezTo>
                  <a:pt x="1543797" y="69618"/>
                  <a:pt x="1203437" y="28978"/>
                  <a:pt x="983727" y="9928"/>
                </a:cubicBezTo>
                <a:cubicBezTo>
                  <a:pt x="764017" y="-9122"/>
                  <a:pt x="446517" y="1038"/>
                  <a:pt x="282687" y="25168"/>
                </a:cubicBezTo>
                <a:cubicBezTo>
                  <a:pt x="118857" y="49298"/>
                  <a:pt x="13447" y="88668"/>
                  <a:pt x="747" y="154708"/>
                </a:cubicBezTo>
                <a:cubicBezTo>
                  <a:pt x="-11953" y="220748"/>
                  <a:pt x="140447" y="368068"/>
                  <a:pt x="206487" y="421408"/>
                </a:cubicBezTo>
                <a:cubicBezTo>
                  <a:pt x="272527" y="474748"/>
                  <a:pt x="396987" y="474748"/>
                  <a:pt x="396987" y="474748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3192103"/>
      </p:ext>
    </p:extLst>
  </p:cSld>
  <p:clrMapOvr>
    <a:masterClrMapping/>
  </p:clrMapOvr>
</p:sld>
</file>

<file path=ppt/theme/theme1.xml><?xml version="1.0" encoding="utf-8"?>
<a:theme xmlns:a="http://schemas.openxmlformats.org/drawingml/2006/main" name="APNIC 32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 32 PPT template.pot</Template>
  <TotalTime>3576</TotalTime>
  <Words>2261</Words>
  <Application>Microsoft Macintosh PowerPoint</Application>
  <PresentationFormat>On-screen Show (16:9)</PresentationFormat>
  <Paragraphs>326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AhnbergHand</vt:lpstr>
      <vt:lpstr>Calibri</vt:lpstr>
      <vt:lpstr>Max's Handwritin</vt:lpstr>
      <vt:lpstr>ＭＳ Ｐゴシック</vt:lpstr>
      <vt:lpstr>Powderfinger Type</vt:lpstr>
      <vt:lpstr>Arial</vt:lpstr>
      <vt:lpstr>APNIC 32 PPT template</vt:lpstr>
      <vt:lpstr>Forensic Tracing in the Internet: An Update</vt:lpstr>
      <vt:lpstr>The story so far…</vt:lpstr>
      <vt:lpstr>Traceback – Version 1</vt:lpstr>
      <vt:lpstr>Assumptions:</vt:lpstr>
      <vt:lpstr>Assumptions:</vt:lpstr>
      <vt:lpstr>+ NATs</vt:lpstr>
      <vt:lpstr>Traceback – Version 2</vt:lpstr>
      <vt:lpstr>Assumptions</vt:lpstr>
      <vt:lpstr>Changes</vt:lpstr>
      <vt:lpstr>IPv4 Address Exhaustion</vt:lpstr>
      <vt:lpstr>Carrier Grade NATs</vt:lpstr>
      <vt:lpstr>Traceback – Version 3</vt:lpstr>
      <vt:lpstr>Assumptions</vt:lpstr>
      <vt:lpstr>Assumptions</vt:lpstr>
      <vt:lpstr>ISP CGN Logging</vt:lpstr>
      <vt:lpstr>It could be better than this…</vt:lpstr>
      <vt:lpstr>Or it could be worse…</vt:lpstr>
      <vt:lpstr>PowerPoint Presentation</vt:lpstr>
      <vt:lpstr>PowerPoint Presentation</vt:lpstr>
      <vt:lpstr>What does this mean for Forensic tracing?</vt:lpstr>
      <vt:lpstr>What does this mean for Forensic tracing?</vt:lpstr>
      <vt:lpstr>What does this mean for Forensic tracing?</vt:lpstr>
      <vt:lpstr>Variants of NAT CGN Technologies</vt:lpstr>
      <vt:lpstr>Adding IPv6 to the CGN Mix</vt:lpstr>
      <vt:lpstr>++IPv6: Transition Technologies</vt:lpstr>
      <vt:lpstr>Transition Technologies Example: 464XLAT</vt:lpstr>
      <vt:lpstr>What does this mean for Forensic tracing?</vt:lpstr>
      <vt:lpstr>What does this mean for LEAs?</vt:lpstr>
      <vt:lpstr>What does this mean for ISPs and LEAs?</vt:lpstr>
      <vt:lpstr>What does this mean for ISPs and LEAs?</vt:lpstr>
      <vt:lpstr>What does this mean for ISPs and LEAs?</vt:lpstr>
      <vt:lpstr>Making it hard...</vt:lpstr>
      <vt:lpstr>Making it very hard...</vt:lpstr>
      <vt:lpstr>PowerPoint Presentation</vt:lpstr>
      <vt:lpstr>That was then</vt:lpstr>
      <vt:lpstr>Sessions are the Key</vt:lpstr>
      <vt:lpstr>PowerPoint Presentation</vt:lpstr>
      <vt:lpstr>The new Paranoid Internet Service Architecture</vt:lpstr>
      <vt:lpstr>PowerPoint Presentation</vt:lpstr>
      <vt:lpstr>PowerPoint Presentation</vt:lpstr>
      <vt:lpstr>PowerPoint Presentation</vt:lpstr>
      <vt:lpstr>The Bottom Line</vt:lpstr>
      <vt:lpstr>Its not just “the IPv6 transition” any more</vt:lpstr>
      <vt:lpstr>PowerPoint Presentation</vt:lpstr>
      <vt:lpstr>PowerPoint Presentation</vt:lpstr>
      <vt:lpstr>PowerPoint Presentation</vt:lpstr>
      <vt:lpstr>Thank You!</vt:lpstr>
    </vt:vector>
  </TitlesOfParts>
  <Company>APNIC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Bhadrika Magan</dc:creator>
  <cp:lastModifiedBy>Geoff Huston</cp:lastModifiedBy>
  <cp:revision>99</cp:revision>
  <cp:lastPrinted>2017-01-18T19:42:16Z</cp:lastPrinted>
  <dcterms:created xsi:type="dcterms:W3CDTF">2011-08-09T21:25:48Z</dcterms:created>
  <dcterms:modified xsi:type="dcterms:W3CDTF">2017-03-01T01:08:34Z</dcterms:modified>
</cp:coreProperties>
</file>