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1" r:id="rId4"/>
    <p:sldId id="259" r:id="rId5"/>
    <p:sldId id="262" r:id="rId6"/>
    <p:sldId id="263" r:id="rId7"/>
    <p:sldId id="264" r:id="rId8"/>
    <p:sldId id="322" r:id="rId9"/>
    <p:sldId id="276" r:id="rId10"/>
    <p:sldId id="277" r:id="rId11"/>
    <p:sldId id="278" r:id="rId12"/>
    <p:sldId id="347" r:id="rId13"/>
    <p:sldId id="261" r:id="rId14"/>
    <p:sldId id="348" r:id="rId15"/>
    <p:sldId id="302" r:id="rId16"/>
    <p:sldId id="265" r:id="rId17"/>
    <p:sldId id="266" r:id="rId18"/>
    <p:sldId id="267" r:id="rId19"/>
    <p:sldId id="268" r:id="rId20"/>
    <p:sldId id="269" r:id="rId21"/>
    <p:sldId id="270" r:id="rId22"/>
    <p:sldId id="271" r:id="rId23"/>
    <p:sldId id="272" r:id="rId24"/>
    <p:sldId id="290" r:id="rId25"/>
    <p:sldId id="316" r:id="rId26"/>
    <p:sldId id="273" r:id="rId27"/>
    <p:sldId id="310" r:id="rId28"/>
    <p:sldId id="349" r:id="rId29"/>
    <p:sldId id="274" r:id="rId30"/>
    <p:sldId id="350" r:id="rId31"/>
    <p:sldId id="279" r:id="rId32"/>
    <p:sldId id="293" r:id="rId33"/>
    <p:sldId id="294" r:id="rId34"/>
    <p:sldId id="292" r:id="rId35"/>
    <p:sldId id="329" r:id="rId36"/>
    <p:sldId id="280" r:id="rId37"/>
    <p:sldId id="311" r:id="rId38"/>
    <p:sldId id="317" r:id="rId39"/>
    <p:sldId id="342" r:id="rId40"/>
    <p:sldId id="282" r:id="rId41"/>
    <p:sldId id="325" r:id="rId42"/>
    <p:sldId id="326" r:id="rId43"/>
    <p:sldId id="330" r:id="rId44"/>
    <p:sldId id="319" r:id="rId45"/>
    <p:sldId id="320" r:id="rId46"/>
    <p:sldId id="321" r:id="rId47"/>
    <p:sldId id="331" r:id="rId48"/>
    <p:sldId id="332" r:id="rId49"/>
    <p:sldId id="351" r:id="rId50"/>
    <p:sldId id="333" r:id="rId51"/>
    <p:sldId id="343" r:id="rId52"/>
    <p:sldId id="344" r:id="rId53"/>
    <p:sldId id="334" r:id="rId54"/>
    <p:sldId id="335" r:id="rId55"/>
    <p:sldId id="336" r:id="rId56"/>
    <p:sldId id="337" r:id="rId57"/>
    <p:sldId id="338" r:id="rId58"/>
    <p:sldId id="339" r:id="rId59"/>
    <p:sldId id="340" r:id="rId60"/>
    <p:sldId id="341" r:id="rId61"/>
    <p:sldId id="345" r:id="rId62"/>
    <p:sldId id="346" r:id="rId63"/>
    <p:sldId id="28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14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1"/>
    <p:restoredTop sz="94699"/>
  </p:normalViewPr>
  <p:slideViewPr>
    <p:cSldViewPr snapToGrid="0" snapToObjects="1">
      <p:cViewPr varScale="1">
        <p:scale>
          <a:sx n="117" d="100"/>
          <a:sy n="117" d="100"/>
        </p:scale>
        <p:origin x="200" y="1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53245-6459-6B48-A2F6-5CD3760C3982}" type="datetimeFigureOut">
              <a:rPr lang="en-US" smtClean="0"/>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53245-6459-6B48-A2F6-5CD3760C3982}" type="datetimeFigureOut">
              <a:rPr lang="en-US" smtClean="0"/>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53245-6459-6B48-A2F6-5CD3760C3982}" type="datetimeFigureOut">
              <a:rPr lang="en-US" smtClean="0"/>
              <a:t>11/22/17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53245-6459-6B48-A2F6-5CD3760C3982}" type="datetimeFigureOut">
              <a:rPr lang="en-US" smtClean="0"/>
              <a:t>11/22/17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53245-6459-6B48-A2F6-5CD3760C3982}" type="datetimeFigureOut">
              <a:rPr lang="en-US" smtClean="0"/>
              <a:t>11/22/17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53245-6459-6B48-A2F6-5CD3760C3982}" type="datetimeFigureOut">
              <a:rPr lang="en-US" smtClean="0"/>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53245-6459-6B48-A2F6-5CD3760C3982}" type="datetimeFigureOut">
              <a:rPr lang="en-US" smtClean="0"/>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53245-6459-6B48-A2F6-5CD3760C3982}" type="datetimeFigureOut">
              <a:rPr lang="en-US" smtClean="0"/>
              <a:t>11/22/17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F1B1-6197-6243-943C-CF3BE36DBA7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latin typeface="Powderfinger Type" charset="0"/>
                <a:ea typeface="Powderfinger Type" charset="0"/>
                <a:cs typeface="Powderfinger Type" charset="0"/>
              </a:rPr>
              <a:t>IPv6: Are we really ready to turn off IPv4?</a:t>
            </a:r>
            <a:endParaRPr lang="en-US" dirty="0">
              <a:solidFill>
                <a:srgbClr val="0070C0"/>
              </a:solidFill>
              <a:latin typeface="Powderfinger Type" charset="0"/>
              <a:ea typeface="Powderfinger Type" charset="0"/>
              <a:cs typeface="Powderfinger Type" charset="0"/>
            </a:endParaRPr>
          </a:p>
        </p:txBody>
      </p:sp>
      <p:sp>
        <p:nvSpPr>
          <p:cNvPr id="3" name="Subtitle 2"/>
          <p:cNvSpPr>
            <a:spLocks noGrp="1"/>
          </p:cNvSpPr>
          <p:nvPr>
            <p:ph type="subTitle" idx="1"/>
          </p:nvPr>
        </p:nvSpPr>
        <p:spPr/>
        <p:txBody>
          <a:bodyPr/>
          <a:lstStyle/>
          <a:p>
            <a:pPr algn="r"/>
            <a:r>
              <a:rPr lang="en-US" dirty="0" smtClean="0">
                <a:solidFill>
                  <a:schemeClr val="bg1">
                    <a:lumMod val="75000"/>
                  </a:schemeClr>
                </a:solidFill>
              </a:rPr>
              <a:t>Geoff Huston</a:t>
            </a:r>
          </a:p>
          <a:p>
            <a:pPr algn="r"/>
            <a:r>
              <a:rPr lang="en-US" dirty="0" smtClean="0">
                <a:solidFill>
                  <a:schemeClr val="bg1">
                    <a:lumMod val="75000"/>
                  </a:schemeClr>
                </a:solidFill>
              </a:rPr>
              <a:t>APNIC</a:t>
            </a:r>
            <a:endParaRPr lang="en-US" dirty="0">
              <a:solidFill>
                <a:schemeClr val="bg1">
                  <a:lumMod val="75000"/>
                </a:schemeClr>
              </a:solidFill>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12192000" cy="5980602"/>
          </a:xfrm>
          <a:prstGeom prst="rect">
            <a:avLst/>
          </a:prstGeom>
        </p:spPr>
      </p:pic>
      <p:sp>
        <p:nvSpPr>
          <p:cNvPr id="5" name="TextBox 4"/>
          <p:cNvSpPr txBox="1"/>
          <p:nvPr/>
        </p:nvSpPr>
        <p:spPr>
          <a:xfrm>
            <a:off x="71562" y="6227736"/>
            <a:ext cx="5966698" cy="369332"/>
          </a:xfrm>
          <a:prstGeom prst="rect">
            <a:avLst/>
          </a:prstGeom>
          <a:noFill/>
        </p:spPr>
        <p:txBody>
          <a:bodyPr wrap="none" rtlCol="0">
            <a:spAutoFit/>
          </a:bodyPr>
          <a:lstStyle/>
          <a:p>
            <a:r>
              <a:rPr lang="en-US" dirty="0" smtClean="0">
                <a:latin typeface="AhnbergHand" charset="0"/>
                <a:ea typeface="AhnbergHand" charset="0"/>
                <a:cs typeface="AhnbergHand" charset="0"/>
              </a:rPr>
              <a:t>The Map of IPv6 penetration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a:t>
            </a:r>
            <a:r>
              <a:rPr lang="en-US" dirty="0" smtClean="0">
                <a:latin typeface="AhnbergHand" charset="0"/>
                <a:ea typeface="AhnbergHand" charset="0"/>
                <a:cs typeface="AhnbergHand" charset="0"/>
              </a:rPr>
              <a:t>November 2017</a:t>
            </a:r>
            <a:endParaRPr lang="en-US" dirty="0">
              <a:latin typeface="AhnbergHand" charset="0"/>
              <a:ea typeface="AhnbergHand" charset="0"/>
              <a:cs typeface="AhnbergHand"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7" y="431800"/>
            <a:ext cx="9316468" cy="5438409"/>
          </a:xfrm>
          <a:prstGeom prst="rect">
            <a:avLst/>
          </a:prstGeom>
        </p:spPr>
      </p:pic>
      <p:sp>
        <p:nvSpPr>
          <p:cNvPr id="6" name="Freeform 5"/>
          <p:cNvSpPr/>
          <p:nvPr/>
        </p:nvSpPr>
        <p:spPr>
          <a:xfrm>
            <a:off x="8817996" y="1217370"/>
            <a:ext cx="1227173" cy="846145"/>
          </a:xfrm>
          <a:custGeom>
            <a:avLst/>
            <a:gdLst>
              <a:gd name="connsiteX0" fmla="*/ 230588 w 1227173"/>
              <a:gd name="connsiteY0" fmla="*/ 651187 h 846145"/>
              <a:gd name="connsiteX1" fmla="*/ 357809 w 1227173"/>
              <a:gd name="connsiteY1" fmla="*/ 778408 h 846145"/>
              <a:gd name="connsiteX2" fmla="*/ 1065475 w 1227173"/>
              <a:gd name="connsiteY2" fmla="*/ 794310 h 846145"/>
              <a:gd name="connsiteX3" fmla="*/ 1160891 w 1227173"/>
              <a:gd name="connsiteY3" fmla="*/ 94595 h 846145"/>
              <a:gd name="connsiteX4" fmla="*/ 238540 w 1227173"/>
              <a:gd name="connsiteY4" fmla="*/ 86644 h 846145"/>
              <a:gd name="connsiteX5" fmla="*/ 0 w 1227173"/>
              <a:gd name="connsiteY5" fmla="*/ 834067 h 84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173" h="846145">
                <a:moveTo>
                  <a:pt x="230588" y="651187"/>
                </a:moveTo>
                <a:cubicBezTo>
                  <a:pt x="224624" y="702870"/>
                  <a:pt x="218661" y="754554"/>
                  <a:pt x="357809" y="778408"/>
                </a:cubicBezTo>
                <a:cubicBezTo>
                  <a:pt x="496957" y="802262"/>
                  <a:pt x="931628" y="908279"/>
                  <a:pt x="1065475" y="794310"/>
                </a:cubicBezTo>
                <a:cubicBezTo>
                  <a:pt x="1199322" y="680341"/>
                  <a:pt x="1298713" y="212539"/>
                  <a:pt x="1160891" y="94595"/>
                </a:cubicBezTo>
                <a:cubicBezTo>
                  <a:pt x="1023069" y="-23349"/>
                  <a:pt x="432022" y="-36601"/>
                  <a:pt x="238540" y="86644"/>
                </a:cubicBezTo>
                <a:cubicBezTo>
                  <a:pt x="45058" y="209889"/>
                  <a:pt x="22529" y="521978"/>
                  <a:pt x="0" y="83406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0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612251"/>
            <a:ext cx="6955750"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We’re stuck in Phase </a:t>
            </a:r>
            <a:r>
              <a:rPr lang="en-US" sz="4000" dirty="0">
                <a:solidFill>
                  <a:srgbClr val="0070C0"/>
                </a:solidFill>
                <a:latin typeface="Powderfinger Type" charset="0"/>
                <a:ea typeface="Powderfinger Type" charset="0"/>
                <a:cs typeface="Powderfinger Type" charset="0"/>
              </a:rPr>
              <a:t>2</a:t>
            </a:r>
          </a:p>
        </p:txBody>
      </p:sp>
      <p:sp>
        <p:nvSpPr>
          <p:cNvPr id="3" name="TextBox 2"/>
          <p:cNvSpPr txBox="1"/>
          <p:nvPr/>
        </p:nvSpPr>
        <p:spPr>
          <a:xfrm>
            <a:off x="2027584" y="2003728"/>
            <a:ext cx="9100338" cy="6124754"/>
          </a:xfrm>
          <a:prstGeom prst="rect">
            <a:avLst/>
          </a:prstGeom>
          <a:noFill/>
        </p:spPr>
        <p:txBody>
          <a:bodyPr wrap="square" rtlCol="0">
            <a:spAutoFit/>
          </a:bodyPr>
          <a:lstStyle/>
          <a:p>
            <a:r>
              <a:rPr lang="en-US" sz="2800" dirty="0" smtClean="0">
                <a:ea typeface="AhnbergHand" charset="0"/>
                <a:cs typeface="AhnbergHand" charset="0"/>
              </a:rPr>
              <a:t>Some 15% - 20% of Internet users have IPv6 capability</a:t>
            </a:r>
          </a:p>
          <a:p>
            <a:endParaRPr lang="en-US" sz="2800" dirty="0">
              <a:ea typeface="AhnbergHand" charset="0"/>
              <a:cs typeface="AhnbergHand" charset="0"/>
            </a:endParaRPr>
          </a:p>
          <a:p>
            <a:r>
              <a:rPr lang="en-US" sz="2800" dirty="0" smtClean="0">
                <a:ea typeface="AhnbergHand" charset="0"/>
                <a:cs typeface="AhnbergHand" charset="0"/>
              </a:rPr>
              <a:t>In the </a:t>
            </a:r>
            <a:r>
              <a:rPr lang="en-US" sz="2800" dirty="0" err="1" smtClean="0">
                <a:ea typeface="AhnbergHand" charset="0"/>
                <a:cs typeface="AhnbergHand" charset="0"/>
              </a:rPr>
              <a:t>IoT</a:t>
            </a:r>
            <a:r>
              <a:rPr lang="en-US" sz="2800" dirty="0" smtClean="0">
                <a:ea typeface="AhnbergHand" charset="0"/>
                <a:cs typeface="AhnbergHand" charset="0"/>
              </a:rPr>
              <a:t> world the IPv6 numbers appear to be far lower than this</a:t>
            </a:r>
          </a:p>
          <a:p>
            <a:endParaRPr lang="en-US" sz="2800" dirty="0">
              <a:ea typeface="AhnbergHand" charset="0"/>
              <a:cs typeface="AhnbergHand" charset="0"/>
            </a:endParaRPr>
          </a:p>
          <a:p>
            <a:r>
              <a:rPr lang="en-US" sz="2800" dirty="0" smtClean="0">
                <a:ea typeface="AhnbergHand" charset="0"/>
                <a:cs typeface="AhnbergHand" charset="0"/>
              </a:rPr>
              <a:t>Most new IP deployments use IPv6+ </a:t>
            </a:r>
            <a:r>
              <a:rPr lang="en-US" sz="2000" dirty="0" smtClean="0">
                <a:ea typeface="AhnbergHand" charset="0"/>
                <a:cs typeface="AhnbergHand" charset="0"/>
              </a:rPr>
              <a:t>(NATTED)</a:t>
            </a:r>
            <a:r>
              <a:rPr lang="en-US" sz="2800" dirty="0" smtClean="0">
                <a:ea typeface="AhnbergHand" charset="0"/>
                <a:cs typeface="AhnbergHand" charset="0"/>
              </a:rPr>
              <a:t> IPv4</a:t>
            </a:r>
          </a:p>
          <a:p>
            <a:endParaRPr lang="en-US" sz="2800" dirty="0">
              <a:ea typeface="AhnbergHand" charset="0"/>
              <a:cs typeface="AhnbergHand" charset="0"/>
            </a:endParaRPr>
          </a:p>
          <a:p>
            <a:r>
              <a:rPr lang="en-US" sz="2800" dirty="0" smtClean="0">
                <a:ea typeface="AhnbergHand" charset="0"/>
                <a:cs typeface="AhnbergHand" charset="0"/>
              </a:rPr>
              <a:t>IPv4-only Legacy networks are </a:t>
            </a:r>
            <a:r>
              <a:rPr lang="en-US" sz="2800" dirty="0">
                <a:ea typeface="AhnbergHand" charset="0"/>
                <a:cs typeface="AhnbergHand" charset="0"/>
              </a:rPr>
              <a:t>b</a:t>
            </a:r>
            <a:r>
              <a:rPr lang="en-US" sz="2800" dirty="0" smtClean="0">
                <a:ea typeface="AhnbergHand" charset="0"/>
                <a:cs typeface="AhnbergHand" charset="0"/>
              </a:rPr>
              <a:t>eing (gradually) migrated to dual stack</a:t>
            </a:r>
          </a:p>
          <a:p>
            <a:endParaRPr lang="en-US" sz="2800" dirty="0">
              <a:ea typeface="AhnbergHand" charset="0"/>
              <a:cs typeface="AhnbergHand" charset="0"/>
            </a:endParaRPr>
          </a:p>
          <a:p>
            <a:endParaRPr lang="en-US" sz="2800" dirty="0" smtClean="0">
              <a:ea typeface="AhnbergHand" charset="0"/>
              <a:cs typeface="AhnbergHand" charset="0"/>
            </a:endParaRPr>
          </a:p>
          <a:p>
            <a:endParaRPr lang="en-US" sz="2800" dirty="0" smtClean="0">
              <a:solidFill>
                <a:srgbClr val="0070C0"/>
              </a:solidFill>
              <a:ea typeface="AhnbergHand" charset="0"/>
              <a:cs typeface="AhnbergHand" charset="0"/>
            </a:endParaRPr>
          </a:p>
          <a:p>
            <a:endParaRPr lang="en-US" sz="2800" dirty="0">
              <a:ea typeface="AhnbergHand" charset="0"/>
              <a:cs typeface="AhnbergHand" charset="0"/>
            </a:endParaRPr>
          </a:p>
          <a:p>
            <a:endParaRPr lang="en-US" sz="2800" dirty="0">
              <a:ea typeface="AhnbergHand" charset="0"/>
              <a:cs typeface="AhnbergHand" charset="0"/>
            </a:endParaRPr>
          </a:p>
        </p:txBody>
      </p:sp>
    </p:spTree>
    <p:extLst>
      <p:ext uri="{BB962C8B-B14F-4D97-AF65-F5344CB8AC3E}">
        <p14:creationId xmlns:p14="http://schemas.microsoft.com/office/powerpoint/2010/main" val="56100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612251"/>
            <a:ext cx="6955750"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We’re stuck in Phase </a:t>
            </a:r>
            <a:r>
              <a:rPr lang="en-US" sz="4000" dirty="0">
                <a:solidFill>
                  <a:srgbClr val="0070C0"/>
                </a:solidFill>
                <a:latin typeface="Powderfinger Type" charset="0"/>
                <a:ea typeface="Powderfinger Type" charset="0"/>
                <a:cs typeface="Powderfinger Type" charset="0"/>
              </a:rPr>
              <a:t>2</a:t>
            </a:r>
          </a:p>
        </p:txBody>
      </p:sp>
      <p:sp>
        <p:nvSpPr>
          <p:cNvPr id="3" name="TextBox 2"/>
          <p:cNvSpPr txBox="1"/>
          <p:nvPr/>
        </p:nvSpPr>
        <p:spPr>
          <a:xfrm>
            <a:off x="2027584" y="2003728"/>
            <a:ext cx="9100338" cy="6124754"/>
          </a:xfrm>
          <a:prstGeom prst="rect">
            <a:avLst/>
          </a:prstGeom>
          <a:noFill/>
        </p:spPr>
        <p:txBody>
          <a:bodyPr wrap="square" rtlCol="0">
            <a:spAutoFit/>
          </a:bodyPr>
          <a:lstStyle/>
          <a:p>
            <a:r>
              <a:rPr lang="en-US" sz="2800" dirty="0" smtClean="0">
                <a:ea typeface="AhnbergHand" charset="0"/>
                <a:cs typeface="AhnbergHand" charset="0"/>
              </a:rPr>
              <a:t>Some 15% - 20% of Internet users have IPv6 capability</a:t>
            </a:r>
          </a:p>
          <a:p>
            <a:endParaRPr lang="en-US" sz="2800" dirty="0">
              <a:ea typeface="AhnbergHand" charset="0"/>
              <a:cs typeface="AhnbergHand" charset="0"/>
            </a:endParaRPr>
          </a:p>
          <a:p>
            <a:r>
              <a:rPr lang="en-US" sz="2800" dirty="0" smtClean="0">
                <a:ea typeface="AhnbergHand" charset="0"/>
                <a:cs typeface="AhnbergHand" charset="0"/>
              </a:rPr>
              <a:t>In the </a:t>
            </a:r>
            <a:r>
              <a:rPr lang="en-US" sz="2800" dirty="0" err="1" smtClean="0">
                <a:ea typeface="AhnbergHand" charset="0"/>
                <a:cs typeface="AhnbergHand" charset="0"/>
              </a:rPr>
              <a:t>IoT</a:t>
            </a:r>
            <a:r>
              <a:rPr lang="en-US" sz="2800" dirty="0" smtClean="0">
                <a:ea typeface="AhnbergHand" charset="0"/>
                <a:cs typeface="AhnbergHand" charset="0"/>
              </a:rPr>
              <a:t> world the IPv6 numbers appear to be far lower than this</a:t>
            </a:r>
          </a:p>
          <a:p>
            <a:endParaRPr lang="en-US" sz="2800" dirty="0">
              <a:ea typeface="AhnbergHand" charset="0"/>
              <a:cs typeface="AhnbergHand" charset="0"/>
            </a:endParaRPr>
          </a:p>
          <a:p>
            <a:r>
              <a:rPr lang="en-US" sz="2800" dirty="0" smtClean="0">
                <a:ea typeface="AhnbergHand" charset="0"/>
                <a:cs typeface="AhnbergHand" charset="0"/>
              </a:rPr>
              <a:t>Most new IP deployments use IPv6+ </a:t>
            </a:r>
            <a:r>
              <a:rPr lang="en-US" sz="2000" dirty="0" smtClean="0">
                <a:ea typeface="AhnbergHand" charset="0"/>
                <a:cs typeface="AhnbergHand" charset="0"/>
              </a:rPr>
              <a:t>(NATTED)</a:t>
            </a:r>
            <a:r>
              <a:rPr lang="en-US" sz="2800" dirty="0" smtClean="0">
                <a:ea typeface="AhnbergHand" charset="0"/>
                <a:cs typeface="AhnbergHand" charset="0"/>
              </a:rPr>
              <a:t> IPv4</a:t>
            </a:r>
          </a:p>
          <a:p>
            <a:endParaRPr lang="en-US" sz="2800" dirty="0">
              <a:ea typeface="AhnbergHand" charset="0"/>
              <a:cs typeface="AhnbergHand" charset="0"/>
            </a:endParaRPr>
          </a:p>
          <a:p>
            <a:r>
              <a:rPr lang="en-US" sz="2800" dirty="0" smtClean="0">
                <a:ea typeface="AhnbergHand" charset="0"/>
                <a:cs typeface="AhnbergHand" charset="0"/>
              </a:rPr>
              <a:t>IPv4-only Legacy networks are </a:t>
            </a:r>
            <a:r>
              <a:rPr lang="en-US" sz="2800" dirty="0">
                <a:ea typeface="AhnbergHand" charset="0"/>
                <a:cs typeface="AhnbergHand" charset="0"/>
              </a:rPr>
              <a:t>b</a:t>
            </a:r>
            <a:r>
              <a:rPr lang="en-US" sz="2800" dirty="0" smtClean="0">
                <a:ea typeface="AhnbergHand" charset="0"/>
                <a:cs typeface="AhnbergHand" charset="0"/>
              </a:rPr>
              <a:t>eing (gradually) migrated to dual stack</a:t>
            </a:r>
          </a:p>
          <a:p>
            <a:endParaRPr lang="en-US" sz="2800" dirty="0">
              <a:ea typeface="AhnbergHand" charset="0"/>
              <a:cs typeface="AhnbergHand" charset="0"/>
            </a:endParaRPr>
          </a:p>
          <a:p>
            <a:endParaRPr lang="en-US" sz="2800" dirty="0" smtClean="0">
              <a:ea typeface="AhnbergHand" charset="0"/>
              <a:cs typeface="AhnbergHand" charset="0"/>
            </a:endParaRPr>
          </a:p>
          <a:p>
            <a:endParaRPr lang="en-US" sz="2800" dirty="0" smtClean="0">
              <a:solidFill>
                <a:srgbClr val="0070C0"/>
              </a:solidFill>
              <a:ea typeface="AhnbergHand" charset="0"/>
              <a:cs typeface="AhnbergHand" charset="0"/>
            </a:endParaRPr>
          </a:p>
          <a:p>
            <a:endParaRPr lang="en-US" sz="2800" dirty="0">
              <a:ea typeface="AhnbergHand" charset="0"/>
              <a:cs typeface="AhnbergHand" charset="0"/>
            </a:endParaRPr>
          </a:p>
          <a:p>
            <a:endParaRPr lang="en-US" sz="2800" dirty="0">
              <a:ea typeface="AhnbergHand" charset="0"/>
              <a:cs typeface="AhnbergHand" charset="0"/>
            </a:endParaRPr>
          </a:p>
        </p:txBody>
      </p:sp>
      <p:sp>
        <p:nvSpPr>
          <p:cNvPr id="4" name="TextBox 3"/>
          <p:cNvSpPr txBox="1"/>
          <p:nvPr/>
        </p:nvSpPr>
        <p:spPr>
          <a:xfrm rot="20407924">
            <a:off x="955316" y="2411761"/>
            <a:ext cx="8259964" cy="1384995"/>
          </a:xfrm>
          <a:prstGeom prst="rect">
            <a:avLst/>
          </a:prstGeom>
          <a:solidFill>
            <a:schemeClr val="bg1"/>
          </a:solidFill>
        </p:spPr>
        <p:txBody>
          <a:bodyPr wrap="square" rtlCol="0">
            <a:spAutoFit/>
          </a:bodyPr>
          <a:lstStyle/>
          <a:p>
            <a:r>
              <a:rPr lang="en-US" sz="2800" dirty="0">
                <a:solidFill>
                  <a:srgbClr val="FF0000"/>
                </a:solidFill>
                <a:latin typeface="AhnbergHand" charset="0"/>
                <a:ea typeface="AhnbergHand" charset="0"/>
                <a:cs typeface="AhnbergHand" charset="0"/>
              </a:rPr>
              <a:t>T</a:t>
            </a:r>
            <a:r>
              <a:rPr lang="en-US" sz="2800" dirty="0" smtClean="0">
                <a:solidFill>
                  <a:srgbClr val="FF0000"/>
                </a:solidFill>
                <a:latin typeface="AhnbergHand" charset="0"/>
                <a:ea typeface="AhnbergHand" charset="0"/>
                <a:cs typeface="AhnbergHand" charset="0"/>
              </a:rPr>
              <a:t>he current situation is that the universal “glue” of the Internet remains IPv4, while IPv6 is still an optional feature!</a:t>
            </a:r>
          </a:p>
        </p:txBody>
      </p:sp>
    </p:spTree>
    <p:extLst>
      <p:ext uri="{BB962C8B-B14F-4D97-AF65-F5344CB8AC3E}">
        <p14:creationId xmlns:p14="http://schemas.microsoft.com/office/powerpoint/2010/main" val="56452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101271" y="3084576"/>
            <a:ext cx="7741920" cy="830997"/>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cannot drop support for IPv4 as long as significant services and user populations do not support IPv6 </a:t>
            </a:r>
            <a:endParaRPr lang="en-US" sz="2400" dirty="0">
              <a:solidFill>
                <a:srgbClr val="0070C0"/>
              </a:solidFill>
              <a:ea typeface="AhnbergHand" charset="0"/>
              <a:cs typeface="AhnbergHand" charset="0"/>
            </a:endParaRPr>
          </a:p>
        </p:txBody>
      </p:sp>
    </p:spTree>
    <p:extLst>
      <p:ext uri="{BB962C8B-B14F-4D97-AF65-F5344CB8AC3E}">
        <p14:creationId xmlns:p14="http://schemas.microsoft.com/office/powerpoint/2010/main" val="5515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101271" y="3084576"/>
            <a:ext cx="7741920" cy="1200329"/>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cannot drop support for IPv4 as long as significant services and user populations do not support IPv6 </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 and we can</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t tell when that may change</a:t>
            </a:r>
            <a:endParaRPr lang="en-US" sz="2400" dirty="0">
              <a:solidFill>
                <a:srgbClr val="0070C0"/>
              </a:solidFill>
              <a:ea typeface="AhnbergHand" charset="0"/>
              <a:cs typeface="AhnbergHand" charset="0"/>
            </a:endParaRPr>
          </a:p>
        </p:txBody>
      </p:sp>
      <p:sp>
        <p:nvSpPr>
          <p:cNvPr id="9" name="TextBox 8"/>
          <p:cNvSpPr txBox="1"/>
          <p:nvPr/>
        </p:nvSpPr>
        <p:spPr>
          <a:xfrm>
            <a:off x="2723062" y="4572754"/>
            <a:ext cx="8003247"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Nobody is really in a position to deploy a robust at-scale ipv6-only network service today, even if they wanted to!</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And we are not even sure if we can!</a:t>
            </a:r>
          </a:p>
        </p:txBody>
      </p:sp>
    </p:spTree>
    <p:extLst>
      <p:ext uri="{BB962C8B-B14F-4D97-AF65-F5344CB8AC3E}">
        <p14:creationId xmlns:p14="http://schemas.microsoft.com/office/powerpoint/2010/main" val="25958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101271" y="3084576"/>
            <a:ext cx="7741920" cy="1200329"/>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cannot drop support for IPv4 as long as significant services and user populations do not support IPv6 </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 and we can</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t tell when that may change</a:t>
            </a:r>
            <a:endParaRPr lang="en-US" sz="2400" dirty="0">
              <a:solidFill>
                <a:srgbClr val="0070C0"/>
              </a:solidFill>
              <a:ea typeface="AhnbergHand" charset="0"/>
              <a:cs typeface="AhnbergHand" charset="0"/>
            </a:endParaRPr>
          </a:p>
        </p:txBody>
      </p:sp>
      <p:sp>
        <p:nvSpPr>
          <p:cNvPr id="9" name="TextBox 8"/>
          <p:cNvSpPr txBox="1"/>
          <p:nvPr/>
        </p:nvSpPr>
        <p:spPr>
          <a:xfrm>
            <a:off x="2723063" y="4572754"/>
            <a:ext cx="7939636"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Nobody is really in a position to deploy a robust at-scale ipv6-only network service today, even if they wanted to!</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And we are not even sure if we can!</a:t>
            </a:r>
          </a:p>
        </p:txBody>
      </p:sp>
      <p:sp>
        <p:nvSpPr>
          <p:cNvPr id="10" name="Freeform 9"/>
          <p:cNvSpPr/>
          <p:nvPr/>
        </p:nvSpPr>
        <p:spPr>
          <a:xfrm>
            <a:off x="2424078" y="5533615"/>
            <a:ext cx="5626647" cy="643317"/>
          </a:xfrm>
          <a:custGeom>
            <a:avLst/>
            <a:gdLst>
              <a:gd name="connsiteX0" fmla="*/ 2847637 w 5626647"/>
              <a:gd name="connsiteY0" fmla="*/ 5380 h 643317"/>
              <a:gd name="connsiteX1" fmla="*/ 1233522 w 5626647"/>
              <a:gd name="connsiteY1" fmla="*/ 13331 h 643317"/>
              <a:gd name="connsiteX2" fmla="*/ 279365 w 5626647"/>
              <a:gd name="connsiteY2" fmla="*/ 108747 h 643317"/>
              <a:gd name="connsiteX3" fmla="*/ 64680 w 5626647"/>
              <a:gd name="connsiteY3" fmla="*/ 466555 h 643317"/>
              <a:gd name="connsiteX4" fmla="*/ 1281230 w 5626647"/>
              <a:gd name="connsiteY4" fmla="*/ 641484 h 643317"/>
              <a:gd name="connsiteX5" fmla="*/ 5352298 w 5626647"/>
              <a:gd name="connsiteY5" fmla="*/ 522215 h 643317"/>
              <a:gd name="connsiteX6" fmla="*/ 4994489 w 5626647"/>
              <a:gd name="connsiteY6" fmla="*/ 13331 h 643317"/>
              <a:gd name="connsiteX7" fmla="*/ 2879442 w 5626647"/>
              <a:gd name="connsiteY7" fmla="*/ 148503 h 643317"/>
              <a:gd name="connsiteX8" fmla="*/ 2656805 w 5626647"/>
              <a:gd name="connsiteY8" fmla="*/ 148503 h 6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6647" h="643317">
                <a:moveTo>
                  <a:pt x="2847637" y="5380"/>
                </a:moveTo>
                <a:lnTo>
                  <a:pt x="1233522" y="13331"/>
                </a:lnTo>
                <a:cubicBezTo>
                  <a:pt x="805477" y="30559"/>
                  <a:pt x="474172" y="33210"/>
                  <a:pt x="279365" y="108747"/>
                </a:cubicBezTo>
                <a:cubicBezTo>
                  <a:pt x="84558" y="184284"/>
                  <a:pt x="-102298" y="377766"/>
                  <a:pt x="64680" y="466555"/>
                </a:cubicBezTo>
                <a:cubicBezTo>
                  <a:pt x="231657" y="555345"/>
                  <a:pt x="399960" y="632207"/>
                  <a:pt x="1281230" y="641484"/>
                </a:cubicBezTo>
                <a:cubicBezTo>
                  <a:pt x="2162500" y="650761"/>
                  <a:pt x="4733422" y="626907"/>
                  <a:pt x="5352298" y="522215"/>
                </a:cubicBezTo>
                <a:cubicBezTo>
                  <a:pt x="5971174" y="417523"/>
                  <a:pt x="5406632" y="75616"/>
                  <a:pt x="4994489" y="13331"/>
                </a:cubicBezTo>
                <a:cubicBezTo>
                  <a:pt x="4582346" y="-48954"/>
                  <a:pt x="3269056" y="125974"/>
                  <a:pt x="2879442" y="148503"/>
                </a:cubicBezTo>
                <a:cubicBezTo>
                  <a:pt x="2489828" y="171032"/>
                  <a:pt x="2656805" y="148503"/>
                  <a:pt x="2656805" y="148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44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3502882"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The Issue</a:t>
            </a:r>
            <a:endParaRPr lang="en-US" sz="48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131922" y="1719072"/>
            <a:ext cx="9529379" cy="1938992"/>
          </a:xfrm>
          <a:prstGeom prst="rect">
            <a:avLst/>
          </a:prstGeom>
          <a:noFill/>
        </p:spPr>
        <p:txBody>
          <a:bodyPr wrap="square" rtlCol="0">
            <a:spAutoFit/>
          </a:bodyPr>
          <a:lstStyle/>
          <a:p>
            <a:pPr lvl="1"/>
            <a:r>
              <a:rPr lang="en-US" sz="2400" dirty="0" smtClean="0">
                <a:ea typeface="AhnbergHand" charset="0"/>
                <a:cs typeface="AhnbergHand" charset="0"/>
              </a:rPr>
              <a:t>We cannot run Dual-Stack services indefinitely</a:t>
            </a:r>
          </a:p>
          <a:p>
            <a:pPr lvl="1"/>
            <a:endParaRPr lang="en-US" sz="2400" dirty="0">
              <a:ea typeface="AhnbergHand" charset="0"/>
              <a:cs typeface="AhnbergHand" charset="0"/>
            </a:endParaRPr>
          </a:p>
          <a:p>
            <a:pPr lvl="1"/>
            <a:r>
              <a:rPr lang="en-US" sz="2400" dirty="0" smtClean="0">
                <a:ea typeface="AhnbergHand" charset="0"/>
                <a:cs typeface="AhnbergHand" charset="0"/>
              </a:rPr>
              <a:t>At some point we need to support networks that only have IPv6</a:t>
            </a:r>
          </a:p>
          <a:p>
            <a:pPr lvl="1"/>
            <a:endParaRPr lang="en-US" sz="2400" dirty="0">
              <a:ea typeface="AhnbergHand" charset="0"/>
              <a:cs typeface="AhnbergHand" charset="0"/>
            </a:endParaRPr>
          </a:p>
          <a:p>
            <a:pPr lvl="1"/>
            <a:r>
              <a:rPr lang="en-US" sz="2400" dirty="0" smtClean="0">
                <a:ea typeface="AhnbergHand" charset="0"/>
                <a:cs typeface="AhnbergHand" charset="0"/>
              </a:rPr>
              <a:t>Is that viable?</a:t>
            </a:r>
          </a:p>
        </p:txBody>
      </p:sp>
    </p:spTree>
    <p:extLst>
      <p:ext uri="{BB962C8B-B14F-4D97-AF65-F5344CB8AC3E}">
        <p14:creationId xmlns:p14="http://schemas.microsoft.com/office/powerpoint/2010/main" val="116481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5715026"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In other words</a:t>
            </a:r>
            <a:r>
              <a:rPr lang="mr-IN" sz="4800" dirty="0" smtClean="0">
                <a:solidFill>
                  <a:srgbClr val="0070C0"/>
                </a:solidFill>
                <a:latin typeface="Powderfinger Type" charset="0"/>
                <a:ea typeface="Powderfinger Type" charset="0"/>
                <a:cs typeface="Powderfinger Type" charset="0"/>
              </a:rPr>
              <a:t>…</a:t>
            </a:r>
            <a:endParaRPr lang="en-US" sz="48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131922" y="1719072"/>
            <a:ext cx="9529379" cy="830997"/>
          </a:xfrm>
          <a:prstGeom prst="rect">
            <a:avLst/>
          </a:prstGeom>
          <a:noFill/>
        </p:spPr>
        <p:txBody>
          <a:bodyPr wrap="square" rtlCol="0">
            <a:spAutoFit/>
          </a:bodyPr>
          <a:lstStyle/>
          <a:p>
            <a:r>
              <a:rPr lang="en-US" sz="2400" dirty="0" smtClean="0">
                <a:ea typeface="AhnbergHand" charset="0"/>
                <a:cs typeface="AhnbergHand" charset="0"/>
              </a:rPr>
              <a:t>What do we rely on today in IPv4 that does not appear to have a clear working counterpart in IPv6?</a:t>
            </a:r>
          </a:p>
        </p:txBody>
      </p:sp>
    </p:spTree>
    <p:extLst>
      <p:ext uri="{BB962C8B-B14F-4D97-AF65-F5344CB8AC3E}">
        <p14:creationId xmlns:p14="http://schemas.microsoft.com/office/powerpoint/2010/main" val="11858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5715026"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In other words</a:t>
            </a:r>
            <a:r>
              <a:rPr lang="mr-IN" sz="4800" dirty="0" smtClean="0">
                <a:solidFill>
                  <a:srgbClr val="0070C0"/>
                </a:solidFill>
                <a:latin typeface="Powderfinger Type" charset="0"/>
                <a:ea typeface="Powderfinger Type" charset="0"/>
                <a:cs typeface="Powderfinger Type" charset="0"/>
              </a:rPr>
              <a:t>…</a:t>
            </a:r>
            <a:endParaRPr lang="en-US" sz="48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131922" y="1719072"/>
            <a:ext cx="9529379" cy="830997"/>
          </a:xfrm>
          <a:prstGeom prst="rect">
            <a:avLst/>
          </a:prstGeom>
          <a:noFill/>
        </p:spPr>
        <p:txBody>
          <a:bodyPr wrap="square" rtlCol="0">
            <a:spAutoFit/>
          </a:bodyPr>
          <a:lstStyle/>
          <a:p>
            <a:r>
              <a:rPr lang="en-US" sz="2400" dirty="0" smtClean="0">
                <a:ea typeface="AhnbergHand" charset="0"/>
                <a:cs typeface="AhnbergHand" charset="0"/>
              </a:rPr>
              <a:t>What do we rely on today in IPv4 that does not appear to have a </a:t>
            </a:r>
            <a:r>
              <a:rPr lang="en-US" sz="2400" smtClean="0">
                <a:ea typeface="AhnbergHand" charset="0"/>
                <a:cs typeface="AhnbergHand" charset="0"/>
              </a:rPr>
              <a:t>clear working counterpart </a:t>
            </a:r>
            <a:r>
              <a:rPr lang="en-US" sz="2400" dirty="0" smtClean="0">
                <a:ea typeface="AhnbergHand" charset="0"/>
                <a:cs typeface="AhnbergHand" charset="0"/>
              </a:rPr>
              <a:t>in IPv6?</a:t>
            </a:r>
          </a:p>
        </p:txBody>
      </p:sp>
      <p:sp>
        <p:nvSpPr>
          <p:cNvPr id="4" name="TextBox 3"/>
          <p:cNvSpPr txBox="1"/>
          <p:nvPr/>
        </p:nvSpPr>
        <p:spPr>
          <a:xfrm>
            <a:off x="1131922" y="3540806"/>
            <a:ext cx="9529379" cy="1200329"/>
          </a:xfrm>
          <a:prstGeom prst="rect">
            <a:avLst/>
          </a:prstGeom>
          <a:solidFill>
            <a:schemeClr val="bg1"/>
          </a:solidFill>
        </p:spPr>
        <p:txBody>
          <a:bodyPr wrap="square" rtlCol="0">
            <a:spAutoFit/>
          </a:bodyPr>
          <a:lstStyle/>
          <a:p>
            <a:r>
              <a:rPr lang="en-US" sz="2400" dirty="0" smtClean="0">
                <a:solidFill>
                  <a:schemeClr val="accent4">
                    <a:lumMod val="50000"/>
                  </a:schemeClr>
                </a:solidFill>
                <a:ea typeface="AhnbergHand" charset="0"/>
                <a:cs typeface="AhnbergHand" charset="0"/>
              </a:rPr>
              <a:t>If the answer is “nothing” then we are done!</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But if there is an issue here, then we should be working on it!</a:t>
            </a:r>
          </a:p>
        </p:txBody>
      </p:sp>
    </p:spTree>
    <p:extLst>
      <p:ext uri="{BB962C8B-B14F-4D97-AF65-F5344CB8AC3E}">
        <p14:creationId xmlns:p14="http://schemas.microsoft.com/office/powerpoint/2010/main" val="204265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2"/>
          <p:cNvSpPr>
            <a:spLocks noChangeArrowheads="1"/>
          </p:cNvSpPr>
          <p:nvPr/>
        </p:nvSpPr>
        <p:spPr bwMode="auto">
          <a:xfrm>
            <a:off x="529487" y="1987759"/>
            <a:ext cx="5281612" cy="1714500"/>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4" name="Line 144"/>
          <p:cNvSpPr>
            <a:spLocks noChangeShapeType="1"/>
          </p:cNvSpPr>
          <p:nvPr/>
        </p:nvSpPr>
        <p:spPr bwMode="auto">
          <a:xfrm>
            <a:off x="529487" y="2559259"/>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 name="Line 145"/>
          <p:cNvSpPr>
            <a:spLocks noChangeShapeType="1"/>
          </p:cNvSpPr>
          <p:nvPr/>
        </p:nvSpPr>
        <p:spPr bwMode="auto">
          <a:xfrm>
            <a:off x="529487" y="3130759"/>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6" name="Line 146"/>
          <p:cNvSpPr>
            <a:spLocks noChangeShapeType="1"/>
          </p:cNvSpPr>
          <p:nvPr/>
        </p:nvSpPr>
        <p:spPr bwMode="auto">
          <a:xfrm>
            <a:off x="3169500" y="1987759"/>
            <a:ext cx="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 name="Line 147"/>
          <p:cNvSpPr>
            <a:spLocks noChangeShapeType="1"/>
          </p:cNvSpPr>
          <p:nvPr/>
        </p:nvSpPr>
        <p:spPr bwMode="auto">
          <a:xfrm>
            <a:off x="4490300" y="341650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 name="Line 148"/>
          <p:cNvSpPr>
            <a:spLocks noChangeShapeType="1"/>
          </p:cNvSpPr>
          <p:nvPr/>
        </p:nvSpPr>
        <p:spPr bwMode="auto">
          <a:xfrm>
            <a:off x="3664800" y="227985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9" name="Line 149"/>
          <p:cNvSpPr>
            <a:spLocks noChangeShapeType="1"/>
          </p:cNvSpPr>
          <p:nvPr/>
        </p:nvSpPr>
        <p:spPr bwMode="auto">
          <a:xfrm>
            <a:off x="1189887" y="1981409"/>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0" name="Line 150"/>
          <p:cNvSpPr>
            <a:spLocks noChangeShapeType="1"/>
          </p:cNvSpPr>
          <p:nvPr/>
        </p:nvSpPr>
        <p:spPr bwMode="auto">
          <a:xfrm>
            <a:off x="1848700" y="198775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 name="Text Box 151"/>
          <p:cNvSpPr txBox="1">
            <a:spLocks noChangeArrowheads="1"/>
          </p:cNvSpPr>
          <p:nvPr/>
        </p:nvSpPr>
        <p:spPr bwMode="auto">
          <a:xfrm>
            <a:off x="477100" y="1976646"/>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12" name="Text Box 152"/>
          <p:cNvSpPr txBox="1">
            <a:spLocks noChangeArrowheads="1"/>
          </p:cNvSpPr>
          <p:nvPr/>
        </p:nvSpPr>
        <p:spPr bwMode="auto">
          <a:xfrm>
            <a:off x="1226400" y="1976646"/>
            <a:ext cx="4238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IHL</a:t>
            </a:r>
          </a:p>
        </p:txBody>
      </p:sp>
      <p:sp>
        <p:nvSpPr>
          <p:cNvPr id="13" name="Text Box 154"/>
          <p:cNvSpPr txBox="1">
            <a:spLocks noChangeArrowheads="1"/>
          </p:cNvSpPr>
          <p:nvPr/>
        </p:nvSpPr>
        <p:spPr bwMode="auto">
          <a:xfrm>
            <a:off x="3413975" y="1976646"/>
            <a:ext cx="10207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Total Length</a:t>
            </a:r>
          </a:p>
        </p:txBody>
      </p:sp>
      <p:sp>
        <p:nvSpPr>
          <p:cNvPr id="14" name="Text Box 155"/>
          <p:cNvSpPr txBox="1">
            <a:spLocks noChangeArrowheads="1"/>
          </p:cNvSpPr>
          <p:nvPr/>
        </p:nvSpPr>
        <p:spPr bwMode="auto">
          <a:xfrm>
            <a:off x="3125050" y="2287796"/>
            <a:ext cx="5603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Flags</a:t>
            </a:r>
          </a:p>
        </p:txBody>
      </p:sp>
      <p:sp>
        <p:nvSpPr>
          <p:cNvPr id="15" name="Text Box 156"/>
          <p:cNvSpPr txBox="1">
            <a:spLocks noChangeArrowheads="1"/>
          </p:cNvSpPr>
          <p:nvPr/>
        </p:nvSpPr>
        <p:spPr bwMode="auto">
          <a:xfrm>
            <a:off x="1337525" y="2287796"/>
            <a:ext cx="10461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Identification</a:t>
            </a:r>
          </a:p>
        </p:txBody>
      </p:sp>
      <p:sp>
        <p:nvSpPr>
          <p:cNvPr id="16" name="Text Box 157"/>
          <p:cNvSpPr txBox="1">
            <a:spLocks noChangeArrowheads="1"/>
          </p:cNvSpPr>
          <p:nvPr/>
        </p:nvSpPr>
        <p:spPr bwMode="auto">
          <a:xfrm>
            <a:off x="3971187" y="2287796"/>
            <a:ext cx="12938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Fragment Offset</a:t>
            </a:r>
          </a:p>
        </p:txBody>
      </p:sp>
      <p:sp>
        <p:nvSpPr>
          <p:cNvPr id="17" name="Text Box 158"/>
          <p:cNvSpPr txBox="1">
            <a:spLocks noChangeArrowheads="1"/>
          </p:cNvSpPr>
          <p:nvPr/>
        </p:nvSpPr>
        <p:spPr bwMode="auto">
          <a:xfrm>
            <a:off x="615212" y="2579896"/>
            <a:ext cx="1047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Time To Live</a:t>
            </a:r>
          </a:p>
        </p:txBody>
      </p:sp>
      <p:sp>
        <p:nvSpPr>
          <p:cNvPr id="18" name="Text Box 159"/>
          <p:cNvSpPr txBox="1">
            <a:spLocks noChangeArrowheads="1"/>
          </p:cNvSpPr>
          <p:nvPr/>
        </p:nvSpPr>
        <p:spPr bwMode="auto">
          <a:xfrm>
            <a:off x="2650387" y="2859296"/>
            <a:ext cx="12684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Source Address</a:t>
            </a:r>
          </a:p>
        </p:txBody>
      </p:sp>
      <p:sp>
        <p:nvSpPr>
          <p:cNvPr id="19" name="Text Box 160"/>
          <p:cNvSpPr txBox="1">
            <a:spLocks noChangeArrowheads="1"/>
          </p:cNvSpPr>
          <p:nvPr/>
        </p:nvSpPr>
        <p:spPr bwMode="auto">
          <a:xfrm>
            <a:off x="2301137" y="3132346"/>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20" name="Text Box 161"/>
          <p:cNvSpPr txBox="1">
            <a:spLocks noChangeArrowheads="1"/>
          </p:cNvSpPr>
          <p:nvPr/>
        </p:nvSpPr>
        <p:spPr bwMode="auto">
          <a:xfrm>
            <a:off x="2101112" y="3437146"/>
            <a:ext cx="714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Options</a:t>
            </a:r>
          </a:p>
        </p:txBody>
      </p:sp>
      <p:sp>
        <p:nvSpPr>
          <p:cNvPr id="21" name="Text Box 162"/>
          <p:cNvSpPr txBox="1">
            <a:spLocks noChangeArrowheads="1"/>
          </p:cNvSpPr>
          <p:nvPr/>
        </p:nvSpPr>
        <p:spPr bwMode="auto">
          <a:xfrm>
            <a:off x="4617300" y="3437146"/>
            <a:ext cx="746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Padding</a:t>
            </a:r>
          </a:p>
        </p:txBody>
      </p:sp>
      <p:sp>
        <p:nvSpPr>
          <p:cNvPr id="22" name="Line 163"/>
          <p:cNvSpPr>
            <a:spLocks noChangeShapeType="1"/>
          </p:cNvSpPr>
          <p:nvPr/>
        </p:nvSpPr>
        <p:spPr bwMode="auto">
          <a:xfrm>
            <a:off x="1848700" y="2565609"/>
            <a:ext cx="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3" name="Text Box 164"/>
          <p:cNvSpPr txBox="1">
            <a:spLocks noChangeArrowheads="1"/>
          </p:cNvSpPr>
          <p:nvPr/>
        </p:nvSpPr>
        <p:spPr bwMode="auto">
          <a:xfrm>
            <a:off x="2051900" y="2579896"/>
            <a:ext cx="747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Protocol</a:t>
            </a:r>
          </a:p>
        </p:txBody>
      </p:sp>
      <p:sp>
        <p:nvSpPr>
          <p:cNvPr id="24" name="Text Box 165"/>
          <p:cNvSpPr txBox="1">
            <a:spLocks noChangeArrowheads="1"/>
          </p:cNvSpPr>
          <p:nvPr/>
        </p:nvSpPr>
        <p:spPr bwMode="auto">
          <a:xfrm>
            <a:off x="3490175" y="2600535"/>
            <a:ext cx="1454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Header Checksum</a:t>
            </a:r>
          </a:p>
        </p:txBody>
      </p:sp>
      <p:sp>
        <p:nvSpPr>
          <p:cNvPr id="25" name="Rectangle 203"/>
          <p:cNvSpPr>
            <a:spLocks noChangeArrowheads="1"/>
          </p:cNvSpPr>
          <p:nvPr/>
        </p:nvSpPr>
        <p:spPr bwMode="auto">
          <a:xfrm rot="2537342">
            <a:off x="5676162" y="3465721"/>
            <a:ext cx="146050" cy="142875"/>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6" name="Rectangle 204"/>
          <p:cNvSpPr>
            <a:spLocks noChangeArrowheads="1"/>
          </p:cNvSpPr>
          <p:nvPr/>
        </p:nvSpPr>
        <p:spPr bwMode="auto">
          <a:xfrm>
            <a:off x="5604725" y="3432384"/>
            <a:ext cx="200025" cy="2270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7" name="Rectangle 205"/>
          <p:cNvSpPr>
            <a:spLocks noChangeArrowheads="1"/>
          </p:cNvSpPr>
          <p:nvPr/>
        </p:nvSpPr>
        <p:spPr bwMode="auto">
          <a:xfrm rot="19473818">
            <a:off x="5784112" y="3564146"/>
            <a:ext cx="82550" cy="746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8" name="Line 206"/>
          <p:cNvSpPr>
            <a:spLocks noChangeShapeType="1"/>
          </p:cNvSpPr>
          <p:nvPr/>
        </p:nvSpPr>
        <p:spPr bwMode="auto">
          <a:xfrm flipH="1">
            <a:off x="5773000" y="3537159"/>
            <a:ext cx="8255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9" name="Line 207"/>
          <p:cNvSpPr>
            <a:spLocks noChangeShapeType="1"/>
          </p:cNvSpPr>
          <p:nvPr/>
        </p:nvSpPr>
        <p:spPr bwMode="auto">
          <a:xfrm flipH="1" flipV="1">
            <a:off x="5776175" y="3603834"/>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0" name="Rectangle 209"/>
          <p:cNvSpPr>
            <a:spLocks noChangeArrowheads="1"/>
          </p:cNvSpPr>
          <p:nvPr/>
        </p:nvSpPr>
        <p:spPr bwMode="auto">
          <a:xfrm rot="19473818">
            <a:off x="502500" y="3576846"/>
            <a:ext cx="82550" cy="746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1" name="Line 211"/>
          <p:cNvSpPr>
            <a:spLocks noChangeShapeType="1"/>
          </p:cNvSpPr>
          <p:nvPr/>
        </p:nvSpPr>
        <p:spPr bwMode="auto">
          <a:xfrm flipH="1" flipV="1">
            <a:off x="494562" y="3616534"/>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2" name="Line 213"/>
          <p:cNvSpPr>
            <a:spLocks noChangeShapeType="1"/>
          </p:cNvSpPr>
          <p:nvPr/>
        </p:nvSpPr>
        <p:spPr bwMode="auto">
          <a:xfrm>
            <a:off x="529487" y="3419684"/>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3" name="Line 214"/>
          <p:cNvSpPr>
            <a:spLocks noChangeShapeType="1"/>
          </p:cNvSpPr>
          <p:nvPr/>
        </p:nvSpPr>
        <p:spPr bwMode="auto">
          <a:xfrm>
            <a:off x="529487" y="2833896"/>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4" name="Line 215"/>
          <p:cNvSpPr>
            <a:spLocks noChangeShapeType="1"/>
          </p:cNvSpPr>
          <p:nvPr/>
        </p:nvSpPr>
        <p:spPr bwMode="auto">
          <a:xfrm>
            <a:off x="529487" y="2262396"/>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35" name="Group 256"/>
          <p:cNvGrpSpPr>
            <a:grpSpLocks/>
          </p:cNvGrpSpPr>
          <p:nvPr/>
        </p:nvGrpSpPr>
        <p:grpSpPr bwMode="auto">
          <a:xfrm>
            <a:off x="516787" y="1770271"/>
            <a:ext cx="5292725" cy="179388"/>
            <a:chOff x="980" y="639"/>
            <a:chExt cx="3334" cy="113"/>
          </a:xfrm>
        </p:grpSpPr>
        <p:sp>
          <p:nvSpPr>
            <p:cNvPr id="41"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2"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3"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4"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5"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6"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47" name="Group 231"/>
            <p:cNvGrpSpPr>
              <a:grpSpLocks/>
            </p:cNvGrpSpPr>
            <p:nvPr/>
          </p:nvGrpSpPr>
          <p:grpSpPr bwMode="auto">
            <a:xfrm>
              <a:off x="1094" y="692"/>
              <a:ext cx="620" cy="60"/>
              <a:chOff x="1094" y="688"/>
              <a:chExt cx="620" cy="60"/>
            </a:xfrm>
          </p:grpSpPr>
          <p:sp>
            <p:nvSpPr>
              <p:cNvPr id="72"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3"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4"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5"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6"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7"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8"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8" name="Group 232"/>
            <p:cNvGrpSpPr>
              <a:grpSpLocks/>
            </p:cNvGrpSpPr>
            <p:nvPr/>
          </p:nvGrpSpPr>
          <p:grpSpPr bwMode="auto">
            <a:xfrm>
              <a:off x="3578" y="692"/>
              <a:ext cx="620" cy="60"/>
              <a:chOff x="1094" y="688"/>
              <a:chExt cx="620" cy="60"/>
            </a:xfrm>
          </p:grpSpPr>
          <p:sp>
            <p:nvSpPr>
              <p:cNvPr id="65"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6"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7"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8"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9"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0"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1"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9" name="Group 240"/>
            <p:cNvGrpSpPr>
              <a:grpSpLocks/>
            </p:cNvGrpSpPr>
            <p:nvPr/>
          </p:nvGrpSpPr>
          <p:grpSpPr bwMode="auto">
            <a:xfrm>
              <a:off x="2754" y="692"/>
              <a:ext cx="620" cy="60"/>
              <a:chOff x="1094" y="688"/>
              <a:chExt cx="620" cy="60"/>
            </a:xfrm>
          </p:grpSpPr>
          <p:sp>
            <p:nvSpPr>
              <p:cNvPr id="58"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9"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0"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1"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2"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3"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4"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50" name="Group 248"/>
            <p:cNvGrpSpPr>
              <a:grpSpLocks/>
            </p:cNvGrpSpPr>
            <p:nvPr/>
          </p:nvGrpSpPr>
          <p:grpSpPr bwMode="auto">
            <a:xfrm>
              <a:off x="1925" y="692"/>
              <a:ext cx="620" cy="60"/>
              <a:chOff x="1094" y="688"/>
              <a:chExt cx="620" cy="60"/>
            </a:xfrm>
          </p:grpSpPr>
          <p:sp>
            <p:nvSpPr>
              <p:cNvPr id="51"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2"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3"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4"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5"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6"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7"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36" name="AutoShape 260"/>
          <p:cNvSpPr>
            <a:spLocks noChangeArrowheads="1"/>
          </p:cNvSpPr>
          <p:nvPr/>
        </p:nvSpPr>
        <p:spPr bwMode="auto">
          <a:xfrm rot="13500000">
            <a:off x="499325" y="3519696"/>
            <a:ext cx="63500" cy="635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7" name="Line 259"/>
          <p:cNvSpPr>
            <a:spLocks noChangeShapeType="1"/>
          </p:cNvSpPr>
          <p:nvPr/>
        </p:nvSpPr>
        <p:spPr bwMode="auto">
          <a:xfrm>
            <a:off x="531075" y="3519696"/>
            <a:ext cx="0" cy="619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8" name="Line 210"/>
          <p:cNvSpPr>
            <a:spLocks noChangeShapeType="1"/>
          </p:cNvSpPr>
          <p:nvPr/>
        </p:nvSpPr>
        <p:spPr bwMode="auto">
          <a:xfrm flipH="1">
            <a:off x="491387" y="3553034"/>
            <a:ext cx="8255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9" name="Line 212"/>
          <p:cNvSpPr>
            <a:spLocks noChangeShapeType="1"/>
          </p:cNvSpPr>
          <p:nvPr/>
        </p:nvSpPr>
        <p:spPr bwMode="auto">
          <a:xfrm>
            <a:off x="529487" y="3508584"/>
            <a:ext cx="539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0" name="Text Box 153"/>
          <p:cNvSpPr txBox="1">
            <a:spLocks noChangeArrowheads="1"/>
          </p:cNvSpPr>
          <p:nvPr/>
        </p:nvSpPr>
        <p:spPr bwMode="auto">
          <a:xfrm>
            <a:off x="1913787" y="1987759"/>
            <a:ext cx="12430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Type of Service</a:t>
            </a:r>
          </a:p>
        </p:txBody>
      </p:sp>
      <p:sp>
        <p:nvSpPr>
          <p:cNvPr id="79" name="Rectangle 142"/>
          <p:cNvSpPr>
            <a:spLocks noChangeArrowheads="1"/>
          </p:cNvSpPr>
          <p:nvPr/>
        </p:nvSpPr>
        <p:spPr bwMode="auto">
          <a:xfrm>
            <a:off x="5330301" y="4115009"/>
            <a:ext cx="5278438" cy="2366177"/>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80" name="Line 144"/>
          <p:cNvSpPr>
            <a:spLocks noChangeShapeType="1"/>
          </p:cNvSpPr>
          <p:nvPr/>
        </p:nvSpPr>
        <p:spPr bwMode="auto">
          <a:xfrm>
            <a:off x="5330301" y="4686510"/>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1" name="Line 145"/>
          <p:cNvSpPr>
            <a:spLocks noChangeShapeType="1"/>
          </p:cNvSpPr>
          <p:nvPr/>
        </p:nvSpPr>
        <p:spPr bwMode="auto">
          <a:xfrm>
            <a:off x="5330301" y="5549412"/>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82" name="Line 146"/>
          <p:cNvSpPr>
            <a:spLocks noChangeShapeType="1"/>
          </p:cNvSpPr>
          <p:nvPr/>
        </p:nvSpPr>
        <p:spPr bwMode="auto">
          <a:xfrm>
            <a:off x="7970314" y="4415047"/>
            <a:ext cx="0" cy="2778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4" name="Line 148"/>
          <p:cNvSpPr>
            <a:spLocks noChangeShapeType="1"/>
          </p:cNvSpPr>
          <p:nvPr/>
        </p:nvSpPr>
        <p:spPr bwMode="auto">
          <a:xfrm>
            <a:off x="9299619" y="440711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5" name="Line 149"/>
          <p:cNvSpPr>
            <a:spLocks noChangeShapeType="1"/>
          </p:cNvSpPr>
          <p:nvPr/>
        </p:nvSpPr>
        <p:spPr bwMode="auto">
          <a:xfrm>
            <a:off x="5990701" y="4108660"/>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6" name="Line 150"/>
          <p:cNvSpPr>
            <a:spLocks noChangeShapeType="1"/>
          </p:cNvSpPr>
          <p:nvPr/>
        </p:nvSpPr>
        <p:spPr bwMode="auto">
          <a:xfrm>
            <a:off x="7322748" y="411501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7" name="Text Box 151"/>
          <p:cNvSpPr txBox="1">
            <a:spLocks noChangeArrowheads="1"/>
          </p:cNvSpPr>
          <p:nvPr/>
        </p:nvSpPr>
        <p:spPr bwMode="auto">
          <a:xfrm>
            <a:off x="5277914" y="4103897"/>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88" name="Text Box 152"/>
          <p:cNvSpPr txBox="1">
            <a:spLocks noChangeArrowheads="1"/>
          </p:cNvSpPr>
          <p:nvPr/>
        </p:nvSpPr>
        <p:spPr bwMode="auto">
          <a:xfrm>
            <a:off x="6027214" y="4103897"/>
            <a:ext cx="567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Class</a:t>
            </a:r>
            <a:endParaRPr lang="en-US" altLang="x-none" sz="1200" dirty="0">
              <a:latin typeface="Arial" charset="0"/>
            </a:endParaRPr>
          </a:p>
        </p:txBody>
      </p:sp>
      <p:sp>
        <p:nvSpPr>
          <p:cNvPr id="89" name="Text Box 154"/>
          <p:cNvSpPr txBox="1">
            <a:spLocks noChangeArrowheads="1"/>
          </p:cNvSpPr>
          <p:nvPr/>
        </p:nvSpPr>
        <p:spPr bwMode="auto">
          <a:xfrm>
            <a:off x="8214789" y="4103897"/>
            <a:ext cx="5084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Flow</a:t>
            </a:r>
            <a:endParaRPr lang="en-US" altLang="x-none" sz="1200" dirty="0">
              <a:latin typeface="Arial" charset="0"/>
            </a:endParaRPr>
          </a:p>
        </p:txBody>
      </p:sp>
      <p:sp>
        <p:nvSpPr>
          <p:cNvPr id="91" name="Text Box 156"/>
          <p:cNvSpPr txBox="1">
            <a:spLocks noChangeArrowheads="1"/>
          </p:cNvSpPr>
          <p:nvPr/>
        </p:nvSpPr>
        <p:spPr bwMode="auto">
          <a:xfrm>
            <a:off x="6138339" y="4415047"/>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Payload Length</a:t>
            </a:r>
            <a:endParaRPr lang="en-US" altLang="x-none" sz="1200" dirty="0">
              <a:latin typeface="Arial" charset="0"/>
            </a:endParaRPr>
          </a:p>
        </p:txBody>
      </p:sp>
      <p:sp>
        <p:nvSpPr>
          <p:cNvPr id="92" name="Text Box 157"/>
          <p:cNvSpPr txBox="1">
            <a:spLocks noChangeArrowheads="1"/>
          </p:cNvSpPr>
          <p:nvPr/>
        </p:nvSpPr>
        <p:spPr bwMode="auto">
          <a:xfrm>
            <a:off x="9545720" y="4415047"/>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Hop Limit</a:t>
            </a:r>
            <a:endParaRPr lang="en-US" altLang="x-none" sz="1200" dirty="0">
              <a:latin typeface="Arial" charset="0"/>
            </a:endParaRPr>
          </a:p>
        </p:txBody>
      </p:sp>
      <p:sp>
        <p:nvSpPr>
          <p:cNvPr id="94" name="Text Box 159"/>
          <p:cNvSpPr txBox="1">
            <a:spLocks noChangeArrowheads="1"/>
          </p:cNvSpPr>
          <p:nvPr/>
        </p:nvSpPr>
        <p:spPr bwMode="auto">
          <a:xfrm>
            <a:off x="7451201" y="4986547"/>
            <a:ext cx="12684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Source Address</a:t>
            </a:r>
          </a:p>
        </p:txBody>
      </p:sp>
      <p:sp>
        <p:nvSpPr>
          <p:cNvPr id="95" name="Text Box 160"/>
          <p:cNvSpPr txBox="1">
            <a:spLocks noChangeArrowheads="1"/>
          </p:cNvSpPr>
          <p:nvPr/>
        </p:nvSpPr>
        <p:spPr bwMode="auto">
          <a:xfrm>
            <a:off x="7189777" y="5862303"/>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99" name="Text Box 164"/>
          <p:cNvSpPr txBox="1">
            <a:spLocks noChangeArrowheads="1"/>
          </p:cNvSpPr>
          <p:nvPr/>
        </p:nvSpPr>
        <p:spPr bwMode="auto">
          <a:xfrm>
            <a:off x="8047952" y="4396811"/>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Next Header</a:t>
            </a:r>
            <a:endParaRPr lang="en-US" altLang="x-none" sz="1200" dirty="0">
              <a:latin typeface="Arial" charset="0"/>
            </a:endParaRPr>
          </a:p>
        </p:txBody>
      </p:sp>
      <p:sp>
        <p:nvSpPr>
          <p:cNvPr id="110" name="Line 215"/>
          <p:cNvSpPr>
            <a:spLocks noChangeShapeType="1"/>
          </p:cNvSpPr>
          <p:nvPr/>
        </p:nvSpPr>
        <p:spPr bwMode="auto">
          <a:xfrm>
            <a:off x="5330301" y="4389647"/>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1" name="Group 256"/>
          <p:cNvGrpSpPr>
            <a:grpSpLocks/>
          </p:cNvGrpSpPr>
          <p:nvPr/>
        </p:nvGrpSpPr>
        <p:grpSpPr bwMode="auto">
          <a:xfrm>
            <a:off x="5317601" y="3897522"/>
            <a:ext cx="5292725" cy="179388"/>
            <a:chOff x="980" y="639"/>
            <a:chExt cx="3334" cy="113"/>
          </a:xfrm>
        </p:grpSpPr>
        <p:sp>
          <p:nvSpPr>
            <p:cNvPr id="112"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3"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4"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5"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6"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7"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8" name="Group 231"/>
            <p:cNvGrpSpPr>
              <a:grpSpLocks/>
            </p:cNvGrpSpPr>
            <p:nvPr/>
          </p:nvGrpSpPr>
          <p:grpSpPr bwMode="auto">
            <a:xfrm>
              <a:off x="1094" y="692"/>
              <a:ext cx="620" cy="60"/>
              <a:chOff x="1094" y="688"/>
              <a:chExt cx="620" cy="60"/>
            </a:xfrm>
          </p:grpSpPr>
          <p:sp>
            <p:nvSpPr>
              <p:cNvPr id="143"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4"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5"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6"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7"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8"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9"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19" name="Group 232"/>
            <p:cNvGrpSpPr>
              <a:grpSpLocks/>
            </p:cNvGrpSpPr>
            <p:nvPr/>
          </p:nvGrpSpPr>
          <p:grpSpPr bwMode="auto">
            <a:xfrm>
              <a:off x="3578" y="692"/>
              <a:ext cx="620" cy="60"/>
              <a:chOff x="1094" y="688"/>
              <a:chExt cx="620" cy="60"/>
            </a:xfrm>
          </p:grpSpPr>
          <p:sp>
            <p:nvSpPr>
              <p:cNvPr id="136"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7"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8"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9"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0"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1"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2"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0" name="Group 240"/>
            <p:cNvGrpSpPr>
              <a:grpSpLocks/>
            </p:cNvGrpSpPr>
            <p:nvPr/>
          </p:nvGrpSpPr>
          <p:grpSpPr bwMode="auto">
            <a:xfrm>
              <a:off x="2754" y="692"/>
              <a:ext cx="620" cy="60"/>
              <a:chOff x="1094" y="688"/>
              <a:chExt cx="620" cy="60"/>
            </a:xfrm>
          </p:grpSpPr>
          <p:sp>
            <p:nvSpPr>
              <p:cNvPr id="129"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0"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1"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2"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3"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4"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5"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1" name="Group 248"/>
            <p:cNvGrpSpPr>
              <a:grpSpLocks/>
            </p:cNvGrpSpPr>
            <p:nvPr/>
          </p:nvGrpSpPr>
          <p:grpSpPr bwMode="auto">
            <a:xfrm>
              <a:off x="1925" y="692"/>
              <a:ext cx="620" cy="60"/>
              <a:chOff x="1094" y="688"/>
              <a:chExt cx="620" cy="60"/>
            </a:xfrm>
          </p:grpSpPr>
          <p:sp>
            <p:nvSpPr>
              <p:cNvPr id="122"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3"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4"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5"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6"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7"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8"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158" name="TextBox 157"/>
          <p:cNvSpPr txBox="1"/>
          <p:nvPr/>
        </p:nvSpPr>
        <p:spPr>
          <a:xfrm>
            <a:off x="1682012" y="1277393"/>
            <a:ext cx="1619354"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IPv4 Header</a:t>
            </a:r>
            <a:endParaRPr lang="en-US" dirty="0">
              <a:solidFill>
                <a:srgbClr val="0070C0"/>
              </a:solidFill>
              <a:latin typeface="AhnbergHand" charset="0"/>
              <a:ea typeface="AhnbergHand" charset="0"/>
              <a:cs typeface="AhnbergHand" charset="0"/>
            </a:endParaRPr>
          </a:p>
        </p:txBody>
      </p:sp>
      <p:sp>
        <p:nvSpPr>
          <p:cNvPr id="159" name="TextBox 158"/>
          <p:cNvSpPr txBox="1"/>
          <p:nvPr/>
        </p:nvSpPr>
        <p:spPr>
          <a:xfrm>
            <a:off x="7166289" y="3379592"/>
            <a:ext cx="1628972"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IPv6 Header</a:t>
            </a:r>
            <a:endParaRPr lang="en-US" dirty="0">
              <a:solidFill>
                <a:srgbClr val="0070C0"/>
              </a:solidFill>
              <a:latin typeface="AhnbergHand" charset="0"/>
              <a:ea typeface="AhnbergHand" charset="0"/>
              <a:cs typeface="AhnbergHand" charset="0"/>
            </a:endParaRPr>
          </a:p>
        </p:txBody>
      </p:sp>
      <p:sp>
        <p:nvSpPr>
          <p:cNvPr id="151" name="TextBox 150"/>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47276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54312" cy="1308822"/>
          </a:xfrm>
        </p:spPr>
        <p:txBody>
          <a:bodyPr/>
          <a:lstStyle/>
          <a:p>
            <a:r>
              <a:rPr lang="en-US" dirty="0">
                <a:solidFill>
                  <a:srgbClr val="0070C0"/>
                </a:solidFill>
                <a:latin typeface="Powderfinger Type" charset="0"/>
                <a:ea typeface="Powderfinger Type" charset="0"/>
                <a:cs typeface="Powderfinger Type" charset="0"/>
              </a:rPr>
              <a:t>T</a:t>
            </a:r>
            <a:r>
              <a:rPr lang="en-US" dirty="0" smtClean="0">
                <a:solidFill>
                  <a:srgbClr val="0070C0"/>
                </a:solidFill>
                <a:latin typeface="Powderfinger Type" charset="0"/>
                <a:ea typeface="Powderfinger Type" charset="0"/>
                <a:cs typeface="Powderfinger Type" charset="0"/>
              </a:rPr>
              <a:t>he IPv6 Timeline</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853440" y="6059322"/>
            <a:ext cx="10015053" cy="414630"/>
          </a:xfrm>
          <a:custGeom>
            <a:avLst/>
            <a:gdLst>
              <a:gd name="connsiteX0" fmla="*/ 0 w 10015053"/>
              <a:gd name="connsiteY0" fmla="*/ 182982 h 414630"/>
              <a:gd name="connsiteX1" fmla="*/ 1207008 w 10015053"/>
              <a:gd name="connsiteY1" fmla="*/ 170790 h 414630"/>
              <a:gd name="connsiteX2" fmla="*/ 2816352 w 10015053"/>
              <a:gd name="connsiteY2" fmla="*/ 243942 h 414630"/>
              <a:gd name="connsiteX3" fmla="*/ 6925056 w 10015053"/>
              <a:gd name="connsiteY3" fmla="*/ 219558 h 414630"/>
              <a:gd name="connsiteX4" fmla="*/ 8741664 w 10015053"/>
              <a:gd name="connsiteY4" fmla="*/ 170790 h 414630"/>
              <a:gd name="connsiteX5" fmla="*/ 9997440 w 10015053"/>
              <a:gd name="connsiteY5" fmla="*/ 207366 h 414630"/>
              <a:gd name="connsiteX6" fmla="*/ 9509760 w 10015053"/>
              <a:gd name="connsiteY6" fmla="*/ 102 h 414630"/>
              <a:gd name="connsiteX7" fmla="*/ 9973056 w 10015053"/>
              <a:gd name="connsiteY7" fmla="*/ 182982 h 414630"/>
              <a:gd name="connsiteX8" fmla="*/ 9570720 w 10015053"/>
              <a:gd name="connsiteY8" fmla="*/ 414630 h 4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053" h="414630">
                <a:moveTo>
                  <a:pt x="0" y="182982"/>
                </a:moveTo>
                <a:cubicBezTo>
                  <a:pt x="368808" y="171806"/>
                  <a:pt x="737616" y="160630"/>
                  <a:pt x="1207008" y="170790"/>
                </a:cubicBezTo>
                <a:cubicBezTo>
                  <a:pt x="1676400" y="180950"/>
                  <a:pt x="2816352" y="243942"/>
                  <a:pt x="2816352" y="243942"/>
                </a:cubicBezTo>
                <a:lnTo>
                  <a:pt x="6925056" y="219558"/>
                </a:lnTo>
                <a:cubicBezTo>
                  <a:pt x="7912608" y="207366"/>
                  <a:pt x="8229600" y="172822"/>
                  <a:pt x="8741664" y="170790"/>
                </a:cubicBezTo>
                <a:cubicBezTo>
                  <a:pt x="9253728" y="168758"/>
                  <a:pt x="9869424" y="235814"/>
                  <a:pt x="9997440" y="207366"/>
                </a:cubicBezTo>
                <a:cubicBezTo>
                  <a:pt x="10125456" y="178918"/>
                  <a:pt x="9513824" y="4166"/>
                  <a:pt x="9509760" y="102"/>
                </a:cubicBezTo>
                <a:cubicBezTo>
                  <a:pt x="9505696" y="-3962"/>
                  <a:pt x="9962896" y="113894"/>
                  <a:pt x="9973056" y="182982"/>
                </a:cubicBezTo>
                <a:cubicBezTo>
                  <a:pt x="9983216" y="252070"/>
                  <a:pt x="9776968" y="333350"/>
                  <a:pt x="9570720" y="4146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9494" y="6462724"/>
            <a:ext cx="761747"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1990</a:t>
            </a:r>
            <a:endParaRPr lang="en-US" dirty="0">
              <a:solidFill>
                <a:srgbClr val="0070C0"/>
              </a:solidFill>
              <a:latin typeface="AhnbergHand" charset="0"/>
              <a:ea typeface="AhnbergHand" charset="0"/>
              <a:cs typeface="AhnbergHand" charset="0"/>
            </a:endParaRPr>
          </a:p>
        </p:txBody>
      </p:sp>
      <p:sp>
        <p:nvSpPr>
          <p:cNvPr id="6" name="TextBox 5"/>
          <p:cNvSpPr txBox="1"/>
          <p:nvPr/>
        </p:nvSpPr>
        <p:spPr>
          <a:xfrm>
            <a:off x="4373607" y="6413956"/>
            <a:ext cx="84029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2000</a:t>
            </a:r>
            <a:endParaRPr lang="en-US" dirty="0">
              <a:solidFill>
                <a:srgbClr val="0070C0"/>
              </a:solidFill>
              <a:latin typeface="AhnbergHand" charset="0"/>
              <a:ea typeface="AhnbergHand" charset="0"/>
              <a:cs typeface="AhnbergHand" charset="0"/>
            </a:endParaRPr>
          </a:p>
        </p:txBody>
      </p:sp>
      <p:sp>
        <p:nvSpPr>
          <p:cNvPr id="7" name="TextBox 6"/>
          <p:cNvSpPr txBox="1"/>
          <p:nvPr/>
        </p:nvSpPr>
        <p:spPr>
          <a:xfrm>
            <a:off x="7687720" y="6242304"/>
            <a:ext cx="779381"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2010</a:t>
            </a:r>
            <a:endParaRPr lang="en-US">
              <a:solidFill>
                <a:srgbClr val="0070C0"/>
              </a:solidFill>
              <a:latin typeface="AhnbergHand" charset="0"/>
              <a:ea typeface="AhnbergHand" charset="0"/>
              <a:cs typeface="AhnbergHand" charset="0"/>
            </a:endParaRPr>
          </a:p>
        </p:txBody>
      </p:sp>
      <p:sp>
        <p:nvSpPr>
          <p:cNvPr id="8" name="TextBox 7"/>
          <p:cNvSpPr txBox="1"/>
          <p:nvPr/>
        </p:nvSpPr>
        <p:spPr>
          <a:xfrm>
            <a:off x="10904405" y="6378202"/>
            <a:ext cx="86754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2020</a:t>
            </a:r>
            <a:endParaRPr lang="en-US" dirty="0">
              <a:solidFill>
                <a:srgbClr val="0070C0"/>
              </a:solidFill>
              <a:latin typeface="AhnbergHand" charset="0"/>
              <a:ea typeface="AhnbergHand" charset="0"/>
              <a:cs typeface="AhnbergHand" charset="0"/>
            </a:endParaRPr>
          </a:p>
        </p:txBody>
      </p:sp>
      <p:sp>
        <p:nvSpPr>
          <p:cNvPr id="10" name="TextBox 9"/>
          <p:cNvSpPr txBox="1"/>
          <p:nvPr/>
        </p:nvSpPr>
        <p:spPr>
          <a:xfrm rot="18879677">
            <a:off x="280779" y="3752921"/>
            <a:ext cx="5648088" cy="369332"/>
          </a:xfrm>
          <a:prstGeom prst="rect">
            <a:avLst/>
          </a:prstGeom>
          <a:noFill/>
        </p:spPr>
        <p:txBody>
          <a:bodyPr wrap="square" rtlCol="0">
            <a:spAutoFit/>
          </a:bodyPr>
          <a:lstStyle/>
          <a:p>
            <a:r>
              <a:rPr lang="en-US" smtClean="0">
                <a:latin typeface="AhnbergHand" charset="0"/>
                <a:ea typeface="AhnbergHand" charset="0"/>
                <a:cs typeface="AhnbergHand" charset="0"/>
              </a:rPr>
              <a:t>1989- Forecasts </a:t>
            </a:r>
            <a:r>
              <a:rPr lang="en-US" dirty="0" smtClean="0">
                <a:latin typeface="AhnbergHand" charset="0"/>
                <a:ea typeface="AhnbergHand" charset="0"/>
                <a:cs typeface="AhnbergHand" charset="0"/>
              </a:rPr>
              <a:t>of IPv4 Address Exhaustion</a:t>
            </a:r>
            <a:endParaRPr lang="en-US" dirty="0">
              <a:latin typeface="AhnbergHand" charset="0"/>
              <a:ea typeface="AhnbergHand" charset="0"/>
              <a:cs typeface="AhnbergHand" charset="0"/>
            </a:endParaRPr>
          </a:p>
        </p:txBody>
      </p:sp>
      <p:sp>
        <p:nvSpPr>
          <p:cNvPr id="11" name="TextBox 10"/>
          <p:cNvSpPr txBox="1"/>
          <p:nvPr/>
        </p:nvSpPr>
        <p:spPr>
          <a:xfrm rot="18879677">
            <a:off x="1312095" y="3428451"/>
            <a:ext cx="6166220" cy="369332"/>
          </a:xfrm>
          <a:prstGeom prst="rect">
            <a:avLst/>
          </a:prstGeom>
          <a:noFill/>
        </p:spPr>
        <p:txBody>
          <a:bodyPr wrap="square" rtlCol="0">
            <a:spAutoFit/>
          </a:bodyPr>
          <a:lstStyle/>
          <a:p>
            <a:r>
              <a:rPr lang="en-US" smtClean="0">
                <a:latin typeface="AhnbergHand" charset="0"/>
                <a:ea typeface="AhnbergHand" charset="0"/>
                <a:cs typeface="AhnbergHand" charset="0"/>
              </a:rPr>
              <a:t>1993 - Next </a:t>
            </a:r>
            <a:r>
              <a:rPr lang="en-US" dirty="0" smtClean="0">
                <a:latin typeface="AhnbergHand" charset="0"/>
                <a:ea typeface="AhnbergHand" charset="0"/>
                <a:cs typeface="AhnbergHand" charset="0"/>
              </a:rPr>
              <a:t>Generation IP work in the IETF</a:t>
            </a:r>
            <a:endParaRPr lang="en-US" dirty="0">
              <a:latin typeface="AhnbergHand" charset="0"/>
              <a:ea typeface="AhnbergHand" charset="0"/>
              <a:cs typeface="AhnbergHand" charset="0"/>
            </a:endParaRPr>
          </a:p>
        </p:txBody>
      </p:sp>
      <p:sp>
        <p:nvSpPr>
          <p:cNvPr id="12" name="TextBox 11"/>
          <p:cNvSpPr txBox="1"/>
          <p:nvPr/>
        </p:nvSpPr>
        <p:spPr>
          <a:xfrm rot="18879677">
            <a:off x="2328591" y="3911509"/>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1995 IPv6 Spec (RFC1883)</a:t>
            </a:r>
            <a:endParaRPr lang="en-US" dirty="0">
              <a:latin typeface="AhnbergHand" charset="0"/>
              <a:ea typeface="AhnbergHand" charset="0"/>
              <a:cs typeface="AhnbergHand" charset="0"/>
            </a:endParaRPr>
          </a:p>
        </p:txBody>
      </p:sp>
      <p:sp>
        <p:nvSpPr>
          <p:cNvPr id="13" name="Freeform 12"/>
          <p:cNvSpPr/>
          <p:nvPr/>
        </p:nvSpPr>
        <p:spPr>
          <a:xfrm>
            <a:off x="1230182" y="5925312"/>
            <a:ext cx="220666" cy="282391"/>
          </a:xfrm>
          <a:custGeom>
            <a:avLst/>
            <a:gdLst>
              <a:gd name="connsiteX0" fmla="*/ 37786 w 220666"/>
              <a:gd name="connsiteY0" fmla="*/ 0 h 282391"/>
              <a:gd name="connsiteX1" fmla="*/ 74362 w 220666"/>
              <a:gd name="connsiteY1" fmla="*/ 85344 h 282391"/>
              <a:gd name="connsiteX2" fmla="*/ 25594 w 220666"/>
              <a:gd name="connsiteY2" fmla="*/ 280416 h 282391"/>
              <a:gd name="connsiteX3" fmla="*/ 1210 w 220666"/>
              <a:gd name="connsiteY3" fmla="*/ 109728 h 282391"/>
              <a:gd name="connsiteX4" fmla="*/ 62170 w 220666"/>
              <a:gd name="connsiteY4" fmla="*/ 280416 h 282391"/>
              <a:gd name="connsiteX5" fmla="*/ 220666 w 220666"/>
              <a:gd name="connsiteY5" fmla="*/ 207264 h 2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66" h="282391">
                <a:moveTo>
                  <a:pt x="37786" y="0"/>
                </a:moveTo>
                <a:cubicBezTo>
                  <a:pt x="57090" y="19304"/>
                  <a:pt x="76394" y="38608"/>
                  <a:pt x="74362" y="85344"/>
                </a:cubicBezTo>
                <a:cubicBezTo>
                  <a:pt x="72330" y="132080"/>
                  <a:pt x="37786" y="276352"/>
                  <a:pt x="25594" y="280416"/>
                </a:cubicBezTo>
                <a:cubicBezTo>
                  <a:pt x="13402" y="284480"/>
                  <a:pt x="-4886" y="109728"/>
                  <a:pt x="1210" y="109728"/>
                </a:cubicBezTo>
                <a:cubicBezTo>
                  <a:pt x="7306" y="109728"/>
                  <a:pt x="25594" y="264160"/>
                  <a:pt x="62170" y="280416"/>
                </a:cubicBezTo>
                <a:cubicBezTo>
                  <a:pt x="98746" y="296672"/>
                  <a:pt x="220666" y="207264"/>
                  <a:pt x="220666" y="20726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81999" y="5797974"/>
            <a:ext cx="334288" cy="395571"/>
          </a:xfrm>
          <a:custGeom>
            <a:avLst/>
            <a:gdLst>
              <a:gd name="connsiteX0" fmla="*/ 322289 w 334288"/>
              <a:gd name="connsiteY0" fmla="*/ 5418 h 395571"/>
              <a:gd name="connsiteX1" fmla="*/ 297905 w 334288"/>
              <a:gd name="connsiteY1" fmla="*/ 54186 h 395571"/>
              <a:gd name="connsiteX2" fmla="*/ 17489 w 334288"/>
              <a:gd name="connsiteY2" fmla="*/ 395562 h 395571"/>
              <a:gd name="connsiteX3" fmla="*/ 29681 w 334288"/>
              <a:gd name="connsiteY3" fmla="*/ 66378 h 395571"/>
              <a:gd name="connsiteX4" fmla="*/ 29681 w 334288"/>
              <a:gd name="connsiteY4" fmla="*/ 358986 h 395571"/>
              <a:gd name="connsiteX5" fmla="*/ 285713 w 334288"/>
              <a:gd name="connsiteY5" fmla="*/ 310218 h 3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8" h="395571">
                <a:moveTo>
                  <a:pt x="322289" y="5418"/>
                </a:moveTo>
                <a:cubicBezTo>
                  <a:pt x="335497" y="-2710"/>
                  <a:pt x="348705" y="-10838"/>
                  <a:pt x="297905" y="54186"/>
                </a:cubicBezTo>
                <a:cubicBezTo>
                  <a:pt x="247105" y="119210"/>
                  <a:pt x="62193" y="393530"/>
                  <a:pt x="17489" y="395562"/>
                </a:cubicBezTo>
                <a:cubicBezTo>
                  <a:pt x="-27215" y="397594"/>
                  <a:pt x="27649" y="72474"/>
                  <a:pt x="29681" y="66378"/>
                </a:cubicBezTo>
                <a:cubicBezTo>
                  <a:pt x="31713" y="60282"/>
                  <a:pt x="-12991" y="318346"/>
                  <a:pt x="29681" y="358986"/>
                </a:cubicBezTo>
                <a:cubicBezTo>
                  <a:pt x="72353" y="399626"/>
                  <a:pt x="285713" y="310218"/>
                  <a:pt x="285713" y="310218"/>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03885" y="5827776"/>
            <a:ext cx="329459" cy="358021"/>
          </a:xfrm>
          <a:custGeom>
            <a:avLst/>
            <a:gdLst>
              <a:gd name="connsiteX0" fmla="*/ 329459 w 329459"/>
              <a:gd name="connsiteY0" fmla="*/ 0 h 358021"/>
              <a:gd name="connsiteX1" fmla="*/ 61235 w 329459"/>
              <a:gd name="connsiteY1" fmla="*/ 341376 h 358021"/>
              <a:gd name="connsiteX2" fmla="*/ 275 w 329459"/>
              <a:gd name="connsiteY2" fmla="*/ 146304 h 358021"/>
              <a:gd name="connsiteX3" fmla="*/ 73427 w 329459"/>
              <a:gd name="connsiteY3" fmla="*/ 353568 h 358021"/>
              <a:gd name="connsiteX4" fmla="*/ 317267 w 329459"/>
              <a:gd name="connsiteY4" fmla="*/ 268224 h 35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58021">
                <a:moveTo>
                  <a:pt x="329459" y="0"/>
                </a:moveTo>
                <a:cubicBezTo>
                  <a:pt x="222779" y="158496"/>
                  <a:pt x="116099" y="316992"/>
                  <a:pt x="61235" y="341376"/>
                </a:cubicBezTo>
                <a:cubicBezTo>
                  <a:pt x="6371" y="365760"/>
                  <a:pt x="-1757" y="144272"/>
                  <a:pt x="275" y="146304"/>
                </a:cubicBezTo>
                <a:cubicBezTo>
                  <a:pt x="2307" y="148336"/>
                  <a:pt x="20595" y="333248"/>
                  <a:pt x="73427" y="353568"/>
                </a:cubicBezTo>
                <a:cubicBezTo>
                  <a:pt x="126259" y="373888"/>
                  <a:pt x="221763" y="321056"/>
                  <a:pt x="317267" y="268224"/>
                </a:cubicBez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879677">
            <a:off x="7324637" y="3785597"/>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IPv4 Address Exhaustion</a:t>
            </a:r>
            <a:endParaRPr lang="en-US" dirty="0">
              <a:latin typeface="AhnbergHand" charset="0"/>
              <a:ea typeface="AhnbergHand" charset="0"/>
              <a:cs typeface="AhnbergHand" charset="0"/>
            </a:endParaRPr>
          </a:p>
        </p:txBody>
      </p:sp>
      <p:sp>
        <p:nvSpPr>
          <p:cNvPr id="17" name="TextBox 16"/>
          <p:cNvSpPr txBox="1"/>
          <p:nvPr/>
        </p:nvSpPr>
        <p:spPr>
          <a:xfrm rot="18879677">
            <a:off x="3168427" y="3613611"/>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1996 - 6Bone Testbed (1996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2006)</a:t>
            </a:r>
            <a:endParaRPr lang="en-US" dirty="0">
              <a:latin typeface="AhnbergHand" charset="0"/>
              <a:ea typeface="AhnbergHand" charset="0"/>
              <a:cs typeface="AhnbergHand" charset="0"/>
            </a:endParaRPr>
          </a:p>
        </p:txBody>
      </p:sp>
      <p:sp>
        <p:nvSpPr>
          <p:cNvPr id="19" name="Freeform 18"/>
          <p:cNvSpPr/>
          <p:nvPr/>
        </p:nvSpPr>
        <p:spPr>
          <a:xfrm>
            <a:off x="3440395" y="6022197"/>
            <a:ext cx="3173512" cy="198508"/>
          </a:xfrm>
          <a:custGeom>
            <a:avLst/>
            <a:gdLst>
              <a:gd name="connsiteX0" fmla="*/ 34325 w 3173512"/>
              <a:gd name="connsiteY0" fmla="*/ 12843 h 198508"/>
              <a:gd name="connsiteX1" fmla="*/ 22133 w 3173512"/>
              <a:gd name="connsiteY1" fmla="*/ 195723 h 198508"/>
              <a:gd name="connsiteX2" fmla="*/ 22133 w 3173512"/>
              <a:gd name="connsiteY2" fmla="*/ 122571 h 198508"/>
              <a:gd name="connsiteX3" fmla="*/ 314741 w 3173512"/>
              <a:gd name="connsiteY3" fmla="*/ 110379 h 198508"/>
              <a:gd name="connsiteX4" fmla="*/ 2996981 w 3173512"/>
              <a:gd name="connsiteY4" fmla="*/ 122571 h 198508"/>
              <a:gd name="connsiteX5" fmla="*/ 3045749 w 3173512"/>
              <a:gd name="connsiteY5" fmla="*/ 122571 h 198508"/>
              <a:gd name="connsiteX6" fmla="*/ 3167669 w 3173512"/>
              <a:gd name="connsiteY6" fmla="*/ 122571 h 198508"/>
              <a:gd name="connsiteX7" fmla="*/ 3155477 w 3173512"/>
              <a:gd name="connsiteY7" fmla="*/ 651 h 198508"/>
              <a:gd name="connsiteX8" fmla="*/ 3167669 w 3173512"/>
              <a:gd name="connsiteY8" fmla="*/ 183531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512" h="198508">
                <a:moveTo>
                  <a:pt x="34325" y="12843"/>
                </a:moveTo>
                <a:cubicBezTo>
                  <a:pt x="29245" y="95139"/>
                  <a:pt x="24165" y="177435"/>
                  <a:pt x="22133" y="195723"/>
                </a:cubicBezTo>
                <a:cubicBezTo>
                  <a:pt x="20101" y="214011"/>
                  <a:pt x="-26635" y="136795"/>
                  <a:pt x="22133" y="122571"/>
                </a:cubicBezTo>
                <a:cubicBezTo>
                  <a:pt x="70901" y="108347"/>
                  <a:pt x="314741" y="110379"/>
                  <a:pt x="314741" y="110379"/>
                </a:cubicBezTo>
                <a:lnTo>
                  <a:pt x="2996981" y="122571"/>
                </a:lnTo>
                <a:lnTo>
                  <a:pt x="3045749" y="122571"/>
                </a:lnTo>
                <a:cubicBezTo>
                  <a:pt x="3074197" y="122571"/>
                  <a:pt x="3149381" y="142891"/>
                  <a:pt x="3167669" y="122571"/>
                </a:cubicBezTo>
                <a:cubicBezTo>
                  <a:pt x="3185957" y="102251"/>
                  <a:pt x="3155477" y="-9509"/>
                  <a:pt x="3155477" y="651"/>
                </a:cubicBezTo>
                <a:cubicBezTo>
                  <a:pt x="3155477" y="10811"/>
                  <a:pt x="3167669" y="183531"/>
                  <a:pt x="3167669" y="18353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74727" y="6035040"/>
            <a:ext cx="2716586" cy="243840"/>
          </a:xfrm>
          <a:custGeom>
            <a:avLst/>
            <a:gdLst>
              <a:gd name="connsiteX0" fmla="*/ 40217 w 2716586"/>
              <a:gd name="connsiteY0" fmla="*/ 0 h 243840"/>
              <a:gd name="connsiteX1" fmla="*/ 76793 w 2716586"/>
              <a:gd name="connsiteY1" fmla="*/ 182880 h 243840"/>
              <a:gd name="connsiteX2" fmla="*/ 88985 w 2716586"/>
              <a:gd name="connsiteY2" fmla="*/ 134112 h 243840"/>
              <a:gd name="connsiteX3" fmla="*/ 1259417 w 2716586"/>
              <a:gd name="connsiteY3" fmla="*/ 121920 h 243840"/>
              <a:gd name="connsiteX4" fmla="*/ 2612729 w 2716586"/>
              <a:gd name="connsiteY4" fmla="*/ 134112 h 243840"/>
              <a:gd name="connsiteX5" fmla="*/ 2624921 w 2716586"/>
              <a:gd name="connsiteY5" fmla="*/ 36576 h 243840"/>
              <a:gd name="connsiteX6" fmla="*/ 2710265 w 2716586"/>
              <a:gd name="connsiteY6" fmla="*/ 182880 h 243840"/>
              <a:gd name="connsiteX7" fmla="*/ 2710265 w 2716586"/>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586" h="243840">
                <a:moveTo>
                  <a:pt x="40217" y="0"/>
                </a:moveTo>
                <a:cubicBezTo>
                  <a:pt x="54441" y="80264"/>
                  <a:pt x="68665" y="160528"/>
                  <a:pt x="76793" y="182880"/>
                </a:cubicBezTo>
                <a:cubicBezTo>
                  <a:pt x="84921" y="205232"/>
                  <a:pt x="-108119" y="144272"/>
                  <a:pt x="88985" y="134112"/>
                </a:cubicBezTo>
                <a:cubicBezTo>
                  <a:pt x="286089" y="123952"/>
                  <a:pt x="1259417" y="121920"/>
                  <a:pt x="1259417" y="121920"/>
                </a:cubicBezTo>
                <a:cubicBezTo>
                  <a:pt x="1680041" y="121920"/>
                  <a:pt x="2385145" y="148336"/>
                  <a:pt x="2612729" y="134112"/>
                </a:cubicBezTo>
                <a:cubicBezTo>
                  <a:pt x="2840313" y="119888"/>
                  <a:pt x="2608665" y="28448"/>
                  <a:pt x="2624921" y="36576"/>
                </a:cubicBezTo>
                <a:cubicBezTo>
                  <a:pt x="2641177" y="44704"/>
                  <a:pt x="2696041" y="148336"/>
                  <a:pt x="2710265" y="182880"/>
                </a:cubicBezTo>
                <a:cubicBezTo>
                  <a:pt x="2724489" y="217424"/>
                  <a:pt x="2710265" y="243840"/>
                  <a:pt x="2710265" y="2438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23204"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437881"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879677">
            <a:off x="4457100" y="3055286"/>
            <a:ext cx="5924633" cy="369332"/>
          </a:xfrm>
          <a:prstGeom prst="rect">
            <a:avLst/>
          </a:prstGeom>
          <a:noFill/>
        </p:spPr>
        <p:txBody>
          <a:bodyPr wrap="square" rtlCol="0">
            <a:spAutoFit/>
          </a:bodyPr>
          <a:lstStyle/>
          <a:p>
            <a:r>
              <a:rPr lang="en-US" dirty="0" smtClean="0">
                <a:latin typeface="AhnbergHand" charset="0"/>
                <a:ea typeface="AhnbergHand" charset="0"/>
                <a:cs typeface="AhnbergHand" charset="0"/>
              </a:rPr>
              <a:t>1999 - RIR Allocations of Unicast IPv6 start</a:t>
            </a:r>
            <a:endParaRPr lang="en-US" dirty="0">
              <a:latin typeface="AhnbergHand" charset="0"/>
              <a:ea typeface="AhnbergHand" charset="0"/>
              <a:cs typeface="AhnbergHand" charset="0"/>
            </a:endParaRPr>
          </a:p>
        </p:txBody>
      </p:sp>
      <p:sp>
        <p:nvSpPr>
          <p:cNvPr id="24" name="Freeform 23"/>
          <p:cNvSpPr/>
          <p:nvPr/>
        </p:nvSpPr>
        <p:spPr>
          <a:xfrm>
            <a:off x="4428773" y="5352288"/>
            <a:ext cx="972283" cy="941752"/>
          </a:xfrm>
          <a:custGeom>
            <a:avLst/>
            <a:gdLst>
              <a:gd name="connsiteX0" fmla="*/ 972283 w 972283"/>
              <a:gd name="connsiteY0" fmla="*/ 0 h 941752"/>
              <a:gd name="connsiteX1" fmla="*/ 70075 w 972283"/>
              <a:gd name="connsiteY1" fmla="*/ 914400 h 941752"/>
              <a:gd name="connsiteX2" fmla="*/ 57883 w 972283"/>
              <a:gd name="connsiteY2" fmla="*/ 719328 h 941752"/>
              <a:gd name="connsiteX3" fmla="*/ 45691 w 972283"/>
              <a:gd name="connsiteY3" fmla="*/ 902208 h 941752"/>
              <a:gd name="connsiteX4" fmla="*/ 289531 w 972283"/>
              <a:gd name="connsiteY4" fmla="*/ 841248 h 94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3" h="941752">
                <a:moveTo>
                  <a:pt x="972283" y="0"/>
                </a:moveTo>
                <a:cubicBezTo>
                  <a:pt x="597379" y="397256"/>
                  <a:pt x="222475" y="794512"/>
                  <a:pt x="70075" y="914400"/>
                </a:cubicBezTo>
                <a:cubicBezTo>
                  <a:pt x="-82325" y="1034288"/>
                  <a:pt x="61947" y="721360"/>
                  <a:pt x="57883" y="719328"/>
                </a:cubicBezTo>
                <a:cubicBezTo>
                  <a:pt x="53819" y="717296"/>
                  <a:pt x="7083" y="881888"/>
                  <a:pt x="45691" y="902208"/>
                </a:cubicBezTo>
                <a:cubicBezTo>
                  <a:pt x="84299" y="922528"/>
                  <a:pt x="289531" y="841248"/>
                  <a:pt x="289531" y="841248"/>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879677">
            <a:off x="5158406" y="3057586"/>
            <a:ext cx="5868247" cy="369332"/>
          </a:xfrm>
          <a:prstGeom prst="rect">
            <a:avLst/>
          </a:prstGeom>
          <a:noFill/>
        </p:spPr>
        <p:txBody>
          <a:bodyPr wrap="square" rtlCol="0">
            <a:spAutoFit/>
          </a:bodyPr>
          <a:lstStyle/>
          <a:p>
            <a:r>
              <a:rPr lang="en-US" dirty="0" smtClean="0">
                <a:latin typeface="AhnbergHand" charset="0"/>
                <a:ea typeface="AhnbergHand" charset="0"/>
                <a:cs typeface="AhnbergHand" charset="0"/>
              </a:rPr>
              <a:t>2003 - Dual Stack </a:t>
            </a:r>
            <a:r>
              <a:rPr lang="en-US" smtClean="0">
                <a:latin typeface="AhnbergHand" charset="0"/>
                <a:ea typeface="AhnbergHand" charset="0"/>
                <a:cs typeface="AhnbergHand" charset="0"/>
              </a:rPr>
              <a:t>Transition underway</a:t>
            </a:r>
            <a:endParaRPr lang="en-US" dirty="0">
              <a:latin typeface="AhnbergHand" charset="0"/>
              <a:ea typeface="AhnbergHand" charset="0"/>
              <a:cs typeface="AhnbergHand" charset="0"/>
            </a:endParaRPr>
          </a:p>
        </p:txBody>
      </p:sp>
      <p:sp>
        <p:nvSpPr>
          <p:cNvPr id="27" name="Freeform 26"/>
          <p:cNvSpPr/>
          <p:nvPr/>
        </p:nvSpPr>
        <p:spPr>
          <a:xfrm>
            <a:off x="5416019" y="5364480"/>
            <a:ext cx="582445" cy="482815"/>
          </a:xfrm>
          <a:custGeom>
            <a:avLst/>
            <a:gdLst>
              <a:gd name="connsiteX0" fmla="*/ 582445 w 582445"/>
              <a:gd name="connsiteY0" fmla="*/ 0 h 482815"/>
              <a:gd name="connsiteX1" fmla="*/ 387373 w 582445"/>
              <a:gd name="connsiteY1" fmla="*/ 195072 h 482815"/>
              <a:gd name="connsiteX2" fmla="*/ 9421 w 582445"/>
              <a:gd name="connsiteY2" fmla="*/ 426720 h 482815"/>
              <a:gd name="connsiteX3" fmla="*/ 106957 w 582445"/>
              <a:gd name="connsiteY3" fmla="*/ 243840 h 482815"/>
              <a:gd name="connsiteX4" fmla="*/ 21613 w 582445"/>
              <a:gd name="connsiteY4" fmla="*/ 475488 h 482815"/>
              <a:gd name="connsiteX5" fmla="*/ 228877 w 582445"/>
              <a:gd name="connsiteY5" fmla="*/ 402336 h 48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45" h="482815">
                <a:moveTo>
                  <a:pt x="582445" y="0"/>
                </a:moveTo>
                <a:cubicBezTo>
                  <a:pt x="532661" y="61976"/>
                  <a:pt x="482877" y="123952"/>
                  <a:pt x="387373" y="195072"/>
                </a:cubicBezTo>
                <a:cubicBezTo>
                  <a:pt x="291869" y="266192"/>
                  <a:pt x="56157" y="418592"/>
                  <a:pt x="9421" y="426720"/>
                </a:cubicBezTo>
                <a:cubicBezTo>
                  <a:pt x="-37315" y="434848"/>
                  <a:pt x="104925" y="235712"/>
                  <a:pt x="106957" y="243840"/>
                </a:cubicBezTo>
                <a:cubicBezTo>
                  <a:pt x="108989" y="251968"/>
                  <a:pt x="1293" y="449072"/>
                  <a:pt x="21613" y="475488"/>
                </a:cubicBezTo>
                <a:cubicBezTo>
                  <a:pt x="41933" y="501904"/>
                  <a:pt x="135405" y="452120"/>
                  <a:pt x="228877" y="402336"/>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42505" y="5729950"/>
            <a:ext cx="5638352" cy="293794"/>
          </a:xfrm>
          <a:custGeom>
            <a:avLst/>
            <a:gdLst>
              <a:gd name="connsiteX0" fmla="*/ 24439 w 5638352"/>
              <a:gd name="connsiteY0" fmla="*/ 36866 h 293794"/>
              <a:gd name="connsiteX1" fmla="*/ 36631 w 5638352"/>
              <a:gd name="connsiteY1" fmla="*/ 97826 h 293794"/>
              <a:gd name="connsiteX2" fmla="*/ 61015 w 5638352"/>
              <a:gd name="connsiteY2" fmla="*/ 292898 h 293794"/>
              <a:gd name="connsiteX3" fmla="*/ 73207 w 5638352"/>
              <a:gd name="connsiteY3" fmla="*/ 170978 h 293794"/>
              <a:gd name="connsiteX4" fmla="*/ 1024183 w 5638352"/>
              <a:gd name="connsiteY4" fmla="*/ 183170 h 293794"/>
              <a:gd name="connsiteX5" fmla="*/ 2414071 w 5638352"/>
              <a:gd name="connsiteY5" fmla="*/ 207554 h 293794"/>
              <a:gd name="connsiteX6" fmla="*/ 4181911 w 5638352"/>
              <a:gd name="connsiteY6" fmla="*/ 219746 h 293794"/>
              <a:gd name="connsiteX7" fmla="*/ 5583991 w 5638352"/>
              <a:gd name="connsiteY7" fmla="*/ 122210 h 293794"/>
              <a:gd name="connsiteX8" fmla="*/ 5376727 w 5638352"/>
              <a:gd name="connsiteY8" fmla="*/ 290 h 293794"/>
              <a:gd name="connsiteX9" fmla="*/ 5620567 w 5638352"/>
              <a:gd name="connsiteY9" fmla="*/ 158786 h 293794"/>
              <a:gd name="connsiteX10" fmla="*/ 5352343 w 5638352"/>
              <a:gd name="connsiteY10" fmla="*/ 244130 h 2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8352" h="293794">
                <a:moveTo>
                  <a:pt x="24439" y="36866"/>
                </a:moveTo>
                <a:cubicBezTo>
                  <a:pt x="27487" y="46010"/>
                  <a:pt x="30535" y="55154"/>
                  <a:pt x="36631" y="97826"/>
                </a:cubicBezTo>
                <a:cubicBezTo>
                  <a:pt x="42727" y="140498"/>
                  <a:pt x="54919" y="280706"/>
                  <a:pt x="61015" y="292898"/>
                </a:cubicBezTo>
                <a:cubicBezTo>
                  <a:pt x="67111" y="305090"/>
                  <a:pt x="-87321" y="189266"/>
                  <a:pt x="73207" y="170978"/>
                </a:cubicBezTo>
                <a:cubicBezTo>
                  <a:pt x="233735" y="152690"/>
                  <a:pt x="1024183" y="183170"/>
                  <a:pt x="1024183" y="183170"/>
                </a:cubicBezTo>
                <a:lnTo>
                  <a:pt x="2414071" y="207554"/>
                </a:lnTo>
                <a:cubicBezTo>
                  <a:pt x="2940359" y="213650"/>
                  <a:pt x="3653591" y="233970"/>
                  <a:pt x="4181911" y="219746"/>
                </a:cubicBezTo>
                <a:cubicBezTo>
                  <a:pt x="4710231" y="205522"/>
                  <a:pt x="5384855" y="158786"/>
                  <a:pt x="5583991" y="122210"/>
                </a:cubicBezTo>
                <a:cubicBezTo>
                  <a:pt x="5783127" y="85634"/>
                  <a:pt x="5370631" y="-5806"/>
                  <a:pt x="5376727" y="290"/>
                </a:cubicBezTo>
                <a:cubicBezTo>
                  <a:pt x="5382823" y="6386"/>
                  <a:pt x="5624631" y="118146"/>
                  <a:pt x="5620567" y="158786"/>
                </a:cubicBezTo>
                <a:cubicBezTo>
                  <a:pt x="5616503" y="199426"/>
                  <a:pt x="5484423" y="221778"/>
                  <a:pt x="5352343" y="244130"/>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1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ea typeface="AhnbergHand" charset="0"/>
                <a:cs typeface="AhnbergHand" charset="0"/>
              </a:rPr>
              <a:t>Type of </a:t>
            </a:r>
            <a:r>
              <a:rPr lang="en-US" smtClean="0">
                <a:ea typeface="AhnbergHand" charset="0"/>
                <a:cs typeface="AhnbergHand" charset="0"/>
              </a:rPr>
              <a:t>Service is changed to Traffic Class</a:t>
            </a:r>
            <a:endParaRPr lang="en-US">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ea typeface="AhnbergHand" charset="0"/>
                <a:cs typeface="AhnbergHand" charset="0"/>
              </a:rPr>
              <a:t>32 bit Fragmentation Control were pushed into an </a:t>
            </a:r>
            <a:r>
              <a:rPr lang="en-US" smtClean="0">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ea typeface="AhnbergHand" charset="0"/>
                <a:cs typeface="AhnbergHand" charset="0"/>
              </a:rPr>
              <a:t>Flow Label Added</a:t>
            </a:r>
          </a:p>
        </p:txBody>
      </p:sp>
      <p:sp>
        <p:nvSpPr>
          <p:cNvPr id="152" name="TextBox 151"/>
          <p:cNvSpPr txBox="1"/>
          <p:nvPr/>
        </p:nvSpPr>
        <p:spPr>
          <a:xfrm>
            <a:off x="1688124" y="2785164"/>
            <a:ext cx="5655138" cy="369332"/>
          </a:xfrm>
          <a:prstGeom prst="rect">
            <a:avLst/>
          </a:prstGeom>
          <a:noFill/>
        </p:spPr>
        <p:txBody>
          <a:bodyPr wrap="none" rtlCol="0">
            <a:spAutoFit/>
          </a:bodyPr>
          <a:lstStyle/>
          <a:p>
            <a:r>
              <a:rPr lang="en-US" smtClean="0">
                <a:ea typeface="AhnbergHand" charset="0"/>
                <a:cs typeface="AhnbergHand" charset="0"/>
              </a:rPr>
              <a:t>Options and Protocol fields replaced by Extension Headers</a:t>
            </a:r>
            <a:endParaRPr lang="en-US" dirty="0" smtClean="0">
              <a:ea typeface="AhnbergHand" charset="0"/>
              <a:cs typeface="AhnbergHand" charset="0"/>
            </a:endParaRP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ea typeface="AhnbergHand" charset="0"/>
                <a:cs typeface="AhnbergHand" charset="0"/>
              </a:rPr>
              <a:t>Checksum becomes a media layer function</a:t>
            </a:r>
          </a:p>
        </p:txBody>
      </p:sp>
    </p:spTree>
    <p:extLst>
      <p:ext uri="{BB962C8B-B14F-4D97-AF65-F5344CB8AC3E}">
        <p14:creationId xmlns:p14="http://schemas.microsoft.com/office/powerpoint/2010/main" val="176890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Type of </a:t>
            </a:r>
            <a:r>
              <a:rPr lang="en-US" smtClean="0">
                <a:solidFill>
                  <a:schemeClr val="bg1">
                    <a:lumMod val="85000"/>
                  </a:schemeClr>
                </a:solidFill>
                <a:ea typeface="AhnbergHand" charset="0"/>
                <a:cs typeface="AhnbergHand" charset="0"/>
              </a:rPr>
              <a:t>Service is changed to Traffic Class</a:t>
            </a:r>
            <a:endParaRPr lang="en-US">
              <a:solidFill>
                <a:schemeClr val="bg1">
                  <a:lumMod val="85000"/>
                </a:schemeClr>
              </a:solidFill>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solidFill>
                  <a:srgbClr val="FF0000"/>
                </a:solidFill>
                <a:ea typeface="AhnbergHand" charset="0"/>
                <a:cs typeface="AhnbergHand" charset="0"/>
              </a:rPr>
              <a:t>32 bit Fragmentation Control were pushed into an </a:t>
            </a:r>
            <a:r>
              <a:rPr lang="en-US" smtClean="0">
                <a:solidFill>
                  <a:srgbClr val="FF0000"/>
                </a:solidFill>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Flow Label Added</a:t>
            </a:r>
          </a:p>
        </p:txBody>
      </p:sp>
      <p:sp>
        <p:nvSpPr>
          <p:cNvPr id="152" name="TextBox 151"/>
          <p:cNvSpPr txBox="1"/>
          <p:nvPr/>
        </p:nvSpPr>
        <p:spPr>
          <a:xfrm>
            <a:off x="1688124" y="2812180"/>
            <a:ext cx="5655138" cy="369332"/>
          </a:xfrm>
          <a:prstGeom prst="rect">
            <a:avLst/>
          </a:prstGeom>
          <a:noFill/>
        </p:spPr>
        <p:txBody>
          <a:bodyPr wrap="none" rtlCol="0">
            <a:spAutoFit/>
          </a:bodyPr>
          <a:lstStyle/>
          <a:p>
            <a:r>
              <a:rPr lang="en-US" dirty="0" smtClean="0">
                <a:solidFill>
                  <a:srgbClr val="FF0000"/>
                </a:solidFill>
                <a:ea typeface="AhnbergHand" charset="0"/>
                <a:cs typeface="AhnbergHand" charset="0"/>
              </a:rPr>
              <a:t>Options and Protocol fields replaced by Extension Headers</a:t>
            </a: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solidFill>
                  <a:schemeClr val="bg1">
                    <a:lumMod val="75000"/>
                  </a:schemeClr>
                </a:solidFill>
                <a:ea typeface="AhnbergHand" charset="0"/>
                <a:cs typeface="AhnbergHand" charset="0"/>
              </a:rPr>
              <a:t>Checksum becomes a media </a:t>
            </a:r>
            <a:r>
              <a:rPr lang="en-US" smtClean="0">
                <a:solidFill>
                  <a:schemeClr val="bg1">
                    <a:lumMod val="75000"/>
                  </a:schemeClr>
                </a:solidFill>
                <a:ea typeface="AhnbergHand" charset="0"/>
                <a:cs typeface="AhnbergHand" charset="0"/>
              </a:rPr>
              <a:t>layer function</a:t>
            </a:r>
            <a:endParaRPr lang="en-US" dirty="0" smtClean="0">
              <a:solidFill>
                <a:schemeClr val="bg1">
                  <a:lumMod val="75000"/>
                </a:schemeClr>
              </a:solidFill>
              <a:ea typeface="AhnbergHand" charset="0"/>
              <a:cs typeface="AhnbergHand" charset="0"/>
            </a:endParaRPr>
          </a:p>
        </p:txBody>
      </p:sp>
    </p:spTree>
    <p:extLst>
      <p:ext uri="{BB962C8B-B14F-4D97-AF65-F5344CB8AC3E}">
        <p14:creationId xmlns:p14="http://schemas.microsoft.com/office/powerpoint/2010/main" val="80248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Type of </a:t>
            </a:r>
            <a:r>
              <a:rPr lang="en-US" smtClean="0">
                <a:solidFill>
                  <a:schemeClr val="bg1">
                    <a:lumMod val="85000"/>
                  </a:schemeClr>
                </a:solidFill>
                <a:ea typeface="AhnbergHand" charset="0"/>
                <a:cs typeface="AhnbergHand" charset="0"/>
              </a:rPr>
              <a:t>Service is changed to Traffic Class</a:t>
            </a:r>
            <a:endParaRPr lang="en-US">
              <a:solidFill>
                <a:schemeClr val="bg1">
                  <a:lumMod val="85000"/>
                </a:schemeClr>
              </a:solidFill>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solidFill>
                  <a:srgbClr val="FF0000"/>
                </a:solidFill>
                <a:ea typeface="AhnbergHand" charset="0"/>
                <a:cs typeface="AhnbergHand" charset="0"/>
              </a:rPr>
              <a:t>32 bit Fragmentation Control were pushed into an </a:t>
            </a:r>
            <a:r>
              <a:rPr lang="en-US" smtClean="0">
                <a:solidFill>
                  <a:srgbClr val="FF0000"/>
                </a:solidFill>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Flow Label Added</a:t>
            </a:r>
          </a:p>
        </p:txBody>
      </p:sp>
      <p:sp>
        <p:nvSpPr>
          <p:cNvPr id="152" name="TextBox 151"/>
          <p:cNvSpPr txBox="1"/>
          <p:nvPr/>
        </p:nvSpPr>
        <p:spPr>
          <a:xfrm>
            <a:off x="1688124" y="2812180"/>
            <a:ext cx="5655138" cy="369332"/>
          </a:xfrm>
          <a:prstGeom prst="rect">
            <a:avLst/>
          </a:prstGeom>
          <a:noFill/>
        </p:spPr>
        <p:txBody>
          <a:bodyPr wrap="none" rtlCol="0">
            <a:spAutoFit/>
          </a:bodyPr>
          <a:lstStyle/>
          <a:p>
            <a:r>
              <a:rPr lang="en-US" dirty="0" smtClean="0">
                <a:solidFill>
                  <a:srgbClr val="FF0000"/>
                </a:solidFill>
                <a:ea typeface="AhnbergHand" charset="0"/>
                <a:cs typeface="AhnbergHand" charset="0"/>
              </a:rPr>
              <a:t>Options and Protocol fields replaced by Extension Headers</a:t>
            </a: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solidFill>
                  <a:schemeClr val="bg1">
                    <a:lumMod val="75000"/>
                  </a:schemeClr>
                </a:solidFill>
                <a:ea typeface="AhnbergHand" charset="0"/>
                <a:cs typeface="AhnbergHand" charset="0"/>
              </a:rPr>
              <a:t>Checksum becomes a media </a:t>
            </a:r>
            <a:r>
              <a:rPr lang="en-US" smtClean="0">
                <a:solidFill>
                  <a:schemeClr val="bg1">
                    <a:lumMod val="75000"/>
                  </a:schemeClr>
                </a:solidFill>
                <a:ea typeface="AhnbergHand" charset="0"/>
                <a:cs typeface="AhnbergHand" charset="0"/>
              </a:rPr>
              <a:t>layer function</a:t>
            </a:r>
            <a:endParaRPr lang="en-US" dirty="0" smtClean="0">
              <a:solidFill>
                <a:schemeClr val="bg1">
                  <a:lumMod val="75000"/>
                </a:schemeClr>
              </a:solidFill>
              <a:ea typeface="AhnbergHand" charset="0"/>
              <a:cs typeface="AhnbergHand" charset="0"/>
            </a:endParaRPr>
          </a:p>
        </p:txBody>
      </p:sp>
      <p:sp>
        <p:nvSpPr>
          <p:cNvPr id="5" name="TextBox 4"/>
          <p:cNvSpPr txBox="1"/>
          <p:nvPr/>
        </p:nvSpPr>
        <p:spPr>
          <a:xfrm rot="20981084">
            <a:off x="877726" y="2122388"/>
            <a:ext cx="10777195" cy="1815882"/>
          </a:xfrm>
          <a:prstGeom prst="rect">
            <a:avLst/>
          </a:prstGeom>
          <a:solidFill>
            <a:schemeClr val="bg1"/>
          </a:solidFill>
        </p:spPr>
        <p:txBody>
          <a:bodyPr wrap="square" rtlCol="0">
            <a:spAutoFit/>
          </a:bodyPr>
          <a:lstStyle/>
          <a:p>
            <a:r>
              <a:rPr lang="en-US" sz="2800" dirty="0" smtClean="0">
                <a:latin typeface="AhnbergHand" charset="0"/>
                <a:ea typeface="AhnbergHand" charset="0"/>
                <a:cs typeface="AhnbergHand" charset="0"/>
              </a:rPr>
              <a:t>The only substantive changes with IPv6 are:</a:t>
            </a:r>
          </a:p>
          <a:p>
            <a:endParaRPr lang="en-US" sz="2800" dirty="0">
              <a:latin typeface="AhnbergHand" charset="0"/>
              <a:ea typeface="AhnbergHand" charset="0"/>
              <a:cs typeface="AhnbergHand" charset="0"/>
            </a:endParaRPr>
          </a:p>
          <a:p>
            <a:r>
              <a:rPr lang="en-US" sz="2800" dirty="0" smtClean="0">
                <a:latin typeface="AhnbergHand" charset="0"/>
                <a:ea typeface="AhnbergHand" charset="0"/>
                <a:cs typeface="AhnbergHand" charset="0"/>
              </a:rPr>
              <a:t>- the handling of fragmentation via Extension Headers</a:t>
            </a:r>
          </a:p>
          <a:p>
            <a:r>
              <a:rPr lang="en-US" sz="2800" dirty="0" smtClean="0">
                <a:latin typeface="AhnbergHand" charset="0"/>
                <a:ea typeface="AhnbergHand" charset="0"/>
                <a:cs typeface="AhnbergHand" charset="0"/>
              </a:rPr>
              <a:t>- cementing the Don</a:t>
            </a:r>
            <a:r>
              <a:rPr lang="mr-IN" sz="2800" dirty="0" smtClean="0">
                <a:latin typeface="AhnbergHand" charset="0"/>
                <a:ea typeface="AhnbergHand" charset="0"/>
                <a:cs typeface="AhnbergHand" charset="0"/>
              </a:rPr>
              <a:t>’</a:t>
            </a:r>
            <a:r>
              <a:rPr lang="en-US" sz="2800" dirty="0" err="1" smtClean="0">
                <a:latin typeface="AhnbergHand" charset="0"/>
                <a:ea typeface="AhnbergHand" charset="0"/>
                <a:cs typeface="AhnbergHand" charset="0"/>
              </a:rPr>
              <a:t>t’Fragment</a:t>
            </a:r>
            <a:r>
              <a:rPr lang="en-US" sz="2800" dirty="0" smtClean="0">
                <a:latin typeface="AhnbergHand" charset="0"/>
                <a:ea typeface="AhnbergHand" charset="0"/>
                <a:cs typeface="AhnbergHand" charset="0"/>
              </a:rPr>
              <a:t> bit to ON for routers </a:t>
            </a:r>
            <a:endParaRPr lang="en-US" sz="2800" dirty="0">
              <a:latin typeface="AhnbergHand" charset="0"/>
              <a:ea typeface="AhnbergHand" charset="0"/>
              <a:cs typeface="AhnbergHand" charset="0"/>
            </a:endParaRPr>
          </a:p>
        </p:txBody>
      </p:sp>
    </p:spTree>
    <p:extLst>
      <p:ext uri="{BB962C8B-B14F-4D97-AF65-F5344CB8AC3E}">
        <p14:creationId xmlns:p14="http://schemas.microsoft.com/office/powerpoint/2010/main" val="68293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56174" y="2122691"/>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093029" y="1927889"/>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904411" y="2296914"/>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13417" y="1939863"/>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4467" y="2198143"/>
            <a:ext cx="1351652" cy="307777"/>
          </a:xfrm>
          <a:prstGeom prst="rect">
            <a:avLst/>
          </a:prstGeom>
          <a:noFill/>
        </p:spPr>
        <p:txBody>
          <a:bodyPr wrap="none" rtlCol="0">
            <a:spAutoFit/>
          </a:bodyPr>
          <a:lstStyle/>
          <a:p>
            <a:r>
              <a:rPr lang="en-US" sz="1400" smtClean="0">
                <a:latin typeface="AhnbergHand" charset="0"/>
                <a:ea typeface="AhnbergHand" charset="0"/>
                <a:cs typeface="AhnbergHand" charset="0"/>
              </a:rPr>
              <a:t>IPv4 Router</a:t>
            </a:r>
            <a:endParaRPr lang="en-US" sz="1400" dirty="0">
              <a:latin typeface="AhnbergHand" charset="0"/>
              <a:ea typeface="AhnbergHand" charset="0"/>
              <a:cs typeface="AhnbergHand" charset="0"/>
            </a:endParaRPr>
          </a:p>
        </p:txBody>
      </p:sp>
      <p:sp>
        <p:nvSpPr>
          <p:cNvPr id="7" name="Freeform 6"/>
          <p:cNvSpPr/>
          <p:nvPr/>
        </p:nvSpPr>
        <p:spPr>
          <a:xfrm>
            <a:off x="1637211" y="2157563"/>
            <a:ext cx="2271282" cy="296106"/>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235337" y="2122743"/>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0914" y="1354198"/>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87179" y="113710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74251"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564891"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92708"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283348"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1858" y="107315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18" name="TextBox 17"/>
          <p:cNvSpPr txBox="1"/>
          <p:nvPr/>
        </p:nvSpPr>
        <p:spPr>
          <a:xfrm>
            <a:off x="1812154" y="157799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19" name="Freeform 18"/>
          <p:cNvSpPr/>
          <p:nvPr/>
        </p:nvSpPr>
        <p:spPr>
          <a:xfrm>
            <a:off x="3135086" y="1504434"/>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292708" y="1838963"/>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6180" y="13317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22" name="Freeform 21"/>
          <p:cNvSpPr/>
          <p:nvPr/>
        </p:nvSpPr>
        <p:spPr>
          <a:xfrm>
            <a:off x="2116183" y="1188765"/>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769326" y="1425651"/>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438400" y="1687166"/>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21613" y="1109076"/>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29" name="TextBox 28"/>
          <p:cNvSpPr txBox="1"/>
          <p:nvPr/>
        </p:nvSpPr>
        <p:spPr>
          <a:xfrm>
            <a:off x="8934994" y="1580431"/>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30" name="TextBox 29"/>
          <p:cNvSpPr txBox="1"/>
          <p:nvPr/>
        </p:nvSpPr>
        <p:spPr>
          <a:xfrm>
            <a:off x="8541510" y="136950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31" name="Freeform 30"/>
          <p:cNvSpPr/>
          <p:nvPr/>
        </p:nvSpPr>
        <p:spPr>
          <a:xfrm>
            <a:off x="7627091" y="1203331"/>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3998" y="1161812"/>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75518" y="1519741"/>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043509" y="1730857"/>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994538" y="1739566"/>
            <a:ext cx="940456" cy="3048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77436" y="1412588"/>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4" name="TextBox 93"/>
          <p:cNvSpPr txBox="1"/>
          <p:nvPr/>
        </p:nvSpPr>
        <p:spPr>
          <a:xfrm>
            <a:off x="6101991" y="113782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2" name="TextBox 91"/>
          <p:cNvSpPr txBox="1"/>
          <p:nvPr/>
        </p:nvSpPr>
        <p:spPr>
          <a:xfrm>
            <a:off x="284953" y="14468"/>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9" name="TextBox 8"/>
          <p:cNvSpPr txBox="1"/>
          <p:nvPr/>
        </p:nvSpPr>
        <p:spPr>
          <a:xfrm>
            <a:off x="4752645" y="568086"/>
            <a:ext cx="4044697"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IPv4 “Forward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6" name="Freeform 95"/>
          <p:cNvSpPr/>
          <p:nvPr/>
        </p:nvSpPr>
        <p:spPr>
          <a:xfrm>
            <a:off x="4136544" y="2244663"/>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8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p:nvPr/>
        </p:nvSpPr>
        <p:spPr>
          <a:xfrm>
            <a:off x="2138901" y="4444744"/>
            <a:ext cx="6273811" cy="1171397"/>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108419" y="4565340"/>
            <a:ext cx="6273811" cy="1171397"/>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19805" y="4381169"/>
            <a:ext cx="2880348" cy="987932"/>
          </a:xfrm>
          <a:custGeom>
            <a:avLst/>
            <a:gdLst>
              <a:gd name="connsiteX0" fmla="*/ 2880348 w 2880348"/>
              <a:gd name="connsiteY0" fmla="*/ 0 h 987932"/>
              <a:gd name="connsiteX1" fmla="*/ 1910289 w 2880348"/>
              <a:gd name="connsiteY1" fmla="*/ 866692 h 987932"/>
              <a:gd name="connsiteX2" fmla="*/ 1091305 w 2880348"/>
              <a:gd name="connsiteY2" fmla="*/ 946205 h 987932"/>
              <a:gd name="connsiteX3" fmla="*/ 828912 w 2880348"/>
              <a:gd name="connsiteY3" fmla="*/ 532737 h 987932"/>
              <a:gd name="connsiteX4" fmla="*/ 192807 w 2880348"/>
              <a:gd name="connsiteY4" fmla="*/ 397565 h 987932"/>
              <a:gd name="connsiteX5" fmla="*/ 41732 w 2880348"/>
              <a:gd name="connsiteY5" fmla="*/ 357808 h 987932"/>
              <a:gd name="connsiteX6" fmla="*/ 264369 w 2880348"/>
              <a:gd name="connsiteY6" fmla="*/ 318052 h 987932"/>
              <a:gd name="connsiteX7" fmla="*/ 1976 w 2880348"/>
              <a:gd name="connsiteY7" fmla="*/ 357808 h 987932"/>
              <a:gd name="connsiteX8" fmla="*/ 137148 w 2880348"/>
              <a:gd name="connsiteY8" fmla="*/ 461175 h 9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48" h="987932">
                <a:moveTo>
                  <a:pt x="2880348" y="0"/>
                </a:moveTo>
                <a:cubicBezTo>
                  <a:pt x="2544405" y="354495"/>
                  <a:pt x="2208463" y="708991"/>
                  <a:pt x="1910289" y="866692"/>
                </a:cubicBezTo>
                <a:cubicBezTo>
                  <a:pt x="1612115" y="1024393"/>
                  <a:pt x="1271534" y="1001864"/>
                  <a:pt x="1091305" y="946205"/>
                </a:cubicBezTo>
                <a:cubicBezTo>
                  <a:pt x="911076" y="890546"/>
                  <a:pt x="978662" y="624177"/>
                  <a:pt x="828912" y="532737"/>
                </a:cubicBezTo>
                <a:cubicBezTo>
                  <a:pt x="679162" y="441297"/>
                  <a:pt x="324004" y="426720"/>
                  <a:pt x="192807" y="397565"/>
                </a:cubicBezTo>
                <a:cubicBezTo>
                  <a:pt x="61610" y="368410"/>
                  <a:pt x="29805" y="371060"/>
                  <a:pt x="41732" y="357808"/>
                </a:cubicBezTo>
                <a:cubicBezTo>
                  <a:pt x="53659" y="344556"/>
                  <a:pt x="270995" y="318052"/>
                  <a:pt x="264369" y="318052"/>
                </a:cubicBezTo>
                <a:cubicBezTo>
                  <a:pt x="257743" y="318052"/>
                  <a:pt x="23179" y="333954"/>
                  <a:pt x="1976" y="357808"/>
                </a:cubicBezTo>
                <a:cubicBezTo>
                  <a:pt x="-19227" y="381662"/>
                  <a:pt x="137148" y="461175"/>
                  <a:pt x="137148" y="461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4056174" y="2122691"/>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093029" y="1927889"/>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904411" y="2296914"/>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13417" y="1939863"/>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4466" y="2215258"/>
            <a:ext cx="1351652"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IPv4 Router</a:t>
            </a:r>
            <a:endParaRPr lang="en-US" sz="1400" dirty="0">
              <a:latin typeface="AhnbergHand" charset="0"/>
              <a:ea typeface="AhnbergHand" charset="0"/>
              <a:cs typeface="AhnbergHand" charset="0"/>
            </a:endParaRPr>
          </a:p>
        </p:txBody>
      </p:sp>
      <p:sp>
        <p:nvSpPr>
          <p:cNvPr id="7" name="Freeform 6"/>
          <p:cNvSpPr/>
          <p:nvPr/>
        </p:nvSpPr>
        <p:spPr>
          <a:xfrm>
            <a:off x="1637211" y="2157563"/>
            <a:ext cx="2271282" cy="296106"/>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235337" y="2122743"/>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0914" y="1354198"/>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87179" y="113710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74251"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564891"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92708"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283348"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1858" y="107315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18" name="TextBox 17"/>
          <p:cNvSpPr txBox="1"/>
          <p:nvPr/>
        </p:nvSpPr>
        <p:spPr>
          <a:xfrm>
            <a:off x="1812154" y="157799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19" name="Freeform 18"/>
          <p:cNvSpPr/>
          <p:nvPr/>
        </p:nvSpPr>
        <p:spPr>
          <a:xfrm>
            <a:off x="3135086" y="1504434"/>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292708" y="1838963"/>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6180" y="13317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22" name="Freeform 21"/>
          <p:cNvSpPr/>
          <p:nvPr/>
        </p:nvSpPr>
        <p:spPr>
          <a:xfrm>
            <a:off x="2116183" y="1188765"/>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769326" y="1425651"/>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438400" y="1687166"/>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21613" y="1109076"/>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29" name="TextBox 28"/>
          <p:cNvSpPr txBox="1"/>
          <p:nvPr/>
        </p:nvSpPr>
        <p:spPr>
          <a:xfrm>
            <a:off x="8934994" y="1580431"/>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30" name="TextBox 29"/>
          <p:cNvSpPr txBox="1"/>
          <p:nvPr/>
        </p:nvSpPr>
        <p:spPr>
          <a:xfrm>
            <a:off x="8541510" y="136950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31" name="Freeform 30"/>
          <p:cNvSpPr/>
          <p:nvPr/>
        </p:nvSpPr>
        <p:spPr>
          <a:xfrm>
            <a:off x="7627091" y="1203331"/>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3998" y="1161812"/>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75518" y="1519741"/>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043509" y="1730857"/>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994538" y="1739566"/>
            <a:ext cx="940456" cy="3048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314282" y="4058136"/>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51137" y="3863334"/>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162519" y="4232359"/>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371525" y="3875308"/>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562575" y="4133588"/>
            <a:ext cx="1358064"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IPv6 Router</a:t>
            </a:r>
            <a:endParaRPr lang="en-US" sz="1400" dirty="0">
              <a:latin typeface="AhnbergHand" charset="0"/>
              <a:ea typeface="AhnbergHand" charset="0"/>
              <a:cs typeface="AhnbergHand" charset="0"/>
            </a:endParaRPr>
          </a:p>
        </p:txBody>
      </p:sp>
      <p:sp>
        <p:nvSpPr>
          <p:cNvPr id="43" name="Freeform 42"/>
          <p:cNvSpPr/>
          <p:nvPr/>
        </p:nvSpPr>
        <p:spPr>
          <a:xfrm>
            <a:off x="4359022" y="3289643"/>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345287" y="3072552"/>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457576" y="4942158"/>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448216" y="4720025"/>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379966" y="300860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50" name="TextBox 49"/>
          <p:cNvSpPr txBox="1"/>
          <p:nvPr/>
        </p:nvSpPr>
        <p:spPr>
          <a:xfrm>
            <a:off x="3070262" y="3513440"/>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51" name="Freeform 50"/>
          <p:cNvSpPr/>
          <p:nvPr/>
        </p:nvSpPr>
        <p:spPr>
          <a:xfrm>
            <a:off x="4393194" y="3439879"/>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57576" y="5104018"/>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386907" y="326721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54" name="Freeform 53"/>
          <p:cNvSpPr/>
          <p:nvPr/>
        </p:nvSpPr>
        <p:spPr>
          <a:xfrm>
            <a:off x="3374291" y="3124210"/>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27434" y="3361096"/>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696508" y="3622611"/>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285303" y="5120973"/>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59" name="TextBox 58"/>
          <p:cNvSpPr txBox="1"/>
          <p:nvPr/>
        </p:nvSpPr>
        <p:spPr>
          <a:xfrm>
            <a:off x="4142709" y="494461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65" name="Freeform 64"/>
          <p:cNvSpPr/>
          <p:nvPr/>
        </p:nvSpPr>
        <p:spPr>
          <a:xfrm>
            <a:off x="3448215" y="447901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265624" y="4450670"/>
            <a:ext cx="1882707" cy="246221"/>
          </a:xfrm>
          <a:prstGeom prst="rect">
            <a:avLst/>
          </a:prstGeom>
          <a:noFill/>
        </p:spPr>
        <p:txBody>
          <a:bodyPr wrap="square" rtlCol="0">
            <a:spAutoFit/>
          </a:bodyPr>
          <a:lstStyle/>
          <a:p>
            <a:r>
              <a:rPr lang="en-US" sz="1000" smtClean="0">
                <a:solidFill>
                  <a:srgbClr val="FF0000"/>
                </a:solidFill>
                <a:latin typeface="AhnbergHand" charset="0"/>
                <a:ea typeface="AhnbergHand" charset="0"/>
                <a:cs typeface="AhnbergHand" charset="0"/>
              </a:rPr>
              <a:t>ICMPv6 PTB</a:t>
            </a:r>
            <a:endParaRPr lang="en-US" sz="1000" dirty="0">
              <a:solidFill>
                <a:srgbClr val="FF0000"/>
              </a:solidFill>
              <a:latin typeface="AhnbergHand" charset="0"/>
              <a:ea typeface="AhnbergHand" charset="0"/>
              <a:cs typeface="AhnbergHand" charset="0"/>
            </a:endParaRPr>
          </a:p>
        </p:txBody>
      </p:sp>
      <p:sp>
        <p:nvSpPr>
          <p:cNvPr id="69" name="TextBox 68"/>
          <p:cNvSpPr txBox="1"/>
          <p:nvPr/>
        </p:nvSpPr>
        <p:spPr>
          <a:xfrm>
            <a:off x="4057904" y="4709285"/>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71" name="Freeform 70"/>
          <p:cNvSpPr/>
          <p:nvPr/>
        </p:nvSpPr>
        <p:spPr>
          <a:xfrm>
            <a:off x="435429" y="2784441"/>
            <a:ext cx="10981508" cy="61113"/>
          </a:xfrm>
          <a:custGeom>
            <a:avLst/>
            <a:gdLst>
              <a:gd name="connsiteX0" fmla="*/ 0 w 10981508"/>
              <a:gd name="connsiteY0" fmla="*/ 43696 h 61113"/>
              <a:gd name="connsiteX1" fmla="*/ 1097280 w 10981508"/>
              <a:gd name="connsiteY1" fmla="*/ 43696 h 61113"/>
              <a:gd name="connsiteX2" fmla="*/ 3048000 w 10981508"/>
              <a:gd name="connsiteY2" fmla="*/ 153 h 61113"/>
              <a:gd name="connsiteX3" fmla="*/ 6940731 w 10981508"/>
              <a:gd name="connsiteY3" fmla="*/ 61113 h 61113"/>
              <a:gd name="connsiteX4" fmla="*/ 10981508 w 10981508"/>
              <a:gd name="connsiteY4" fmla="*/ 61113 h 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1508" h="61113">
                <a:moveTo>
                  <a:pt x="0" y="43696"/>
                </a:moveTo>
                <a:lnTo>
                  <a:pt x="1097280" y="43696"/>
                </a:lnTo>
                <a:cubicBezTo>
                  <a:pt x="1605280" y="36439"/>
                  <a:pt x="2074092" y="-2750"/>
                  <a:pt x="3048000" y="153"/>
                </a:cubicBezTo>
                <a:cubicBezTo>
                  <a:pt x="4021908" y="3056"/>
                  <a:pt x="6940731" y="61113"/>
                  <a:pt x="6940731" y="61113"/>
                </a:cubicBezTo>
                <a:lnTo>
                  <a:pt x="10981508" y="6111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610681" y="6156286"/>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4601321" y="5768688"/>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329138" y="6156286"/>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319778" y="5768688"/>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329138" y="6318146"/>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606204" y="6013262"/>
            <a:ext cx="557971" cy="146023"/>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350780" y="6017612"/>
            <a:ext cx="557971" cy="146023"/>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182870" y="54529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80" name="TextBox 79"/>
          <p:cNvSpPr txBox="1"/>
          <p:nvPr/>
        </p:nvSpPr>
        <p:spPr>
          <a:xfrm>
            <a:off x="6836010" y="607932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81" name="TextBox 80"/>
          <p:cNvSpPr txBox="1"/>
          <p:nvPr/>
        </p:nvSpPr>
        <p:spPr>
          <a:xfrm>
            <a:off x="6402767" y="5892252"/>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82" name="Freeform 81"/>
          <p:cNvSpPr/>
          <p:nvPr/>
        </p:nvSpPr>
        <p:spPr>
          <a:xfrm>
            <a:off x="5488348" y="5547229"/>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765255" y="5505710"/>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836775" y="6029105"/>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904766" y="6161843"/>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278297" y="5679033"/>
            <a:ext cx="3086862" cy="246221"/>
          </a:xfrm>
          <a:prstGeom prst="rect">
            <a:avLst/>
          </a:prstGeom>
          <a:noFill/>
        </p:spPr>
        <p:txBody>
          <a:bodyPr wrap="square" rtlCol="0">
            <a:spAutoFit/>
          </a:bodyPr>
          <a:lstStyle/>
          <a:p>
            <a:r>
              <a:rPr lang="en-US" sz="1000" smtClean="0">
                <a:latin typeface="AhnbergHand" charset="0"/>
                <a:ea typeface="AhnbergHand" charset="0"/>
                <a:cs typeface="AhnbergHand" charset="0"/>
              </a:rPr>
              <a:t>Fragmentation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87" name="Freeform 86"/>
          <p:cNvSpPr/>
          <p:nvPr/>
        </p:nvSpPr>
        <p:spPr>
          <a:xfrm>
            <a:off x="5972160" y="5839049"/>
            <a:ext cx="274544" cy="258582"/>
          </a:xfrm>
          <a:custGeom>
            <a:avLst/>
            <a:gdLst>
              <a:gd name="connsiteX0" fmla="*/ 274536 w 274544"/>
              <a:gd name="connsiteY0" fmla="*/ 42 h 258582"/>
              <a:gd name="connsiteX1" fmla="*/ 230993 w 274544"/>
              <a:gd name="connsiteY1" fmla="*/ 34876 h 258582"/>
              <a:gd name="connsiteX2" fmla="*/ 4570 w 274544"/>
              <a:gd name="connsiteY2" fmla="*/ 226465 h 258582"/>
              <a:gd name="connsiteX3" fmla="*/ 74239 w 274544"/>
              <a:gd name="connsiteY3" fmla="*/ 69711 h 258582"/>
              <a:gd name="connsiteX4" fmla="*/ 13279 w 274544"/>
              <a:gd name="connsiteY4" fmla="*/ 252591 h 258582"/>
              <a:gd name="connsiteX5" fmla="*/ 204867 w 274544"/>
              <a:gd name="connsiteY5" fmla="*/ 217756 h 2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44" h="258582">
                <a:moveTo>
                  <a:pt x="274536" y="42"/>
                </a:moveTo>
                <a:cubicBezTo>
                  <a:pt x="275261" y="-1410"/>
                  <a:pt x="230993" y="34876"/>
                  <a:pt x="230993" y="34876"/>
                </a:cubicBezTo>
                <a:cubicBezTo>
                  <a:pt x="185999" y="72613"/>
                  <a:pt x="30696" y="220659"/>
                  <a:pt x="4570" y="226465"/>
                </a:cubicBezTo>
                <a:cubicBezTo>
                  <a:pt x="-21556" y="232271"/>
                  <a:pt x="72788" y="65357"/>
                  <a:pt x="74239" y="69711"/>
                </a:cubicBezTo>
                <a:cubicBezTo>
                  <a:pt x="75690" y="74065"/>
                  <a:pt x="-8492" y="227917"/>
                  <a:pt x="13279" y="252591"/>
                </a:cubicBezTo>
                <a:cubicBezTo>
                  <a:pt x="35050" y="277265"/>
                  <a:pt x="204867" y="217756"/>
                  <a:pt x="204867" y="2177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148820" y="5882634"/>
            <a:ext cx="1012406" cy="155260"/>
          </a:xfrm>
          <a:custGeom>
            <a:avLst/>
            <a:gdLst>
              <a:gd name="connsiteX0" fmla="*/ 1002081 w 1012406"/>
              <a:gd name="connsiteY0" fmla="*/ 0 h 155260"/>
              <a:gd name="connsiteX1" fmla="*/ 914996 w 1012406"/>
              <a:gd name="connsiteY1" fmla="*/ 26126 h 155260"/>
              <a:gd name="connsiteX2" fmla="*/ 296687 w 1012406"/>
              <a:gd name="connsiteY2" fmla="*/ 43543 h 155260"/>
              <a:gd name="connsiteX3" fmla="*/ 26721 w 1012406"/>
              <a:gd name="connsiteY3" fmla="*/ 139337 h 155260"/>
              <a:gd name="connsiteX4" fmla="*/ 157350 w 1012406"/>
              <a:gd name="connsiteY4" fmla="*/ 26126 h 155260"/>
              <a:gd name="connsiteX5" fmla="*/ 596 w 1012406"/>
              <a:gd name="connsiteY5" fmla="*/ 148046 h 155260"/>
              <a:gd name="connsiteX6" fmla="*/ 113807 w 1012406"/>
              <a:gd name="connsiteY6" fmla="*/ 130629 h 15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06" h="155260">
                <a:moveTo>
                  <a:pt x="1002081" y="0"/>
                </a:moveTo>
                <a:cubicBezTo>
                  <a:pt x="1017321" y="9434"/>
                  <a:pt x="1032562" y="18869"/>
                  <a:pt x="914996" y="26126"/>
                </a:cubicBezTo>
                <a:cubicBezTo>
                  <a:pt x="797430" y="33383"/>
                  <a:pt x="444733" y="24674"/>
                  <a:pt x="296687" y="43543"/>
                </a:cubicBezTo>
                <a:cubicBezTo>
                  <a:pt x="148641" y="62412"/>
                  <a:pt x="49944" y="142240"/>
                  <a:pt x="26721" y="139337"/>
                </a:cubicBezTo>
                <a:cubicBezTo>
                  <a:pt x="3498" y="136434"/>
                  <a:pt x="161704" y="24675"/>
                  <a:pt x="157350" y="26126"/>
                </a:cubicBezTo>
                <a:cubicBezTo>
                  <a:pt x="152996" y="27577"/>
                  <a:pt x="7853" y="130629"/>
                  <a:pt x="596" y="148046"/>
                </a:cubicBezTo>
                <a:cubicBezTo>
                  <a:pt x="-6661" y="165463"/>
                  <a:pt x="53573" y="148046"/>
                  <a:pt x="113807"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644230" y="3437945"/>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0" name="TextBox 89"/>
          <p:cNvSpPr txBox="1"/>
          <p:nvPr/>
        </p:nvSpPr>
        <p:spPr>
          <a:xfrm>
            <a:off x="784653" y="491935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1" name="TextBox 90"/>
          <p:cNvSpPr txBox="1"/>
          <p:nvPr/>
        </p:nvSpPr>
        <p:spPr>
          <a:xfrm>
            <a:off x="890929" y="5971620"/>
            <a:ext cx="338554" cy="369332"/>
          </a:xfrm>
          <a:prstGeom prst="rect">
            <a:avLst/>
          </a:prstGeom>
          <a:noFill/>
        </p:spPr>
        <p:txBody>
          <a:bodyPr wrap="none" rtlCol="0">
            <a:spAutoFit/>
          </a:bodyPr>
          <a:lstStyle/>
          <a:p>
            <a:r>
              <a:rPr lang="en-US" b="1" dirty="0" smtClean="0">
                <a:latin typeface="AhnbergHand" charset="0"/>
                <a:ea typeface="AhnbergHand" charset="0"/>
                <a:cs typeface="AhnbergHand" charset="0"/>
              </a:rPr>
              <a:t>3</a:t>
            </a:r>
            <a:endParaRPr lang="en-US" b="1" dirty="0">
              <a:latin typeface="AhnbergHand" charset="0"/>
              <a:ea typeface="AhnbergHand" charset="0"/>
              <a:cs typeface="AhnbergHand" charset="0"/>
            </a:endParaRPr>
          </a:p>
        </p:txBody>
      </p:sp>
      <p:sp>
        <p:nvSpPr>
          <p:cNvPr id="93" name="TextBox 92"/>
          <p:cNvSpPr txBox="1"/>
          <p:nvPr/>
        </p:nvSpPr>
        <p:spPr>
          <a:xfrm>
            <a:off x="577436" y="1412588"/>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4" name="TextBox 93"/>
          <p:cNvSpPr txBox="1"/>
          <p:nvPr/>
        </p:nvSpPr>
        <p:spPr>
          <a:xfrm>
            <a:off x="6101991" y="113782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2" name="TextBox 91"/>
          <p:cNvSpPr txBox="1"/>
          <p:nvPr/>
        </p:nvSpPr>
        <p:spPr>
          <a:xfrm>
            <a:off x="284953" y="14468"/>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9" name="TextBox 8"/>
          <p:cNvSpPr txBox="1"/>
          <p:nvPr/>
        </p:nvSpPr>
        <p:spPr>
          <a:xfrm>
            <a:off x="4752645" y="568086"/>
            <a:ext cx="4044697"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IPv4 “Forward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5" name="TextBox 94"/>
          <p:cNvSpPr txBox="1"/>
          <p:nvPr/>
        </p:nvSpPr>
        <p:spPr>
          <a:xfrm>
            <a:off x="6270815" y="3252889"/>
            <a:ext cx="3906839"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IPv6 “Source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6" name="Freeform 95"/>
          <p:cNvSpPr/>
          <p:nvPr/>
        </p:nvSpPr>
        <p:spPr>
          <a:xfrm>
            <a:off x="6236664" y="2314900"/>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50581" y="2233495"/>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379203" y="4174668"/>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916396" y="4351742"/>
            <a:ext cx="1236518" cy="444075"/>
            <a:chOff x="7414501" y="4479017"/>
            <a:chExt cx="1236518" cy="444075"/>
          </a:xfrm>
        </p:grpSpPr>
        <p:grpSp>
          <p:nvGrpSpPr>
            <p:cNvPr id="27" name="Group 26"/>
            <p:cNvGrpSpPr/>
            <p:nvPr/>
          </p:nvGrpSpPr>
          <p:grpSpPr>
            <a:xfrm>
              <a:off x="7414501" y="4479017"/>
              <a:ext cx="1236518" cy="420881"/>
              <a:chOff x="7414501" y="4284215"/>
              <a:chExt cx="2140206" cy="615683"/>
            </a:xfrm>
          </p:grpSpPr>
          <p:sp>
            <p:nvSpPr>
              <p:cNvPr id="99" name="Freeform 98"/>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7493919" y="4615315"/>
              <a:ext cx="816249"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Source</a:t>
              </a:r>
              <a:endParaRPr lang="en-US" sz="1400" dirty="0">
                <a:latin typeface="AhnbergHand" charset="0"/>
                <a:ea typeface="AhnbergHand" charset="0"/>
                <a:cs typeface="AhnbergHand" charset="0"/>
              </a:endParaRPr>
            </a:p>
          </p:txBody>
        </p:sp>
      </p:grpSp>
      <p:sp>
        <p:nvSpPr>
          <p:cNvPr id="45" name="Freeform 44"/>
          <p:cNvSpPr/>
          <p:nvPr/>
        </p:nvSpPr>
        <p:spPr>
          <a:xfrm>
            <a:off x="2234317" y="3961139"/>
            <a:ext cx="3042408" cy="499543"/>
          </a:xfrm>
          <a:custGeom>
            <a:avLst/>
            <a:gdLst>
              <a:gd name="connsiteX0" fmla="*/ 0 w 3042408"/>
              <a:gd name="connsiteY0" fmla="*/ 499543 h 499543"/>
              <a:gd name="connsiteX1" fmla="*/ 564542 w 3042408"/>
              <a:gd name="connsiteY1" fmla="*/ 62221 h 499543"/>
              <a:gd name="connsiteX2" fmla="*/ 1582309 w 3042408"/>
              <a:gd name="connsiteY2" fmla="*/ 14513 h 499543"/>
              <a:gd name="connsiteX3" fmla="*/ 2250219 w 3042408"/>
              <a:gd name="connsiteY3" fmla="*/ 173539 h 499543"/>
              <a:gd name="connsiteX4" fmla="*/ 3013544 w 3042408"/>
              <a:gd name="connsiteY4" fmla="*/ 268955 h 499543"/>
              <a:gd name="connsiteX5" fmla="*/ 2894274 w 3042408"/>
              <a:gd name="connsiteY5" fmla="*/ 165588 h 499543"/>
              <a:gd name="connsiteX6" fmla="*/ 3013544 w 3042408"/>
              <a:gd name="connsiteY6" fmla="*/ 268955 h 499543"/>
              <a:gd name="connsiteX7" fmla="*/ 2814761 w 3042408"/>
              <a:gd name="connsiteY7" fmla="*/ 324614 h 49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2408" h="499543">
                <a:moveTo>
                  <a:pt x="0" y="499543"/>
                </a:moveTo>
                <a:cubicBezTo>
                  <a:pt x="150412" y="321301"/>
                  <a:pt x="300824" y="143059"/>
                  <a:pt x="564542" y="62221"/>
                </a:cubicBezTo>
                <a:cubicBezTo>
                  <a:pt x="828260" y="-18617"/>
                  <a:pt x="1301363" y="-4040"/>
                  <a:pt x="1582309" y="14513"/>
                </a:cubicBezTo>
                <a:cubicBezTo>
                  <a:pt x="1863255" y="33066"/>
                  <a:pt x="2011680" y="131132"/>
                  <a:pt x="2250219" y="173539"/>
                </a:cubicBezTo>
                <a:cubicBezTo>
                  <a:pt x="2488758" y="215946"/>
                  <a:pt x="2906202" y="270280"/>
                  <a:pt x="3013544" y="268955"/>
                </a:cubicBezTo>
                <a:cubicBezTo>
                  <a:pt x="3120886" y="267630"/>
                  <a:pt x="2894274" y="165588"/>
                  <a:pt x="2894274" y="165588"/>
                </a:cubicBezTo>
                <a:cubicBezTo>
                  <a:pt x="2894274" y="165588"/>
                  <a:pt x="3026796" y="242451"/>
                  <a:pt x="3013544" y="268955"/>
                </a:cubicBezTo>
                <a:cubicBezTo>
                  <a:pt x="3000292" y="295459"/>
                  <a:pt x="2814761" y="324614"/>
                  <a:pt x="2814761" y="324614"/>
                </a:cubicBezTo>
              </a:path>
            </a:pathLst>
          </a:cu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034943" y="4063117"/>
            <a:ext cx="753523" cy="914400"/>
          </a:xfrm>
          <a:custGeom>
            <a:avLst/>
            <a:gdLst>
              <a:gd name="connsiteX0" fmla="*/ 696083 w 753523"/>
              <a:gd name="connsiteY0" fmla="*/ 0 h 914400"/>
              <a:gd name="connsiteX1" fmla="*/ 688132 w 753523"/>
              <a:gd name="connsiteY1" fmla="*/ 341906 h 914400"/>
              <a:gd name="connsiteX2" fmla="*/ 36125 w 753523"/>
              <a:gd name="connsiteY2" fmla="*/ 874643 h 914400"/>
              <a:gd name="connsiteX3" fmla="*/ 75881 w 753523"/>
              <a:gd name="connsiteY3" fmla="*/ 755373 h 914400"/>
              <a:gd name="connsiteX4" fmla="*/ 4320 w 753523"/>
              <a:gd name="connsiteY4" fmla="*/ 882594 h 914400"/>
              <a:gd name="connsiteX5" fmla="*/ 83833 w 753523"/>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523" h="914400">
                <a:moveTo>
                  <a:pt x="696083" y="0"/>
                </a:moveTo>
                <a:cubicBezTo>
                  <a:pt x="747104" y="98066"/>
                  <a:pt x="798125" y="196132"/>
                  <a:pt x="688132" y="341906"/>
                </a:cubicBezTo>
                <a:cubicBezTo>
                  <a:pt x="578139" y="487680"/>
                  <a:pt x="138167" y="805732"/>
                  <a:pt x="36125" y="874643"/>
                </a:cubicBezTo>
                <a:cubicBezTo>
                  <a:pt x="-65917" y="943554"/>
                  <a:pt x="81182" y="754048"/>
                  <a:pt x="75881" y="755373"/>
                </a:cubicBezTo>
                <a:cubicBezTo>
                  <a:pt x="70580" y="756698"/>
                  <a:pt x="2995" y="856090"/>
                  <a:pt x="4320" y="882594"/>
                </a:cubicBezTo>
                <a:cubicBezTo>
                  <a:pt x="5645" y="909098"/>
                  <a:pt x="83833" y="914400"/>
                  <a:pt x="83833"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287482" y="2111093"/>
            <a:ext cx="1236518" cy="444075"/>
            <a:chOff x="7414501" y="4479017"/>
            <a:chExt cx="1236518" cy="444075"/>
          </a:xfrm>
        </p:grpSpPr>
        <p:grpSp>
          <p:nvGrpSpPr>
            <p:cNvPr id="109" name="Group 108"/>
            <p:cNvGrpSpPr/>
            <p:nvPr/>
          </p:nvGrpSpPr>
          <p:grpSpPr>
            <a:xfrm>
              <a:off x="7414501" y="4479017"/>
              <a:ext cx="1236518" cy="420881"/>
              <a:chOff x="7414501" y="4284215"/>
              <a:chExt cx="2140206" cy="615683"/>
            </a:xfrm>
          </p:grpSpPr>
          <p:sp>
            <p:nvSpPr>
              <p:cNvPr id="111" name="Freeform 110"/>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7493919" y="4615315"/>
              <a:ext cx="816249"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Source</a:t>
              </a:r>
              <a:endParaRPr lang="en-US" sz="1400" dirty="0">
                <a:latin typeface="AhnbergHand" charset="0"/>
                <a:ea typeface="AhnbergHand" charset="0"/>
                <a:cs typeface="AhnbergHand" charset="0"/>
              </a:endParaRPr>
            </a:p>
          </p:txBody>
        </p:sp>
      </p:grpSp>
    </p:spTree>
    <p:extLst>
      <p:ext uri="{BB962C8B-B14F-4D97-AF65-F5344CB8AC3E}">
        <p14:creationId xmlns:p14="http://schemas.microsoft.com/office/powerpoint/2010/main" val="159926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6" y="348244"/>
            <a:ext cx="10515600" cy="1325563"/>
          </a:xfrm>
        </p:spPr>
        <p:txBody>
          <a:bodyPr/>
          <a:lstStyle/>
          <a:p>
            <a:r>
              <a:rPr lang="en-US" smtClean="0">
                <a:solidFill>
                  <a:schemeClr val="accent1"/>
                </a:solidFill>
                <a:latin typeface="Powderfinger Type" charset="0"/>
                <a:ea typeface="Powderfinger Type" charset="0"/>
                <a:cs typeface="Powderfinger Type" charset="0"/>
              </a:rPr>
              <a:t>ICMPv6 </a:t>
            </a:r>
            <a:r>
              <a:rPr lang="en-US" dirty="0" smtClean="0">
                <a:solidFill>
                  <a:schemeClr val="accent1"/>
                </a:solidFill>
                <a:latin typeface="Powderfinger Type" charset="0"/>
                <a:ea typeface="Powderfinger Type" charset="0"/>
                <a:cs typeface="Powderfinger Type" charset="0"/>
              </a:rPr>
              <a:t>and </a:t>
            </a:r>
            <a:r>
              <a:rPr lang="en-US" dirty="0" err="1" smtClean="0">
                <a:solidFill>
                  <a:schemeClr val="accent1"/>
                </a:solidFill>
                <a:latin typeface="Powderfinger Type" charset="0"/>
                <a:ea typeface="Powderfinger Type" charset="0"/>
                <a:cs typeface="Powderfinger Type" charset="0"/>
              </a:rPr>
              <a:t>Anycast</a:t>
            </a:r>
            <a:endParaRPr lang="en-US" dirty="0">
              <a:solidFill>
                <a:schemeClr val="accent1"/>
              </a:solidFill>
              <a:latin typeface="Powderfinger Type" charset="0"/>
              <a:ea typeface="Powderfinger Type" charset="0"/>
              <a:cs typeface="Powderfinger Type" charset="0"/>
            </a:endParaRPr>
          </a:p>
        </p:txBody>
      </p:sp>
      <p:sp>
        <p:nvSpPr>
          <p:cNvPr id="8" name="TextBox 7"/>
          <p:cNvSpPr txBox="1"/>
          <p:nvPr/>
        </p:nvSpPr>
        <p:spPr>
          <a:xfrm>
            <a:off x="1248355" y="3323645"/>
            <a:ext cx="2098651" cy="369332"/>
          </a:xfrm>
          <a:prstGeom prst="rect">
            <a:avLst/>
          </a:prstGeom>
          <a:noFill/>
          <a:ln w="28575">
            <a:solidFill>
              <a:srgbClr val="0070C0"/>
            </a:solidFill>
          </a:ln>
        </p:spPr>
        <p:txBody>
          <a:bodyPr wrap="none" rtlCol="0">
            <a:spAutoFit/>
          </a:bodyPr>
          <a:lstStyle/>
          <a:p>
            <a:r>
              <a:rPr lang="en-US" dirty="0" smtClean="0">
                <a:latin typeface="AhnbergHand" charset="0"/>
                <a:ea typeface="AhnbergHand" charset="0"/>
                <a:cs typeface="AhnbergHand" charset="0"/>
              </a:rPr>
              <a:t>Sender Instance</a:t>
            </a:r>
            <a:endParaRPr lang="en-US" dirty="0">
              <a:latin typeface="AhnbergHand" charset="0"/>
              <a:ea typeface="AhnbergHand" charset="0"/>
              <a:cs typeface="AhnbergHand" charset="0"/>
            </a:endParaRPr>
          </a:p>
        </p:txBody>
      </p:sp>
      <p:sp>
        <p:nvSpPr>
          <p:cNvPr id="9" name="TextBox 8"/>
          <p:cNvSpPr txBox="1"/>
          <p:nvPr/>
        </p:nvSpPr>
        <p:spPr>
          <a:xfrm>
            <a:off x="8230926" y="3030772"/>
            <a:ext cx="926857" cy="369332"/>
          </a:xfrm>
          <a:prstGeom prst="rect">
            <a:avLst/>
          </a:prstGeom>
          <a:noFill/>
        </p:spPr>
        <p:txBody>
          <a:bodyPr wrap="none" rtlCol="0">
            <a:spAutoFit/>
          </a:bodyPr>
          <a:lstStyle/>
          <a:p>
            <a:r>
              <a:rPr lang="en-US" dirty="0" smtClean="0">
                <a:latin typeface="AhnbergHand" charset="0"/>
                <a:ea typeface="AhnbergHand" charset="0"/>
                <a:cs typeface="AhnbergHand" charset="0"/>
              </a:rPr>
              <a:t>Client</a:t>
            </a:r>
            <a:endParaRPr lang="en-US" dirty="0">
              <a:latin typeface="AhnbergHand" charset="0"/>
              <a:ea typeface="AhnbergHand" charset="0"/>
              <a:cs typeface="AhnbergHand" charset="0"/>
            </a:endParaRPr>
          </a:p>
        </p:txBody>
      </p:sp>
      <p:sp>
        <p:nvSpPr>
          <p:cNvPr id="10" name="TextBox 9"/>
          <p:cNvSpPr txBox="1"/>
          <p:nvPr/>
        </p:nvSpPr>
        <p:spPr>
          <a:xfrm>
            <a:off x="1305339" y="4128052"/>
            <a:ext cx="1459054" cy="276999"/>
          </a:xfrm>
          <a:prstGeom prst="rect">
            <a:avLst/>
          </a:prstGeom>
          <a:noFill/>
          <a:ln>
            <a:solidFill>
              <a:schemeClr val="accent4">
                <a:lumMod val="50000"/>
              </a:schemeClr>
            </a:solidFill>
          </a:ln>
        </p:spPr>
        <p:txBody>
          <a:bodyPr wrap="none" rtlCol="0">
            <a:spAutoFit/>
          </a:bodyPr>
          <a:lstStyle/>
          <a:p>
            <a:r>
              <a:rPr lang="en-US" sz="120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11" name="TextBox 10"/>
          <p:cNvSpPr txBox="1"/>
          <p:nvPr/>
        </p:nvSpPr>
        <p:spPr>
          <a:xfrm>
            <a:off x="1248354" y="2552110"/>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12" name="Freeform 11"/>
          <p:cNvSpPr/>
          <p:nvPr/>
        </p:nvSpPr>
        <p:spPr>
          <a:xfrm>
            <a:off x="3403158" y="3352493"/>
            <a:ext cx="4885451" cy="627372"/>
          </a:xfrm>
          <a:custGeom>
            <a:avLst/>
            <a:gdLst>
              <a:gd name="connsiteX0" fmla="*/ 0 w 4885451"/>
              <a:gd name="connsiteY0" fmla="*/ 209691 h 627372"/>
              <a:gd name="connsiteX1" fmla="*/ 826936 w 4885451"/>
              <a:gd name="connsiteY1" fmla="*/ 495938 h 627372"/>
              <a:gd name="connsiteX2" fmla="*/ 1995778 w 4885451"/>
              <a:gd name="connsiteY2" fmla="*/ 623159 h 627372"/>
              <a:gd name="connsiteX3" fmla="*/ 3578087 w 4885451"/>
              <a:gd name="connsiteY3" fmla="*/ 352815 h 627372"/>
              <a:gd name="connsiteX4" fmla="*/ 4794637 w 4885451"/>
              <a:gd name="connsiteY4" fmla="*/ 50665 h 627372"/>
              <a:gd name="connsiteX5" fmla="*/ 4651513 w 4885451"/>
              <a:gd name="connsiteY5" fmla="*/ 2957 h 627372"/>
              <a:gd name="connsiteX6" fmla="*/ 4882101 w 4885451"/>
              <a:gd name="connsiteY6" fmla="*/ 26811 h 627372"/>
              <a:gd name="connsiteX7" fmla="*/ 4794637 w 4885451"/>
              <a:gd name="connsiteY7" fmla="*/ 201740 h 6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5451" h="627372">
                <a:moveTo>
                  <a:pt x="0" y="209691"/>
                </a:moveTo>
                <a:cubicBezTo>
                  <a:pt x="247153" y="318359"/>
                  <a:pt x="494307" y="427027"/>
                  <a:pt x="826936" y="495938"/>
                </a:cubicBezTo>
                <a:cubicBezTo>
                  <a:pt x="1159565" y="564849"/>
                  <a:pt x="1537253" y="647013"/>
                  <a:pt x="1995778" y="623159"/>
                </a:cubicBezTo>
                <a:cubicBezTo>
                  <a:pt x="2454303" y="599305"/>
                  <a:pt x="3111610" y="448231"/>
                  <a:pt x="3578087" y="352815"/>
                </a:cubicBezTo>
                <a:cubicBezTo>
                  <a:pt x="4044564" y="257399"/>
                  <a:pt x="4615733" y="108975"/>
                  <a:pt x="4794637" y="50665"/>
                </a:cubicBezTo>
                <a:cubicBezTo>
                  <a:pt x="4973541" y="-7645"/>
                  <a:pt x="4636936" y="6933"/>
                  <a:pt x="4651513" y="2957"/>
                </a:cubicBezTo>
                <a:cubicBezTo>
                  <a:pt x="4666090" y="-1019"/>
                  <a:pt x="4858247" y="-6320"/>
                  <a:pt x="4882101" y="26811"/>
                </a:cubicBezTo>
                <a:cubicBezTo>
                  <a:pt x="4905955" y="59941"/>
                  <a:pt x="4794637" y="201740"/>
                  <a:pt x="4794637" y="2017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134676" y="3844478"/>
            <a:ext cx="351765" cy="135387"/>
            <a:chOff x="7022831" y="2107096"/>
            <a:chExt cx="914478" cy="334169"/>
          </a:xfrm>
          <a:solidFill>
            <a:schemeClr val="accent2"/>
          </a:solidFill>
        </p:grpSpPr>
        <p:sp>
          <p:nvSpPr>
            <p:cNvPr id="13" name="Freeform 12"/>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992629" y="3929151"/>
            <a:ext cx="351765" cy="135387"/>
            <a:chOff x="7022831" y="2107096"/>
            <a:chExt cx="914478" cy="334169"/>
          </a:xfrm>
          <a:solidFill>
            <a:schemeClr val="accent2"/>
          </a:solidFill>
        </p:grpSpPr>
        <p:sp>
          <p:nvSpPr>
            <p:cNvPr id="18" name="Freeform 1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933974" y="3828327"/>
            <a:ext cx="351765" cy="135387"/>
            <a:chOff x="7022831" y="2107096"/>
            <a:chExt cx="914478" cy="334169"/>
          </a:xfrm>
          <a:solidFill>
            <a:schemeClr val="accent2"/>
          </a:solidFill>
        </p:grpSpPr>
        <p:sp>
          <p:nvSpPr>
            <p:cNvPr id="21" name="Freeform 2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863299" y="3666179"/>
            <a:ext cx="351765" cy="135387"/>
            <a:chOff x="7022831" y="2107096"/>
            <a:chExt cx="914478" cy="334169"/>
          </a:xfrm>
        </p:grpSpPr>
        <p:sp>
          <p:nvSpPr>
            <p:cNvPr id="24" name="Freeform 2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540026" y="3599976"/>
            <a:ext cx="351765" cy="135387"/>
            <a:chOff x="7022831" y="2107096"/>
            <a:chExt cx="914478" cy="334169"/>
          </a:xfrm>
        </p:grpSpPr>
        <p:sp>
          <p:nvSpPr>
            <p:cNvPr id="27" name="Freeform 26"/>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p:cNvSpPr/>
          <p:nvPr/>
        </p:nvSpPr>
        <p:spPr>
          <a:xfrm>
            <a:off x="934022" y="1943861"/>
            <a:ext cx="3075737" cy="3268985"/>
          </a:xfrm>
          <a:custGeom>
            <a:avLst/>
            <a:gdLst>
              <a:gd name="connsiteX0" fmla="*/ 2485039 w 3075737"/>
              <a:gd name="connsiteY0" fmla="*/ 1093537 h 3268985"/>
              <a:gd name="connsiteX1" fmla="*/ 2564552 w 3075737"/>
              <a:gd name="connsiteY1" fmla="*/ 799339 h 3268985"/>
              <a:gd name="connsiteX2" fmla="*/ 2461185 w 3075737"/>
              <a:gd name="connsiteY2" fmla="*/ 362017 h 3268985"/>
              <a:gd name="connsiteX3" fmla="*/ 2190841 w 3075737"/>
              <a:gd name="connsiteY3" fmla="*/ 465384 h 3268985"/>
              <a:gd name="connsiteX4" fmla="*/ 1960253 w 3075737"/>
              <a:gd name="connsiteY4" fmla="*/ 218894 h 3268985"/>
              <a:gd name="connsiteX5" fmla="*/ 1514980 w 3075737"/>
              <a:gd name="connsiteY5" fmla="*/ 4209 h 3268985"/>
              <a:gd name="connsiteX6" fmla="*/ 974291 w 3075737"/>
              <a:gd name="connsiteY6" fmla="*/ 417676 h 3268985"/>
              <a:gd name="connsiteX7" fmla="*/ 998145 w 3075737"/>
              <a:gd name="connsiteY7" fmla="*/ 528995 h 3268985"/>
              <a:gd name="connsiteX8" fmla="*/ 886827 w 3075737"/>
              <a:gd name="connsiteY8" fmla="*/ 441530 h 3268985"/>
              <a:gd name="connsiteX9" fmla="*/ 552872 w 3075737"/>
              <a:gd name="connsiteY9" fmla="*/ 139381 h 3268985"/>
              <a:gd name="connsiteX10" fmla="*/ 59891 w 3075737"/>
              <a:gd name="connsiteY10" fmla="*/ 401774 h 3268985"/>
              <a:gd name="connsiteX11" fmla="*/ 43988 w 3075737"/>
              <a:gd name="connsiteY11" fmla="*/ 926560 h 3268985"/>
              <a:gd name="connsiteX12" fmla="*/ 91696 w 3075737"/>
              <a:gd name="connsiteY12" fmla="*/ 1117391 h 3268985"/>
              <a:gd name="connsiteX13" fmla="*/ 298430 w 3075737"/>
              <a:gd name="connsiteY13" fmla="*/ 1117391 h 3268985"/>
              <a:gd name="connsiteX14" fmla="*/ 131453 w 3075737"/>
              <a:gd name="connsiteY14" fmla="*/ 1133294 h 3268985"/>
              <a:gd name="connsiteX15" fmla="*/ 4232 w 3075737"/>
              <a:gd name="connsiteY15" fmla="*/ 1681934 h 3268985"/>
              <a:gd name="connsiteX16" fmla="*/ 290479 w 3075737"/>
              <a:gd name="connsiteY16" fmla="*/ 1888668 h 3268985"/>
              <a:gd name="connsiteX17" fmla="*/ 147355 w 3075737"/>
              <a:gd name="connsiteY17" fmla="*/ 1912522 h 3268985"/>
              <a:gd name="connsiteX18" fmla="*/ 83745 w 3075737"/>
              <a:gd name="connsiteY18" fmla="*/ 2381649 h 3268985"/>
              <a:gd name="connsiteX19" fmla="*/ 258674 w 3075737"/>
              <a:gd name="connsiteY19" fmla="*/ 2803068 h 3268985"/>
              <a:gd name="connsiteX20" fmla="*/ 608531 w 3075737"/>
              <a:gd name="connsiteY20" fmla="*/ 2771262 h 3268985"/>
              <a:gd name="connsiteX21" fmla="*/ 783460 w 3075737"/>
              <a:gd name="connsiteY21" fmla="*/ 3089315 h 3268985"/>
              <a:gd name="connsiteX22" fmla="*/ 1578590 w 3075737"/>
              <a:gd name="connsiteY22" fmla="*/ 3264243 h 3268985"/>
              <a:gd name="connsiteX23" fmla="*/ 1840983 w 3075737"/>
              <a:gd name="connsiteY23" fmla="*/ 2906435 h 3268985"/>
              <a:gd name="connsiteX24" fmla="*/ 2047717 w 3075737"/>
              <a:gd name="connsiteY24" fmla="*/ 3001850 h 3268985"/>
              <a:gd name="connsiteX25" fmla="*/ 3049581 w 3075737"/>
              <a:gd name="connsiteY25" fmla="*/ 2850776 h 3268985"/>
              <a:gd name="connsiteX26" fmla="*/ 2739481 w 3075737"/>
              <a:gd name="connsiteY26" fmla="*/ 2119256 h 3268985"/>
              <a:gd name="connsiteX27" fmla="*/ 2270354 w 3075737"/>
              <a:gd name="connsiteY27" fmla="*/ 1920473 h 3268985"/>
              <a:gd name="connsiteX28" fmla="*/ 2508893 w 3075737"/>
              <a:gd name="connsiteY28" fmla="*/ 1602421 h 3268985"/>
              <a:gd name="connsiteX29" fmla="*/ 2373721 w 3075737"/>
              <a:gd name="connsiteY29" fmla="*/ 1204856 h 3268985"/>
              <a:gd name="connsiteX30" fmla="*/ 2254451 w 3075737"/>
              <a:gd name="connsiteY30" fmla="*/ 1276417 h 3268985"/>
              <a:gd name="connsiteX31" fmla="*/ 2492990 w 3075737"/>
              <a:gd name="connsiteY31" fmla="*/ 1037878 h 32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75737" h="3268985">
                <a:moveTo>
                  <a:pt x="2485039" y="1093537"/>
                </a:moveTo>
                <a:cubicBezTo>
                  <a:pt x="2526783" y="1007398"/>
                  <a:pt x="2568528" y="921259"/>
                  <a:pt x="2564552" y="799339"/>
                </a:cubicBezTo>
                <a:cubicBezTo>
                  <a:pt x="2560576" y="677419"/>
                  <a:pt x="2523470" y="417676"/>
                  <a:pt x="2461185" y="362017"/>
                </a:cubicBezTo>
                <a:cubicBezTo>
                  <a:pt x="2398900" y="306358"/>
                  <a:pt x="2274330" y="489238"/>
                  <a:pt x="2190841" y="465384"/>
                </a:cubicBezTo>
                <a:cubicBezTo>
                  <a:pt x="2107352" y="441530"/>
                  <a:pt x="2072896" y="295756"/>
                  <a:pt x="1960253" y="218894"/>
                </a:cubicBezTo>
                <a:cubicBezTo>
                  <a:pt x="1847610" y="142032"/>
                  <a:pt x="1679307" y="-28921"/>
                  <a:pt x="1514980" y="4209"/>
                </a:cubicBezTo>
                <a:cubicBezTo>
                  <a:pt x="1350653" y="37339"/>
                  <a:pt x="1060430" y="330212"/>
                  <a:pt x="974291" y="417676"/>
                </a:cubicBezTo>
                <a:cubicBezTo>
                  <a:pt x="888152" y="505140"/>
                  <a:pt x="1012722" y="525019"/>
                  <a:pt x="998145" y="528995"/>
                </a:cubicBezTo>
                <a:cubicBezTo>
                  <a:pt x="983568" y="532971"/>
                  <a:pt x="961039" y="506466"/>
                  <a:pt x="886827" y="441530"/>
                </a:cubicBezTo>
                <a:cubicBezTo>
                  <a:pt x="812615" y="376594"/>
                  <a:pt x="690695" y="146007"/>
                  <a:pt x="552872" y="139381"/>
                </a:cubicBezTo>
                <a:cubicBezTo>
                  <a:pt x="415049" y="132755"/>
                  <a:pt x="144705" y="270578"/>
                  <a:pt x="59891" y="401774"/>
                </a:cubicBezTo>
                <a:cubicBezTo>
                  <a:pt x="-24923" y="532970"/>
                  <a:pt x="38687" y="807290"/>
                  <a:pt x="43988" y="926560"/>
                </a:cubicBezTo>
                <a:cubicBezTo>
                  <a:pt x="49289" y="1045829"/>
                  <a:pt x="49289" y="1085586"/>
                  <a:pt x="91696" y="1117391"/>
                </a:cubicBezTo>
                <a:cubicBezTo>
                  <a:pt x="134103" y="1149196"/>
                  <a:pt x="291804" y="1114741"/>
                  <a:pt x="298430" y="1117391"/>
                </a:cubicBezTo>
                <a:cubicBezTo>
                  <a:pt x="305056" y="1120041"/>
                  <a:pt x="180486" y="1039204"/>
                  <a:pt x="131453" y="1133294"/>
                </a:cubicBezTo>
                <a:cubicBezTo>
                  <a:pt x="82420" y="1227384"/>
                  <a:pt x="-22272" y="1556038"/>
                  <a:pt x="4232" y="1681934"/>
                </a:cubicBezTo>
                <a:cubicBezTo>
                  <a:pt x="30736" y="1807830"/>
                  <a:pt x="266625" y="1850237"/>
                  <a:pt x="290479" y="1888668"/>
                </a:cubicBezTo>
                <a:cubicBezTo>
                  <a:pt x="314333" y="1927099"/>
                  <a:pt x="181811" y="1830359"/>
                  <a:pt x="147355" y="1912522"/>
                </a:cubicBezTo>
                <a:cubicBezTo>
                  <a:pt x="112899" y="1994685"/>
                  <a:pt x="65192" y="2233225"/>
                  <a:pt x="83745" y="2381649"/>
                </a:cubicBezTo>
                <a:cubicBezTo>
                  <a:pt x="102298" y="2530073"/>
                  <a:pt x="171210" y="2738133"/>
                  <a:pt x="258674" y="2803068"/>
                </a:cubicBezTo>
                <a:cubicBezTo>
                  <a:pt x="346138" y="2868003"/>
                  <a:pt x="521067" y="2723554"/>
                  <a:pt x="608531" y="2771262"/>
                </a:cubicBezTo>
                <a:cubicBezTo>
                  <a:pt x="695995" y="2818970"/>
                  <a:pt x="621783" y="3007152"/>
                  <a:pt x="783460" y="3089315"/>
                </a:cubicBezTo>
                <a:cubicBezTo>
                  <a:pt x="945136" y="3171479"/>
                  <a:pt x="1402336" y="3294723"/>
                  <a:pt x="1578590" y="3264243"/>
                </a:cubicBezTo>
                <a:cubicBezTo>
                  <a:pt x="1754844" y="3233763"/>
                  <a:pt x="1762795" y="2950167"/>
                  <a:pt x="1840983" y="2906435"/>
                </a:cubicBezTo>
                <a:cubicBezTo>
                  <a:pt x="1919171" y="2862703"/>
                  <a:pt x="1846284" y="3011126"/>
                  <a:pt x="2047717" y="3001850"/>
                </a:cubicBezTo>
                <a:cubicBezTo>
                  <a:pt x="2249150" y="2992574"/>
                  <a:pt x="2934287" y="2997875"/>
                  <a:pt x="3049581" y="2850776"/>
                </a:cubicBezTo>
                <a:cubicBezTo>
                  <a:pt x="3164875" y="2703677"/>
                  <a:pt x="2869352" y="2274307"/>
                  <a:pt x="2739481" y="2119256"/>
                </a:cubicBezTo>
                <a:cubicBezTo>
                  <a:pt x="2609610" y="1964205"/>
                  <a:pt x="2308785" y="2006612"/>
                  <a:pt x="2270354" y="1920473"/>
                </a:cubicBezTo>
                <a:cubicBezTo>
                  <a:pt x="2231923" y="1834334"/>
                  <a:pt x="2491665" y="1721691"/>
                  <a:pt x="2508893" y="1602421"/>
                </a:cubicBezTo>
                <a:cubicBezTo>
                  <a:pt x="2526121" y="1483152"/>
                  <a:pt x="2416128" y="1259190"/>
                  <a:pt x="2373721" y="1204856"/>
                </a:cubicBezTo>
                <a:cubicBezTo>
                  <a:pt x="2331314" y="1150522"/>
                  <a:pt x="2234573" y="1304247"/>
                  <a:pt x="2254451" y="1276417"/>
                </a:cubicBezTo>
                <a:cubicBezTo>
                  <a:pt x="2274329" y="1248587"/>
                  <a:pt x="2492990" y="1037878"/>
                  <a:pt x="2492990" y="1037878"/>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4166" y="1563359"/>
            <a:ext cx="2747868" cy="369332"/>
          </a:xfrm>
          <a:prstGeom prst="rect">
            <a:avLst/>
          </a:prstGeom>
          <a:noFill/>
        </p:spPr>
        <p:txBody>
          <a:bodyPr wrap="none" rtlCol="0">
            <a:spAutoFit/>
          </a:bodyPr>
          <a:lstStyle/>
          <a:p>
            <a:r>
              <a:rPr lang="en-US" dirty="0" err="1" smtClean="0">
                <a:latin typeface="AhnbergHand" charset="0"/>
                <a:ea typeface="AhnbergHand" charset="0"/>
                <a:cs typeface="AhnbergHand" charset="0"/>
              </a:rPr>
              <a:t>Anycast</a:t>
            </a:r>
            <a:r>
              <a:rPr lang="en-US" dirty="0" smtClean="0">
                <a:latin typeface="AhnbergHand" charset="0"/>
                <a:ea typeface="AhnbergHand" charset="0"/>
                <a:cs typeface="AhnbergHand" charset="0"/>
              </a:rPr>
              <a:t> Constellation</a:t>
            </a:r>
            <a:endParaRPr lang="en-US" dirty="0">
              <a:latin typeface="AhnbergHand" charset="0"/>
              <a:ea typeface="AhnbergHand" charset="0"/>
              <a:cs typeface="AhnbergHand" charset="0"/>
            </a:endParaRPr>
          </a:p>
        </p:txBody>
      </p:sp>
      <p:sp>
        <p:nvSpPr>
          <p:cNvPr id="31" name="TextBox 30"/>
          <p:cNvSpPr txBox="1"/>
          <p:nvPr/>
        </p:nvSpPr>
        <p:spPr>
          <a:xfrm>
            <a:off x="1742363" y="2908147"/>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32" name="TextBox 31"/>
          <p:cNvSpPr txBox="1"/>
          <p:nvPr/>
        </p:nvSpPr>
        <p:spPr>
          <a:xfrm>
            <a:off x="1981036" y="4519724"/>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33" name="Freeform 32"/>
          <p:cNvSpPr/>
          <p:nvPr/>
        </p:nvSpPr>
        <p:spPr>
          <a:xfrm>
            <a:off x="3478869" y="2750992"/>
            <a:ext cx="4766634" cy="723728"/>
          </a:xfrm>
          <a:custGeom>
            <a:avLst/>
            <a:gdLst>
              <a:gd name="connsiteX0" fmla="*/ 4766634 w 4766634"/>
              <a:gd name="connsiteY0" fmla="*/ 445432 h 723728"/>
              <a:gd name="connsiteX1" fmla="*/ 4241848 w 4766634"/>
              <a:gd name="connsiteY1" fmla="*/ 63770 h 723728"/>
              <a:gd name="connsiteX2" fmla="*/ 2890126 w 4766634"/>
              <a:gd name="connsiteY2" fmla="*/ 24013 h 723728"/>
              <a:gd name="connsiteX3" fmla="*/ 1252157 w 4766634"/>
              <a:gd name="connsiteY3" fmla="*/ 310260 h 723728"/>
              <a:gd name="connsiteX4" fmla="*/ 59461 w 4766634"/>
              <a:gd name="connsiteY4" fmla="*/ 644215 h 723728"/>
              <a:gd name="connsiteX5" fmla="*/ 162828 w 4766634"/>
              <a:gd name="connsiteY5" fmla="*/ 493140 h 723728"/>
              <a:gd name="connsiteX6" fmla="*/ 11754 w 4766634"/>
              <a:gd name="connsiteY6" fmla="*/ 652166 h 723728"/>
              <a:gd name="connsiteX7" fmla="*/ 258244 w 4766634"/>
              <a:gd name="connsiteY7" fmla="*/ 723728 h 723728"/>
              <a:gd name="connsiteX8" fmla="*/ 258244 w 4766634"/>
              <a:gd name="connsiteY8" fmla="*/ 723728 h 723728"/>
              <a:gd name="connsiteX9" fmla="*/ 83315 w 4766634"/>
              <a:gd name="connsiteY9" fmla="*/ 691923 h 7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6634" h="723728">
                <a:moveTo>
                  <a:pt x="4766634" y="445432"/>
                </a:moveTo>
                <a:cubicBezTo>
                  <a:pt x="4660616" y="289719"/>
                  <a:pt x="4554599" y="134006"/>
                  <a:pt x="4241848" y="63770"/>
                </a:cubicBezTo>
                <a:cubicBezTo>
                  <a:pt x="3929097" y="-6466"/>
                  <a:pt x="3388408" y="-17069"/>
                  <a:pt x="2890126" y="24013"/>
                </a:cubicBezTo>
                <a:cubicBezTo>
                  <a:pt x="2391844" y="65095"/>
                  <a:pt x="1723934" y="206893"/>
                  <a:pt x="1252157" y="310260"/>
                </a:cubicBezTo>
                <a:cubicBezTo>
                  <a:pt x="780379" y="413627"/>
                  <a:pt x="241016" y="613735"/>
                  <a:pt x="59461" y="644215"/>
                </a:cubicBezTo>
                <a:cubicBezTo>
                  <a:pt x="-122094" y="674695"/>
                  <a:pt x="170779" y="491815"/>
                  <a:pt x="162828" y="493140"/>
                </a:cubicBezTo>
                <a:cubicBezTo>
                  <a:pt x="154877" y="494465"/>
                  <a:pt x="-4149" y="613735"/>
                  <a:pt x="11754" y="652166"/>
                </a:cubicBezTo>
                <a:cubicBezTo>
                  <a:pt x="27657" y="690597"/>
                  <a:pt x="258244" y="723728"/>
                  <a:pt x="258244" y="723728"/>
                </a:cubicBezTo>
                <a:lnTo>
                  <a:pt x="258244" y="723728"/>
                </a:lnTo>
                <a:lnTo>
                  <a:pt x="83315" y="6919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286043" y="2711961"/>
            <a:ext cx="351765" cy="135387"/>
            <a:chOff x="7022831" y="2107096"/>
            <a:chExt cx="914478" cy="334169"/>
          </a:xfrm>
        </p:grpSpPr>
        <p:sp>
          <p:nvSpPr>
            <p:cNvPr id="35" name="Freeform 34"/>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021998" y="2735070"/>
            <a:ext cx="351765" cy="135387"/>
            <a:chOff x="7022831" y="2107096"/>
            <a:chExt cx="914478" cy="334169"/>
          </a:xfrm>
        </p:grpSpPr>
        <p:sp>
          <p:nvSpPr>
            <p:cNvPr id="38" name="Freeform 3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38371" y="2881234"/>
            <a:ext cx="351765" cy="135387"/>
            <a:chOff x="7022831" y="2107096"/>
            <a:chExt cx="914478" cy="334169"/>
          </a:xfrm>
        </p:grpSpPr>
        <p:sp>
          <p:nvSpPr>
            <p:cNvPr id="41" name="Freeform 4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149428" y="3056245"/>
            <a:ext cx="351765" cy="135387"/>
            <a:chOff x="7022831" y="2107096"/>
            <a:chExt cx="914478" cy="334169"/>
          </a:xfrm>
        </p:grpSpPr>
        <p:sp>
          <p:nvSpPr>
            <p:cNvPr id="44" name="Freeform 4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2826353" y="4015409"/>
            <a:ext cx="1451449" cy="333954"/>
          </a:xfrm>
          <a:custGeom>
            <a:avLst/>
            <a:gdLst>
              <a:gd name="connsiteX0" fmla="*/ 1451449 w 1451449"/>
              <a:gd name="connsiteY0" fmla="*/ 0 h 333954"/>
              <a:gd name="connsiteX1" fmla="*/ 1133397 w 1451449"/>
              <a:gd name="connsiteY1" fmla="*/ 87464 h 333954"/>
              <a:gd name="connsiteX2" fmla="*/ 616562 w 1451449"/>
              <a:gd name="connsiteY2" fmla="*/ 182880 h 333954"/>
              <a:gd name="connsiteX3" fmla="*/ 12263 w 1451449"/>
              <a:gd name="connsiteY3" fmla="*/ 262393 h 333954"/>
              <a:gd name="connsiteX4" fmla="*/ 195143 w 1451449"/>
              <a:gd name="connsiteY4" fmla="*/ 151074 h 333954"/>
              <a:gd name="connsiteX5" fmla="*/ 4311 w 1451449"/>
              <a:gd name="connsiteY5" fmla="*/ 262393 h 333954"/>
              <a:gd name="connsiteX6" fmla="*/ 195143 w 1451449"/>
              <a:gd name="connsiteY6" fmla="*/ 333954 h 3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49" h="333954">
                <a:moveTo>
                  <a:pt x="1451449" y="0"/>
                </a:moveTo>
                <a:cubicBezTo>
                  <a:pt x="1361997" y="28492"/>
                  <a:pt x="1272545" y="56984"/>
                  <a:pt x="1133397" y="87464"/>
                </a:cubicBezTo>
                <a:cubicBezTo>
                  <a:pt x="994249" y="117944"/>
                  <a:pt x="803418" y="153725"/>
                  <a:pt x="616562" y="182880"/>
                </a:cubicBezTo>
                <a:cubicBezTo>
                  <a:pt x="429706" y="212035"/>
                  <a:pt x="82499" y="267694"/>
                  <a:pt x="12263" y="262393"/>
                </a:cubicBezTo>
                <a:cubicBezTo>
                  <a:pt x="-57974" y="257092"/>
                  <a:pt x="196468" y="151074"/>
                  <a:pt x="195143" y="151074"/>
                </a:cubicBezTo>
                <a:cubicBezTo>
                  <a:pt x="193818" y="151074"/>
                  <a:pt x="4311" y="231913"/>
                  <a:pt x="4311" y="262393"/>
                </a:cubicBezTo>
                <a:cubicBezTo>
                  <a:pt x="4311" y="292873"/>
                  <a:pt x="99727" y="313413"/>
                  <a:pt x="195143" y="33395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69817" y="3943847"/>
            <a:ext cx="2632200" cy="787179"/>
          </a:xfrm>
          <a:custGeom>
            <a:avLst/>
            <a:gdLst>
              <a:gd name="connsiteX0" fmla="*/ 2632200 w 2632200"/>
              <a:gd name="connsiteY0" fmla="*/ 0 h 787179"/>
              <a:gd name="connsiteX1" fmla="*/ 1972242 w 2632200"/>
              <a:gd name="connsiteY1" fmla="*/ 310101 h 787179"/>
              <a:gd name="connsiteX2" fmla="*/ 135491 w 2632200"/>
              <a:gd name="connsiteY2" fmla="*/ 691763 h 787179"/>
              <a:gd name="connsiteX3" fmla="*/ 310420 w 2632200"/>
              <a:gd name="connsiteY3" fmla="*/ 580445 h 787179"/>
              <a:gd name="connsiteX4" fmla="*/ 319 w 2632200"/>
              <a:gd name="connsiteY4" fmla="*/ 723569 h 787179"/>
              <a:gd name="connsiteX5" fmla="*/ 246809 w 2632200"/>
              <a:gd name="connsiteY5" fmla="*/ 787179 h 7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2200" h="787179">
                <a:moveTo>
                  <a:pt x="2632200" y="0"/>
                </a:moveTo>
                <a:cubicBezTo>
                  <a:pt x="2510280" y="97403"/>
                  <a:pt x="2388360" y="194807"/>
                  <a:pt x="1972242" y="310101"/>
                </a:cubicBezTo>
                <a:cubicBezTo>
                  <a:pt x="1556124" y="425395"/>
                  <a:pt x="412461" y="646706"/>
                  <a:pt x="135491" y="691763"/>
                </a:cubicBezTo>
                <a:cubicBezTo>
                  <a:pt x="-141479" y="736820"/>
                  <a:pt x="332949" y="575144"/>
                  <a:pt x="310420" y="580445"/>
                </a:cubicBezTo>
                <a:cubicBezTo>
                  <a:pt x="287891" y="585746"/>
                  <a:pt x="10921" y="689113"/>
                  <a:pt x="319" y="723569"/>
                </a:cubicBezTo>
                <a:cubicBezTo>
                  <a:pt x="-10283" y="758025"/>
                  <a:pt x="246809" y="787179"/>
                  <a:pt x="246809" y="787179"/>
                </a:cubicBezTo>
              </a:path>
            </a:pathLst>
          </a:cu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684102" y="4858161"/>
            <a:ext cx="8349414" cy="1754326"/>
          </a:xfrm>
          <a:prstGeom prst="rect">
            <a:avLst/>
          </a:prstGeom>
          <a:noFill/>
        </p:spPr>
        <p:txBody>
          <a:bodyPr wrap="square" rtlCol="0">
            <a:spAutoFit/>
          </a:bodyPr>
          <a:lstStyle/>
          <a:p>
            <a:r>
              <a:rPr lang="en-US" dirty="0" smtClean="0">
                <a:ea typeface="AhnbergHand" charset="0"/>
                <a:cs typeface="AhnbergHand" charset="0"/>
              </a:rPr>
              <a:t>It is not obvious (or </a:t>
            </a:r>
            <a:r>
              <a:rPr lang="en-US" smtClean="0">
                <a:ea typeface="AhnbergHand" charset="0"/>
                <a:cs typeface="AhnbergHand" charset="0"/>
              </a:rPr>
              <a:t>even assured</a:t>
            </a:r>
            <a:r>
              <a:rPr lang="en-US" dirty="0" smtClean="0">
                <a:ea typeface="AhnbergHand" charset="0"/>
                <a:cs typeface="AhnbergHand" charset="0"/>
              </a:rPr>
              <a:t>) that every router on the path from an </a:t>
            </a:r>
            <a:r>
              <a:rPr lang="en-US" dirty="0" err="1" smtClean="0">
                <a:ea typeface="AhnbergHand" charset="0"/>
                <a:cs typeface="AhnbergHand" charset="0"/>
              </a:rPr>
              <a:t>anycast</a:t>
            </a:r>
            <a:r>
              <a:rPr lang="en-US" dirty="0" smtClean="0">
                <a:ea typeface="AhnbergHand" charset="0"/>
                <a:cs typeface="AhnbergHand" charset="0"/>
              </a:rPr>
              <a:t> instance to a client host will necessarily be part of the same </a:t>
            </a:r>
            <a:r>
              <a:rPr lang="en-US" dirty="0" err="1" smtClean="0">
                <a:ea typeface="AhnbergHand" charset="0"/>
                <a:cs typeface="AhnbergHand" charset="0"/>
              </a:rPr>
              <a:t>anycast</a:t>
            </a:r>
            <a:r>
              <a:rPr lang="en-US" dirty="0" smtClean="0">
                <a:ea typeface="AhnbergHand" charset="0"/>
                <a:cs typeface="AhnbergHand" charset="0"/>
              </a:rPr>
              <a:t> instance “cloud” </a:t>
            </a:r>
          </a:p>
          <a:p>
            <a:endParaRPr lang="en-US" dirty="0">
              <a:ea typeface="AhnbergHand" charset="0"/>
              <a:cs typeface="AhnbergHand" charset="0"/>
            </a:endParaRPr>
          </a:p>
          <a:p>
            <a:r>
              <a:rPr lang="en-US" dirty="0" smtClean="0">
                <a:ea typeface="AhnbergHand" charset="0"/>
                <a:cs typeface="AhnbergHand" charset="0"/>
              </a:rPr>
              <a:t>The implication is that in </a:t>
            </a:r>
            <a:r>
              <a:rPr lang="en-US" dirty="0" err="1" smtClean="0">
                <a:ea typeface="AhnbergHand" charset="0"/>
                <a:cs typeface="AhnbergHand" charset="0"/>
              </a:rPr>
              <a:t>anycast</a:t>
            </a:r>
            <a:r>
              <a:rPr lang="en-US" dirty="0" smtClean="0">
                <a:ea typeface="AhnbergHand" charset="0"/>
                <a:cs typeface="AhnbergHand" charset="0"/>
              </a:rPr>
              <a:t>, the reverse ICMPv6 PTB messages will not necessarily head back to the original sender!</a:t>
            </a:r>
            <a:endParaRPr lang="en-US" dirty="0">
              <a:ea typeface="AhnbergHand" charset="0"/>
              <a:cs typeface="AhnbergHand" charset="0"/>
            </a:endParaRPr>
          </a:p>
          <a:p>
            <a:endParaRPr lang="en-US" dirty="0"/>
          </a:p>
        </p:txBody>
      </p:sp>
      <p:sp>
        <p:nvSpPr>
          <p:cNvPr id="3" name="Freeform 2"/>
          <p:cNvSpPr/>
          <p:nvPr/>
        </p:nvSpPr>
        <p:spPr>
          <a:xfrm>
            <a:off x="3541803" y="4091940"/>
            <a:ext cx="1510257" cy="473062"/>
          </a:xfrm>
          <a:custGeom>
            <a:avLst/>
            <a:gdLst>
              <a:gd name="connsiteX0" fmla="*/ 1510257 w 1510257"/>
              <a:gd name="connsiteY0" fmla="*/ 0 h 473062"/>
              <a:gd name="connsiteX1" fmla="*/ 969237 w 1510257"/>
              <a:gd name="connsiteY1" fmla="*/ 205740 h 473062"/>
              <a:gd name="connsiteX2" fmla="*/ 268197 w 1510257"/>
              <a:gd name="connsiteY2" fmla="*/ 373380 h 473062"/>
              <a:gd name="connsiteX3" fmla="*/ 1497 w 1510257"/>
              <a:gd name="connsiteY3" fmla="*/ 419100 h 473062"/>
              <a:gd name="connsiteX4" fmla="*/ 153897 w 1510257"/>
              <a:gd name="connsiteY4" fmla="*/ 243840 h 473062"/>
              <a:gd name="connsiteX5" fmla="*/ 16737 w 1510257"/>
              <a:gd name="connsiteY5" fmla="*/ 441960 h 473062"/>
              <a:gd name="connsiteX6" fmla="*/ 153897 w 1510257"/>
              <a:gd name="connsiteY6" fmla="*/ 472440 h 47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257" h="473062">
                <a:moveTo>
                  <a:pt x="1510257" y="0"/>
                </a:moveTo>
                <a:cubicBezTo>
                  <a:pt x="1343252" y="71755"/>
                  <a:pt x="1176247" y="143510"/>
                  <a:pt x="969237" y="205740"/>
                </a:cubicBezTo>
                <a:cubicBezTo>
                  <a:pt x="762227" y="267970"/>
                  <a:pt x="429487" y="337820"/>
                  <a:pt x="268197" y="373380"/>
                </a:cubicBezTo>
                <a:cubicBezTo>
                  <a:pt x="106907" y="408940"/>
                  <a:pt x="20547" y="440690"/>
                  <a:pt x="1497" y="419100"/>
                </a:cubicBezTo>
                <a:cubicBezTo>
                  <a:pt x="-17553" y="397510"/>
                  <a:pt x="151357" y="240030"/>
                  <a:pt x="153897" y="243840"/>
                </a:cubicBezTo>
                <a:cubicBezTo>
                  <a:pt x="156437" y="247650"/>
                  <a:pt x="16737" y="403860"/>
                  <a:pt x="16737" y="441960"/>
                </a:cubicBezTo>
                <a:cubicBezTo>
                  <a:pt x="16737" y="480060"/>
                  <a:pt x="153897" y="472440"/>
                  <a:pt x="153897" y="47244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4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4134465"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New Dependencies</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4" y="1790617"/>
            <a:ext cx="9250220" cy="2677656"/>
          </a:xfrm>
          <a:prstGeom prst="rect">
            <a:avLst/>
          </a:prstGeom>
          <a:noFill/>
        </p:spPr>
        <p:txBody>
          <a:bodyPr wrap="square" rtlCol="0">
            <a:spAutoFit/>
          </a:bodyPr>
          <a:lstStyle/>
          <a:p>
            <a:r>
              <a:rPr lang="en-US" sz="2400" dirty="0" smtClean="0">
                <a:ea typeface="AhnbergHand" charset="0"/>
                <a:cs typeface="AhnbergHand" charset="0"/>
              </a:rPr>
              <a:t>For IP fragmentation to work in IPv6 then:</a:t>
            </a:r>
          </a:p>
          <a:p>
            <a:endParaRPr lang="en-US" sz="2400" dirty="0">
              <a:ea typeface="AhnbergHand" charset="0"/>
              <a:cs typeface="AhnbergHand" charset="0"/>
            </a:endParaRPr>
          </a:p>
          <a:p>
            <a:r>
              <a:rPr lang="en-US" sz="2400" dirty="0" smtClean="0">
                <a:ea typeface="AhnbergHand" charset="0"/>
                <a:cs typeface="AhnbergHand" charset="0"/>
              </a:rPr>
              <a:t>  - all ICMPv6 messages have to be passed </a:t>
            </a:r>
            <a:r>
              <a:rPr lang="en-US" sz="2400" dirty="0" smtClean="0">
                <a:solidFill>
                  <a:srgbClr val="FF0000"/>
                </a:solidFill>
                <a:ea typeface="AhnbergHand" charset="0"/>
                <a:cs typeface="AhnbergHand" charset="0"/>
              </a:rPr>
              <a:t>backwards</a:t>
            </a:r>
            <a:r>
              <a:rPr lang="en-US" sz="2400" dirty="0" smtClean="0">
                <a:ea typeface="AhnbergHand" charset="0"/>
                <a:cs typeface="AhnbergHand" charset="0"/>
              </a:rPr>
              <a:t> from the interior</a:t>
            </a:r>
          </a:p>
          <a:p>
            <a:r>
              <a:rPr lang="en-US" sz="2400" dirty="0">
                <a:ea typeface="AhnbergHand" charset="0"/>
                <a:cs typeface="AhnbergHand" charset="0"/>
              </a:rPr>
              <a:t> </a:t>
            </a:r>
            <a:r>
              <a:rPr lang="en-US" sz="2400" dirty="0" smtClean="0">
                <a:ea typeface="AhnbergHand" charset="0"/>
                <a:cs typeface="AhnbergHand" charset="0"/>
              </a:rPr>
              <a:t>   of the network to the sender</a:t>
            </a:r>
          </a:p>
          <a:p>
            <a:endParaRPr lang="en-US" sz="2400" dirty="0">
              <a:ea typeface="AhnbergHand" charset="0"/>
              <a:cs typeface="AhnbergHand" charset="0"/>
            </a:endParaRPr>
          </a:p>
          <a:p>
            <a:r>
              <a:rPr lang="en-US" sz="2400" dirty="0" smtClean="0">
                <a:ea typeface="AhnbergHand" charset="0"/>
                <a:cs typeface="AhnbergHand" charset="0"/>
              </a:rPr>
              <a:t>  - IPv6 packets containing a IPv6 Fragmentation Extension</a:t>
            </a:r>
          </a:p>
          <a:p>
            <a:r>
              <a:rPr lang="en-US" sz="2400" dirty="0">
                <a:ea typeface="AhnbergHand" charset="0"/>
                <a:cs typeface="AhnbergHand" charset="0"/>
              </a:rPr>
              <a:t> </a:t>
            </a:r>
            <a:r>
              <a:rPr lang="en-US" sz="2400" dirty="0" smtClean="0">
                <a:ea typeface="AhnbergHand" charset="0"/>
                <a:cs typeface="AhnbergHand" charset="0"/>
              </a:rPr>
              <a:t>   header should </a:t>
            </a:r>
            <a:r>
              <a:rPr lang="en-US" sz="2400" dirty="0" smtClean="0">
                <a:solidFill>
                  <a:srgbClr val="FF0000"/>
                </a:solidFill>
                <a:ea typeface="AhnbergHand" charset="0"/>
                <a:cs typeface="AhnbergHand" charset="0"/>
              </a:rPr>
              <a:t>not</a:t>
            </a:r>
            <a:r>
              <a:rPr lang="en-US" sz="2400" dirty="0" smtClean="0">
                <a:ea typeface="AhnbergHand" charset="0"/>
                <a:cs typeface="AhnbergHand" charset="0"/>
              </a:rPr>
              <a:t> be dropped</a:t>
            </a:r>
            <a:endParaRPr lang="en-US" sz="2400" dirty="0">
              <a:ea typeface="AhnbergHand" charset="0"/>
              <a:cs typeface="AhnbergHand" charset="0"/>
            </a:endParaRPr>
          </a:p>
        </p:txBody>
      </p:sp>
    </p:spTree>
    <p:extLst>
      <p:ext uri="{BB962C8B-B14F-4D97-AF65-F5344CB8AC3E}">
        <p14:creationId xmlns:p14="http://schemas.microsoft.com/office/powerpoint/2010/main" val="185294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824852"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Processing incoming ICMPv6 messages</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34030"/>
            <a:ext cx="8892412" cy="2862322"/>
          </a:xfrm>
          <a:prstGeom prst="rect">
            <a:avLst/>
          </a:prstGeom>
          <a:noFill/>
        </p:spPr>
        <p:txBody>
          <a:bodyPr wrap="square" rtlCol="0">
            <a:spAutoFit/>
          </a:bodyPr>
          <a:lstStyle/>
          <a:p>
            <a:r>
              <a:rPr lang="en-US" sz="2000" dirty="0" smtClean="0">
                <a:ea typeface="AhnbergHand" charset="0"/>
                <a:cs typeface="AhnbergHand" charset="0"/>
              </a:rPr>
              <a:t>Only the sending host now has control of fragmentation </a:t>
            </a:r>
            <a:r>
              <a:rPr lang="mr-IN" sz="2000" dirty="0" smtClean="0">
                <a:ea typeface="AhnbergHand" charset="0"/>
                <a:cs typeface="AhnbergHand" charset="0"/>
              </a:rPr>
              <a:t>–</a:t>
            </a:r>
            <a:r>
              <a:rPr lang="en-US" sz="2000" dirty="0" smtClean="0">
                <a:ea typeface="AhnbergHand" charset="0"/>
                <a:cs typeface="AhnbergHand" charset="0"/>
              </a:rPr>
              <a:t> this is a new twist</a:t>
            </a:r>
          </a:p>
          <a:p>
            <a:endParaRPr lang="en-US" sz="2000" dirty="0">
              <a:ea typeface="AhnbergHand" charset="0"/>
              <a:cs typeface="AhnbergHand" charset="0"/>
            </a:endParaRPr>
          </a:p>
          <a:p>
            <a:r>
              <a:rPr lang="en-US" sz="2000" dirty="0" smtClean="0">
                <a:ea typeface="AhnbergHand" charset="0"/>
                <a:cs typeface="AhnbergHand" charset="0"/>
              </a:rPr>
              <a:t>A received ICMPv6 message needs to alter the sender’s state to that destination</a:t>
            </a:r>
          </a:p>
          <a:p>
            <a:endParaRPr lang="en-US" sz="2000" dirty="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TCP</a:t>
            </a:r>
            <a:r>
              <a:rPr lang="en-US" sz="2000" dirty="0" smtClean="0">
                <a:ea typeface="AhnbergHand" charset="0"/>
                <a:cs typeface="AhnbergHand" charset="0"/>
              </a:rPr>
              <a:t>, if the ICMP payload contains the TCP header, then you can pass this to the TCP control block. TCP can alter the session MSS and resend the dropped data</a:t>
            </a:r>
          </a:p>
          <a:p>
            <a:endParaRPr lang="en-US" sz="2000" dirty="0" smtClean="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UDP</a:t>
            </a:r>
            <a:r>
              <a:rPr lang="en-US" sz="2000" dirty="0" smtClean="0">
                <a:ea typeface="AhnbergHand" charset="0"/>
                <a:cs typeface="AhnbergHand" charset="0"/>
              </a:rPr>
              <a:t> </a:t>
            </a:r>
            <a:r>
              <a:rPr lang="mr-IN" sz="2000" dirty="0" smtClean="0">
                <a:ea typeface="AhnbergHand" charset="0"/>
                <a:cs typeface="AhnbergHand" charset="0"/>
              </a:rPr>
              <a:t>–</a:t>
            </a:r>
            <a:r>
              <a:rPr lang="en-US" sz="2000" dirty="0" smtClean="0">
                <a:ea typeface="AhnbergHand" charset="0"/>
                <a:cs typeface="AhnbergHand" charset="0"/>
              </a:rPr>
              <a:t> um, err, um well</a:t>
            </a:r>
          </a:p>
          <a:p>
            <a:endParaRPr lang="en-US" sz="2000" dirty="0" smtClean="0">
              <a:ea typeface="AhnbergHand" charset="0"/>
              <a:cs typeface="AhnbergHand" charset="0"/>
            </a:endParaRPr>
          </a:p>
        </p:txBody>
      </p:sp>
      <p:sp>
        <p:nvSpPr>
          <p:cNvPr id="4" name="Freeform 3"/>
          <p:cNvSpPr/>
          <p:nvPr/>
        </p:nvSpPr>
        <p:spPr>
          <a:xfrm>
            <a:off x="2700959" y="1566567"/>
            <a:ext cx="1407381" cy="33142"/>
          </a:xfrm>
          <a:custGeom>
            <a:avLst/>
            <a:gdLst>
              <a:gd name="connsiteX0" fmla="*/ 0 w 1407381"/>
              <a:gd name="connsiteY0" fmla="*/ 23904 h 33142"/>
              <a:gd name="connsiteX1" fmla="*/ 500933 w 1407381"/>
              <a:gd name="connsiteY1" fmla="*/ 31855 h 33142"/>
              <a:gd name="connsiteX2" fmla="*/ 1057524 w 1407381"/>
              <a:gd name="connsiteY2" fmla="*/ 50 h 33142"/>
              <a:gd name="connsiteX3" fmla="*/ 1407381 w 1407381"/>
              <a:gd name="connsiteY3" fmla="*/ 23904 h 33142"/>
            </a:gdLst>
            <a:ahLst/>
            <a:cxnLst>
              <a:cxn ang="0">
                <a:pos x="connsiteX0" y="connsiteY0"/>
              </a:cxn>
              <a:cxn ang="0">
                <a:pos x="connsiteX1" y="connsiteY1"/>
              </a:cxn>
              <a:cxn ang="0">
                <a:pos x="connsiteX2" y="connsiteY2"/>
              </a:cxn>
              <a:cxn ang="0">
                <a:pos x="connsiteX3" y="connsiteY3"/>
              </a:cxn>
            </a:cxnLst>
            <a:rect l="l" t="t" r="r" b="b"/>
            <a:pathLst>
              <a:path w="1407381" h="33142">
                <a:moveTo>
                  <a:pt x="0" y="23904"/>
                </a:moveTo>
                <a:cubicBezTo>
                  <a:pt x="162339" y="29867"/>
                  <a:pt x="324679" y="35831"/>
                  <a:pt x="500933" y="31855"/>
                </a:cubicBezTo>
                <a:cubicBezTo>
                  <a:pt x="677187" y="27879"/>
                  <a:pt x="906449" y="1375"/>
                  <a:pt x="1057524" y="50"/>
                </a:cubicBezTo>
                <a:cubicBezTo>
                  <a:pt x="1208599" y="-1275"/>
                  <a:pt x="1407381" y="23904"/>
                  <a:pt x="1407381" y="239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824852"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Processing incoming ICMPv6 messages</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34030"/>
            <a:ext cx="8892412" cy="2862322"/>
          </a:xfrm>
          <a:prstGeom prst="rect">
            <a:avLst/>
          </a:prstGeom>
          <a:noFill/>
        </p:spPr>
        <p:txBody>
          <a:bodyPr wrap="square" rtlCol="0">
            <a:spAutoFit/>
          </a:bodyPr>
          <a:lstStyle/>
          <a:p>
            <a:r>
              <a:rPr lang="en-US" sz="2000" dirty="0" smtClean="0">
                <a:ea typeface="AhnbergHand" charset="0"/>
                <a:cs typeface="AhnbergHand" charset="0"/>
              </a:rPr>
              <a:t>Only the sending host now has control of fragmentation </a:t>
            </a:r>
            <a:r>
              <a:rPr lang="mr-IN" sz="2000" dirty="0" smtClean="0">
                <a:ea typeface="AhnbergHand" charset="0"/>
                <a:cs typeface="AhnbergHand" charset="0"/>
              </a:rPr>
              <a:t>–</a:t>
            </a:r>
            <a:r>
              <a:rPr lang="en-US" sz="2000" dirty="0" smtClean="0">
                <a:ea typeface="AhnbergHand" charset="0"/>
                <a:cs typeface="AhnbergHand" charset="0"/>
              </a:rPr>
              <a:t> this is a new twist</a:t>
            </a:r>
          </a:p>
          <a:p>
            <a:endParaRPr lang="en-US" sz="2000" dirty="0">
              <a:ea typeface="AhnbergHand" charset="0"/>
              <a:cs typeface="AhnbergHand" charset="0"/>
            </a:endParaRPr>
          </a:p>
          <a:p>
            <a:r>
              <a:rPr lang="en-US" sz="2000" dirty="0" smtClean="0">
                <a:ea typeface="AhnbergHand" charset="0"/>
                <a:cs typeface="AhnbergHand" charset="0"/>
              </a:rPr>
              <a:t>A received ICMPv6 message needs to alter the sender’s state to that destination</a:t>
            </a:r>
          </a:p>
          <a:p>
            <a:endParaRPr lang="en-US" sz="2000" dirty="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TCP</a:t>
            </a:r>
            <a:r>
              <a:rPr lang="en-US" sz="2000" dirty="0" smtClean="0">
                <a:ea typeface="AhnbergHand" charset="0"/>
                <a:cs typeface="AhnbergHand" charset="0"/>
              </a:rPr>
              <a:t>, if the ICMP payload contains the TCP header, then you can pass this to the TCP control block. TCP can alter the session MSS and resend the dropped data</a:t>
            </a:r>
          </a:p>
          <a:p>
            <a:endParaRPr lang="en-US" sz="2000" dirty="0" smtClean="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UDP</a:t>
            </a:r>
            <a:r>
              <a:rPr lang="en-US" sz="2000" dirty="0" smtClean="0">
                <a:ea typeface="AhnbergHand" charset="0"/>
                <a:cs typeface="AhnbergHand" charset="0"/>
              </a:rPr>
              <a:t> </a:t>
            </a:r>
            <a:r>
              <a:rPr lang="mr-IN" sz="2000" dirty="0" smtClean="0">
                <a:ea typeface="AhnbergHand" charset="0"/>
                <a:cs typeface="AhnbergHand" charset="0"/>
              </a:rPr>
              <a:t>–</a:t>
            </a:r>
            <a:r>
              <a:rPr lang="en-US" sz="2000" dirty="0" smtClean="0">
                <a:ea typeface="AhnbergHand" charset="0"/>
                <a:cs typeface="AhnbergHand" charset="0"/>
              </a:rPr>
              <a:t> um, err, um well</a:t>
            </a:r>
          </a:p>
          <a:p>
            <a:endParaRPr lang="en-US" sz="2000" dirty="0" smtClean="0">
              <a:ea typeface="AhnbergHand" charset="0"/>
              <a:cs typeface="AhnbergHand" charset="0"/>
            </a:endParaRPr>
          </a:p>
        </p:txBody>
      </p:sp>
      <p:sp>
        <p:nvSpPr>
          <p:cNvPr id="4" name="Freeform 3"/>
          <p:cNvSpPr/>
          <p:nvPr/>
        </p:nvSpPr>
        <p:spPr>
          <a:xfrm>
            <a:off x="2700959" y="1566567"/>
            <a:ext cx="1407381" cy="33142"/>
          </a:xfrm>
          <a:custGeom>
            <a:avLst/>
            <a:gdLst>
              <a:gd name="connsiteX0" fmla="*/ 0 w 1407381"/>
              <a:gd name="connsiteY0" fmla="*/ 23904 h 33142"/>
              <a:gd name="connsiteX1" fmla="*/ 500933 w 1407381"/>
              <a:gd name="connsiteY1" fmla="*/ 31855 h 33142"/>
              <a:gd name="connsiteX2" fmla="*/ 1057524 w 1407381"/>
              <a:gd name="connsiteY2" fmla="*/ 50 h 33142"/>
              <a:gd name="connsiteX3" fmla="*/ 1407381 w 1407381"/>
              <a:gd name="connsiteY3" fmla="*/ 23904 h 33142"/>
            </a:gdLst>
            <a:ahLst/>
            <a:cxnLst>
              <a:cxn ang="0">
                <a:pos x="connsiteX0" y="connsiteY0"/>
              </a:cxn>
              <a:cxn ang="0">
                <a:pos x="connsiteX1" y="connsiteY1"/>
              </a:cxn>
              <a:cxn ang="0">
                <a:pos x="connsiteX2" y="connsiteY2"/>
              </a:cxn>
              <a:cxn ang="0">
                <a:pos x="connsiteX3" y="connsiteY3"/>
              </a:cxn>
            </a:cxnLst>
            <a:rect l="l" t="t" r="r" b="b"/>
            <a:pathLst>
              <a:path w="1407381" h="33142">
                <a:moveTo>
                  <a:pt x="0" y="23904"/>
                </a:moveTo>
                <a:cubicBezTo>
                  <a:pt x="162339" y="29867"/>
                  <a:pt x="324679" y="35831"/>
                  <a:pt x="500933" y="31855"/>
                </a:cubicBezTo>
                <a:cubicBezTo>
                  <a:pt x="677187" y="27879"/>
                  <a:pt x="906449" y="1375"/>
                  <a:pt x="1057524" y="50"/>
                </a:cubicBezTo>
                <a:cubicBezTo>
                  <a:pt x="1208599" y="-1275"/>
                  <a:pt x="1407381" y="23904"/>
                  <a:pt x="1407381" y="239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00959" y="4599544"/>
            <a:ext cx="8349414" cy="1754326"/>
          </a:xfrm>
          <a:prstGeom prst="rect">
            <a:avLst/>
          </a:prstGeom>
          <a:noFill/>
        </p:spPr>
        <p:txBody>
          <a:bodyPr wrap="square" rtlCol="0">
            <a:spAutoFit/>
          </a:bodyPr>
          <a:lstStyle/>
          <a:p>
            <a:r>
              <a:rPr lang="en-US" dirty="0">
                <a:ea typeface="AhnbergHand" charset="0"/>
                <a:cs typeface="AhnbergHand" charset="0"/>
              </a:rPr>
              <a:t>Maybe you should store the revised path MTU in a host </a:t>
            </a:r>
            <a:r>
              <a:rPr lang="en-US" dirty="0" smtClean="0">
                <a:ea typeface="AhnbergHand" charset="0"/>
                <a:cs typeface="AhnbergHand" charset="0"/>
              </a:rPr>
              <a:t> forwarding </a:t>
            </a:r>
            <a:r>
              <a:rPr lang="en-US" dirty="0">
                <a:ea typeface="AhnbergHand" charset="0"/>
                <a:cs typeface="AhnbergHand" charset="0"/>
              </a:rPr>
              <a:t>table cache for a while</a:t>
            </a:r>
          </a:p>
          <a:p>
            <a:pPr lvl="1"/>
            <a:endParaRPr lang="en-US" dirty="0">
              <a:ea typeface="AhnbergHand" charset="0"/>
              <a:cs typeface="AhnbergHand" charset="0"/>
            </a:endParaRPr>
          </a:p>
          <a:p>
            <a:r>
              <a:rPr lang="en-US" dirty="0" smtClean="0">
                <a:ea typeface="AhnbergHand" charset="0"/>
                <a:cs typeface="AhnbergHand" charset="0"/>
              </a:rPr>
              <a:t>If </a:t>
            </a:r>
            <a:r>
              <a:rPr lang="en-US" dirty="0">
                <a:ea typeface="AhnbergHand" charset="0"/>
                <a:cs typeface="AhnbergHand" charset="0"/>
              </a:rPr>
              <a:t>you ever need to send another UDP packet to this host you can use this cache entry to guide your fragmentation </a:t>
            </a:r>
            <a:r>
              <a:rPr lang="en-US" dirty="0" err="1">
                <a:ea typeface="AhnbergHand" charset="0"/>
                <a:cs typeface="AhnbergHand" charset="0"/>
              </a:rPr>
              <a:t>behaviour</a:t>
            </a:r>
            <a:endParaRPr lang="en-US" dirty="0">
              <a:ea typeface="AhnbergHand" charset="0"/>
              <a:cs typeface="AhnbergHand" charset="0"/>
            </a:endParaRPr>
          </a:p>
          <a:p>
            <a:endParaRPr lang="en-US" dirty="0"/>
          </a:p>
        </p:txBody>
      </p:sp>
    </p:spTree>
    <p:extLst>
      <p:ext uri="{BB962C8B-B14F-4D97-AF65-F5344CB8AC3E}">
        <p14:creationId xmlns:p14="http://schemas.microsoft.com/office/powerpoint/2010/main" val="567533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5615640"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and Fragmentation</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468087" y="1403396"/>
            <a:ext cx="11331650" cy="3477875"/>
          </a:xfrm>
          <a:prstGeom prst="rect">
            <a:avLst/>
          </a:prstGeom>
          <a:noFill/>
        </p:spPr>
        <p:txBody>
          <a:bodyPr wrap="square" rtlCol="0">
            <a:spAutoFit/>
          </a:bodyPr>
          <a:lstStyle/>
          <a:p>
            <a:r>
              <a:rPr lang="en-US" sz="2000" dirty="0" smtClean="0">
                <a:ea typeface="AhnbergHand" charset="0"/>
                <a:cs typeface="AhnbergHand" charset="0"/>
              </a:rPr>
              <a:t>The theory is that TCP in IPv6 should never send a fragmented packet - TCP should use the session MSS as a guide to packet sizes and segment the stream according to the session MSS</a:t>
            </a:r>
          </a:p>
          <a:p>
            <a:endParaRPr lang="en-US" sz="2000" dirty="0">
              <a:ea typeface="AhnbergHand" charset="0"/>
              <a:cs typeface="AhnbergHand" charset="0"/>
            </a:endParaRPr>
          </a:p>
          <a:p>
            <a:r>
              <a:rPr lang="en-US" sz="2000" dirty="0" smtClean="0">
                <a:ea typeface="AhnbergHand" charset="0"/>
                <a:cs typeface="AhnbergHand" charset="0"/>
              </a:rPr>
              <a:t>However, UDP cannot avoid fragmentation</a:t>
            </a:r>
            <a:r>
              <a:rPr lang="en-US" sz="2000" dirty="0">
                <a:ea typeface="AhnbergHand" charset="0"/>
                <a:cs typeface="AhnbergHand" charset="0"/>
              </a:rPr>
              <a:t> </a:t>
            </a:r>
            <a:r>
              <a:rPr lang="en-US" sz="2000" dirty="0" smtClean="0">
                <a:ea typeface="AhnbergHand" charset="0"/>
                <a:cs typeface="AhnbergHand" charset="0"/>
              </a:rPr>
              <a:t>- large payloads in UDP simply need to be fragmented to fit within the path MTU</a:t>
            </a:r>
          </a:p>
          <a:p>
            <a:endParaRPr lang="en-US" sz="2000" dirty="0">
              <a:ea typeface="AhnbergHand" charset="0"/>
              <a:cs typeface="AhnbergHand" charset="0"/>
            </a:endParaRPr>
          </a:p>
          <a:p>
            <a:pPr lvl="2"/>
            <a:r>
              <a:rPr lang="en-US" sz="2000" dirty="0" smtClean="0">
                <a:ea typeface="AhnbergHand" charset="0"/>
                <a:cs typeface="AhnbergHand" charset="0"/>
              </a:rPr>
              <a:t>Fragmentation in IPv6 uses the same control fields as IPv4 </a:t>
            </a:r>
            <a:r>
              <a:rPr lang="mr-IN" sz="2000" dirty="0" smtClean="0">
                <a:ea typeface="AhnbergHand" charset="0"/>
                <a:cs typeface="AhnbergHand" charset="0"/>
              </a:rPr>
              <a:t>–</a:t>
            </a:r>
            <a:r>
              <a:rPr lang="en-US" sz="2000" dirty="0" smtClean="0">
                <a:ea typeface="AhnbergHand" charset="0"/>
                <a:cs typeface="AhnbergHand" charset="0"/>
              </a:rPr>
              <a:t> a packet identifier, a fragmentation offset and a More Frags flag</a:t>
            </a:r>
          </a:p>
          <a:p>
            <a:pPr lvl="2"/>
            <a:endParaRPr lang="en-US" sz="2000" dirty="0">
              <a:ea typeface="AhnbergHand" charset="0"/>
              <a:cs typeface="AhnbergHand" charset="0"/>
            </a:endParaRPr>
          </a:p>
          <a:p>
            <a:pPr lvl="2"/>
            <a:r>
              <a:rPr lang="en-US" sz="2000" dirty="0" smtClean="0">
                <a:ea typeface="AhnbergHand" charset="0"/>
                <a:cs typeface="AhnbergHand" charset="0"/>
              </a:rPr>
              <a:t>BUT they are located in an inserted “shim” that sits between the IPv6 packet header and the UDP transport header</a:t>
            </a:r>
            <a:r>
              <a:rPr lang="en-US" sz="2000" dirty="0">
                <a:ea typeface="AhnbergHand" charset="0"/>
                <a:cs typeface="AhnbergHand" charset="0"/>
              </a:rPr>
              <a:t> </a:t>
            </a:r>
            <a:r>
              <a:rPr lang="en-US" sz="2000" dirty="0" smtClean="0">
                <a:ea typeface="AhnbergHand" charset="0"/>
                <a:cs typeface="AhnbergHand" charset="0"/>
              </a:rPr>
              <a:t>- this is an instance of the IPv6 “Extension Header”</a:t>
            </a:r>
          </a:p>
        </p:txBody>
      </p:sp>
    </p:spTree>
    <p:extLst>
      <p:ext uri="{BB962C8B-B14F-4D97-AF65-F5344CB8AC3E}">
        <p14:creationId xmlns:p14="http://schemas.microsoft.com/office/powerpoint/2010/main" val="167224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54312" cy="1308822"/>
          </a:xfrm>
        </p:spPr>
        <p:txBody>
          <a:bodyPr/>
          <a:lstStyle/>
          <a:p>
            <a:r>
              <a:rPr lang="en-US" dirty="0">
                <a:solidFill>
                  <a:srgbClr val="0070C0"/>
                </a:solidFill>
                <a:latin typeface="Powderfinger Type" charset="0"/>
                <a:ea typeface="Powderfinger Type" charset="0"/>
                <a:cs typeface="Powderfinger Type" charset="0"/>
              </a:rPr>
              <a:t>T</a:t>
            </a:r>
            <a:r>
              <a:rPr lang="en-US" dirty="0" smtClean="0">
                <a:solidFill>
                  <a:srgbClr val="0070C0"/>
                </a:solidFill>
                <a:latin typeface="Powderfinger Type" charset="0"/>
                <a:ea typeface="Powderfinger Type" charset="0"/>
                <a:cs typeface="Powderfinger Type" charset="0"/>
              </a:rPr>
              <a:t>he IPv6 Timeline</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853440" y="6059322"/>
            <a:ext cx="10015053" cy="414630"/>
          </a:xfrm>
          <a:custGeom>
            <a:avLst/>
            <a:gdLst>
              <a:gd name="connsiteX0" fmla="*/ 0 w 10015053"/>
              <a:gd name="connsiteY0" fmla="*/ 182982 h 414630"/>
              <a:gd name="connsiteX1" fmla="*/ 1207008 w 10015053"/>
              <a:gd name="connsiteY1" fmla="*/ 170790 h 414630"/>
              <a:gd name="connsiteX2" fmla="*/ 2816352 w 10015053"/>
              <a:gd name="connsiteY2" fmla="*/ 243942 h 414630"/>
              <a:gd name="connsiteX3" fmla="*/ 6925056 w 10015053"/>
              <a:gd name="connsiteY3" fmla="*/ 219558 h 414630"/>
              <a:gd name="connsiteX4" fmla="*/ 8741664 w 10015053"/>
              <a:gd name="connsiteY4" fmla="*/ 170790 h 414630"/>
              <a:gd name="connsiteX5" fmla="*/ 9997440 w 10015053"/>
              <a:gd name="connsiteY5" fmla="*/ 207366 h 414630"/>
              <a:gd name="connsiteX6" fmla="*/ 9509760 w 10015053"/>
              <a:gd name="connsiteY6" fmla="*/ 102 h 414630"/>
              <a:gd name="connsiteX7" fmla="*/ 9973056 w 10015053"/>
              <a:gd name="connsiteY7" fmla="*/ 182982 h 414630"/>
              <a:gd name="connsiteX8" fmla="*/ 9570720 w 10015053"/>
              <a:gd name="connsiteY8" fmla="*/ 414630 h 4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053" h="414630">
                <a:moveTo>
                  <a:pt x="0" y="182982"/>
                </a:moveTo>
                <a:cubicBezTo>
                  <a:pt x="368808" y="171806"/>
                  <a:pt x="737616" y="160630"/>
                  <a:pt x="1207008" y="170790"/>
                </a:cubicBezTo>
                <a:cubicBezTo>
                  <a:pt x="1676400" y="180950"/>
                  <a:pt x="2816352" y="243942"/>
                  <a:pt x="2816352" y="243942"/>
                </a:cubicBezTo>
                <a:lnTo>
                  <a:pt x="6925056" y="219558"/>
                </a:lnTo>
                <a:cubicBezTo>
                  <a:pt x="7912608" y="207366"/>
                  <a:pt x="8229600" y="172822"/>
                  <a:pt x="8741664" y="170790"/>
                </a:cubicBezTo>
                <a:cubicBezTo>
                  <a:pt x="9253728" y="168758"/>
                  <a:pt x="9869424" y="235814"/>
                  <a:pt x="9997440" y="207366"/>
                </a:cubicBezTo>
                <a:cubicBezTo>
                  <a:pt x="10125456" y="178918"/>
                  <a:pt x="9513824" y="4166"/>
                  <a:pt x="9509760" y="102"/>
                </a:cubicBezTo>
                <a:cubicBezTo>
                  <a:pt x="9505696" y="-3962"/>
                  <a:pt x="9962896" y="113894"/>
                  <a:pt x="9973056" y="182982"/>
                </a:cubicBezTo>
                <a:cubicBezTo>
                  <a:pt x="9983216" y="252070"/>
                  <a:pt x="9776968" y="333350"/>
                  <a:pt x="9570720" y="4146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9494" y="6462724"/>
            <a:ext cx="761747"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1990</a:t>
            </a:r>
            <a:endParaRPr lang="en-US" dirty="0">
              <a:solidFill>
                <a:srgbClr val="0070C0"/>
              </a:solidFill>
              <a:latin typeface="AhnbergHand" charset="0"/>
              <a:ea typeface="AhnbergHand" charset="0"/>
              <a:cs typeface="AhnbergHand" charset="0"/>
            </a:endParaRPr>
          </a:p>
        </p:txBody>
      </p:sp>
      <p:sp>
        <p:nvSpPr>
          <p:cNvPr id="6" name="TextBox 5"/>
          <p:cNvSpPr txBox="1"/>
          <p:nvPr/>
        </p:nvSpPr>
        <p:spPr>
          <a:xfrm>
            <a:off x="4373607" y="6413956"/>
            <a:ext cx="84029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2000</a:t>
            </a:r>
            <a:endParaRPr lang="en-US" dirty="0">
              <a:solidFill>
                <a:srgbClr val="0070C0"/>
              </a:solidFill>
              <a:latin typeface="AhnbergHand" charset="0"/>
              <a:ea typeface="AhnbergHand" charset="0"/>
              <a:cs typeface="AhnbergHand" charset="0"/>
            </a:endParaRPr>
          </a:p>
        </p:txBody>
      </p:sp>
      <p:sp>
        <p:nvSpPr>
          <p:cNvPr id="7" name="TextBox 6"/>
          <p:cNvSpPr txBox="1"/>
          <p:nvPr/>
        </p:nvSpPr>
        <p:spPr>
          <a:xfrm>
            <a:off x="7687720" y="6242304"/>
            <a:ext cx="779381"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2010</a:t>
            </a:r>
            <a:endParaRPr lang="en-US">
              <a:solidFill>
                <a:srgbClr val="0070C0"/>
              </a:solidFill>
              <a:latin typeface="AhnbergHand" charset="0"/>
              <a:ea typeface="AhnbergHand" charset="0"/>
              <a:cs typeface="AhnbergHand" charset="0"/>
            </a:endParaRPr>
          </a:p>
        </p:txBody>
      </p:sp>
      <p:sp>
        <p:nvSpPr>
          <p:cNvPr id="8" name="TextBox 7"/>
          <p:cNvSpPr txBox="1"/>
          <p:nvPr/>
        </p:nvSpPr>
        <p:spPr>
          <a:xfrm>
            <a:off x="10904405" y="6378202"/>
            <a:ext cx="86754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2020</a:t>
            </a:r>
            <a:endParaRPr lang="en-US" dirty="0">
              <a:solidFill>
                <a:srgbClr val="0070C0"/>
              </a:solidFill>
              <a:latin typeface="AhnbergHand" charset="0"/>
              <a:ea typeface="AhnbergHand" charset="0"/>
              <a:cs typeface="AhnbergHand" charset="0"/>
            </a:endParaRPr>
          </a:p>
        </p:txBody>
      </p:sp>
      <p:sp>
        <p:nvSpPr>
          <p:cNvPr id="10" name="TextBox 9"/>
          <p:cNvSpPr txBox="1"/>
          <p:nvPr/>
        </p:nvSpPr>
        <p:spPr>
          <a:xfrm rot="18879677">
            <a:off x="280779" y="3752921"/>
            <a:ext cx="5648088" cy="369332"/>
          </a:xfrm>
          <a:prstGeom prst="rect">
            <a:avLst/>
          </a:prstGeom>
          <a:noFill/>
        </p:spPr>
        <p:txBody>
          <a:bodyPr wrap="square" rtlCol="0">
            <a:spAutoFit/>
          </a:bodyPr>
          <a:lstStyle/>
          <a:p>
            <a:r>
              <a:rPr lang="en-US" smtClean="0">
                <a:latin typeface="AhnbergHand" charset="0"/>
                <a:ea typeface="AhnbergHand" charset="0"/>
                <a:cs typeface="AhnbergHand" charset="0"/>
              </a:rPr>
              <a:t>1989- Forecasts </a:t>
            </a:r>
            <a:r>
              <a:rPr lang="en-US" dirty="0" smtClean="0">
                <a:latin typeface="AhnbergHand" charset="0"/>
                <a:ea typeface="AhnbergHand" charset="0"/>
                <a:cs typeface="AhnbergHand" charset="0"/>
              </a:rPr>
              <a:t>of IPv4 Address Exhaustion</a:t>
            </a:r>
            <a:endParaRPr lang="en-US" dirty="0">
              <a:latin typeface="AhnbergHand" charset="0"/>
              <a:ea typeface="AhnbergHand" charset="0"/>
              <a:cs typeface="AhnbergHand" charset="0"/>
            </a:endParaRPr>
          </a:p>
        </p:txBody>
      </p:sp>
      <p:sp>
        <p:nvSpPr>
          <p:cNvPr id="11" name="TextBox 10"/>
          <p:cNvSpPr txBox="1"/>
          <p:nvPr/>
        </p:nvSpPr>
        <p:spPr>
          <a:xfrm rot="18879677">
            <a:off x="1312095" y="3428451"/>
            <a:ext cx="6166220" cy="369332"/>
          </a:xfrm>
          <a:prstGeom prst="rect">
            <a:avLst/>
          </a:prstGeom>
          <a:noFill/>
        </p:spPr>
        <p:txBody>
          <a:bodyPr wrap="square" rtlCol="0">
            <a:spAutoFit/>
          </a:bodyPr>
          <a:lstStyle/>
          <a:p>
            <a:r>
              <a:rPr lang="en-US" smtClean="0">
                <a:latin typeface="AhnbergHand" charset="0"/>
                <a:ea typeface="AhnbergHand" charset="0"/>
                <a:cs typeface="AhnbergHand" charset="0"/>
              </a:rPr>
              <a:t>1993 - Next </a:t>
            </a:r>
            <a:r>
              <a:rPr lang="en-US" dirty="0" smtClean="0">
                <a:latin typeface="AhnbergHand" charset="0"/>
                <a:ea typeface="AhnbergHand" charset="0"/>
                <a:cs typeface="AhnbergHand" charset="0"/>
              </a:rPr>
              <a:t>Generation IP work in the IETF</a:t>
            </a:r>
            <a:endParaRPr lang="en-US" dirty="0">
              <a:latin typeface="AhnbergHand" charset="0"/>
              <a:ea typeface="AhnbergHand" charset="0"/>
              <a:cs typeface="AhnbergHand" charset="0"/>
            </a:endParaRPr>
          </a:p>
        </p:txBody>
      </p:sp>
      <p:sp>
        <p:nvSpPr>
          <p:cNvPr id="12" name="TextBox 11"/>
          <p:cNvSpPr txBox="1"/>
          <p:nvPr/>
        </p:nvSpPr>
        <p:spPr>
          <a:xfrm rot="18879677">
            <a:off x="2328591" y="3911509"/>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1995 IPv6 Spec (RFC1883)</a:t>
            </a:r>
            <a:endParaRPr lang="en-US" dirty="0">
              <a:latin typeface="AhnbergHand" charset="0"/>
              <a:ea typeface="AhnbergHand" charset="0"/>
              <a:cs typeface="AhnbergHand" charset="0"/>
            </a:endParaRPr>
          </a:p>
        </p:txBody>
      </p:sp>
      <p:sp>
        <p:nvSpPr>
          <p:cNvPr id="13" name="Freeform 12"/>
          <p:cNvSpPr/>
          <p:nvPr/>
        </p:nvSpPr>
        <p:spPr>
          <a:xfrm>
            <a:off x="1230182" y="5925312"/>
            <a:ext cx="220666" cy="282391"/>
          </a:xfrm>
          <a:custGeom>
            <a:avLst/>
            <a:gdLst>
              <a:gd name="connsiteX0" fmla="*/ 37786 w 220666"/>
              <a:gd name="connsiteY0" fmla="*/ 0 h 282391"/>
              <a:gd name="connsiteX1" fmla="*/ 74362 w 220666"/>
              <a:gd name="connsiteY1" fmla="*/ 85344 h 282391"/>
              <a:gd name="connsiteX2" fmla="*/ 25594 w 220666"/>
              <a:gd name="connsiteY2" fmla="*/ 280416 h 282391"/>
              <a:gd name="connsiteX3" fmla="*/ 1210 w 220666"/>
              <a:gd name="connsiteY3" fmla="*/ 109728 h 282391"/>
              <a:gd name="connsiteX4" fmla="*/ 62170 w 220666"/>
              <a:gd name="connsiteY4" fmla="*/ 280416 h 282391"/>
              <a:gd name="connsiteX5" fmla="*/ 220666 w 220666"/>
              <a:gd name="connsiteY5" fmla="*/ 207264 h 2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66" h="282391">
                <a:moveTo>
                  <a:pt x="37786" y="0"/>
                </a:moveTo>
                <a:cubicBezTo>
                  <a:pt x="57090" y="19304"/>
                  <a:pt x="76394" y="38608"/>
                  <a:pt x="74362" y="85344"/>
                </a:cubicBezTo>
                <a:cubicBezTo>
                  <a:pt x="72330" y="132080"/>
                  <a:pt x="37786" y="276352"/>
                  <a:pt x="25594" y="280416"/>
                </a:cubicBezTo>
                <a:cubicBezTo>
                  <a:pt x="13402" y="284480"/>
                  <a:pt x="-4886" y="109728"/>
                  <a:pt x="1210" y="109728"/>
                </a:cubicBezTo>
                <a:cubicBezTo>
                  <a:pt x="7306" y="109728"/>
                  <a:pt x="25594" y="264160"/>
                  <a:pt x="62170" y="280416"/>
                </a:cubicBezTo>
                <a:cubicBezTo>
                  <a:pt x="98746" y="296672"/>
                  <a:pt x="220666" y="207264"/>
                  <a:pt x="220666" y="20726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81999" y="5797974"/>
            <a:ext cx="334288" cy="395571"/>
          </a:xfrm>
          <a:custGeom>
            <a:avLst/>
            <a:gdLst>
              <a:gd name="connsiteX0" fmla="*/ 322289 w 334288"/>
              <a:gd name="connsiteY0" fmla="*/ 5418 h 395571"/>
              <a:gd name="connsiteX1" fmla="*/ 297905 w 334288"/>
              <a:gd name="connsiteY1" fmla="*/ 54186 h 395571"/>
              <a:gd name="connsiteX2" fmla="*/ 17489 w 334288"/>
              <a:gd name="connsiteY2" fmla="*/ 395562 h 395571"/>
              <a:gd name="connsiteX3" fmla="*/ 29681 w 334288"/>
              <a:gd name="connsiteY3" fmla="*/ 66378 h 395571"/>
              <a:gd name="connsiteX4" fmla="*/ 29681 w 334288"/>
              <a:gd name="connsiteY4" fmla="*/ 358986 h 395571"/>
              <a:gd name="connsiteX5" fmla="*/ 285713 w 334288"/>
              <a:gd name="connsiteY5" fmla="*/ 310218 h 3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8" h="395571">
                <a:moveTo>
                  <a:pt x="322289" y="5418"/>
                </a:moveTo>
                <a:cubicBezTo>
                  <a:pt x="335497" y="-2710"/>
                  <a:pt x="348705" y="-10838"/>
                  <a:pt x="297905" y="54186"/>
                </a:cubicBezTo>
                <a:cubicBezTo>
                  <a:pt x="247105" y="119210"/>
                  <a:pt x="62193" y="393530"/>
                  <a:pt x="17489" y="395562"/>
                </a:cubicBezTo>
                <a:cubicBezTo>
                  <a:pt x="-27215" y="397594"/>
                  <a:pt x="27649" y="72474"/>
                  <a:pt x="29681" y="66378"/>
                </a:cubicBezTo>
                <a:cubicBezTo>
                  <a:pt x="31713" y="60282"/>
                  <a:pt x="-12991" y="318346"/>
                  <a:pt x="29681" y="358986"/>
                </a:cubicBezTo>
                <a:cubicBezTo>
                  <a:pt x="72353" y="399626"/>
                  <a:pt x="285713" y="310218"/>
                  <a:pt x="285713" y="310218"/>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03885" y="5827776"/>
            <a:ext cx="329459" cy="358021"/>
          </a:xfrm>
          <a:custGeom>
            <a:avLst/>
            <a:gdLst>
              <a:gd name="connsiteX0" fmla="*/ 329459 w 329459"/>
              <a:gd name="connsiteY0" fmla="*/ 0 h 358021"/>
              <a:gd name="connsiteX1" fmla="*/ 61235 w 329459"/>
              <a:gd name="connsiteY1" fmla="*/ 341376 h 358021"/>
              <a:gd name="connsiteX2" fmla="*/ 275 w 329459"/>
              <a:gd name="connsiteY2" fmla="*/ 146304 h 358021"/>
              <a:gd name="connsiteX3" fmla="*/ 73427 w 329459"/>
              <a:gd name="connsiteY3" fmla="*/ 353568 h 358021"/>
              <a:gd name="connsiteX4" fmla="*/ 317267 w 329459"/>
              <a:gd name="connsiteY4" fmla="*/ 268224 h 35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58021">
                <a:moveTo>
                  <a:pt x="329459" y="0"/>
                </a:moveTo>
                <a:cubicBezTo>
                  <a:pt x="222779" y="158496"/>
                  <a:pt x="116099" y="316992"/>
                  <a:pt x="61235" y="341376"/>
                </a:cubicBezTo>
                <a:cubicBezTo>
                  <a:pt x="6371" y="365760"/>
                  <a:pt x="-1757" y="144272"/>
                  <a:pt x="275" y="146304"/>
                </a:cubicBezTo>
                <a:cubicBezTo>
                  <a:pt x="2307" y="148336"/>
                  <a:pt x="20595" y="333248"/>
                  <a:pt x="73427" y="353568"/>
                </a:cubicBezTo>
                <a:cubicBezTo>
                  <a:pt x="126259" y="373888"/>
                  <a:pt x="221763" y="321056"/>
                  <a:pt x="317267" y="268224"/>
                </a:cubicBez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879677">
            <a:off x="7324637" y="3785597"/>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IPv4 Address Exhaustion</a:t>
            </a:r>
            <a:endParaRPr lang="en-US" dirty="0">
              <a:latin typeface="AhnbergHand" charset="0"/>
              <a:ea typeface="AhnbergHand" charset="0"/>
              <a:cs typeface="AhnbergHand" charset="0"/>
            </a:endParaRPr>
          </a:p>
        </p:txBody>
      </p:sp>
      <p:sp>
        <p:nvSpPr>
          <p:cNvPr id="17" name="TextBox 16"/>
          <p:cNvSpPr txBox="1"/>
          <p:nvPr/>
        </p:nvSpPr>
        <p:spPr>
          <a:xfrm rot="18879677">
            <a:off x="3168427" y="3613611"/>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1996 - 6Bone Testbed (1996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2006)</a:t>
            </a:r>
            <a:endParaRPr lang="en-US" dirty="0">
              <a:latin typeface="AhnbergHand" charset="0"/>
              <a:ea typeface="AhnbergHand" charset="0"/>
              <a:cs typeface="AhnbergHand" charset="0"/>
            </a:endParaRPr>
          </a:p>
        </p:txBody>
      </p:sp>
      <p:sp>
        <p:nvSpPr>
          <p:cNvPr id="19" name="Freeform 18"/>
          <p:cNvSpPr/>
          <p:nvPr/>
        </p:nvSpPr>
        <p:spPr>
          <a:xfrm>
            <a:off x="3440395" y="6022197"/>
            <a:ext cx="3173512" cy="198508"/>
          </a:xfrm>
          <a:custGeom>
            <a:avLst/>
            <a:gdLst>
              <a:gd name="connsiteX0" fmla="*/ 34325 w 3173512"/>
              <a:gd name="connsiteY0" fmla="*/ 12843 h 198508"/>
              <a:gd name="connsiteX1" fmla="*/ 22133 w 3173512"/>
              <a:gd name="connsiteY1" fmla="*/ 195723 h 198508"/>
              <a:gd name="connsiteX2" fmla="*/ 22133 w 3173512"/>
              <a:gd name="connsiteY2" fmla="*/ 122571 h 198508"/>
              <a:gd name="connsiteX3" fmla="*/ 314741 w 3173512"/>
              <a:gd name="connsiteY3" fmla="*/ 110379 h 198508"/>
              <a:gd name="connsiteX4" fmla="*/ 2996981 w 3173512"/>
              <a:gd name="connsiteY4" fmla="*/ 122571 h 198508"/>
              <a:gd name="connsiteX5" fmla="*/ 3045749 w 3173512"/>
              <a:gd name="connsiteY5" fmla="*/ 122571 h 198508"/>
              <a:gd name="connsiteX6" fmla="*/ 3167669 w 3173512"/>
              <a:gd name="connsiteY6" fmla="*/ 122571 h 198508"/>
              <a:gd name="connsiteX7" fmla="*/ 3155477 w 3173512"/>
              <a:gd name="connsiteY7" fmla="*/ 651 h 198508"/>
              <a:gd name="connsiteX8" fmla="*/ 3167669 w 3173512"/>
              <a:gd name="connsiteY8" fmla="*/ 183531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512" h="198508">
                <a:moveTo>
                  <a:pt x="34325" y="12843"/>
                </a:moveTo>
                <a:cubicBezTo>
                  <a:pt x="29245" y="95139"/>
                  <a:pt x="24165" y="177435"/>
                  <a:pt x="22133" y="195723"/>
                </a:cubicBezTo>
                <a:cubicBezTo>
                  <a:pt x="20101" y="214011"/>
                  <a:pt x="-26635" y="136795"/>
                  <a:pt x="22133" y="122571"/>
                </a:cubicBezTo>
                <a:cubicBezTo>
                  <a:pt x="70901" y="108347"/>
                  <a:pt x="314741" y="110379"/>
                  <a:pt x="314741" y="110379"/>
                </a:cubicBezTo>
                <a:lnTo>
                  <a:pt x="2996981" y="122571"/>
                </a:lnTo>
                <a:lnTo>
                  <a:pt x="3045749" y="122571"/>
                </a:lnTo>
                <a:cubicBezTo>
                  <a:pt x="3074197" y="122571"/>
                  <a:pt x="3149381" y="142891"/>
                  <a:pt x="3167669" y="122571"/>
                </a:cubicBezTo>
                <a:cubicBezTo>
                  <a:pt x="3185957" y="102251"/>
                  <a:pt x="3155477" y="-9509"/>
                  <a:pt x="3155477" y="651"/>
                </a:cubicBezTo>
                <a:cubicBezTo>
                  <a:pt x="3155477" y="10811"/>
                  <a:pt x="3167669" y="183531"/>
                  <a:pt x="3167669" y="18353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74727" y="6035040"/>
            <a:ext cx="2716586" cy="243840"/>
          </a:xfrm>
          <a:custGeom>
            <a:avLst/>
            <a:gdLst>
              <a:gd name="connsiteX0" fmla="*/ 40217 w 2716586"/>
              <a:gd name="connsiteY0" fmla="*/ 0 h 243840"/>
              <a:gd name="connsiteX1" fmla="*/ 76793 w 2716586"/>
              <a:gd name="connsiteY1" fmla="*/ 182880 h 243840"/>
              <a:gd name="connsiteX2" fmla="*/ 88985 w 2716586"/>
              <a:gd name="connsiteY2" fmla="*/ 134112 h 243840"/>
              <a:gd name="connsiteX3" fmla="*/ 1259417 w 2716586"/>
              <a:gd name="connsiteY3" fmla="*/ 121920 h 243840"/>
              <a:gd name="connsiteX4" fmla="*/ 2612729 w 2716586"/>
              <a:gd name="connsiteY4" fmla="*/ 134112 h 243840"/>
              <a:gd name="connsiteX5" fmla="*/ 2624921 w 2716586"/>
              <a:gd name="connsiteY5" fmla="*/ 36576 h 243840"/>
              <a:gd name="connsiteX6" fmla="*/ 2710265 w 2716586"/>
              <a:gd name="connsiteY6" fmla="*/ 182880 h 243840"/>
              <a:gd name="connsiteX7" fmla="*/ 2710265 w 2716586"/>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586" h="243840">
                <a:moveTo>
                  <a:pt x="40217" y="0"/>
                </a:moveTo>
                <a:cubicBezTo>
                  <a:pt x="54441" y="80264"/>
                  <a:pt x="68665" y="160528"/>
                  <a:pt x="76793" y="182880"/>
                </a:cubicBezTo>
                <a:cubicBezTo>
                  <a:pt x="84921" y="205232"/>
                  <a:pt x="-108119" y="144272"/>
                  <a:pt x="88985" y="134112"/>
                </a:cubicBezTo>
                <a:cubicBezTo>
                  <a:pt x="286089" y="123952"/>
                  <a:pt x="1259417" y="121920"/>
                  <a:pt x="1259417" y="121920"/>
                </a:cubicBezTo>
                <a:cubicBezTo>
                  <a:pt x="1680041" y="121920"/>
                  <a:pt x="2385145" y="148336"/>
                  <a:pt x="2612729" y="134112"/>
                </a:cubicBezTo>
                <a:cubicBezTo>
                  <a:pt x="2840313" y="119888"/>
                  <a:pt x="2608665" y="28448"/>
                  <a:pt x="2624921" y="36576"/>
                </a:cubicBezTo>
                <a:cubicBezTo>
                  <a:pt x="2641177" y="44704"/>
                  <a:pt x="2696041" y="148336"/>
                  <a:pt x="2710265" y="182880"/>
                </a:cubicBezTo>
                <a:cubicBezTo>
                  <a:pt x="2724489" y="217424"/>
                  <a:pt x="2710265" y="243840"/>
                  <a:pt x="2710265" y="2438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23204"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437881"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879677">
            <a:off x="4457100" y="3055286"/>
            <a:ext cx="5924633" cy="369332"/>
          </a:xfrm>
          <a:prstGeom prst="rect">
            <a:avLst/>
          </a:prstGeom>
          <a:noFill/>
        </p:spPr>
        <p:txBody>
          <a:bodyPr wrap="square" rtlCol="0">
            <a:spAutoFit/>
          </a:bodyPr>
          <a:lstStyle/>
          <a:p>
            <a:r>
              <a:rPr lang="en-US" dirty="0" smtClean="0">
                <a:latin typeface="AhnbergHand" charset="0"/>
                <a:ea typeface="AhnbergHand" charset="0"/>
                <a:cs typeface="AhnbergHand" charset="0"/>
              </a:rPr>
              <a:t>1999 - RIR Allocations of Unicast IPv6 start</a:t>
            </a:r>
            <a:endParaRPr lang="en-US" dirty="0">
              <a:latin typeface="AhnbergHand" charset="0"/>
              <a:ea typeface="AhnbergHand" charset="0"/>
              <a:cs typeface="AhnbergHand" charset="0"/>
            </a:endParaRPr>
          </a:p>
        </p:txBody>
      </p:sp>
      <p:sp>
        <p:nvSpPr>
          <p:cNvPr id="24" name="Freeform 23"/>
          <p:cNvSpPr/>
          <p:nvPr/>
        </p:nvSpPr>
        <p:spPr>
          <a:xfrm>
            <a:off x="4428773" y="5352288"/>
            <a:ext cx="972283" cy="941752"/>
          </a:xfrm>
          <a:custGeom>
            <a:avLst/>
            <a:gdLst>
              <a:gd name="connsiteX0" fmla="*/ 972283 w 972283"/>
              <a:gd name="connsiteY0" fmla="*/ 0 h 941752"/>
              <a:gd name="connsiteX1" fmla="*/ 70075 w 972283"/>
              <a:gd name="connsiteY1" fmla="*/ 914400 h 941752"/>
              <a:gd name="connsiteX2" fmla="*/ 57883 w 972283"/>
              <a:gd name="connsiteY2" fmla="*/ 719328 h 941752"/>
              <a:gd name="connsiteX3" fmla="*/ 45691 w 972283"/>
              <a:gd name="connsiteY3" fmla="*/ 902208 h 941752"/>
              <a:gd name="connsiteX4" fmla="*/ 289531 w 972283"/>
              <a:gd name="connsiteY4" fmla="*/ 841248 h 94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3" h="941752">
                <a:moveTo>
                  <a:pt x="972283" y="0"/>
                </a:moveTo>
                <a:cubicBezTo>
                  <a:pt x="597379" y="397256"/>
                  <a:pt x="222475" y="794512"/>
                  <a:pt x="70075" y="914400"/>
                </a:cubicBezTo>
                <a:cubicBezTo>
                  <a:pt x="-82325" y="1034288"/>
                  <a:pt x="61947" y="721360"/>
                  <a:pt x="57883" y="719328"/>
                </a:cubicBezTo>
                <a:cubicBezTo>
                  <a:pt x="53819" y="717296"/>
                  <a:pt x="7083" y="881888"/>
                  <a:pt x="45691" y="902208"/>
                </a:cubicBezTo>
                <a:cubicBezTo>
                  <a:pt x="84299" y="922528"/>
                  <a:pt x="289531" y="841248"/>
                  <a:pt x="289531" y="841248"/>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879677">
            <a:off x="5158406" y="3057586"/>
            <a:ext cx="5868247" cy="369332"/>
          </a:xfrm>
          <a:prstGeom prst="rect">
            <a:avLst/>
          </a:prstGeom>
          <a:noFill/>
        </p:spPr>
        <p:txBody>
          <a:bodyPr wrap="square" rtlCol="0">
            <a:spAutoFit/>
          </a:bodyPr>
          <a:lstStyle/>
          <a:p>
            <a:r>
              <a:rPr lang="en-US" dirty="0" smtClean="0">
                <a:latin typeface="AhnbergHand" charset="0"/>
                <a:ea typeface="AhnbergHand" charset="0"/>
                <a:cs typeface="AhnbergHand" charset="0"/>
              </a:rPr>
              <a:t>2003 - Dual Stack </a:t>
            </a:r>
            <a:r>
              <a:rPr lang="en-US" smtClean="0">
                <a:latin typeface="AhnbergHand" charset="0"/>
                <a:ea typeface="AhnbergHand" charset="0"/>
                <a:cs typeface="AhnbergHand" charset="0"/>
              </a:rPr>
              <a:t>Transition underway</a:t>
            </a:r>
            <a:endParaRPr lang="en-US" dirty="0">
              <a:latin typeface="AhnbergHand" charset="0"/>
              <a:ea typeface="AhnbergHand" charset="0"/>
              <a:cs typeface="AhnbergHand" charset="0"/>
            </a:endParaRPr>
          </a:p>
        </p:txBody>
      </p:sp>
      <p:sp>
        <p:nvSpPr>
          <p:cNvPr id="27" name="Freeform 26"/>
          <p:cNvSpPr/>
          <p:nvPr/>
        </p:nvSpPr>
        <p:spPr>
          <a:xfrm>
            <a:off x="5416019" y="5364480"/>
            <a:ext cx="582445" cy="482815"/>
          </a:xfrm>
          <a:custGeom>
            <a:avLst/>
            <a:gdLst>
              <a:gd name="connsiteX0" fmla="*/ 582445 w 582445"/>
              <a:gd name="connsiteY0" fmla="*/ 0 h 482815"/>
              <a:gd name="connsiteX1" fmla="*/ 387373 w 582445"/>
              <a:gd name="connsiteY1" fmla="*/ 195072 h 482815"/>
              <a:gd name="connsiteX2" fmla="*/ 9421 w 582445"/>
              <a:gd name="connsiteY2" fmla="*/ 426720 h 482815"/>
              <a:gd name="connsiteX3" fmla="*/ 106957 w 582445"/>
              <a:gd name="connsiteY3" fmla="*/ 243840 h 482815"/>
              <a:gd name="connsiteX4" fmla="*/ 21613 w 582445"/>
              <a:gd name="connsiteY4" fmla="*/ 475488 h 482815"/>
              <a:gd name="connsiteX5" fmla="*/ 228877 w 582445"/>
              <a:gd name="connsiteY5" fmla="*/ 402336 h 48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45" h="482815">
                <a:moveTo>
                  <a:pt x="582445" y="0"/>
                </a:moveTo>
                <a:cubicBezTo>
                  <a:pt x="532661" y="61976"/>
                  <a:pt x="482877" y="123952"/>
                  <a:pt x="387373" y="195072"/>
                </a:cubicBezTo>
                <a:cubicBezTo>
                  <a:pt x="291869" y="266192"/>
                  <a:pt x="56157" y="418592"/>
                  <a:pt x="9421" y="426720"/>
                </a:cubicBezTo>
                <a:cubicBezTo>
                  <a:pt x="-37315" y="434848"/>
                  <a:pt x="104925" y="235712"/>
                  <a:pt x="106957" y="243840"/>
                </a:cubicBezTo>
                <a:cubicBezTo>
                  <a:pt x="108989" y="251968"/>
                  <a:pt x="1293" y="449072"/>
                  <a:pt x="21613" y="475488"/>
                </a:cubicBezTo>
                <a:cubicBezTo>
                  <a:pt x="41933" y="501904"/>
                  <a:pt x="135405" y="452120"/>
                  <a:pt x="228877" y="402336"/>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42505" y="5729950"/>
            <a:ext cx="5638352" cy="293794"/>
          </a:xfrm>
          <a:custGeom>
            <a:avLst/>
            <a:gdLst>
              <a:gd name="connsiteX0" fmla="*/ 24439 w 5638352"/>
              <a:gd name="connsiteY0" fmla="*/ 36866 h 293794"/>
              <a:gd name="connsiteX1" fmla="*/ 36631 w 5638352"/>
              <a:gd name="connsiteY1" fmla="*/ 97826 h 293794"/>
              <a:gd name="connsiteX2" fmla="*/ 61015 w 5638352"/>
              <a:gd name="connsiteY2" fmla="*/ 292898 h 293794"/>
              <a:gd name="connsiteX3" fmla="*/ 73207 w 5638352"/>
              <a:gd name="connsiteY3" fmla="*/ 170978 h 293794"/>
              <a:gd name="connsiteX4" fmla="*/ 1024183 w 5638352"/>
              <a:gd name="connsiteY4" fmla="*/ 183170 h 293794"/>
              <a:gd name="connsiteX5" fmla="*/ 2414071 w 5638352"/>
              <a:gd name="connsiteY5" fmla="*/ 207554 h 293794"/>
              <a:gd name="connsiteX6" fmla="*/ 4181911 w 5638352"/>
              <a:gd name="connsiteY6" fmla="*/ 219746 h 293794"/>
              <a:gd name="connsiteX7" fmla="*/ 5583991 w 5638352"/>
              <a:gd name="connsiteY7" fmla="*/ 122210 h 293794"/>
              <a:gd name="connsiteX8" fmla="*/ 5376727 w 5638352"/>
              <a:gd name="connsiteY8" fmla="*/ 290 h 293794"/>
              <a:gd name="connsiteX9" fmla="*/ 5620567 w 5638352"/>
              <a:gd name="connsiteY9" fmla="*/ 158786 h 293794"/>
              <a:gd name="connsiteX10" fmla="*/ 5352343 w 5638352"/>
              <a:gd name="connsiteY10" fmla="*/ 244130 h 2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8352" h="293794">
                <a:moveTo>
                  <a:pt x="24439" y="36866"/>
                </a:moveTo>
                <a:cubicBezTo>
                  <a:pt x="27487" y="46010"/>
                  <a:pt x="30535" y="55154"/>
                  <a:pt x="36631" y="97826"/>
                </a:cubicBezTo>
                <a:cubicBezTo>
                  <a:pt x="42727" y="140498"/>
                  <a:pt x="54919" y="280706"/>
                  <a:pt x="61015" y="292898"/>
                </a:cubicBezTo>
                <a:cubicBezTo>
                  <a:pt x="67111" y="305090"/>
                  <a:pt x="-87321" y="189266"/>
                  <a:pt x="73207" y="170978"/>
                </a:cubicBezTo>
                <a:cubicBezTo>
                  <a:pt x="233735" y="152690"/>
                  <a:pt x="1024183" y="183170"/>
                  <a:pt x="1024183" y="183170"/>
                </a:cubicBezTo>
                <a:lnTo>
                  <a:pt x="2414071" y="207554"/>
                </a:lnTo>
                <a:cubicBezTo>
                  <a:pt x="2940359" y="213650"/>
                  <a:pt x="3653591" y="233970"/>
                  <a:pt x="4181911" y="219746"/>
                </a:cubicBezTo>
                <a:cubicBezTo>
                  <a:pt x="4710231" y="205522"/>
                  <a:pt x="5384855" y="158786"/>
                  <a:pt x="5583991" y="122210"/>
                </a:cubicBezTo>
                <a:cubicBezTo>
                  <a:pt x="5783127" y="85634"/>
                  <a:pt x="5370631" y="-5806"/>
                  <a:pt x="5376727" y="290"/>
                </a:cubicBezTo>
                <a:cubicBezTo>
                  <a:pt x="5382823" y="6386"/>
                  <a:pt x="5624631" y="118146"/>
                  <a:pt x="5620567" y="158786"/>
                </a:cubicBezTo>
                <a:cubicBezTo>
                  <a:pt x="5616503" y="199426"/>
                  <a:pt x="5484423" y="221778"/>
                  <a:pt x="5352343" y="244130"/>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50547" y="3701527"/>
            <a:ext cx="8680984" cy="1200329"/>
          </a:xfrm>
          <a:prstGeom prst="rect">
            <a:avLst/>
          </a:prstGeom>
          <a:solidFill>
            <a:schemeClr val="bg1"/>
          </a:solidFill>
        </p:spPr>
        <p:txBody>
          <a:bodyPr wrap="square" rtlCol="0">
            <a:spAutoFit/>
          </a:bodyPr>
          <a:lstStyle/>
          <a:p>
            <a:pPr algn="ctr"/>
            <a:r>
              <a:rPr lang="en-US" sz="3600" dirty="0" smtClean="0">
                <a:solidFill>
                  <a:srgbClr val="FF0000"/>
                </a:solidFill>
                <a:latin typeface="AhnbergHand" charset="0"/>
                <a:ea typeface="AhnbergHand" charset="0"/>
                <a:cs typeface="AhnbergHand" charset="0"/>
              </a:rPr>
              <a:t>Yes, we’ve </a:t>
            </a:r>
            <a:r>
              <a:rPr lang="en-US" sz="3600" smtClean="0">
                <a:solidFill>
                  <a:srgbClr val="FF0000"/>
                </a:solidFill>
                <a:latin typeface="AhnbergHand" charset="0"/>
                <a:ea typeface="AhnbergHand" charset="0"/>
                <a:cs typeface="AhnbergHand" charset="0"/>
              </a:rPr>
              <a:t>been working on this for close to 30 years!</a:t>
            </a:r>
            <a:endParaRPr lang="en-US" sz="3600"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10923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4145583" y="1403396"/>
            <a:ext cx="7654153" cy="5016758"/>
          </a:xfrm>
          <a:prstGeom prst="rect">
            <a:avLst/>
          </a:prstGeom>
          <a:noFill/>
        </p:spPr>
        <p:txBody>
          <a:bodyPr wrap="square" rtlCol="0">
            <a:spAutoFit/>
          </a:bodyPr>
          <a:lstStyle/>
          <a:p>
            <a:r>
              <a:rPr lang="en-US" sz="2000" dirty="0" smtClean="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sz="2000" dirty="0">
              <a:ea typeface="AhnbergHand" charset="0"/>
              <a:cs typeface="AhnbergHand" charset="0"/>
            </a:endParaRPr>
          </a:p>
          <a:p>
            <a:r>
              <a:rPr lang="en-US" sz="2000" dirty="0" smtClean="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sz="2000" dirty="0" smtClean="0">
                <a:ea typeface="AhnbergHand" charset="0"/>
                <a:cs typeface="AhnbergHand" charset="0"/>
              </a:rPr>
              <a:t>–</a:t>
            </a:r>
            <a:r>
              <a:rPr lang="en-US" sz="2000" dirty="0" smtClean="0">
                <a:ea typeface="AhnbergHand" charset="0"/>
                <a:cs typeface="AhnbergHand" charset="0"/>
              </a:rPr>
              <a:t> and the additional time is not predictable. For trailing frags there is no transport header!</a:t>
            </a:r>
          </a:p>
          <a:p>
            <a:endParaRPr lang="en-US" sz="2000" dirty="0">
              <a:ea typeface="AhnbergHand" charset="0"/>
              <a:cs typeface="AhnbergHand" charset="0"/>
            </a:endParaRPr>
          </a:p>
          <a:p>
            <a:r>
              <a:rPr lang="en-US" sz="2000" dirty="0" smtClean="0">
                <a:ea typeface="AhnbergHand" charset="0"/>
                <a:cs typeface="AhnbergHand" charset="0"/>
              </a:rPr>
              <a:t>Or the unit can simply discard all Ipv6 packets that contain extension headers!</a:t>
            </a:r>
          </a:p>
          <a:p>
            <a:endParaRPr lang="en-US" sz="2000" dirty="0">
              <a:ea typeface="AhnbergHand" charset="0"/>
              <a:cs typeface="AhnbergHand" charset="0"/>
            </a:endParaRPr>
          </a:p>
          <a:p>
            <a:r>
              <a:rPr lang="en-US" sz="2000" dirty="0" smtClean="0">
                <a:ea typeface="AhnbergHand" charset="0"/>
                <a:cs typeface="AhnbergHand" charset="0"/>
              </a:rPr>
              <a:t>Which is what a lot of transport protocol sensitive IPv6 deployed switching equipment actually does (e.g. load balancers!)</a:t>
            </a:r>
          </a:p>
        </p:txBody>
      </p:sp>
      <p:sp>
        <p:nvSpPr>
          <p:cNvPr id="7" name="TextBox 6"/>
          <p:cNvSpPr txBox="1"/>
          <p:nvPr/>
        </p:nvSpPr>
        <p:spPr>
          <a:xfrm>
            <a:off x="2019972" y="3046462"/>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8" name="TextBox 7"/>
          <p:cNvSpPr txBox="1"/>
          <p:nvPr/>
        </p:nvSpPr>
        <p:spPr>
          <a:xfrm>
            <a:off x="2019972" y="4297464"/>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9" name="TextBox 8"/>
          <p:cNvSpPr txBox="1"/>
          <p:nvPr/>
        </p:nvSpPr>
        <p:spPr>
          <a:xfrm>
            <a:off x="2053525" y="3804537"/>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10" name="TextBox 9"/>
          <p:cNvSpPr txBox="1"/>
          <p:nvPr/>
        </p:nvSpPr>
        <p:spPr>
          <a:xfrm>
            <a:off x="2027667" y="3384909"/>
            <a:ext cx="3086862" cy="246221"/>
          </a:xfrm>
          <a:prstGeom prst="rect">
            <a:avLst/>
          </a:prstGeom>
          <a:noFill/>
        </p:spPr>
        <p:txBody>
          <a:bodyPr wrap="square" rtlCol="0">
            <a:spAutoFit/>
          </a:bodyPr>
          <a:lstStyle/>
          <a:p>
            <a:r>
              <a:rPr lang="en-US" sz="1000" smtClean="0">
                <a:latin typeface="AhnbergHand" charset="0"/>
                <a:ea typeface="AhnbergHand" charset="0"/>
                <a:cs typeface="AhnbergHand" charset="0"/>
              </a:rPr>
              <a:t>Fragmentation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4" name="Freeform 3"/>
          <p:cNvSpPr/>
          <p:nvPr/>
        </p:nvSpPr>
        <p:spPr>
          <a:xfrm>
            <a:off x="240812" y="3474215"/>
            <a:ext cx="1764709" cy="1221771"/>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4725" y="2913681"/>
            <a:ext cx="1795247" cy="8164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43124" y="3267377"/>
            <a:ext cx="2003728" cy="536676"/>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38318" y="4098041"/>
            <a:ext cx="1557879" cy="11499"/>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5521" y="3570136"/>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943" y="3711126"/>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5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65827"/>
            <a:ext cx="8892412" cy="4401205"/>
          </a:xfrm>
          <a:prstGeom prst="rect">
            <a:avLst/>
          </a:prstGeom>
          <a:noFill/>
        </p:spPr>
        <p:txBody>
          <a:bodyPr wrap="square" rtlCol="0">
            <a:spAutoFit/>
          </a:bodyPr>
          <a:lstStyle/>
          <a:p>
            <a:r>
              <a:rPr lang="en-US" sz="2000" dirty="0" smtClean="0">
                <a:ea typeface="AhnbergHand" charset="0"/>
                <a:cs typeface="AhnbergHand" charset="0"/>
              </a:rPr>
              <a:t>There is a lot of “drop” </a:t>
            </a:r>
            <a:r>
              <a:rPr lang="en-US" sz="2000" dirty="0" err="1" smtClean="0">
                <a:ea typeface="AhnbergHand" charset="0"/>
                <a:cs typeface="AhnbergHand" charset="0"/>
              </a:rPr>
              <a:t>behaviour</a:t>
            </a:r>
            <a:r>
              <a:rPr lang="en-US" sz="2000" dirty="0" smtClean="0">
                <a:ea typeface="AhnbergHand" charset="0"/>
                <a:cs typeface="AhnbergHand" charset="0"/>
              </a:rPr>
              <a:t> in the IPv6 Internet for Fragmentation Extension headers</a:t>
            </a:r>
          </a:p>
          <a:p>
            <a:endParaRPr lang="en-US" sz="2000" dirty="0">
              <a:ea typeface="AhnbergHand" charset="0"/>
              <a:cs typeface="AhnbergHand" charset="0"/>
            </a:endParaRPr>
          </a:p>
          <a:p>
            <a:r>
              <a:rPr lang="en-US" sz="2000" dirty="0" smtClean="0">
                <a:ea typeface="AhnbergHand" charset="0"/>
                <a:cs typeface="AhnbergHand" charset="0"/>
              </a:rPr>
              <a:t>RFC7872 </a:t>
            </a:r>
            <a:r>
              <a:rPr lang="mr-IN" sz="2000" dirty="0" smtClean="0">
                <a:ea typeface="AhnbergHand" charset="0"/>
                <a:cs typeface="AhnbergHand" charset="0"/>
              </a:rPr>
              <a:t>–</a:t>
            </a:r>
            <a:r>
              <a:rPr lang="en-US" sz="2000" dirty="0" smtClean="0">
                <a:ea typeface="AhnbergHand" charset="0"/>
                <a:cs typeface="AhnbergHand" charset="0"/>
              </a:rPr>
              <a:t> recorded drop rates of 30% - 40%</a:t>
            </a:r>
          </a:p>
          <a:p>
            <a:endParaRPr lang="en-US" sz="2000" dirty="0">
              <a:ea typeface="AhnbergHand" charset="0"/>
              <a:cs typeface="AhnbergHand" charset="0"/>
            </a:endParaRPr>
          </a:p>
          <a:p>
            <a:r>
              <a:rPr lang="en-US" sz="2000" dirty="0" smtClean="0">
                <a:ea typeface="AhnbergHand" charset="0"/>
                <a:cs typeface="AhnbergHand" charset="0"/>
              </a:rPr>
              <a:t>This experiment sent fragmented packets towards well-known servers and observed whether the server received and reconstructed the fragmented packet</a:t>
            </a:r>
          </a:p>
          <a:p>
            <a:endParaRPr lang="en-US" sz="2000" dirty="0" smtClean="0">
              <a:ea typeface="AhnbergHand" charset="0"/>
              <a:cs typeface="AhnbergHand" charset="0"/>
            </a:endParaRPr>
          </a:p>
          <a:p>
            <a:r>
              <a:rPr lang="en-US" sz="2000" dirty="0" smtClean="0">
                <a:ea typeface="AhnbergHand" charset="0"/>
                <a:cs typeface="AhnbergHand" charset="0"/>
              </a:rPr>
              <a:t>But sending fragmented queries to servers is not all that common </a:t>
            </a:r>
            <a:r>
              <a:rPr lang="mr-IN" sz="2000" dirty="0" smtClean="0">
                <a:ea typeface="AhnbergHand" charset="0"/>
                <a:cs typeface="AhnbergHand" charset="0"/>
              </a:rPr>
              <a:t>–</a:t>
            </a:r>
            <a:r>
              <a:rPr lang="en-US" sz="2000" dirty="0" smtClean="0">
                <a:ea typeface="AhnbergHand" charset="0"/>
                <a:cs typeface="AhnbergHand" charset="0"/>
              </a:rPr>
              <a:t> the reverse situation of big responses is more common</a:t>
            </a:r>
          </a:p>
          <a:p>
            <a:endParaRPr lang="en-US" sz="2000" dirty="0" smtClean="0">
              <a:ea typeface="AhnbergHand" charset="0"/>
              <a:cs typeface="AhnbergHand" charset="0"/>
            </a:endParaRPr>
          </a:p>
          <a:p>
            <a:r>
              <a:rPr lang="en-US" sz="2000" dirty="0" smtClean="0">
                <a:ea typeface="AhnbergHand" charset="0"/>
                <a:cs typeface="AhnbergHand" charset="0"/>
              </a:rPr>
              <a:t>So what about sending fragmented packets </a:t>
            </a:r>
            <a:r>
              <a:rPr lang="en-US" sz="2000" b="1" dirty="0" smtClean="0">
                <a:ea typeface="AhnbergHand" charset="0"/>
                <a:cs typeface="AhnbergHand" charset="0"/>
              </a:rPr>
              <a:t>BACK</a:t>
            </a:r>
            <a:r>
              <a:rPr lang="en-US" sz="2000" dirty="0" smtClean="0">
                <a:ea typeface="AhnbergHand" charset="0"/>
                <a:cs typeface="AhnbergHand" charset="0"/>
              </a:rPr>
              <a:t> from servers </a:t>
            </a:r>
            <a:r>
              <a:rPr lang="mr-IN" sz="2000" dirty="0" smtClean="0">
                <a:ea typeface="AhnbergHand" charset="0"/>
                <a:cs typeface="AhnbergHand" charset="0"/>
              </a:rPr>
              <a:t>–</a:t>
            </a:r>
            <a:r>
              <a:rPr lang="en-US" sz="2000" dirty="0" smtClean="0">
                <a:ea typeface="AhnbergHand" charset="0"/>
                <a:cs typeface="AhnbergHand" charset="0"/>
              </a:rPr>
              <a:t> what’s the drop rate of the </a:t>
            </a:r>
            <a:r>
              <a:rPr lang="en-US" sz="2000" b="1" dirty="0" smtClean="0">
                <a:ea typeface="AhnbergHand" charset="0"/>
                <a:cs typeface="AhnbergHand" charset="0"/>
              </a:rPr>
              <a:t>reverse case</a:t>
            </a:r>
            <a:r>
              <a:rPr lang="en-US" sz="2000" dirty="0" smtClean="0">
                <a:ea typeface="AhnbergHand" charset="0"/>
                <a:cs typeface="AhnbergHand" charset="0"/>
              </a:rPr>
              <a:t>?</a:t>
            </a:r>
          </a:p>
          <a:p>
            <a:endParaRPr lang="en-US" sz="2000" dirty="0">
              <a:ea typeface="AhnbergHand" charset="0"/>
              <a:cs typeface="AhnbergHand" charset="0"/>
            </a:endParaRPr>
          </a:p>
        </p:txBody>
      </p:sp>
    </p:spTree>
    <p:extLst>
      <p:ext uri="{BB962C8B-B14F-4D97-AF65-F5344CB8AC3E}">
        <p14:creationId xmlns:p14="http://schemas.microsoft.com/office/powerpoint/2010/main" val="192351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20431" y="1401004"/>
            <a:ext cx="8892412" cy="1200329"/>
          </a:xfrm>
          <a:prstGeom prst="rect">
            <a:avLst/>
          </a:prstGeom>
          <a:noFill/>
        </p:spPr>
        <p:txBody>
          <a:bodyPr wrap="square" rtlCol="0">
            <a:spAutoFit/>
          </a:bodyPr>
          <a:lstStyle/>
          <a:p>
            <a:r>
              <a:rPr lang="en-US" sz="2400" dirty="0" smtClean="0">
                <a:ea typeface="AhnbergHand" charset="0"/>
                <a:cs typeface="AhnbergHand" charset="0"/>
              </a:rPr>
              <a:t>We used an ad-based measurement system, using a custom packet fragmentation wrangler as a front end to a DNS and Web server to test IPv6 fragmentation </a:t>
            </a:r>
            <a:r>
              <a:rPr lang="en-US" sz="2400" dirty="0" err="1" smtClean="0">
                <a:ea typeface="AhnbergHand" charset="0"/>
                <a:cs typeface="AhnbergHand" charset="0"/>
              </a:rPr>
              <a:t>behaviour</a:t>
            </a:r>
            <a:endParaRPr lang="en-US" sz="2400" dirty="0">
              <a:ea typeface="AhnbergHand" charset="0"/>
              <a:cs typeface="AhnbergHand" charset="0"/>
            </a:endParaRPr>
          </a:p>
        </p:txBody>
      </p:sp>
      <p:sp>
        <p:nvSpPr>
          <p:cNvPr id="4" name="TextBox 3"/>
          <p:cNvSpPr txBox="1"/>
          <p:nvPr/>
        </p:nvSpPr>
        <p:spPr>
          <a:xfrm>
            <a:off x="1254211"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5" name="TextBox 4"/>
          <p:cNvSpPr txBox="1"/>
          <p:nvPr/>
        </p:nvSpPr>
        <p:spPr>
          <a:xfrm>
            <a:off x="2750382"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6" name="TextBox 5"/>
          <p:cNvSpPr txBox="1"/>
          <p:nvPr/>
        </p:nvSpPr>
        <p:spPr>
          <a:xfrm>
            <a:off x="8112982" y="3340873"/>
            <a:ext cx="2124299"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DNS Server</a:t>
            </a:r>
            <a:endParaRPr lang="en-US" sz="1600" dirty="0">
              <a:latin typeface="AhnbergHand" charset="0"/>
              <a:ea typeface="AhnbergHand" charset="0"/>
              <a:cs typeface="AhnbergHand" charset="0"/>
            </a:endParaRPr>
          </a:p>
        </p:txBody>
      </p:sp>
      <p:sp>
        <p:nvSpPr>
          <p:cNvPr id="7" name="TextBox 6"/>
          <p:cNvSpPr txBox="1"/>
          <p:nvPr/>
        </p:nvSpPr>
        <p:spPr>
          <a:xfrm>
            <a:off x="8112982" y="4304306"/>
            <a:ext cx="2478564"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NGINX Server</a:t>
            </a:r>
            <a:endParaRPr lang="en-US" sz="1600" dirty="0">
              <a:latin typeface="AhnbergHand" charset="0"/>
              <a:ea typeface="AhnbergHand" charset="0"/>
              <a:cs typeface="AhnbergHand" charset="0"/>
            </a:endParaRPr>
          </a:p>
        </p:txBody>
      </p:sp>
      <p:sp>
        <p:nvSpPr>
          <p:cNvPr id="8" name="TextBox 7"/>
          <p:cNvSpPr txBox="1"/>
          <p:nvPr/>
        </p:nvSpPr>
        <p:spPr>
          <a:xfrm>
            <a:off x="5736868" y="3710205"/>
            <a:ext cx="212109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a:t>
            </a:r>
            <a:r>
              <a:rPr lang="en-US" sz="1600" dirty="0" err="1" smtClean="0">
                <a:latin typeface="AhnbergHand" charset="0"/>
                <a:ea typeface="AhnbergHand" charset="0"/>
                <a:cs typeface="AhnbergHand" charset="0"/>
              </a:rPr>
              <a:t>Fragmenter</a:t>
            </a:r>
            <a:r>
              <a:rPr lang="en-US" sz="1600" dirty="0" smtClean="0">
                <a:latin typeface="AhnbergHand" charset="0"/>
                <a:ea typeface="AhnbergHand" charset="0"/>
                <a:cs typeface="AhnbergHand" charset="0"/>
              </a:rPr>
              <a:t>’</a:t>
            </a:r>
            <a:endParaRPr lang="en-US" sz="1600" dirty="0">
              <a:latin typeface="AhnbergHand" charset="0"/>
              <a:ea typeface="AhnbergHand" charset="0"/>
              <a:cs typeface="AhnbergHand" charset="0"/>
            </a:endParaRPr>
          </a:p>
        </p:txBody>
      </p:sp>
      <p:sp>
        <p:nvSpPr>
          <p:cNvPr id="9" name="Freeform 8"/>
          <p:cNvSpPr/>
          <p:nvPr/>
        </p:nvSpPr>
        <p:spPr>
          <a:xfrm>
            <a:off x="1113183"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0"/>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0"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37475" y="3600215"/>
            <a:ext cx="2229338" cy="496178"/>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981954" y="3274738"/>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19" y="4206240"/>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1"/>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7" y="2978272"/>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70" y="3774267"/>
            <a:ext cx="663442"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1" y="3848304"/>
            <a:ext cx="774571" cy="230832"/>
          </a:xfrm>
          <a:prstGeom prst="rect">
            <a:avLst/>
          </a:prstGeom>
          <a:noFill/>
        </p:spPr>
        <p:txBody>
          <a:bodyPr wrap="none" rtlCol="0">
            <a:spAutoFit/>
          </a:bodyPr>
          <a:lstStyle/>
          <a:p>
            <a:r>
              <a:rPr lang="en-US" sz="900" smtClean="0">
                <a:latin typeface="AhnbergHand" charset="0"/>
                <a:ea typeface="AhnbergHand" charset="0"/>
                <a:cs typeface="AhnbergHand" charset="0"/>
              </a:rPr>
              <a:t>DNS Goo</a:t>
            </a:r>
            <a:endParaRPr lang="en-US" sz="900">
              <a:latin typeface="AhnbergHand" charset="0"/>
              <a:ea typeface="AhnbergHand" charset="0"/>
              <a:cs typeface="AhnbergHand" charset="0"/>
            </a:endParaRPr>
          </a:p>
        </p:txBody>
      </p:sp>
      <p:sp>
        <p:nvSpPr>
          <p:cNvPr id="19" name="Freeform 18"/>
          <p:cNvSpPr/>
          <p:nvPr/>
        </p:nvSpPr>
        <p:spPr>
          <a:xfrm>
            <a:off x="7847723"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6" y="3482614"/>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39" y="3641564"/>
            <a:ext cx="910477" cy="310234"/>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7"/>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8"/>
            <a:ext cx="327038"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7" y="4071813"/>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431" y="1401004"/>
            <a:ext cx="8892412" cy="1200329"/>
          </a:xfrm>
          <a:prstGeom prst="rect">
            <a:avLst/>
          </a:prstGeom>
          <a:noFill/>
        </p:spPr>
        <p:txBody>
          <a:bodyPr wrap="square" rtlCol="0">
            <a:spAutoFit/>
          </a:bodyPr>
          <a:lstStyle/>
          <a:p>
            <a:r>
              <a:rPr lang="en-US" sz="2400" dirty="0">
                <a:ea typeface="AhnbergHand" charset="0"/>
                <a:cs typeface="AhnbergHand" charset="0"/>
              </a:rPr>
              <a:t>We used an ad-based measurement system, using a custom packet fragmentation wrangler as a front end to a DNS and Web server to test IPv6 fragmentation </a:t>
            </a:r>
            <a:r>
              <a:rPr lang="en-US" sz="2400" dirty="0" err="1">
                <a:ea typeface="AhnbergHand" charset="0"/>
                <a:cs typeface="AhnbergHand" charset="0"/>
              </a:rPr>
              <a:t>behaviour</a:t>
            </a:r>
            <a:endParaRPr lang="en-US" sz="2400" dirty="0">
              <a:ea typeface="AhnbergHand" charset="0"/>
              <a:cs typeface="AhnbergHand" charset="0"/>
            </a:endParaRPr>
          </a:p>
        </p:txBody>
      </p:sp>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248355"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5" name="TextBox 4"/>
          <p:cNvSpPr txBox="1"/>
          <p:nvPr/>
        </p:nvSpPr>
        <p:spPr>
          <a:xfrm>
            <a:off x="2744526"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8" name="TextBox 7"/>
          <p:cNvSpPr txBox="1"/>
          <p:nvPr/>
        </p:nvSpPr>
        <p:spPr>
          <a:xfrm>
            <a:off x="5736868" y="3710205"/>
            <a:ext cx="212109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a:t>
            </a:r>
            <a:r>
              <a:rPr lang="en-US" sz="1600" dirty="0" err="1" smtClean="0">
                <a:latin typeface="AhnbergHand" charset="0"/>
                <a:ea typeface="AhnbergHand" charset="0"/>
                <a:cs typeface="AhnbergHand" charset="0"/>
              </a:rPr>
              <a:t>Fragmenter</a:t>
            </a:r>
            <a:r>
              <a:rPr lang="en-US" sz="1600" dirty="0" smtClean="0">
                <a:latin typeface="AhnbergHand" charset="0"/>
                <a:ea typeface="AhnbergHand" charset="0"/>
                <a:cs typeface="AhnbergHand" charset="0"/>
              </a:rPr>
              <a:t>’</a:t>
            </a:r>
            <a:endParaRPr lang="en-US" sz="1600" dirty="0">
              <a:latin typeface="AhnbergHand" charset="0"/>
              <a:ea typeface="AhnbergHand" charset="0"/>
              <a:cs typeface="AhnbergHand" charset="0"/>
            </a:endParaRPr>
          </a:p>
        </p:txBody>
      </p:sp>
      <p:sp>
        <p:nvSpPr>
          <p:cNvPr id="12" name="Freeform 11"/>
          <p:cNvSpPr/>
          <p:nvPr/>
        </p:nvSpPr>
        <p:spPr>
          <a:xfrm>
            <a:off x="5637475" y="3600215"/>
            <a:ext cx="2229338" cy="496178"/>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1"/>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7" y="2978272"/>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70" y="3774267"/>
            <a:ext cx="663442"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1" y="3848304"/>
            <a:ext cx="774571" cy="230832"/>
          </a:xfrm>
          <a:prstGeom prst="rect">
            <a:avLst/>
          </a:prstGeom>
          <a:noFill/>
        </p:spPr>
        <p:txBody>
          <a:bodyPr wrap="none" rtlCol="0">
            <a:spAutoFit/>
          </a:bodyPr>
          <a:lstStyle/>
          <a:p>
            <a:r>
              <a:rPr lang="en-US" sz="900" smtClean="0">
                <a:latin typeface="AhnbergHand" charset="0"/>
                <a:ea typeface="AhnbergHand" charset="0"/>
                <a:cs typeface="AhnbergHand" charset="0"/>
              </a:rPr>
              <a:t>DNS Goo</a:t>
            </a:r>
            <a:endParaRPr lang="en-US" sz="900">
              <a:latin typeface="AhnbergHand" charset="0"/>
              <a:ea typeface="AhnbergHand" charset="0"/>
              <a:cs typeface="AhnbergHand" charset="0"/>
            </a:endParaRPr>
          </a:p>
        </p:txBody>
      </p:sp>
      <p:sp>
        <p:nvSpPr>
          <p:cNvPr id="19" name="Freeform 18"/>
          <p:cNvSpPr/>
          <p:nvPr/>
        </p:nvSpPr>
        <p:spPr>
          <a:xfrm>
            <a:off x="7847723"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6" y="3482614"/>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39" y="3641564"/>
            <a:ext cx="910477" cy="310234"/>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7"/>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8"/>
            <a:ext cx="327038"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7" y="4071813"/>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5640" y="794040"/>
            <a:ext cx="10702456" cy="477481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73777" y="2167506"/>
            <a:ext cx="7727396" cy="923330"/>
          </a:xfrm>
          <a:prstGeom prst="rect">
            <a:avLst/>
          </a:prstGeom>
          <a:solidFill>
            <a:schemeClr val="bg1"/>
          </a:solidFill>
        </p:spPr>
        <p:txBody>
          <a:bodyPr wrap="square" rtlCol="0">
            <a:spAutoFit/>
          </a:bodyPr>
          <a:lstStyle/>
          <a:p>
            <a:r>
              <a:rPr lang="en-US" dirty="0" smtClean="0">
                <a:solidFill>
                  <a:schemeClr val="accent4">
                    <a:lumMod val="50000"/>
                  </a:schemeClr>
                </a:solidFill>
                <a:latin typeface="AhnbergHand" charset="0"/>
                <a:ea typeface="AhnbergHand" charset="0"/>
                <a:cs typeface="AhnbergHand" charset="0"/>
              </a:rPr>
              <a:t>We use a technique of “</a:t>
            </a:r>
            <a:r>
              <a:rPr lang="en-US" dirty="0" err="1" smtClean="0">
                <a:solidFill>
                  <a:schemeClr val="accent4">
                    <a:lumMod val="50000"/>
                  </a:schemeClr>
                </a:solidFill>
                <a:latin typeface="AhnbergHand" charset="0"/>
                <a:ea typeface="AhnbergHand" charset="0"/>
                <a:cs typeface="AhnbergHand" charset="0"/>
              </a:rPr>
              <a:t>glueless</a:t>
            </a:r>
            <a:r>
              <a:rPr lang="en-US" dirty="0" smtClean="0">
                <a:solidFill>
                  <a:schemeClr val="accent4">
                    <a:lumMod val="50000"/>
                  </a:schemeClr>
                </a:solidFill>
                <a:latin typeface="AhnbergHand" charset="0"/>
                <a:ea typeface="AhnbergHand" charset="0"/>
                <a:cs typeface="AhnbergHand" charset="0"/>
              </a:rPr>
              <a:t>” delegation and fragmentation of the NS query response to allow us to detect if the DNS resolver received the fragmented response</a:t>
            </a:r>
          </a:p>
        </p:txBody>
      </p:sp>
      <p:sp>
        <p:nvSpPr>
          <p:cNvPr id="28" name="TextBox 27"/>
          <p:cNvSpPr txBox="1"/>
          <p:nvPr/>
        </p:nvSpPr>
        <p:spPr>
          <a:xfrm>
            <a:off x="2114635" y="4958815"/>
            <a:ext cx="7727396" cy="646331"/>
          </a:xfrm>
          <a:prstGeom prst="rect">
            <a:avLst/>
          </a:prstGeom>
          <a:solidFill>
            <a:schemeClr val="bg1"/>
          </a:solidFill>
        </p:spPr>
        <p:txBody>
          <a:bodyPr wrap="square" rtlCol="0">
            <a:spAutoFit/>
          </a:bodyPr>
          <a:lstStyle/>
          <a:p>
            <a:r>
              <a:rPr lang="en-US" dirty="0" smtClean="0">
                <a:solidFill>
                  <a:schemeClr val="accent4">
                    <a:lumMod val="50000"/>
                  </a:schemeClr>
                </a:solidFill>
                <a:latin typeface="AhnbergHand" charset="0"/>
                <a:ea typeface="AhnbergHand" charset="0"/>
                <a:cs typeface="AhnbergHand" charset="0"/>
              </a:rPr>
              <a:t>We track TCP ACKs at the server to see if the client received the fragmented TCP response</a:t>
            </a:r>
          </a:p>
        </p:txBody>
      </p:sp>
      <p:sp>
        <p:nvSpPr>
          <p:cNvPr id="29" name="TextBox 28"/>
          <p:cNvSpPr txBox="1"/>
          <p:nvPr/>
        </p:nvSpPr>
        <p:spPr>
          <a:xfrm>
            <a:off x="1254211"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30" name="TextBox 29"/>
          <p:cNvSpPr txBox="1"/>
          <p:nvPr/>
        </p:nvSpPr>
        <p:spPr>
          <a:xfrm>
            <a:off x="2750382"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31" name="Freeform 30"/>
          <p:cNvSpPr/>
          <p:nvPr/>
        </p:nvSpPr>
        <p:spPr>
          <a:xfrm>
            <a:off x="4523912" y="3093057"/>
            <a:ext cx="1000218" cy="492981"/>
          </a:xfrm>
          <a:custGeom>
            <a:avLst/>
            <a:gdLst>
              <a:gd name="connsiteX0" fmla="*/ 962488 w 1000218"/>
              <a:gd name="connsiteY0" fmla="*/ 0 h 492981"/>
              <a:gd name="connsiteX1" fmla="*/ 890926 w 1000218"/>
              <a:gd name="connsiteY1" fmla="*/ 421420 h 492981"/>
              <a:gd name="connsiteX2" fmla="*/ 40137 w 1000218"/>
              <a:gd name="connsiteY2" fmla="*/ 389614 h 492981"/>
              <a:gd name="connsiteX3" fmla="*/ 159406 w 1000218"/>
              <a:gd name="connsiteY3" fmla="*/ 214686 h 492981"/>
              <a:gd name="connsiteX4" fmla="*/ 380 w 1000218"/>
              <a:gd name="connsiteY4" fmla="*/ 365760 h 492981"/>
              <a:gd name="connsiteX5" fmla="*/ 111698 w 1000218"/>
              <a:gd name="connsiteY5" fmla="*/ 492981 h 49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218" h="492981">
                <a:moveTo>
                  <a:pt x="962488" y="0"/>
                </a:moveTo>
                <a:cubicBezTo>
                  <a:pt x="1003569" y="178242"/>
                  <a:pt x="1044651" y="356484"/>
                  <a:pt x="890926" y="421420"/>
                </a:cubicBezTo>
                <a:cubicBezTo>
                  <a:pt x="737201" y="486356"/>
                  <a:pt x="162057" y="424070"/>
                  <a:pt x="40137" y="389614"/>
                </a:cubicBezTo>
                <a:cubicBezTo>
                  <a:pt x="-81783" y="355158"/>
                  <a:pt x="166032" y="218662"/>
                  <a:pt x="159406" y="214686"/>
                </a:cubicBezTo>
                <a:cubicBezTo>
                  <a:pt x="152780" y="210710"/>
                  <a:pt x="8331" y="319378"/>
                  <a:pt x="380" y="365760"/>
                </a:cubicBezTo>
                <a:cubicBezTo>
                  <a:pt x="-7571" y="412142"/>
                  <a:pt x="111698" y="492981"/>
                  <a:pt x="111698" y="492981"/>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3" name="Freeform 32"/>
          <p:cNvSpPr/>
          <p:nvPr/>
        </p:nvSpPr>
        <p:spPr>
          <a:xfrm>
            <a:off x="2233913" y="4516954"/>
            <a:ext cx="2144510" cy="277683"/>
          </a:xfrm>
          <a:custGeom>
            <a:avLst/>
            <a:gdLst>
              <a:gd name="connsiteX0" fmla="*/ 2107499 w 2144510"/>
              <a:gd name="connsiteY0" fmla="*/ 277683 h 277683"/>
              <a:gd name="connsiteX1" fmla="*/ 2035937 w 2144510"/>
              <a:gd name="connsiteY1" fmla="*/ 7338 h 277683"/>
              <a:gd name="connsiteX2" fmla="*/ 1193099 w 2144510"/>
              <a:gd name="connsiteY2" fmla="*/ 70949 h 277683"/>
              <a:gd name="connsiteX3" fmla="*/ 64014 w 2144510"/>
              <a:gd name="connsiteY3" fmla="*/ 174316 h 277683"/>
              <a:gd name="connsiteX4" fmla="*/ 254845 w 2144510"/>
              <a:gd name="connsiteY4" fmla="*/ 70949 h 277683"/>
              <a:gd name="connsiteX5" fmla="*/ 404 w 2144510"/>
              <a:gd name="connsiteY5" fmla="*/ 166364 h 277683"/>
              <a:gd name="connsiteX6" fmla="*/ 191235 w 2144510"/>
              <a:gd name="connsiteY6" fmla="*/ 261780 h 27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510" h="277683">
                <a:moveTo>
                  <a:pt x="2107499" y="277683"/>
                </a:moveTo>
                <a:cubicBezTo>
                  <a:pt x="2147918" y="159738"/>
                  <a:pt x="2188337" y="41794"/>
                  <a:pt x="2035937" y="7338"/>
                </a:cubicBezTo>
                <a:cubicBezTo>
                  <a:pt x="1883537" y="-27118"/>
                  <a:pt x="1193099" y="70949"/>
                  <a:pt x="1193099" y="70949"/>
                </a:cubicBezTo>
                <a:cubicBezTo>
                  <a:pt x="864445" y="98779"/>
                  <a:pt x="220390" y="174316"/>
                  <a:pt x="64014" y="174316"/>
                </a:cubicBezTo>
                <a:cubicBezTo>
                  <a:pt x="-92362" y="174316"/>
                  <a:pt x="265447" y="72274"/>
                  <a:pt x="254845" y="70949"/>
                </a:cubicBezTo>
                <a:cubicBezTo>
                  <a:pt x="244243" y="69624"/>
                  <a:pt x="11006" y="134559"/>
                  <a:pt x="404" y="166364"/>
                </a:cubicBezTo>
                <a:cubicBezTo>
                  <a:pt x="-10198" y="198169"/>
                  <a:pt x="191235" y="261780"/>
                  <a:pt x="191235" y="26178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13183"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0"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0"/>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81816" y="3093057"/>
            <a:ext cx="2306309" cy="485030"/>
          </a:xfrm>
          <a:custGeom>
            <a:avLst/>
            <a:gdLst>
              <a:gd name="connsiteX0" fmla="*/ 0 w 2306309"/>
              <a:gd name="connsiteY0" fmla="*/ 0 h 485030"/>
              <a:gd name="connsiteX1" fmla="*/ 71561 w 2306309"/>
              <a:gd name="connsiteY1" fmla="*/ 437322 h 485030"/>
              <a:gd name="connsiteX2" fmla="*/ 326003 w 2306309"/>
              <a:gd name="connsiteY2" fmla="*/ 453225 h 485030"/>
              <a:gd name="connsiteX3" fmla="*/ 1152939 w 2306309"/>
              <a:gd name="connsiteY3" fmla="*/ 286247 h 485030"/>
              <a:gd name="connsiteX4" fmla="*/ 2250219 w 2306309"/>
              <a:gd name="connsiteY4" fmla="*/ 365760 h 485030"/>
              <a:gd name="connsiteX5" fmla="*/ 2059387 w 2306309"/>
              <a:gd name="connsiteY5" fmla="*/ 270345 h 485030"/>
              <a:gd name="connsiteX6" fmla="*/ 2305878 w 2306309"/>
              <a:gd name="connsiteY6" fmla="*/ 397566 h 485030"/>
              <a:gd name="connsiteX7" fmla="*/ 2107095 w 2306309"/>
              <a:gd name="connsiteY7" fmla="*/ 485030 h 4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6309" h="485030">
                <a:moveTo>
                  <a:pt x="0" y="0"/>
                </a:moveTo>
                <a:cubicBezTo>
                  <a:pt x="8613" y="180892"/>
                  <a:pt x="17227" y="361785"/>
                  <a:pt x="71561" y="437322"/>
                </a:cubicBezTo>
                <a:cubicBezTo>
                  <a:pt x="125895" y="512859"/>
                  <a:pt x="145773" y="478404"/>
                  <a:pt x="326003" y="453225"/>
                </a:cubicBezTo>
                <a:cubicBezTo>
                  <a:pt x="506233" y="428046"/>
                  <a:pt x="832236" y="300825"/>
                  <a:pt x="1152939" y="286247"/>
                </a:cubicBezTo>
                <a:cubicBezTo>
                  <a:pt x="1473642" y="271669"/>
                  <a:pt x="2099144" y="368410"/>
                  <a:pt x="2250219" y="365760"/>
                </a:cubicBezTo>
                <a:cubicBezTo>
                  <a:pt x="2401294" y="363110"/>
                  <a:pt x="2050111" y="265044"/>
                  <a:pt x="2059387" y="270345"/>
                </a:cubicBezTo>
                <a:cubicBezTo>
                  <a:pt x="2068663" y="275646"/>
                  <a:pt x="2297927" y="361785"/>
                  <a:pt x="2305878" y="397566"/>
                </a:cubicBezTo>
                <a:cubicBezTo>
                  <a:pt x="2313829" y="433347"/>
                  <a:pt x="2210462" y="459188"/>
                  <a:pt x="2107095" y="48503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52730" y="4373217"/>
            <a:ext cx="3463489" cy="405517"/>
          </a:xfrm>
          <a:custGeom>
            <a:avLst/>
            <a:gdLst>
              <a:gd name="connsiteX0" fmla="*/ 0 w 3463489"/>
              <a:gd name="connsiteY0" fmla="*/ 405517 h 405517"/>
              <a:gd name="connsiteX1" fmla="*/ 214686 w 3463489"/>
              <a:gd name="connsiteY1" fmla="*/ 151075 h 405517"/>
              <a:gd name="connsiteX2" fmla="*/ 1097280 w 3463489"/>
              <a:gd name="connsiteY2" fmla="*/ 119270 h 405517"/>
              <a:gd name="connsiteX3" fmla="*/ 2393343 w 3463489"/>
              <a:gd name="connsiteY3" fmla="*/ 127221 h 405517"/>
              <a:gd name="connsiteX4" fmla="*/ 3411110 w 3463489"/>
              <a:gd name="connsiteY4" fmla="*/ 103367 h 405517"/>
              <a:gd name="connsiteX5" fmla="*/ 3220279 w 3463489"/>
              <a:gd name="connsiteY5" fmla="*/ 0 h 405517"/>
              <a:gd name="connsiteX6" fmla="*/ 3458818 w 3463489"/>
              <a:gd name="connsiteY6" fmla="*/ 103367 h 405517"/>
              <a:gd name="connsiteX7" fmla="*/ 3355451 w 3463489"/>
              <a:gd name="connsiteY7" fmla="*/ 198783 h 40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489" h="405517">
                <a:moveTo>
                  <a:pt x="0" y="405517"/>
                </a:moveTo>
                <a:cubicBezTo>
                  <a:pt x="15903" y="302150"/>
                  <a:pt x="31806" y="198783"/>
                  <a:pt x="214686" y="151075"/>
                </a:cubicBezTo>
                <a:cubicBezTo>
                  <a:pt x="397566" y="103367"/>
                  <a:pt x="1097280" y="119270"/>
                  <a:pt x="1097280" y="119270"/>
                </a:cubicBezTo>
                <a:lnTo>
                  <a:pt x="2393343" y="127221"/>
                </a:lnTo>
                <a:cubicBezTo>
                  <a:pt x="2778981" y="124570"/>
                  <a:pt x="3273287" y="124571"/>
                  <a:pt x="3411110" y="103367"/>
                </a:cubicBezTo>
                <a:cubicBezTo>
                  <a:pt x="3548933" y="82163"/>
                  <a:pt x="3212328" y="0"/>
                  <a:pt x="3220279" y="0"/>
                </a:cubicBezTo>
                <a:cubicBezTo>
                  <a:pt x="3228230" y="0"/>
                  <a:pt x="3436289" y="70236"/>
                  <a:pt x="3458818" y="103367"/>
                </a:cubicBezTo>
                <a:cubicBezTo>
                  <a:pt x="3481347" y="136497"/>
                  <a:pt x="3418399" y="167640"/>
                  <a:pt x="3355451" y="198783"/>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12982" y="3340873"/>
            <a:ext cx="2124299"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DNS Server</a:t>
            </a:r>
            <a:endParaRPr lang="en-US" sz="1600" dirty="0">
              <a:latin typeface="AhnbergHand" charset="0"/>
              <a:ea typeface="AhnbergHand" charset="0"/>
              <a:cs typeface="AhnbergHand" charset="0"/>
            </a:endParaRPr>
          </a:p>
        </p:txBody>
      </p:sp>
      <p:sp>
        <p:nvSpPr>
          <p:cNvPr id="7" name="TextBox 6"/>
          <p:cNvSpPr txBox="1"/>
          <p:nvPr/>
        </p:nvSpPr>
        <p:spPr>
          <a:xfrm>
            <a:off x="8112982" y="4304306"/>
            <a:ext cx="2478564"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NGINX Server</a:t>
            </a:r>
            <a:endParaRPr lang="en-US" sz="1600" dirty="0">
              <a:latin typeface="AhnbergHand" charset="0"/>
              <a:ea typeface="AhnbergHand" charset="0"/>
              <a:cs typeface="AhnbergHand" charset="0"/>
            </a:endParaRPr>
          </a:p>
        </p:txBody>
      </p:sp>
      <p:sp>
        <p:nvSpPr>
          <p:cNvPr id="13" name="Freeform 12"/>
          <p:cNvSpPr/>
          <p:nvPr/>
        </p:nvSpPr>
        <p:spPr>
          <a:xfrm>
            <a:off x="7981954" y="3274738"/>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19" y="4206240"/>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48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790617"/>
            <a:ext cx="8892412" cy="2308324"/>
          </a:xfrm>
          <a:prstGeom prst="rect">
            <a:avLst/>
          </a:prstGeom>
          <a:noFill/>
        </p:spPr>
        <p:txBody>
          <a:bodyPr wrap="square" rtlCol="0">
            <a:spAutoFit/>
          </a:bodyPr>
          <a:lstStyle/>
          <a:p>
            <a:endParaRPr lang="en-US" sz="2400" dirty="0">
              <a:ea typeface="AhnbergHand" charset="0"/>
              <a:cs typeface="AhnbergHand" charset="0"/>
            </a:endParaRPr>
          </a:p>
          <a:p>
            <a:r>
              <a:rPr lang="en-US" sz="2400" dirty="0" smtClean="0">
                <a:ea typeface="AhnbergHand" charset="0"/>
                <a:cs typeface="AhnbergHand" charset="0"/>
              </a:rPr>
              <a:t>Our Experiments were run across some 40M individual sample points in August 2017:</a:t>
            </a:r>
          </a:p>
          <a:p>
            <a:endParaRPr lang="en-US" sz="2400" dirty="0" smtClean="0">
              <a:ea typeface="AhnbergHand" charset="0"/>
              <a:cs typeface="AhnbergHand" charset="0"/>
            </a:endParaRPr>
          </a:p>
          <a:p>
            <a:pPr lvl="1"/>
            <a:r>
              <a:rPr lang="en-US" sz="2400" b="1" dirty="0" smtClean="0">
                <a:ea typeface="AhnbergHand" charset="0"/>
                <a:cs typeface="AhnbergHand" charset="0"/>
              </a:rPr>
              <a:t>37%</a:t>
            </a:r>
            <a:r>
              <a:rPr lang="en-US" sz="2400" dirty="0" smtClean="0">
                <a:ea typeface="AhnbergHand" charset="0"/>
                <a:cs typeface="AhnbergHand" charset="0"/>
              </a:rPr>
              <a:t> of end users who used IPv6-capable DNS resolvers could not receive a fragmented IPv6 DNS response</a:t>
            </a:r>
          </a:p>
        </p:txBody>
      </p:sp>
      <p:sp>
        <p:nvSpPr>
          <p:cNvPr id="4" name="Freeform 3"/>
          <p:cNvSpPr/>
          <p:nvPr/>
        </p:nvSpPr>
        <p:spPr>
          <a:xfrm>
            <a:off x="2115047" y="3657600"/>
            <a:ext cx="532737" cy="23854"/>
          </a:xfrm>
          <a:custGeom>
            <a:avLst/>
            <a:gdLst>
              <a:gd name="connsiteX0" fmla="*/ 0 w 532737"/>
              <a:gd name="connsiteY0" fmla="*/ 23854 h 23854"/>
              <a:gd name="connsiteX1" fmla="*/ 326003 w 532737"/>
              <a:gd name="connsiteY1" fmla="*/ 0 h 23854"/>
              <a:gd name="connsiteX2" fmla="*/ 532737 w 532737"/>
              <a:gd name="connsiteY2" fmla="*/ 7951 h 23854"/>
            </a:gdLst>
            <a:ahLst/>
            <a:cxnLst>
              <a:cxn ang="0">
                <a:pos x="connsiteX0" y="connsiteY0"/>
              </a:cxn>
              <a:cxn ang="0">
                <a:pos x="connsiteX1" y="connsiteY1"/>
              </a:cxn>
              <a:cxn ang="0">
                <a:pos x="connsiteX2" y="connsiteY2"/>
              </a:cxn>
            </a:cxnLst>
            <a:rect l="l" t="t" r="r" b="b"/>
            <a:pathLst>
              <a:path w="532737" h="23854">
                <a:moveTo>
                  <a:pt x="0" y="23854"/>
                </a:moveTo>
                <a:cubicBezTo>
                  <a:pt x="118607" y="13252"/>
                  <a:pt x="237214" y="2650"/>
                  <a:pt x="326003" y="0"/>
                </a:cubicBezTo>
                <a:lnTo>
                  <a:pt x="532737" y="795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81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790617"/>
            <a:ext cx="8892412" cy="3416320"/>
          </a:xfrm>
          <a:prstGeom prst="rect">
            <a:avLst/>
          </a:prstGeom>
          <a:noFill/>
        </p:spPr>
        <p:txBody>
          <a:bodyPr wrap="square" rtlCol="0">
            <a:spAutoFit/>
          </a:bodyPr>
          <a:lstStyle/>
          <a:p>
            <a:endParaRPr lang="en-US" sz="2400" dirty="0">
              <a:ea typeface="AhnbergHand" charset="0"/>
              <a:cs typeface="AhnbergHand" charset="0"/>
            </a:endParaRPr>
          </a:p>
          <a:p>
            <a:r>
              <a:rPr lang="en-US" sz="2400" dirty="0" smtClean="0">
                <a:ea typeface="AhnbergHand" charset="0"/>
                <a:cs typeface="AhnbergHand" charset="0"/>
              </a:rPr>
              <a:t>Our Experiments were run across some 40M individual sample points in August 2017:</a:t>
            </a:r>
          </a:p>
          <a:p>
            <a:endParaRPr lang="en-US" sz="2400" dirty="0" smtClean="0">
              <a:ea typeface="AhnbergHand" charset="0"/>
              <a:cs typeface="AhnbergHand" charset="0"/>
            </a:endParaRPr>
          </a:p>
          <a:p>
            <a:pPr lvl="1"/>
            <a:r>
              <a:rPr lang="en-US" sz="2400" dirty="0" smtClean="0">
                <a:ea typeface="AhnbergHand" charset="0"/>
                <a:cs typeface="AhnbergHand" charset="0"/>
              </a:rPr>
              <a:t>37% of end users who used IPv6-capable DNS resolvers could not receive a fragmented IPv6 DNS response</a:t>
            </a:r>
          </a:p>
          <a:p>
            <a:pPr lvl="1"/>
            <a:endParaRPr lang="en-US" sz="2400" dirty="0">
              <a:ea typeface="AhnbergHand" charset="0"/>
              <a:cs typeface="AhnbergHand" charset="0"/>
            </a:endParaRPr>
          </a:p>
          <a:p>
            <a:pPr lvl="1"/>
            <a:r>
              <a:rPr lang="en-US" sz="2400" b="1" dirty="0" smtClean="0">
                <a:ea typeface="AhnbergHand" charset="0"/>
                <a:cs typeface="AhnbergHand" charset="0"/>
              </a:rPr>
              <a:t>20%</a:t>
            </a:r>
            <a:r>
              <a:rPr lang="en-US" sz="2400" dirty="0" smtClean="0">
                <a:ea typeface="AhnbergHand" charset="0"/>
                <a:cs typeface="AhnbergHand" charset="0"/>
              </a:rPr>
              <a:t> of IPv6-capable end users could not receive a fragmented IPv6 packet</a:t>
            </a:r>
          </a:p>
        </p:txBody>
      </p:sp>
      <p:sp>
        <p:nvSpPr>
          <p:cNvPr id="4" name="Freeform 3"/>
          <p:cNvSpPr/>
          <p:nvPr/>
        </p:nvSpPr>
        <p:spPr>
          <a:xfrm>
            <a:off x="1963972" y="4738420"/>
            <a:ext cx="795131" cy="40314"/>
          </a:xfrm>
          <a:custGeom>
            <a:avLst/>
            <a:gdLst>
              <a:gd name="connsiteX0" fmla="*/ 0 w 795131"/>
              <a:gd name="connsiteY0" fmla="*/ 8509 h 40314"/>
              <a:gd name="connsiteX1" fmla="*/ 333955 w 795131"/>
              <a:gd name="connsiteY1" fmla="*/ 16460 h 40314"/>
              <a:gd name="connsiteX2" fmla="*/ 667910 w 795131"/>
              <a:gd name="connsiteY2" fmla="*/ 557 h 40314"/>
              <a:gd name="connsiteX3" fmla="*/ 795131 w 795131"/>
              <a:gd name="connsiteY3" fmla="*/ 40314 h 40314"/>
            </a:gdLst>
            <a:ahLst/>
            <a:cxnLst>
              <a:cxn ang="0">
                <a:pos x="connsiteX0" y="connsiteY0"/>
              </a:cxn>
              <a:cxn ang="0">
                <a:pos x="connsiteX1" y="connsiteY1"/>
              </a:cxn>
              <a:cxn ang="0">
                <a:pos x="connsiteX2" y="connsiteY2"/>
              </a:cxn>
              <a:cxn ang="0">
                <a:pos x="connsiteX3" y="connsiteY3"/>
              </a:cxn>
            </a:cxnLst>
            <a:rect l="l" t="t" r="r" b="b"/>
            <a:pathLst>
              <a:path w="795131" h="40314">
                <a:moveTo>
                  <a:pt x="0" y="8509"/>
                </a:moveTo>
                <a:cubicBezTo>
                  <a:pt x="111318" y="13147"/>
                  <a:pt x="222637" y="17785"/>
                  <a:pt x="333955" y="16460"/>
                </a:cubicBezTo>
                <a:cubicBezTo>
                  <a:pt x="445273" y="15135"/>
                  <a:pt x="591047" y="-3419"/>
                  <a:pt x="667910" y="557"/>
                </a:cubicBezTo>
                <a:cubicBezTo>
                  <a:pt x="744773" y="4533"/>
                  <a:pt x="795131" y="40314"/>
                  <a:pt x="795131" y="403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1065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a:t>
            </a:r>
            <a:r>
              <a:rPr lang="en-US" sz="3200" b="1" dirty="0" smtClean="0">
                <a:solidFill>
                  <a:srgbClr val="0070C0"/>
                </a:solidFill>
                <a:latin typeface="Powderfinger Type" charset="0"/>
                <a:ea typeface="Powderfinger Type" charset="0"/>
                <a:cs typeface="Powderfinger Type" charset="0"/>
              </a:rPr>
              <a:t>very</a:t>
            </a:r>
            <a:r>
              <a:rPr lang="en-US" sz="3200" dirty="0" smtClean="0">
                <a:solidFill>
                  <a:srgbClr val="0070C0"/>
                </a:solidFill>
                <a:latin typeface="Powderfinger Type" charset="0"/>
                <a:ea typeface="Powderfinger Type" charset="0"/>
                <a:cs typeface="Powderfinger Type" charset="0"/>
              </a:rPr>
              <a:t>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endParaRPr lang="en-US" sz="2400" dirty="0" smtClean="0">
              <a:ea typeface="AhnbergHand" charset="0"/>
              <a:cs typeface="AhnbergHand" charset="0"/>
            </a:endParaRPr>
          </a:p>
        </p:txBody>
      </p:sp>
      <p:sp>
        <p:nvSpPr>
          <p:cNvPr id="4" name="Freeform 3"/>
          <p:cNvSpPr/>
          <p:nvPr/>
        </p:nvSpPr>
        <p:spPr>
          <a:xfrm>
            <a:off x="6035040" y="787179"/>
            <a:ext cx="954157" cy="0"/>
          </a:xfrm>
          <a:custGeom>
            <a:avLst/>
            <a:gdLst>
              <a:gd name="connsiteX0" fmla="*/ 0 w 954157"/>
              <a:gd name="connsiteY0" fmla="*/ 0 h 0"/>
              <a:gd name="connsiteX1" fmla="*/ 397565 w 954157"/>
              <a:gd name="connsiteY1" fmla="*/ 0 h 0"/>
              <a:gd name="connsiteX2" fmla="*/ 954157 w 954157"/>
              <a:gd name="connsiteY2" fmla="*/ 0 h 0"/>
            </a:gdLst>
            <a:ahLst/>
            <a:cxnLst>
              <a:cxn ang="0">
                <a:pos x="connsiteX0" y="connsiteY0"/>
              </a:cxn>
              <a:cxn ang="0">
                <a:pos x="connsiteX1" y="connsiteY1"/>
              </a:cxn>
              <a:cxn ang="0">
                <a:pos x="connsiteX2" y="connsiteY2"/>
              </a:cxn>
            </a:cxnLst>
            <a:rect l="l" t="t" r="r" b="b"/>
            <a:pathLst>
              <a:path w="954157">
                <a:moveTo>
                  <a:pt x="0" y="0"/>
                </a:moveTo>
                <a:lnTo>
                  <a:pt x="397565" y="0"/>
                </a:lnTo>
                <a:lnTo>
                  <a:pt x="9541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9314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1938992"/>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p:txBody>
      </p:sp>
    </p:spTree>
    <p:extLst>
      <p:ext uri="{BB962C8B-B14F-4D97-AF65-F5344CB8AC3E}">
        <p14:creationId xmlns:p14="http://schemas.microsoft.com/office/powerpoint/2010/main" val="170461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5632311"/>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a:p>
            <a:r>
              <a:rPr lang="en-US" sz="2400" dirty="0" smtClean="0">
                <a:ea typeface="AhnbergHand" charset="0"/>
                <a:cs typeface="AhnbergHand" charset="0"/>
              </a:rPr>
              <a:t>In a Dual-Stack environment there is always the option to flip to use IPv4 if you are stuck with Ipv6.</a:t>
            </a:r>
          </a:p>
          <a:p>
            <a:endParaRPr lang="en-US" sz="2400" dirty="0">
              <a:ea typeface="AhnbergHand" charset="0"/>
              <a:cs typeface="AhnbergHand" charset="0"/>
            </a:endParaRPr>
          </a:p>
          <a:p>
            <a:pPr lvl="1"/>
            <a:r>
              <a:rPr lang="en-US" sz="2400" dirty="0" smtClean="0">
                <a:ea typeface="AhnbergHand" charset="0"/>
                <a:cs typeface="AhnbergHand" charset="0"/>
              </a:rPr>
              <a:t>The DNS does this, and Happy Eyeballs does this</a:t>
            </a:r>
          </a:p>
          <a:p>
            <a:endParaRPr lang="en-US" sz="2400" dirty="0">
              <a:ea typeface="AhnbergHand" charset="0"/>
              <a:cs typeface="AhnbergHand" charset="0"/>
            </a:endParaRPr>
          </a:p>
          <a:p>
            <a:r>
              <a:rPr lang="en-US" sz="2400" dirty="0" smtClean="0">
                <a:ea typeface="AhnbergHand" charset="0"/>
                <a:cs typeface="AhnbergHand" charset="0"/>
              </a:rPr>
              <a:t>So there are few user-visible problems in a dual stack environment</a:t>
            </a:r>
          </a:p>
          <a:p>
            <a:endParaRPr lang="en-US" sz="2400" dirty="0">
              <a:ea typeface="AhnbergHand" charset="0"/>
              <a:cs typeface="AhnbergHand" charset="0"/>
            </a:endParaRPr>
          </a:p>
          <a:p>
            <a:r>
              <a:rPr lang="en-US" sz="2400" dirty="0" smtClean="0">
                <a:solidFill>
                  <a:srgbClr val="FF0000"/>
                </a:solidFill>
                <a:ea typeface="AhnbergHand" charset="0"/>
                <a:cs typeface="AhnbergHand" charset="0"/>
              </a:rPr>
              <a:t>This means that there is no urgent imperative to correct these underlying problems in deployed IPv6 networks</a:t>
            </a:r>
          </a:p>
        </p:txBody>
      </p:sp>
    </p:spTree>
    <p:extLst>
      <p:ext uri="{BB962C8B-B14F-4D97-AF65-F5344CB8AC3E}">
        <p14:creationId xmlns:p14="http://schemas.microsoft.com/office/powerpoint/2010/main" val="221803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5632311"/>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a:p>
            <a:r>
              <a:rPr lang="en-US" sz="2400" dirty="0" smtClean="0">
                <a:ea typeface="AhnbergHand" charset="0"/>
                <a:cs typeface="AhnbergHand" charset="0"/>
              </a:rPr>
              <a:t>In a Dual-Stack environment there is always the option to flip to use IPv4 if you are stuck with Ipv6.</a:t>
            </a:r>
          </a:p>
          <a:p>
            <a:endParaRPr lang="en-US" sz="2400" dirty="0">
              <a:ea typeface="AhnbergHand" charset="0"/>
              <a:cs typeface="AhnbergHand" charset="0"/>
            </a:endParaRPr>
          </a:p>
          <a:p>
            <a:pPr lvl="1"/>
            <a:r>
              <a:rPr lang="en-US" sz="2400" dirty="0" smtClean="0">
                <a:ea typeface="AhnbergHand" charset="0"/>
                <a:cs typeface="AhnbergHand" charset="0"/>
              </a:rPr>
              <a:t>The DNS does this, and Happy Eyeballs does this</a:t>
            </a:r>
          </a:p>
          <a:p>
            <a:endParaRPr lang="en-US" sz="2400" dirty="0">
              <a:ea typeface="AhnbergHand" charset="0"/>
              <a:cs typeface="AhnbergHand" charset="0"/>
            </a:endParaRPr>
          </a:p>
          <a:p>
            <a:r>
              <a:rPr lang="en-US" sz="2400" dirty="0" smtClean="0">
                <a:ea typeface="AhnbergHand" charset="0"/>
                <a:cs typeface="AhnbergHand" charset="0"/>
              </a:rPr>
              <a:t>So there are few user-visible problems in a dual stack environment</a:t>
            </a:r>
          </a:p>
          <a:p>
            <a:endParaRPr lang="en-US" sz="2400" dirty="0">
              <a:ea typeface="AhnbergHand" charset="0"/>
              <a:cs typeface="AhnbergHand" charset="0"/>
            </a:endParaRPr>
          </a:p>
          <a:p>
            <a:r>
              <a:rPr lang="en-US" sz="2400" dirty="0" smtClean="0">
                <a:solidFill>
                  <a:srgbClr val="FF0000"/>
                </a:solidFill>
                <a:ea typeface="AhnbergHand" charset="0"/>
                <a:cs typeface="AhnbergHand" charset="0"/>
              </a:rPr>
              <a:t>This means that there is no urgent imperative to correct these underlying problems in deployed IPv6 networks</a:t>
            </a:r>
          </a:p>
        </p:txBody>
      </p:sp>
      <p:sp>
        <p:nvSpPr>
          <p:cNvPr id="5" name="TextBox 4"/>
          <p:cNvSpPr txBox="1"/>
          <p:nvPr/>
        </p:nvSpPr>
        <p:spPr>
          <a:xfrm rot="21102300">
            <a:off x="1108038" y="2273269"/>
            <a:ext cx="9881947" cy="1077218"/>
          </a:xfrm>
          <a:prstGeom prst="rect">
            <a:avLst/>
          </a:prstGeom>
          <a:solidFill>
            <a:schemeClr val="bg1"/>
          </a:solidFill>
        </p:spPr>
        <p:txBody>
          <a:bodyPr wrap="square" rtlCol="0">
            <a:spAutoFit/>
          </a:bodyPr>
          <a:lstStyle/>
          <a:p>
            <a:r>
              <a:rPr lang="en-US" sz="3200" dirty="0">
                <a:solidFill>
                  <a:srgbClr val="0070C0"/>
                </a:solidFill>
                <a:latin typeface="AhnbergHand" charset="0"/>
                <a:ea typeface="AhnbergHand" charset="0"/>
                <a:cs typeface="AhnbergHand" charset="0"/>
              </a:rPr>
              <a:t>T</a:t>
            </a:r>
            <a:r>
              <a:rPr lang="en-US" sz="3200" dirty="0" smtClean="0">
                <a:solidFill>
                  <a:srgbClr val="0070C0"/>
                </a:solidFill>
                <a:latin typeface="AhnbergHand" charset="0"/>
                <a:ea typeface="AhnbergHand" charset="0"/>
                <a:cs typeface="AhnbergHand" charset="0"/>
              </a:rPr>
              <a:t>here is little in the way of practical incentives to fix this today!</a:t>
            </a:r>
            <a:endParaRPr lang="en-US" sz="3200" dirty="0">
              <a:solidFill>
                <a:srgbClr val="0070C0"/>
              </a:solidFill>
              <a:latin typeface="AhnbergHand" charset="0"/>
              <a:ea typeface="AhnbergHand" charset="0"/>
              <a:cs typeface="AhnbergHand" charset="0"/>
            </a:endParaRPr>
          </a:p>
        </p:txBody>
      </p:sp>
    </p:spTree>
    <p:extLst>
      <p:ext uri="{BB962C8B-B14F-4D97-AF65-F5344CB8AC3E}">
        <p14:creationId xmlns:p14="http://schemas.microsoft.com/office/powerpoint/2010/main" val="10472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11.16.4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16" y="-134080"/>
            <a:ext cx="9765792" cy="6888025"/>
          </a:xfrm>
          <a:prstGeom prst="rect">
            <a:avLst/>
          </a:prstGeom>
        </p:spPr>
      </p:pic>
      <p:sp>
        <p:nvSpPr>
          <p:cNvPr id="3" name="Title 1"/>
          <p:cNvSpPr txBox="1">
            <a:spLocks/>
          </p:cNvSpPr>
          <p:nvPr/>
        </p:nvSpPr>
        <p:spPr>
          <a:xfrm>
            <a:off x="117530" y="217894"/>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524029316"/>
      </p:ext>
    </p:extLst>
  </p:cSld>
  <p:clrMapOvr>
    <a:masterClrMapping/>
  </p:clrMapOvr>
  <mc:AlternateContent xmlns:mc="http://schemas.openxmlformats.org/markup-compatibility/2006" xmlns:p14="http://schemas.microsoft.com/office/powerpoint/2010/main">
    <mc:Choice Requires="p14">
      <p:transition spd="slow" p14:dur="2000" advTm="54234"/>
    </mc:Choice>
    <mc:Fallback xmlns="">
      <p:transition spd="slow" advTm="5423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53243" y="1347367"/>
            <a:ext cx="8915258" cy="2677656"/>
          </a:xfrm>
          <a:prstGeom prst="rect">
            <a:avLst/>
          </a:prstGeom>
          <a:noFill/>
        </p:spPr>
        <p:txBody>
          <a:bodyPr wrap="square" rtlCol="0">
            <a:spAutoFit/>
          </a:bodyPr>
          <a:lstStyle/>
          <a:p>
            <a:r>
              <a:rPr lang="en-US" sz="2400" dirty="0" smtClean="0">
                <a:ea typeface="AhnbergHand" charset="0"/>
                <a:cs typeface="AhnbergHand" charset="0"/>
              </a:rPr>
              <a:t>If we apparently don’t want to fix this, can we live with it?</a:t>
            </a:r>
          </a:p>
          <a:p>
            <a:endParaRPr lang="en-US" sz="2400" dirty="0">
              <a:ea typeface="AhnbergHand" charset="0"/>
              <a:cs typeface="AhnbergHand" charset="0"/>
            </a:endParaRPr>
          </a:p>
          <a:p>
            <a:r>
              <a:rPr lang="en-US" sz="2400" dirty="0" smtClean="0">
                <a:ea typeface="AhnbergHand" charset="0"/>
                <a:cs typeface="AhnbergHand" charset="0"/>
              </a:rPr>
              <a:t>We are living with it in a Dual Stack world, because IPv4 just makes it all better!</a:t>
            </a:r>
          </a:p>
          <a:p>
            <a:endParaRPr lang="en-US" sz="2400" dirty="0">
              <a:ea typeface="AhnbergHand" charset="0"/>
              <a:cs typeface="AhnbergHand" charset="0"/>
            </a:endParaRPr>
          </a:p>
          <a:p>
            <a:r>
              <a:rPr lang="en-US" sz="2400" dirty="0" smtClean="0">
                <a:ea typeface="AhnbergHand" charset="0"/>
                <a:cs typeface="AhnbergHand" charset="0"/>
              </a:rPr>
              <a:t>But what happens when there is no IPv4 left?</a:t>
            </a:r>
          </a:p>
          <a:p>
            <a:endParaRPr lang="en-US" sz="2400" dirty="0">
              <a:ea typeface="AhnbergHand" charset="0"/>
              <a:cs typeface="AhnbergHand" charset="0"/>
            </a:endParaRPr>
          </a:p>
        </p:txBody>
      </p:sp>
    </p:spTree>
    <p:extLst>
      <p:ext uri="{BB962C8B-B14F-4D97-AF65-F5344CB8AC3E}">
        <p14:creationId xmlns:p14="http://schemas.microsoft.com/office/powerpoint/2010/main" val="133031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53243" y="1347367"/>
            <a:ext cx="8915258" cy="2677656"/>
          </a:xfrm>
          <a:prstGeom prst="rect">
            <a:avLst/>
          </a:prstGeom>
          <a:noFill/>
        </p:spPr>
        <p:txBody>
          <a:bodyPr wrap="square" rtlCol="0">
            <a:spAutoFit/>
          </a:bodyPr>
          <a:lstStyle/>
          <a:p>
            <a:r>
              <a:rPr lang="en-US" sz="2400" dirty="0" smtClean="0">
                <a:ea typeface="AhnbergHand" charset="0"/>
                <a:cs typeface="AhnbergHand" charset="0"/>
              </a:rPr>
              <a:t>If we apparently don’t want to fix this, can we live with it?</a:t>
            </a:r>
          </a:p>
          <a:p>
            <a:endParaRPr lang="en-US" sz="2400" dirty="0">
              <a:ea typeface="AhnbergHand" charset="0"/>
              <a:cs typeface="AhnbergHand" charset="0"/>
            </a:endParaRPr>
          </a:p>
          <a:p>
            <a:r>
              <a:rPr lang="en-US" sz="2400" dirty="0" smtClean="0">
                <a:ea typeface="AhnbergHand" charset="0"/>
                <a:cs typeface="AhnbergHand" charset="0"/>
              </a:rPr>
              <a:t>We are living with it in a Dual Stack world, because IPv4 just makes it all better!</a:t>
            </a:r>
          </a:p>
          <a:p>
            <a:endParaRPr lang="en-US" sz="2400" dirty="0">
              <a:ea typeface="AhnbergHand" charset="0"/>
              <a:cs typeface="AhnbergHand" charset="0"/>
            </a:endParaRPr>
          </a:p>
          <a:p>
            <a:r>
              <a:rPr lang="en-US" sz="2400" dirty="0" smtClean="0">
                <a:ea typeface="AhnbergHand" charset="0"/>
                <a:cs typeface="AhnbergHand" charset="0"/>
              </a:rPr>
              <a:t>But what happens when there is no IPv4 left?</a:t>
            </a:r>
          </a:p>
          <a:p>
            <a:endParaRPr lang="en-US" sz="2400" dirty="0">
              <a:ea typeface="AhnbergHand" charset="0"/>
              <a:cs typeface="AhnbergHand" charset="0"/>
            </a:endParaRPr>
          </a:p>
        </p:txBody>
      </p:sp>
      <p:sp>
        <p:nvSpPr>
          <p:cNvPr id="4" name="TextBox 3"/>
          <p:cNvSpPr txBox="1"/>
          <p:nvPr/>
        </p:nvSpPr>
        <p:spPr>
          <a:xfrm>
            <a:off x="2137055" y="4592872"/>
            <a:ext cx="8706678" cy="1938992"/>
          </a:xfrm>
          <a:prstGeom prst="rect">
            <a:avLst/>
          </a:prstGeom>
          <a:noFill/>
        </p:spPr>
        <p:txBody>
          <a:bodyPr wrap="square" rtlCol="0">
            <a:spAutoFit/>
          </a:bodyPr>
          <a:lstStyle/>
          <a:p>
            <a:r>
              <a:rPr lang="en-US" sz="2400" dirty="0">
                <a:solidFill>
                  <a:schemeClr val="accent4">
                    <a:lumMod val="50000"/>
                  </a:schemeClr>
                </a:solidFill>
                <a:ea typeface="AhnbergHand" charset="0"/>
                <a:cs typeface="AhnbergHand" charset="0"/>
              </a:rPr>
              <a:t>TCP can work as long as IPv6 sessions use conservative MSS </a:t>
            </a:r>
            <a:r>
              <a:rPr lang="en-US" sz="2400" dirty="0" smtClean="0">
                <a:solidFill>
                  <a:schemeClr val="accent4">
                    <a:lumMod val="50000"/>
                  </a:schemeClr>
                </a:solidFill>
                <a:ea typeface="AhnbergHand" charset="0"/>
                <a:cs typeface="AhnbergHand" charset="0"/>
              </a:rPr>
              <a:t>sizes</a:t>
            </a:r>
            <a:endParaRPr lang="en-US" sz="2400" dirty="0">
              <a:solidFill>
                <a:schemeClr val="accent4">
                  <a:lumMod val="50000"/>
                </a:schemeClr>
              </a:solidFill>
              <a:ea typeface="AhnbergHand" charset="0"/>
              <a:cs typeface="AhnbergHand" charset="0"/>
            </a:endParaRPr>
          </a:p>
          <a:p>
            <a:endParaRPr lang="en-US" sz="2400" dirty="0">
              <a:solidFill>
                <a:schemeClr val="accent4">
                  <a:lumMod val="50000"/>
                </a:schemeClr>
              </a:solidFill>
              <a:ea typeface="AhnbergHand" charset="0"/>
              <a:cs typeface="AhnbergHand" charset="0"/>
            </a:endParaRPr>
          </a:p>
          <a:p>
            <a:r>
              <a:rPr lang="en-US" sz="2400" dirty="0">
                <a:solidFill>
                  <a:schemeClr val="accent4">
                    <a:lumMod val="50000"/>
                  </a:schemeClr>
                </a:solidFill>
                <a:ea typeface="AhnbergHand" charset="0"/>
                <a:cs typeface="AhnbergHand" charset="0"/>
              </a:rPr>
              <a:t>UDP can work as long as UDP packet sizes are capped so as to avoid fragmentation</a:t>
            </a:r>
          </a:p>
          <a:p>
            <a:endParaRPr lang="en-US" sz="2400" dirty="0"/>
          </a:p>
        </p:txBody>
      </p:sp>
      <p:sp>
        <p:nvSpPr>
          <p:cNvPr id="5" name="TextBox 4"/>
          <p:cNvSpPr txBox="1"/>
          <p:nvPr/>
        </p:nvSpPr>
        <p:spPr>
          <a:xfrm>
            <a:off x="2111413" y="4124281"/>
            <a:ext cx="4847802"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We have to avoid IPv6 Fragmentation!</a:t>
            </a:r>
            <a:endParaRPr lang="en-US"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38826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606377" y="2168079"/>
            <a:ext cx="8706678" cy="1938992"/>
          </a:xfrm>
          <a:prstGeom prst="rect">
            <a:avLst/>
          </a:prstGeom>
          <a:noFill/>
        </p:spPr>
        <p:txBody>
          <a:bodyPr wrap="square" rtlCol="0">
            <a:spAutoFit/>
          </a:bodyPr>
          <a:lstStyle/>
          <a:p>
            <a:r>
              <a:rPr lang="en-US" sz="2400" dirty="0">
                <a:solidFill>
                  <a:schemeClr val="accent4">
                    <a:lumMod val="50000"/>
                  </a:schemeClr>
                </a:solidFill>
                <a:ea typeface="AhnbergHand" charset="0"/>
                <a:cs typeface="AhnbergHand" charset="0"/>
              </a:rPr>
              <a:t>TCP can work as long as IPv6 sessions use conservative MSS </a:t>
            </a:r>
            <a:r>
              <a:rPr lang="en-US" sz="2400" dirty="0" smtClean="0">
                <a:solidFill>
                  <a:schemeClr val="accent4">
                    <a:lumMod val="50000"/>
                  </a:schemeClr>
                </a:solidFill>
                <a:ea typeface="AhnbergHand" charset="0"/>
                <a:cs typeface="AhnbergHand" charset="0"/>
              </a:rPr>
              <a:t>sizes</a:t>
            </a:r>
            <a:endParaRPr lang="en-US" sz="2400" dirty="0">
              <a:solidFill>
                <a:schemeClr val="accent4">
                  <a:lumMod val="50000"/>
                </a:schemeClr>
              </a:solidFill>
              <a:ea typeface="AhnbergHand" charset="0"/>
              <a:cs typeface="AhnbergHand" charset="0"/>
            </a:endParaRPr>
          </a:p>
          <a:p>
            <a:endParaRPr lang="en-US" sz="2400" dirty="0">
              <a:solidFill>
                <a:schemeClr val="accent4">
                  <a:lumMod val="50000"/>
                </a:schemeClr>
              </a:solidFill>
              <a:ea typeface="AhnbergHand" charset="0"/>
              <a:cs typeface="AhnbergHand" charset="0"/>
            </a:endParaRPr>
          </a:p>
          <a:p>
            <a:r>
              <a:rPr lang="en-US" sz="2400" dirty="0">
                <a:solidFill>
                  <a:schemeClr val="accent4">
                    <a:lumMod val="50000"/>
                  </a:schemeClr>
                </a:solidFill>
                <a:ea typeface="AhnbergHand" charset="0"/>
                <a:cs typeface="AhnbergHand" charset="0"/>
              </a:rPr>
              <a:t>UDP can work as long as UDP packet sizes are capped so as to avoid fragmentation</a:t>
            </a:r>
          </a:p>
          <a:p>
            <a:endParaRPr lang="en-US" sz="2400" dirty="0"/>
          </a:p>
        </p:txBody>
      </p:sp>
      <p:sp>
        <p:nvSpPr>
          <p:cNvPr id="5" name="TextBox 4"/>
          <p:cNvSpPr txBox="1"/>
          <p:nvPr/>
        </p:nvSpPr>
        <p:spPr>
          <a:xfrm>
            <a:off x="837785" y="1585188"/>
            <a:ext cx="4847802"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We have to avoid IPv6 Fragmentation!</a:t>
            </a:r>
            <a:endParaRPr lang="en-US" dirty="0">
              <a:solidFill>
                <a:srgbClr val="FF0000"/>
              </a:solidFill>
              <a:latin typeface="AhnbergHand" charset="0"/>
              <a:ea typeface="AhnbergHand" charset="0"/>
              <a:cs typeface="AhnbergHand" charset="0"/>
            </a:endParaRPr>
          </a:p>
        </p:txBody>
      </p:sp>
      <p:sp>
        <p:nvSpPr>
          <p:cNvPr id="6" name="TextBox 5"/>
          <p:cNvSpPr txBox="1"/>
          <p:nvPr/>
        </p:nvSpPr>
        <p:spPr>
          <a:xfrm rot="21234266">
            <a:off x="1540877" y="3843577"/>
            <a:ext cx="8837676" cy="954107"/>
          </a:xfrm>
          <a:prstGeom prst="rect">
            <a:avLst/>
          </a:prstGeom>
          <a:solidFill>
            <a:schemeClr val="bg1"/>
          </a:solidFill>
        </p:spPr>
        <p:txBody>
          <a:bodyPr wrap="none" rtlCol="0">
            <a:spAutoFit/>
          </a:bodyPr>
          <a:lstStyle/>
          <a:p>
            <a:r>
              <a:rPr lang="en-US" sz="2800" dirty="0" smtClean="0">
                <a:solidFill>
                  <a:schemeClr val="accent2">
                    <a:lumMod val="75000"/>
                  </a:schemeClr>
                </a:solidFill>
                <a:latin typeface="AhnbergHand" charset="0"/>
                <a:ea typeface="AhnbergHand" charset="0"/>
                <a:cs typeface="AhnbergHand" charset="0"/>
              </a:rPr>
              <a:t>Who needs to use large UDP packets anyway?</a:t>
            </a:r>
          </a:p>
          <a:p>
            <a:endParaRPr lang="en-US" sz="2800"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774192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606377" y="2168079"/>
            <a:ext cx="8706678" cy="1938992"/>
          </a:xfrm>
          <a:prstGeom prst="rect">
            <a:avLst/>
          </a:prstGeom>
          <a:noFill/>
        </p:spPr>
        <p:txBody>
          <a:bodyPr wrap="square" rtlCol="0">
            <a:spAutoFit/>
          </a:bodyPr>
          <a:lstStyle/>
          <a:p>
            <a:r>
              <a:rPr lang="en-US" sz="2400" dirty="0">
                <a:solidFill>
                  <a:schemeClr val="accent4">
                    <a:lumMod val="50000"/>
                  </a:schemeClr>
                </a:solidFill>
                <a:ea typeface="AhnbergHand" charset="0"/>
                <a:cs typeface="AhnbergHand" charset="0"/>
              </a:rPr>
              <a:t>TCP can work as long as IPv6 sessions use conservative MSS </a:t>
            </a:r>
            <a:r>
              <a:rPr lang="en-US" sz="2400" dirty="0" smtClean="0">
                <a:solidFill>
                  <a:schemeClr val="accent4">
                    <a:lumMod val="50000"/>
                  </a:schemeClr>
                </a:solidFill>
                <a:ea typeface="AhnbergHand" charset="0"/>
                <a:cs typeface="AhnbergHand" charset="0"/>
              </a:rPr>
              <a:t>sizes</a:t>
            </a:r>
            <a:endParaRPr lang="en-US" sz="2400" dirty="0">
              <a:solidFill>
                <a:schemeClr val="accent4">
                  <a:lumMod val="50000"/>
                </a:schemeClr>
              </a:solidFill>
              <a:ea typeface="AhnbergHand" charset="0"/>
              <a:cs typeface="AhnbergHand" charset="0"/>
            </a:endParaRPr>
          </a:p>
          <a:p>
            <a:endParaRPr lang="en-US" sz="2400" dirty="0">
              <a:solidFill>
                <a:schemeClr val="accent4">
                  <a:lumMod val="50000"/>
                </a:schemeClr>
              </a:solidFill>
              <a:ea typeface="AhnbergHand" charset="0"/>
              <a:cs typeface="AhnbergHand" charset="0"/>
            </a:endParaRPr>
          </a:p>
          <a:p>
            <a:r>
              <a:rPr lang="en-US" sz="2400" dirty="0">
                <a:solidFill>
                  <a:schemeClr val="accent4">
                    <a:lumMod val="50000"/>
                  </a:schemeClr>
                </a:solidFill>
                <a:ea typeface="AhnbergHand" charset="0"/>
                <a:cs typeface="AhnbergHand" charset="0"/>
              </a:rPr>
              <a:t>UDP can work as long as UDP packet sizes are capped so as to avoid fragmentation</a:t>
            </a:r>
          </a:p>
          <a:p>
            <a:endParaRPr lang="en-US" sz="2400" dirty="0"/>
          </a:p>
        </p:txBody>
      </p:sp>
      <p:sp>
        <p:nvSpPr>
          <p:cNvPr id="5" name="TextBox 4"/>
          <p:cNvSpPr txBox="1"/>
          <p:nvPr/>
        </p:nvSpPr>
        <p:spPr>
          <a:xfrm>
            <a:off x="837785" y="1585188"/>
            <a:ext cx="4847802"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We have to avoid IPv6 Fragmentation!</a:t>
            </a:r>
            <a:endParaRPr lang="en-US" dirty="0">
              <a:solidFill>
                <a:srgbClr val="FF0000"/>
              </a:solidFill>
              <a:latin typeface="AhnbergHand" charset="0"/>
              <a:ea typeface="AhnbergHand" charset="0"/>
              <a:cs typeface="AhnbergHand" charset="0"/>
            </a:endParaRPr>
          </a:p>
        </p:txBody>
      </p:sp>
      <p:sp>
        <p:nvSpPr>
          <p:cNvPr id="6" name="TextBox 5"/>
          <p:cNvSpPr txBox="1"/>
          <p:nvPr/>
        </p:nvSpPr>
        <p:spPr>
          <a:xfrm rot="21234266">
            <a:off x="1540877" y="3843577"/>
            <a:ext cx="8837676" cy="954107"/>
          </a:xfrm>
          <a:prstGeom prst="rect">
            <a:avLst/>
          </a:prstGeom>
          <a:solidFill>
            <a:schemeClr val="bg1"/>
          </a:solidFill>
        </p:spPr>
        <p:txBody>
          <a:bodyPr wrap="none" rtlCol="0">
            <a:spAutoFit/>
          </a:bodyPr>
          <a:lstStyle/>
          <a:p>
            <a:r>
              <a:rPr lang="en-US" sz="2800" dirty="0" smtClean="0">
                <a:solidFill>
                  <a:schemeClr val="accent2">
                    <a:lumMod val="75000"/>
                  </a:schemeClr>
                </a:solidFill>
                <a:latin typeface="AhnbergHand" charset="0"/>
                <a:ea typeface="AhnbergHand" charset="0"/>
                <a:cs typeface="AhnbergHand" charset="0"/>
              </a:rPr>
              <a:t>Who needs to use large UDP packets anyway?</a:t>
            </a:r>
          </a:p>
          <a:p>
            <a:endParaRPr lang="en-US" sz="2800" dirty="0">
              <a:solidFill>
                <a:srgbClr val="FF0000"/>
              </a:solidFill>
              <a:latin typeface="AhnbergHand" charset="0"/>
              <a:ea typeface="AhnbergHand" charset="0"/>
              <a:cs typeface="AhnbergHand" charset="0"/>
            </a:endParaRPr>
          </a:p>
        </p:txBody>
      </p:sp>
      <p:sp>
        <p:nvSpPr>
          <p:cNvPr id="7" name="TextBox 6"/>
          <p:cNvSpPr txBox="1"/>
          <p:nvPr/>
        </p:nvSpPr>
        <p:spPr>
          <a:xfrm>
            <a:off x="4581089" y="5316042"/>
            <a:ext cx="2359941" cy="584775"/>
          </a:xfrm>
          <a:prstGeom prst="rect">
            <a:avLst/>
          </a:prstGeom>
          <a:noFill/>
        </p:spPr>
        <p:txBody>
          <a:bodyPr wrap="none" rtlCol="0">
            <a:spAutoFit/>
          </a:bodyPr>
          <a:lstStyle/>
          <a:p>
            <a:r>
              <a:rPr lang="en-US" sz="3200" smtClean="0">
                <a:solidFill>
                  <a:srgbClr val="FF0000"/>
                </a:solidFill>
                <a:latin typeface="AhnbergHand" charset="0"/>
                <a:ea typeface="AhnbergHand" charset="0"/>
                <a:cs typeface="AhnbergHand" charset="0"/>
              </a:rPr>
              <a:t>DNSSEC</a:t>
            </a:r>
            <a:r>
              <a:rPr lang="en-US" sz="3200" dirty="0" smtClean="0">
                <a:solidFill>
                  <a:srgbClr val="FF0000"/>
                </a:solidFill>
                <a:latin typeface="AhnbergHand" charset="0"/>
                <a:ea typeface="AhnbergHand" charset="0"/>
                <a:cs typeface="AhnbergHand" charset="0"/>
              </a:rPr>
              <a:t>!</a:t>
            </a:r>
            <a:endParaRPr lang="en-US" sz="3200"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100110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575" y="365127"/>
            <a:ext cx="8419934" cy="1325563"/>
          </a:xfrm>
        </p:spPr>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152650" y="1841527"/>
            <a:ext cx="7886700" cy="4351338"/>
          </a:xfrm>
        </p:spPr>
        <p:txBody>
          <a:bodyPr>
            <a:normAutofit/>
          </a:bodyPr>
          <a:lstStyle/>
          <a:p>
            <a:pPr marL="0" indent="0">
              <a:buNone/>
            </a:pPr>
            <a:r>
              <a:rPr lang="en-US" sz="2400" dirty="0" smtClean="0">
                <a:latin typeface="AhnbergHand" charset="0"/>
                <a:ea typeface="AhnbergHand" charset="0"/>
                <a:cs typeface="AhnbergHand" charset="0"/>
              </a:rPr>
              <a:t>A. Get all the deployed routers and switches to deliver ICMPv6 packets and accept packets with IPv6 Fragmentation Headers</a:t>
            </a:r>
            <a:endParaRPr lang="en-US" sz="2400" dirty="0">
              <a:latin typeface="AhnbergHand" charset="0"/>
              <a:ea typeface="AhnbergHand" charset="0"/>
              <a:cs typeface="AhnbergHand" charset="0"/>
            </a:endParaRPr>
          </a:p>
        </p:txBody>
      </p:sp>
      <p:pic>
        <p:nvPicPr>
          <p:cNvPr id="4"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970" y="3551307"/>
            <a:ext cx="2286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97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030" y="365127"/>
            <a:ext cx="8404529" cy="1325563"/>
          </a:xfrm>
        </p:spPr>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152649" y="1841527"/>
            <a:ext cx="8950779" cy="4351338"/>
          </a:xfrm>
        </p:spPr>
        <p:txBody>
          <a:bodyPr>
            <a:normAutofit/>
          </a:bodyPr>
          <a:lstStyle/>
          <a:p>
            <a:pPr marL="0" indent="0">
              <a:buNone/>
            </a:pPr>
            <a:r>
              <a:rPr lang="en-US" sz="2400" dirty="0" smtClean="0">
                <a:latin typeface="AhnbergHand" charset="0"/>
                <a:ea typeface="AhnbergHand" charset="0"/>
                <a:cs typeface="AhnbergHand" charset="0"/>
              </a:rPr>
              <a:t>B. </a:t>
            </a:r>
            <a:r>
              <a:rPr lang="en-US" sz="2400" dirty="0">
                <a:latin typeface="AhnbergHand" charset="0"/>
                <a:ea typeface="AhnbergHand" charset="0"/>
                <a:cs typeface="AhnbergHand" charset="0"/>
              </a:rPr>
              <a:t>Get all the deployed routers and switches to </a:t>
            </a:r>
            <a:r>
              <a:rPr lang="en-US" sz="2400" dirty="0" smtClean="0">
                <a:latin typeface="AhnbergHand" charset="0"/>
                <a:ea typeface="AhnbergHand" charset="0"/>
                <a:cs typeface="AhnbergHand" charset="0"/>
              </a:rPr>
              <a:t>alter the way IPv6 manages packet fragmentation</a:t>
            </a:r>
            <a:endParaRPr lang="en-US" sz="2400" dirty="0">
              <a:latin typeface="AhnbergHand" charset="0"/>
              <a:ea typeface="AhnbergHand" charset="0"/>
              <a:cs typeface="AhnbergHand"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4229818" y="3062939"/>
            <a:ext cx="3732365" cy="3129926"/>
          </a:xfrm>
          <a:prstGeom prst="rect">
            <a:avLst/>
          </a:prstGeom>
        </p:spPr>
      </p:pic>
    </p:spTree>
    <p:extLst>
      <p:ext uri="{BB962C8B-B14F-4D97-AF65-F5344CB8AC3E}">
        <p14:creationId xmlns:p14="http://schemas.microsoft.com/office/powerpoint/2010/main" val="1433780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003" y="365127"/>
            <a:ext cx="8507896" cy="1325563"/>
          </a:xfrm>
          <a:ln>
            <a:noFill/>
          </a:ln>
        </p:spPr>
        <p:style>
          <a:lnRef idx="2">
            <a:schemeClr val="accent3"/>
          </a:lnRef>
          <a:fillRef idx="1">
            <a:schemeClr val="lt1"/>
          </a:fillRef>
          <a:effectRef idx="0">
            <a:schemeClr val="accent3"/>
          </a:effectRef>
          <a:fontRef idx="minor">
            <a:schemeClr val="dk1"/>
          </a:fontRef>
        </p:style>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753138" y="1928191"/>
            <a:ext cx="8600661" cy="4248772"/>
          </a:xfrm>
        </p:spPr>
        <p:txBody>
          <a:bodyPr>
            <a:normAutofit/>
          </a:bodyPr>
          <a:lstStyle/>
          <a:p>
            <a:pPr marL="0" indent="0">
              <a:buNone/>
            </a:pPr>
            <a:r>
              <a:rPr lang="en-US" sz="2400" dirty="0" smtClean="0">
                <a:latin typeface="AhnbergHand" charset="0"/>
                <a:ea typeface="AhnbergHand" charset="0"/>
                <a:cs typeface="AhnbergHand" charset="0"/>
              </a:rPr>
              <a:t>C. Move the DNS off UDP</a:t>
            </a:r>
            <a:endParaRPr lang="en-US" sz="2400" dirty="0">
              <a:latin typeface="AhnbergHand" charset="0"/>
              <a:ea typeface="AhnbergHand" charset="0"/>
              <a:cs typeface="AhnbergHand" charset="0"/>
            </a:endParaRPr>
          </a:p>
        </p:txBody>
      </p:sp>
      <p:pic>
        <p:nvPicPr>
          <p:cNvPr id="4" name="Picture 3"/>
          <p:cNvPicPr>
            <a:picLocks noChangeAspect="1"/>
          </p:cNvPicPr>
          <p:nvPr/>
        </p:nvPicPr>
        <p:blipFill>
          <a:blip r:embed="rId2"/>
          <a:stretch>
            <a:fillRect/>
          </a:stretch>
        </p:blipFill>
        <p:spPr>
          <a:xfrm>
            <a:off x="4089289" y="3124863"/>
            <a:ext cx="2197542" cy="2574456"/>
          </a:xfrm>
          <a:prstGeom prst="rect">
            <a:avLst/>
          </a:prstGeom>
        </p:spPr>
      </p:pic>
    </p:spTree>
    <p:extLst>
      <p:ext uri="{BB962C8B-B14F-4D97-AF65-F5344CB8AC3E}">
        <p14:creationId xmlns:p14="http://schemas.microsoft.com/office/powerpoint/2010/main" val="633969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Pick one?</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dirty="0" smtClean="0"/>
              <a:t>All of these options have a certain level of pain, cost and potential inconvenience</a:t>
            </a:r>
          </a:p>
          <a:p>
            <a:pPr marL="0" indent="0">
              <a:lnSpc>
                <a:spcPct val="100000"/>
              </a:lnSpc>
              <a:spcBef>
                <a:spcPts val="0"/>
              </a:spcBef>
              <a:buNone/>
              <a:defRPr/>
            </a:pPr>
            <a:endParaRPr lang="en-US" dirty="0"/>
          </a:p>
          <a:p>
            <a:pPr marL="0" indent="0">
              <a:lnSpc>
                <a:spcPct val="100000"/>
              </a:lnSpc>
              <a:spcBef>
                <a:spcPts val="0"/>
              </a:spcBef>
              <a:buNone/>
              <a:defRPr/>
            </a:pPr>
            <a:r>
              <a:rPr lang="en-US" dirty="0" smtClean="0"/>
              <a:t>Its hard to work out what is the best course of action, but it seems like a lot of extra effort if we take on all three at once!</a:t>
            </a:r>
          </a:p>
          <a:p>
            <a:pPr marL="0" indent="0">
              <a:lnSpc>
                <a:spcPct val="100000"/>
              </a:lnSpc>
              <a:spcBef>
                <a:spcPts val="0"/>
              </a:spcBef>
              <a:buNone/>
              <a:defRPr/>
            </a:pPr>
            <a:endParaRPr lang="en-US" dirty="0"/>
          </a:p>
          <a:p>
            <a:pPr marL="0" indent="0">
              <a:lnSpc>
                <a:spcPct val="100000"/>
              </a:lnSpc>
              <a:spcBef>
                <a:spcPts val="0"/>
              </a:spcBef>
              <a:buNone/>
              <a:defRPr/>
            </a:pPr>
            <a:endParaRPr lang="en-US" dirty="0" smtClean="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352670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For TCP </a:t>
            </a:r>
            <a:r>
              <a:rPr lang="mr-IN" dirty="0" smtClean="0">
                <a:solidFill>
                  <a:srgbClr val="00B0F0"/>
                </a:solidFill>
                <a:latin typeface="Powderfinger Type" charset="0"/>
                <a:ea typeface="Powderfinger Type" charset="0"/>
                <a:cs typeface="Powderfinger Type" charset="0"/>
              </a:rPr>
              <a: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Working around this issue in TCP can be as simple as a very careful selection of a default IPv6 TCP MSS</a:t>
            </a:r>
          </a:p>
          <a:p>
            <a:pPr lvl="1"/>
            <a:r>
              <a:rPr lang="en-US" dirty="0" smtClean="0"/>
              <a:t>Large enough enough to offer a tolerable data carriage efficiency</a:t>
            </a:r>
          </a:p>
          <a:p>
            <a:pPr lvl="1"/>
            <a:r>
              <a:rPr lang="en-US" dirty="0" smtClean="0"/>
              <a:t>Small enough to avoid Path MTU issues</a:t>
            </a:r>
          </a:p>
          <a:p>
            <a:pPr lvl="1"/>
            <a:endParaRPr lang="en-US" dirty="0" smtClean="0"/>
          </a:p>
          <a:p>
            <a:pPr marL="0" indent="0">
              <a:buNone/>
            </a:pPr>
            <a:r>
              <a:rPr lang="en-US" dirty="0" smtClean="0"/>
              <a:t>And perhaps you might want to to support TCP path MTU discovery (RFC 4281)</a:t>
            </a:r>
          </a:p>
          <a:p>
            <a:pPr marL="457189" lvl="1" indent="0">
              <a:buNone/>
            </a:pPr>
            <a:endParaRPr lang="en-US" dirty="0"/>
          </a:p>
        </p:txBody>
      </p:sp>
    </p:spTree>
    <p:extLst>
      <p:ext uri="{BB962C8B-B14F-4D97-AF65-F5344CB8AC3E}">
        <p14:creationId xmlns:p14="http://schemas.microsoft.com/office/powerpoint/2010/main" val="285589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For TCP </a:t>
            </a:r>
            <a:r>
              <a:rPr lang="mr-IN" dirty="0" smtClean="0">
                <a:solidFill>
                  <a:srgbClr val="00B0F0"/>
                </a:solidFill>
                <a:latin typeface="Powderfinger Type" charset="0"/>
                <a:ea typeface="Powderfinger Type" charset="0"/>
                <a:cs typeface="Powderfinger Type" charset="0"/>
              </a:rPr>
              <a: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But you have to take into account the observation that Path MTU discovery without reliable ICMPv6 signaling takes a number of Round Trip Times (delay)</a:t>
            </a:r>
          </a:p>
          <a:p>
            <a:pPr marL="0" indent="0">
              <a:buNone/>
            </a:pPr>
            <a:r>
              <a:rPr lang="en-US" dirty="0" smtClean="0"/>
              <a:t>And time is something no application designer has enough of to waste on probing path characteristics</a:t>
            </a:r>
          </a:p>
          <a:p>
            <a:pPr marL="0" indent="0">
              <a:buNone/>
            </a:pPr>
            <a:endParaRPr lang="en-US" dirty="0" smtClean="0"/>
          </a:p>
          <a:p>
            <a:pPr marL="0" indent="0">
              <a:buNone/>
            </a:pPr>
            <a:r>
              <a:rPr lang="en-US" dirty="0" smtClean="0"/>
              <a:t>So choose your TCP MSS very carefully</a:t>
            </a:r>
          </a:p>
          <a:p>
            <a:pPr marL="0" indent="0">
              <a:buNone/>
            </a:pPr>
            <a:endParaRPr lang="en-US" dirty="0" smtClean="0"/>
          </a:p>
          <a:p>
            <a:pPr marL="0" indent="0">
              <a:buNone/>
            </a:pPr>
            <a:r>
              <a:rPr lang="en-US" dirty="0" smtClean="0"/>
              <a:t>Hint: Smaller TCP MSS sizes are Better in IPv6!</a:t>
            </a:r>
          </a:p>
          <a:p>
            <a:pPr marL="457189" lvl="1" indent="0">
              <a:buNone/>
            </a:pPr>
            <a:endParaRPr lang="en-US" dirty="0"/>
          </a:p>
        </p:txBody>
      </p:sp>
    </p:spTree>
    <p:extLst>
      <p:ext uri="{BB962C8B-B14F-4D97-AF65-F5344CB8AC3E}">
        <p14:creationId xmlns:p14="http://schemas.microsoft.com/office/powerpoint/2010/main" val="64296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grpSp>
        <p:nvGrpSpPr>
          <p:cNvPr id="7" name="Group 6"/>
          <p:cNvGrpSpPr/>
          <p:nvPr/>
        </p:nvGrpSpPr>
        <p:grpSpPr>
          <a:xfrm>
            <a:off x="2514419" y="1602451"/>
            <a:ext cx="6130256" cy="4626842"/>
            <a:chOff x="2977168" y="2231158"/>
            <a:chExt cx="3765523" cy="2938596"/>
          </a:xfrm>
        </p:grpSpPr>
        <p:sp>
          <p:nvSpPr>
            <p:cNvPr id="4" name="Freeform 3"/>
            <p:cNvSpPr/>
            <p:nvPr/>
          </p:nvSpPr>
          <p:spPr>
            <a:xfrm>
              <a:off x="2977168" y="2231158"/>
              <a:ext cx="3765523" cy="2938596"/>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42142" y="2409518"/>
              <a:ext cx="3194579" cy="2760236"/>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823750" y="3618037"/>
            <a:ext cx="1818126"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IPv4 Internet</a:t>
            </a:r>
            <a:endParaRPr lang="en-US">
              <a:solidFill>
                <a:srgbClr val="0070C0"/>
              </a:solidFill>
              <a:latin typeface="AhnbergHand" charset="0"/>
              <a:ea typeface="AhnbergHand" charset="0"/>
              <a:cs typeface="AhnbergHand" charset="0"/>
            </a:endParaRPr>
          </a:p>
        </p:txBody>
      </p:sp>
      <p:grpSp>
        <p:nvGrpSpPr>
          <p:cNvPr id="12" name="Group 11"/>
          <p:cNvGrpSpPr/>
          <p:nvPr/>
        </p:nvGrpSpPr>
        <p:grpSpPr>
          <a:xfrm>
            <a:off x="2031048" y="1877567"/>
            <a:ext cx="1356076" cy="1166757"/>
            <a:chOff x="8580484" y="4523231"/>
            <a:chExt cx="1356076" cy="1166757"/>
          </a:xfrm>
        </p:grpSpPr>
        <p:sp>
          <p:nvSpPr>
            <p:cNvPr id="10" name="Freeform 9"/>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284317" y="1003762"/>
            <a:ext cx="6603090" cy="584775"/>
          </a:xfrm>
          <a:prstGeom prst="rect">
            <a:avLst/>
          </a:prstGeom>
          <a:noFill/>
        </p:spPr>
        <p:txBody>
          <a:bodyPr wrap="none" rtlCol="0">
            <a:spAutoFit/>
          </a:bodyPr>
          <a:lstStyle/>
          <a:p>
            <a:r>
              <a:rPr lang="en-US" sz="3200" smtClean="0">
                <a:latin typeface="Powderfinger Type" charset="0"/>
                <a:ea typeface="Powderfinger Type" charset="0"/>
                <a:cs typeface="Powderfinger Type" charset="0"/>
              </a:rPr>
              <a:t>Phase </a:t>
            </a:r>
            <a:r>
              <a:rPr lang="en-US" sz="3200" dirty="0" smtClean="0">
                <a:latin typeface="Powderfinger Type" charset="0"/>
                <a:ea typeface="Powderfinger Type" charset="0"/>
                <a:cs typeface="Powderfinger Type" charset="0"/>
              </a:rPr>
              <a:t>1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Early Deployment</a:t>
            </a:r>
            <a:endParaRPr lang="en-US" sz="3200" dirty="0">
              <a:latin typeface="Powderfinger Type" charset="0"/>
              <a:ea typeface="Powderfinger Type" charset="0"/>
              <a:cs typeface="Powderfinger Type" charset="0"/>
            </a:endParaRPr>
          </a:p>
        </p:txBody>
      </p:sp>
      <p:grpSp>
        <p:nvGrpSpPr>
          <p:cNvPr id="14" name="Group 13"/>
          <p:cNvGrpSpPr/>
          <p:nvPr/>
        </p:nvGrpSpPr>
        <p:grpSpPr>
          <a:xfrm>
            <a:off x="8321626" y="2460945"/>
            <a:ext cx="1356076" cy="1166757"/>
            <a:chOff x="8580484" y="4523231"/>
            <a:chExt cx="1356076" cy="1166757"/>
          </a:xfrm>
        </p:grpSpPr>
        <p:sp>
          <p:nvSpPr>
            <p:cNvPr id="15" name="Freeform 1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66366" y="5152986"/>
            <a:ext cx="1356076" cy="1166757"/>
            <a:chOff x="8580484" y="4523231"/>
            <a:chExt cx="1356076" cy="1166757"/>
          </a:xfrm>
        </p:grpSpPr>
        <p:sp>
          <p:nvSpPr>
            <p:cNvPr id="18" name="Freeform 1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5" y="3987369"/>
            <a:ext cx="2533968" cy="646331"/>
          </a:xfrm>
          <a:prstGeom prst="rect">
            <a:avLst/>
          </a:prstGeom>
          <a:noFill/>
        </p:spPr>
        <p:txBody>
          <a:bodyPr wrap="square" rtlCol="0">
            <a:spAutoFit/>
          </a:bodyPr>
          <a:lstStyle/>
          <a:p>
            <a:r>
              <a:rPr lang="en-US" dirty="0" smtClean="0">
                <a:solidFill>
                  <a:srgbClr val="C00000"/>
                </a:solidFill>
                <a:latin typeface="AhnbergHand" charset="0"/>
                <a:ea typeface="AhnbergHand" charset="0"/>
                <a:cs typeface="AhnbergHand" charset="0"/>
              </a:rPr>
              <a:t>Edge Dual -Stack Networks</a:t>
            </a:r>
            <a:endParaRPr lang="en-US" dirty="0">
              <a:solidFill>
                <a:srgbClr val="C00000"/>
              </a:solidFill>
              <a:latin typeface="AhnbergHand" charset="0"/>
              <a:ea typeface="AhnbergHand" charset="0"/>
              <a:cs typeface="AhnbergHand" charset="0"/>
            </a:endParaRPr>
          </a:p>
        </p:txBody>
      </p:sp>
      <p:sp>
        <p:nvSpPr>
          <p:cNvPr id="21" name="Freeform 20"/>
          <p:cNvSpPr/>
          <p:nvPr/>
        </p:nvSpPr>
        <p:spPr>
          <a:xfrm>
            <a:off x="3218688" y="2511552"/>
            <a:ext cx="5145024" cy="585981"/>
          </a:xfrm>
          <a:custGeom>
            <a:avLst/>
            <a:gdLst>
              <a:gd name="connsiteX0" fmla="*/ 0 w 5145024"/>
              <a:gd name="connsiteY0" fmla="*/ 0 h 585981"/>
              <a:gd name="connsiteX1" fmla="*/ 1328928 w 5145024"/>
              <a:gd name="connsiteY1" fmla="*/ 524256 h 585981"/>
              <a:gd name="connsiteX2" fmla="*/ 2743200 w 5145024"/>
              <a:gd name="connsiteY2" fmla="*/ 560832 h 585981"/>
              <a:gd name="connsiteX3" fmla="*/ 4559808 w 5145024"/>
              <a:gd name="connsiteY3" fmla="*/ 390144 h 585981"/>
              <a:gd name="connsiteX4" fmla="*/ 5145024 w 5145024"/>
              <a:gd name="connsiteY4" fmla="*/ 499872 h 58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24" h="585981">
                <a:moveTo>
                  <a:pt x="0" y="0"/>
                </a:moveTo>
                <a:cubicBezTo>
                  <a:pt x="435864" y="215392"/>
                  <a:pt x="871728" y="430784"/>
                  <a:pt x="1328928" y="524256"/>
                </a:cubicBezTo>
                <a:cubicBezTo>
                  <a:pt x="1786128" y="617728"/>
                  <a:pt x="2204720" y="583184"/>
                  <a:pt x="2743200" y="560832"/>
                </a:cubicBezTo>
                <a:cubicBezTo>
                  <a:pt x="3281680" y="538480"/>
                  <a:pt x="4159504" y="400304"/>
                  <a:pt x="4559808" y="390144"/>
                </a:cubicBezTo>
                <a:cubicBezTo>
                  <a:pt x="4960112" y="379984"/>
                  <a:pt x="5052568" y="439928"/>
                  <a:pt x="5145024" y="49987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508124" y="3328416"/>
            <a:ext cx="4843396" cy="2149762"/>
          </a:xfrm>
          <a:custGeom>
            <a:avLst/>
            <a:gdLst>
              <a:gd name="connsiteX0" fmla="*/ 15364 w 4843396"/>
              <a:gd name="connsiteY0" fmla="*/ 2121408 h 2149762"/>
              <a:gd name="connsiteX1" fmla="*/ 64132 w 4843396"/>
              <a:gd name="connsiteY1" fmla="*/ 2060448 h 2149762"/>
              <a:gd name="connsiteX2" fmla="*/ 527428 w 4843396"/>
              <a:gd name="connsiteY2" fmla="*/ 1377696 h 2149762"/>
              <a:gd name="connsiteX3" fmla="*/ 1636900 w 4843396"/>
              <a:gd name="connsiteY3" fmla="*/ 1267968 h 2149762"/>
              <a:gd name="connsiteX4" fmla="*/ 3538852 w 4843396"/>
              <a:gd name="connsiteY4" fmla="*/ 499872 h 2149762"/>
              <a:gd name="connsiteX5" fmla="*/ 4843396 w 4843396"/>
              <a:gd name="connsiteY5" fmla="*/ 0 h 21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396" h="2149762">
                <a:moveTo>
                  <a:pt x="15364" y="2121408"/>
                </a:moveTo>
                <a:cubicBezTo>
                  <a:pt x="-2924" y="2152904"/>
                  <a:pt x="-21212" y="2184400"/>
                  <a:pt x="64132" y="2060448"/>
                </a:cubicBezTo>
                <a:cubicBezTo>
                  <a:pt x="149476" y="1936496"/>
                  <a:pt x="265300" y="1509776"/>
                  <a:pt x="527428" y="1377696"/>
                </a:cubicBezTo>
                <a:cubicBezTo>
                  <a:pt x="789556" y="1245616"/>
                  <a:pt x="1134996" y="1414272"/>
                  <a:pt x="1636900" y="1267968"/>
                </a:cubicBezTo>
                <a:cubicBezTo>
                  <a:pt x="2138804" y="1121664"/>
                  <a:pt x="3004436" y="711200"/>
                  <a:pt x="3538852" y="499872"/>
                </a:cubicBezTo>
                <a:cubicBezTo>
                  <a:pt x="4073268" y="288544"/>
                  <a:pt x="4843396" y="0"/>
                  <a:pt x="4843396" y="0"/>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64070" y="5317367"/>
            <a:ext cx="3858749" cy="646331"/>
          </a:xfrm>
          <a:prstGeom prst="rect">
            <a:avLst/>
          </a:prstGeom>
          <a:noFill/>
        </p:spPr>
        <p:txBody>
          <a:bodyPr wrap="none" rtlCol="0">
            <a:spAutoFit/>
          </a:bodyPr>
          <a:lstStyle/>
          <a:p>
            <a:r>
              <a:rPr lang="en-US" dirty="0" smtClean="0">
                <a:latin typeface="AhnbergHand" charset="0"/>
                <a:ea typeface="AhnbergHand" charset="0"/>
                <a:cs typeface="AhnbergHand" charset="0"/>
              </a:rPr>
              <a:t>IPv6 networks interconnect by</a:t>
            </a:r>
          </a:p>
          <a:p>
            <a:r>
              <a:rPr lang="en-US" dirty="0" smtClean="0">
                <a:latin typeface="AhnbergHand" charset="0"/>
                <a:ea typeface="AhnbergHand" charset="0"/>
                <a:cs typeface="AhnbergHand" charset="0"/>
              </a:rPr>
              <a:t>IPv6-over-IPv4 tunnels</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796080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For UDP </a:t>
            </a:r>
            <a:r>
              <a:rPr lang="mr-IN" dirty="0" smtClean="0">
                <a:solidFill>
                  <a:srgbClr val="00B0F0"/>
                </a:solidFill>
                <a:latin typeface="Powderfinger Type" charset="0"/>
                <a:ea typeface="Powderfinger Type" charset="0"/>
                <a:cs typeface="Powderfinger Type" charset="0"/>
              </a:rPr>
              <a: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Working around this issue can be challenging with UDP</a:t>
            </a:r>
          </a:p>
          <a:p>
            <a:pPr lvl="1"/>
            <a:r>
              <a:rPr lang="en-US" dirty="0" smtClean="0"/>
              <a:t>ICMPv6 Packet Too Big filtering causes silence</a:t>
            </a:r>
          </a:p>
          <a:p>
            <a:pPr lvl="1"/>
            <a:r>
              <a:rPr lang="en-US" dirty="0" smtClean="0"/>
              <a:t>Fragment drop is silent drop</a:t>
            </a:r>
          </a:p>
          <a:p>
            <a:pPr lvl="2"/>
            <a:r>
              <a:rPr lang="en-US" dirty="0" smtClean="0"/>
              <a:t>Which means that protocols need to understand timeouts</a:t>
            </a:r>
          </a:p>
          <a:p>
            <a:pPr lvl="1"/>
            <a:endParaRPr lang="en-US" dirty="0"/>
          </a:p>
          <a:p>
            <a:r>
              <a:rPr lang="en-US" dirty="0" smtClean="0"/>
              <a:t>An effort to work around this necessarily involves application-level adaptation to pass large responses without relying on UDP packet fragmentation</a:t>
            </a:r>
            <a:endParaRPr lang="en-US" dirty="0"/>
          </a:p>
        </p:txBody>
      </p:sp>
    </p:spTree>
    <p:extLst>
      <p:ext uri="{BB962C8B-B14F-4D97-AF65-F5344CB8AC3E}">
        <p14:creationId xmlns:p14="http://schemas.microsoft.com/office/powerpoint/2010/main" val="272506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If we can’t fix IPv6</a:t>
            </a:r>
            <a:endParaRPr lang="en-AU" dirty="0"/>
          </a:p>
        </p:txBody>
      </p:sp>
      <p:sp>
        <p:nvSpPr>
          <p:cNvPr id="3" name="Content Placeholder 2"/>
          <p:cNvSpPr>
            <a:spLocks noGrp="1"/>
          </p:cNvSpPr>
          <p:nvPr>
            <p:ph idx="1"/>
          </p:nvPr>
        </p:nvSpPr>
        <p:spPr/>
        <p:txBody>
          <a:bodyPr/>
          <a:lstStyle/>
          <a:p>
            <a:r>
              <a:rPr lang="en-AU" dirty="0" smtClean="0"/>
              <a:t>And we can’t fix end-to-end transport</a:t>
            </a:r>
          </a:p>
          <a:p>
            <a:endParaRPr lang="en-AU" dirty="0"/>
          </a:p>
          <a:p>
            <a:r>
              <a:rPr lang="en-AU" dirty="0" smtClean="0"/>
              <a:t>Then all that</a:t>
            </a:r>
            <a:r>
              <a:rPr lang="mr-IN" dirty="0" smtClean="0"/>
              <a:t>’</a:t>
            </a:r>
            <a:r>
              <a:rPr lang="en-AU" dirty="0" smtClean="0"/>
              <a:t>s left is to look at the application protocol and see if we can re-define the protocol behaviour in a way eliminates fragmentation behaviour</a:t>
            </a:r>
            <a:endParaRPr lang="en-AU" dirty="0"/>
          </a:p>
        </p:txBody>
      </p:sp>
    </p:spTree>
    <p:extLst>
      <p:ext uri="{BB962C8B-B14F-4D97-AF65-F5344CB8AC3E}">
        <p14:creationId xmlns:p14="http://schemas.microsoft.com/office/powerpoint/2010/main" val="1246976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“Old Style” DNS</a:t>
            </a:r>
            <a:endParaRPr lang="en-AU" dirty="0"/>
          </a:p>
        </p:txBody>
      </p:sp>
      <p:sp>
        <p:nvSpPr>
          <p:cNvPr id="3" name="Content Placeholder 2"/>
          <p:cNvSpPr>
            <a:spLocks noGrp="1"/>
          </p:cNvSpPr>
          <p:nvPr>
            <p:ph idx="1"/>
          </p:nvPr>
        </p:nvSpPr>
        <p:spPr/>
        <p:txBody>
          <a:bodyPr>
            <a:normAutofit fontScale="92500"/>
          </a:bodyPr>
          <a:lstStyle/>
          <a:p>
            <a:r>
              <a:rPr lang="en-US" dirty="0" smtClean="0"/>
              <a:t>The original DNS protocol had this </a:t>
            </a:r>
            <a:r>
              <a:rPr lang="en-US" dirty="0" err="1" smtClean="0"/>
              <a:t>behaviour</a:t>
            </a:r>
            <a:endParaRPr lang="en-US" dirty="0"/>
          </a:p>
          <a:p>
            <a:pPr lvl="1"/>
            <a:r>
              <a:rPr lang="en-US" dirty="0" smtClean="0"/>
              <a:t>If the DNS payload was &lt;= 512 bytes send the answer over UDP</a:t>
            </a:r>
          </a:p>
          <a:p>
            <a:pPr lvl="1"/>
            <a:r>
              <a:rPr lang="en-US" dirty="0" smtClean="0"/>
              <a:t>Otherwise send as much as will fit in 512 bytes set the truncate bit</a:t>
            </a:r>
          </a:p>
          <a:p>
            <a:pPr lvl="1"/>
            <a:r>
              <a:rPr lang="en-US" dirty="0" smtClean="0"/>
              <a:t>The receiver is meant to re-query using TCP upon receipt of a truncated response</a:t>
            </a:r>
          </a:p>
          <a:p>
            <a:pPr lvl="1"/>
            <a:endParaRPr lang="en-US" dirty="0"/>
          </a:p>
          <a:p>
            <a:r>
              <a:rPr lang="en-US" dirty="0" smtClean="0"/>
              <a:t>Why did we change this </a:t>
            </a:r>
            <a:r>
              <a:rPr lang="en-US" dirty="0" err="1" smtClean="0"/>
              <a:t>behaviour</a:t>
            </a:r>
            <a:r>
              <a:rPr lang="en-US" dirty="0" smtClean="0"/>
              <a:t>?</a:t>
            </a:r>
          </a:p>
          <a:p>
            <a:r>
              <a:rPr lang="en-US" dirty="0" smtClean="0"/>
              <a:t>Because we thought that fragmentation was “safe” and TCP was too costly</a:t>
            </a:r>
          </a:p>
          <a:p>
            <a:r>
              <a:rPr lang="en-US" dirty="0" smtClean="0"/>
              <a:t>So we added Extension options for DNS to signal it was OK to send large fragmented UDP responses</a:t>
            </a:r>
          </a:p>
          <a:p>
            <a:r>
              <a:rPr lang="en-US" dirty="0" smtClean="0"/>
              <a:t>But its not OK</a:t>
            </a:r>
          </a:p>
          <a:p>
            <a:pPr lvl="1"/>
            <a:endParaRPr lang="en-US" dirty="0" smtClean="0"/>
          </a:p>
        </p:txBody>
      </p:sp>
    </p:spTree>
    <p:extLst>
      <p:ext uri="{BB962C8B-B14F-4D97-AF65-F5344CB8AC3E}">
        <p14:creationId xmlns:p14="http://schemas.microsoft.com/office/powerpoint/2010/main" val="193383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Large DNS Responses and IPv6</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a:t>Change the protocol </a:t>
            </a:r>
            <a:r>
              <a:rPr lang="en-US" err="1"/>
              <a:t>behaviour</a:t>
            </a:r>
            <a:r>
              <a:rPr lang="en-US"/>
              <a:t>?</a:t>
            </a:r>
          </a:p>
          <a:p>
            <a:pPr lvl="1"/>
            <a:r>
              <a:rPr lang="en-US"/>
              <a:t>Shift Additional </a:t>
            </a:r>
            <a:r>
              <a:rPr lang="en-US" smtClean="0"/>
              <a:t>Records </a:t>
            </a:r>
            <a:r>
              <a:rPr lang="en-US"/>
              <a:t>into </a:t>
            </a:r>
            <a:r>
              <a:rPr lang="en-US" smtClean="0"/>
              <a:t>additional explicit </a:t>
            </a:r>
            <a:r>
              <a:rPr lang="en-US"/>
              <a:t>UDP query/response </a:t>
            </a:r>
            <a:r>
              <a:rPr lang="en-US" smtClean="0"/>
              <a:t>transactions rather than bloating the original DNS response</a:t>
            </a:r>
          </a:p>
          <a:p>
            <a:pPr lvl="1"/>
            <a:r>
              <a:rPr lang="en-US" smtClean="0"/>
              <a:t>Perform UDP MTU discovery using EDNS(0) UDP Buffer Size variations as a probe</a:t>
            </a:r>
          </a:p>
          <a:p>
            <a:pPr lvl="1"/>
            <a:r>
              <a:rPr lang="en-US" smtClean="0"/>
              <a:t>Add a truncated minimal UDP response to trail a fragmented response (ATR)</a:t>
            </a:r>
          </a:p>
          <a:p>
            <a:endParaRPr lang="en-US"/>
          </a:p>
          <a:p>
            <a:pPr marL="0" indent="0">
              <a:buNone/>
            </a:pPr>
            <a:r>
              <a:rPr lang="en-US" smtClean="0"/>
              <a:t>Change the transport?</a:t>
            </a:r>
          </a:p>
          <a:p>
            <a:pPr lvl="1"/>
            <a:r>
              <a:rPr lang="en-US" smtClean="0"/>
              <a:t>DNS over TCP by default</a:t>
            </a:r>
          </a:p>
          <a:p>
            <a:pPr lvl="1"/>
            <a:r>
              <a:rPr lang="en-US" smtClean="0"/>
              <a:t>DNS over TLS over TCP by default</a:t>
            </a:r>
          </a:p>
          <a:p>
            <a:pPr lvl="1"/>
            <a:r>
              <a:rPr lang="en-US" smtClean="0"/>
              <a:t>DNS over QUIC</a:t>
            </a:r>
          </a:p>
          <a:p>
            <a:pPr lvl="1"/>
            <a:r>
              <a:rPr lang="en-US" smtClean="0"/>
              <a:t>Devise some new DNS framing protocol that uses multiple packets instead of fragmentation</a:t>
            </a:r>
          </a:p>
          <a:p>
            <a:endParaRPr lang="en-US"/>
          </a:p>
        </p:txBody>
      </p:sp>
    </p:spTree>
    <p:extLst>
      <p:ext uri="{BB962C8B-B14F-4D97-AF65-F5344CB8AC3E}">
        <p14:creationId xmlns:p14="http://schemas.microsoft.com/office/powerpoint/2010/main" val="1581223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24"/>
            <a:ext cx="10515600" cy="1325563"/>
          </a:xfrm>
        </p:spPr>
        <p:txBody>
          <a:bodyPr/>
          <a:lstStyle/>
          <a:p>
            <a:r>
              <a:rPr lang="en-US" dirty="0" smtClean="0">
                <a:solidFill>
                  <a:srgbClr val="00B0F0"/>
                </a:solidFill>
                <a:latin typeface="Powderfinger Type" charset="0"/>
                <a:ea typeface="Powderfinger Type" charset="0"/>
                <a:cs typeface="Powderfinger Type" charset="0"/>
              </a:rPr>
              <a:t>Where now?</a:t>
            </a:r>
            <a:endParaRPr lang="en-US" dirty="0">
              <a:solidFill>
                <a:srgbClr val="00B0F0"/>
              </a:solidFill>
            </a:endParaRPr>
          </a:p>
        </p:txBody>
      </p:sp>
      <p:sp>
        <p:nvSpPr>
          <p:cNvPr id="3" name="Content Placeholder 2"/>
          <p:cNvSpPr>
            <a:spLocks noGrp="1"/>
          </p:cNvSpPr>
          <p:nvPr>
            <p:ph idx="1"/>
          </p:nvPr>
        </p:nvSpPr>
        <p:spPr/>
        <p:txBody>
          <a:bodyPr/>
          <a:lstStyle/>
          <a:p>
            <a:pPr defTabSz="1219170">
              <a:lnSpc>
                <a:spcPct val="100000"/>
              </a:lnSpc>
              <a:spcBef>
                <a:spcPts val="0"/>
              </a:spcBef>
            </a:pPr>
            <a:r>
              <a:rPr lang="en-US" smtClean="0"/>
              <a:t>We have a decent idea of the problem space we need to resolve</a:t>
            </a:r>
          </a:p>
          <a:p>
            <a:pPr defTabSz="1219170">
              <a:lnSpc>
                <a:spcPct val="100000"/>
              </a:lnSpc>
              <a:spcBef>
                <a:spcPts val="0"/>
              </a:spcBef>
            </a:pPr>
            <a:r>
              <a:rPr lang="en-US" smtClean="0"/>
              <a:t>We’d prefer a plan that allows each of us to work independently rather than a large scale orchestrated common change</a:t>
            </a:r>
          </a:p>
          <a:p>
            <a:pPr defTabSz="1219170">
              <a:lnSpc>
                <a:spcPct val="100000"/>
              </a:lnSpc>
              <a:spcBef>
                <a:spcPts val="0"/>
              </a:spcBef>
            </a:pPr>
            <a:r>
              <a:rPr lang="en-US" smtClean="0"/>
              <a:t>We’re not sure we can clean up all the ICMPv6 filters and EH packet droppers in the IPv6 network</a:t>
            </a:r>
          </a:p>
          <a:p>
            <a:pPr defTabSz="1219170">
              <a:lnSpc>
                <a:spcPct val="100000"/>
              </a:lnSpc>
              <a:spcBef>
                <a:spcPts val="0"/>
              </a:spcBef>
            </a:pPr>
            <a:r>
              <a:rPr lang="en-US" smtClean="0"/>
              <a:t>And it sure seems a bit late in the day to contemplate IPv6 protocol changes</a:t>
            </a:r>
          </a:p>
          <a:p>
            <a:pPr defTabSz="1219170">
              <a:lnSpc>
                <a:spcPct val="100000"/>
              </a:lnSpc>
              <a:spcBef>
                <a:spcPts val="0"/>
              </a:spcBef>
            </a:pPr>
            <a:r>
              <a:rPr lang="en-US" smtClean="0"/>
              <a:t>Which means that we are probably looking at working around the problem by changing the </a:t>
            </a:r>
            <a:r>
              <a:rPr lang="en-US" err="1" smtClean="0"/>
              <a:t>behaviour</a:t>
            </a:r>
            <a:r>
              <a:rPr lang="en-US" smtClean="0"/>
              <a:t> of applications </a:t>
            </a:r>
            <a:endParaRPr lang="en-US"/>
          </a:p>
        </p:txBody>
      </p:sp>
    </p:spTree>
    <p:extLst>
      <p:ext uri="{BB962C8B-B14F-4D97-AF65-F5344CB8AC3E}">
        <p14:creationId xmlns:p14="http://schemas.microsoft.com/office/powerpoint/2010/main" val="513821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What do the RFC’s say?</a:t>
            </a:r>
            <a:endParaRPr lang="en-US" dirty="0">
              <a:solidFill>
                <a:srgbClr val="00B0F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759819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What do the RFC’s say?</a:t>
            </a:r>
            <a:endParaRPr lang="en-US" dirty="0">
              <a:solidFill>
                <a:srgbClr val="00B0F0"/>
              </a:solidFill>
              <a:latin typeface="Powderfinger Type" charset="0"/>
              <a:ea typeface="Powderfinger Type" charset="0"/>
              <a:cs typeface="Powderfinger Typ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Tree>
    <p:extLst>
      <p:ext uri="{BB962C8B-B14F-4D97-AF65-F5344CB8AC3E}">
        <p14:creationId xmlns:p14="http://schemas.microsoft.com/office/powerpoint/2010/main" val="1344420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What do the RFC’s say?</a:t>
            </a:r>
            <a:endParaRPr lang="en-US" dirty="0">
              <a:solidFill>
                <a:srgbClr val="00B0F0"/>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Tree>
    <p:extLst>
      <p:ext uri="{BB962C8B-B14F-4D97-AF65-F5344CB8AC3E}">
        <p14:creationId xmlns:p14="http://schemas.microsoft.com/office/powerpoint/2010/main" val="1993321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What do the RFC’s say?</a:t>
            </a:r>
            <a:endParaRPr lang="en-US" dirty="0">
              <a:solidFill>
                <a:srgbClr val="00B0F0"/>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2236966" y="3484920"/>
            <a:ext cx="9644639" cy="1911365"/>
          </a:xfrm>
          <a:prstGeom prst="rect">
            <a:avLst/>
          </a:prstGeom>
        </p:spPr>
      </p:pic>
      <p:sp>
        <p:nvSpPr>
          <p:cNvPr id="7" name="Freeform 6"/>
          <p:cNvSpPr/>
          <p:nvPr/>
        </p:nvSpPr>
        <p:spPr>
          <a:xfrm>
            <a:off x="5912826" y="5412777"/>
            <a:ext cx="5788551" cy="95416"/>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Tree>
    <p:extLst>
      <p:ext uri="{BB962C8B-B14F-4D97-AF65-F5344CB8AC3E}">
        <p14:creationId xmlns:p14="http://schemas.microsoft.com/office/powerpoint/2010/main" val="10158767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smtClean="0">
                <a:solidFill>
                  <a:srgbClr val="00B0F0"/>
                </a:solidFill>
                <a:latin typeface="Powderfinger Type" charset="0"/>
                <a:ea typeface="Powderfinger Type" charset="0"/>
                <a:cs typeface="Powderfinger Type" charset="0"/>
              </a:rPr>
              <a:t>What do the RFC’s say?</a:t>
            </a:r>
            <a:endParaRPr lang="en-US" dirty="0">
              <a:solidFill>
                <a:srgbClr val="00B0F0"/>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450672" y="3329093"/>
            <a:ext cx="10430933" cy="2067192"/>
          </a:xfrm>
          <a:prstGeom prst="rect">
            <a:avLst/>
          </a:prstGeom>
        </p:spPr>
      </p:pic>
      <p:sp>
        <p:nvSpPr>
          <p:cNvPr id="7" name="Freeform 6"/>
          <p:cNvSpPr/>
          <p:nvPr/>
        </p:nvSpPr>
        <p:spPr>
          <a:xfrm>
            <a:off x="5555311" y="5438692"/>
            <a:ext cx="5788551" cy="95416"/>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
        <p:nvSpPr>
          <p:cNvPr id="8" name="TextBox 7"/>
          <p:cNvSpPr txBox="1"/>
          <p:nvPr/>
        </p:nvSpPr>
        <p:spPr>
          <a:xfrm rot="21015604">
            <a:off x="2183961" y="3252322"/>
            <a:ext cx="8788841" cy="2308324"/>
          </a:xfrm>
          <a:prstGeom prst="rect">
            <a:avLst/>
          </a:prstGeom>
          <a:solidFill>
            <a:srgbClr val="FFFFFF"/>
          </a:solidFill>
        </p:spPr>
        <p:txBody>
          <a:bodyPr wrap="square" rtlCol="0">
            <a:spAutoFit/>
          </a:bodyPr>
          <a:lstStyle/>
          <a:p>
            <a:r>
              <a:rPr lang="en-AU" sz="2400" dirty="0">
                <a:latin typeface="AhnbergHand" charset="0"/>
                <a:ea typeface="AhnbergHand" charset="0"/>
                <a:cs typeface="AhnbergHand" charset="0"/>
              </a:rPr>
              <a:t>This BCP is saying that using EDNS(0) in the DNS to signal the capability of accepting large fragmented DNS responses was unwise, and if a host/application does know the path MTU, it should truncate at UDP at 1280 octets (and IPv4 should truncate at 512 octets!)</a:t>
            </a:r>
          </a:p>
        </p:txBody>
      </p:sp>
    </p:spTree>
    <p:extLst>
      <p:ext uri="{BB962C8B-B14F-4D97-AF65-F5344CB8AC3E}">
        <p14:creationId xmlns:p14="http://schemas.microsoft.com/office/powerpoint/2010/main" val="134524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grpSp>
        <p:nvGrpSpPr>
          <p:cNvPr id="7" name="Group 6"/>
          <p:cNvGrpSpPr/>
          <p:nvPr/>
        </p:nvGrpSpPr>
        <p:grpSpPr>
          <a:xfrm>
            <a:off x="2469173" y="1588537"/>
            <a:ext cx="6130256" cy="4626842"/>
            <a:chOff x="2977168" y="2231158"/>
            <a:chExt cx="3765523" cy="2938596"/>
          </a:xfrm>
        </p:grpSpPr>
        <p:sp>
          <p:nvSpPr>
            <p:cNvPr id="4" name="Freeform 3"/>
            <p:cNvSpPr/>
            <p:nvPr/>
          </p:nvSpPr>
          <p:spPr>
            <a:xfrm>
              <a:off x="2977168" y="2231158"/>
              <a:ext cx="3765523" cy="2938596"/>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42142" y="2409518"/>
              <a:ext cx="3194579" cy="2760236"/>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031048" y="1877567"/>
            <a:ext cx="1356076" cy="1166757"/>
            <a:chOff x="8580484" y="4523231"/>
            <a:chExt cx="1356076" cy="1166757"/>
          </a:xfrm>
        </p:grpSpPr>
        <p:sp>
          <p:nvSpPr>
            <p:cNvPr id="10" name="Freeform 9"/>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284317" y="1003762"/>
            <a:ext cx="7837402" cy="584775"/>
          </a:xfrm>
          <a:prstGeom prst="rect">
            <a:avLst/>
          </a:prstGeom>
          <a:noFill/>
        </p:spPr>
        <p:txBody>
          <a:bodyPr wrap="none" rtlCol="0">
            <a:spAutoFit/>
          </a:bodyPr>
          <a:lstStyle/>
          <a:p>
            <a:r>
              <a:rPr lang="en-US" sz="3200" dirty="0" smtClean="0">
                <a:latin typeface="Powderfinger Type" charset="0"/>
                <a:ea typeface="Powderfinger Type" charset="0"/>
                <a:cs typeface="Powderfinger Type" charset="0"/>
              </a:rPr>
              <a:t>Phase </a:t>
            </a:r>
            <a:r>
              <a:rPr lang="en-US" sz="3200" dirty="0">
                <a:latin typeface="Powderfinger Type" charset="0"/>
                <a:ea typeface="Powderfinger Type" charset="0"/>
                <a:cs typeface="Powderfinger Type" charset="0"/>
              </a:rPr>
              <a:t>2</a:t>
            </a:r>
            <a:r>
              <a:rPr lang="en-US" sz="3200" dirty="0" smtClean="0">
                <a:latin typeface="Powderfinger Type" charset="0"/>
                <a:ea typeface="Powderfinger Type" charset="0"/>
                <a:cs typeface="Powderfinger Type" charset="0"/>
              </a:rPr>
              <a:t>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Dual Stack Deployment</a:t>
            </a:r>
            <a:endParaRPr lang="en-US" sz="3200" dirty="0">
              <a:latin typeface="Powderfinger Type" charset="0"/>
              <a:ea typeface="Powderfinger Type" charset="0"/>
              <a:cs typeface="Powderfinger Type" charset="0"/>
            </a:endParaRPr>
          </a:p>
        </p:txBody>
      </p:sp>
      <p:grpSp>
        <p:nvGrpSpPr>
          <p:cNvPr id="14" name="Group 13"/>
          <p:cNvGrpSpPr/>
          <p:nvPr/>
        </p:nvGrpSpPr>
        <p:grpSpPr>
          <a:xfrm>
            <a:off x="8321626" y="2460945"/>
            <a:ext cx="1356076" cy="1166757"/>
            <a:chOff x="8580484" y="4523231"/>
            <a:chExt cx="1356076" cy="1166757"/>
          </a:xfrm>
        </p:grpSpPr>
        <p:sp>
          <p:nvSpPr>
            <p:cNvPr id="15" name="Freeform 1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66366" y="5152986"/>
            <a:ext cx="1356076" cy="1166757"/>
            <a:chOff x="8580484" y="4523231"/>
            <a:chExt cx="1356076" cy="1166757"/>
          </a:xfrm>
        </p:grpSpPr>
        <p:sp>
          <p:nvSpPr>
            <p:cNvPr id="18" name="Freeform 1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4" y="3987369"/>
            <a:ext cx="2202847" cy="646331"/>
          </a:xfrm>
          <a:prstGeom prst="rect">
            <a:avLst/>
          </a:prstGeom>
          <a:noFill/>
        </p:spPr>
        <p:txBody>
          <a:bodyPr wrap="none" rtlCol="0">
            <a:spAutoFit/>
          </a:bodyPr>
          <a:lstStyle/>
          <a:p>
            <a:r>
              <a:rPr lang="en-US" dirty="0" smtClean="0">
                <a:solidFill>
                  <a:srgbClr val="C00000"/>
                </a:solidFill>
                <a:latin typeface="AhnbergHand" charset="0"/>
                <a:ea typeface="AhnbergHand" charset="0"/>
                <a:cs typeface="AhnbergHand" charset="0"/>
              </a:rPr>
              <a:t>Edge Dual-Stack</a:t>
            </a:r>
          </a:p>
          <a:p>
            <a:r>
              <a:rPr lang="en-US" dirty="0" smtClean="0">
                <a:solidFill>
                  <a:srgbClr val="C00000"/>
                </a:solidFill>
                <a:latin typeface="AhnbergHand" charset="0"/>
                <a:ea typeface="AhnbergHand" charset="0"/>
                <a:cs typeface="AhnbergHand" charset="0"/>
              </a:rPr>
              <a:t>Networks</a:t>
            </a:r>
            <a:endParaRPr lang="en-US" dirty="0">
              <a:solidFill>
                <a:srgbClr val="C00000"/>
              </a:solidFill>
              <a:latin typeface="AhnbergHand" charset="0"/>
              <a:ea typeface="AhnbergHand" charset="0"/>
              <a:cs typeface="AhnbergHand" charset="0"/>
            </a:endParaRPr>
          </a:p>
        </p:txBody>
      </p:sp>
      <p:sp>
        <p:nvSpPr>
          <p:cNvPr id="24" name="TextBox 23"/>
          <p:cNvSpPr txBox="1"/>
          <p:nvPr/>
        </p:nvSpPr>
        <p:spPr>
          <a:xfrm>
            <a:off x="7564070" y="5317367"/>
            <a:ext cx="3858749" cy="646331"/>
          </a:xfrm>
          <a:prstGeom prst="rect">
            <a:avLst/>
          </a:prstGeom>
          <a:noFill/>
        </p:spPr>
        <p:txBody>
          <a:bodyPr wrap="none" rtlCol="0">
            <a:spAutoFit/>
          </a:bodyPr>
          <a:lstStyle/>
          <a:p>
            <a:r>
              <a:rPr lang="en-US" dirty="0" smtClean="0">
                <a:latin typeface="AhnbergHand" charset="0"/>
                <a:ea typeface="AhnbergHand" charset="0"/>
                <a:cs typeface="AhnbergHand" charset="0"/>
              </a:rPr>
              <a:t>IPv6 networks interconnect by</a:t>
            </a:r>
          </a:p>
          <a:p>
            <a:r>
              <a:rPr lang="en-US" dirty="0" smtClean="0">
                <a:latin typeface="AhnbergHand" charset="0"/>
                <a:ea typeface="AhnbergHand" charset="0"/>
                <a:cs typeface="AhnbergHand" charset="0"/>
              </a:rPr>
              <a:t>Dual Stack transit paths</a:t>
            </a:r>
            <a:endParaRPr lang="en-US" dirty="0">
              <a:latin typeface="AhnbergHand" charset="0"/>
              <a:ea typeface="AhnbergHand" charset="0"/>
              <a:cs typeface="AhnbergHand" charset="0"/>
            </a:endParaRPr>
          </a:p>
        </p:txBody>
      </p:sp>
      <p:grpSp>
        <p:nvGrpSpPr>
          <p:cNvPr id="22" name="Group 21"/>
          <p:cNvGrpSpPr/>
          <p:nvPr/>
        </p:nvGrpSpPr>
        <p:grpSpPr>
          <a:xfrm>
            <a:off x="6998590" y="3008915"/>
            <a:ext cx="1356076" cy="1166757"/>
            <a:chOff x="8580484" y="4523231"/>
            <a:chExt cx="1356076" cy="1166757"/>
          </a:xfrm>
        </p:grpSpPr>
        <p:sp>
          <p:nvSpPr>
            <p:cNvPr id="25" name="Freeform 2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20781" y="3044323"/>
            <a:ext cx="2645298" cy="1166757"/>
            <a:chOff x="8580484" y="4523231"/>
            <a:chExt cx="1356076" cy="1166757"/>
          </a:xfrm>
        </p:grpSpPr>
        <p:sp>
          <p:nvSpPr>
            <p:cNvPr id="28" name="Freeform 2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188946" y="4192164"/>
            <a:ext cx="2145266" cy="1166757"/>
            <a:chOff x="8580484" y="4523231"/>
            <a:chExt cx="1356076" cy="1166757"/>
          </a:xfrm>
        </p:grpSpPr>
        <p:sp>
          <p:nvSpPr>
            <p:cNvPr id="31" name="Freeform 30"/>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042508" y="2537907"/>
            <a:ext cx="1356076" cy="1166757"/>
            <a:chOff x="8580484" y="4523231"/>
            <a:chExt cx="1356076" cy="1166757"/>
          </a:xfrm>
        </p:grpSpPr>
        <p:sp>
          <p:nvSpPr>
            <p:cNvPr id="34" name="Freeform 33"/>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7597" y="3358815"/>
            <a:ext cx="2517036" cy="646331"/>
          </a:xfrm>
          <a:prstGeom prst="rect">
            <a:avLst/>
          </a:prstGeom>
          <a:noFill/>
        </p:spPr>
        <p:txBody>
          <a:bodyPr wrap="none" rtlCol="0">
            <a:spAutoFit/>
          </a:bodyPr>
          <a:lstStyle/>
          <a:p>
            <a:r>
              <a:rPr lang="en-US" dirty="0" smtClean="0">
                <a:solidFill>
                  <a:srgbClr val="C00000"/>
                </a:solidFill>
                <a:latin typeface="AhnbergHand" charset="0"/>
                <a:ea typeface="AhnbergHand" charset="0"/>
                <a:cs typeface="AhnbergHand" charset="0"/>
              </a:rPr>
              <a:t>Transit Dual-Stack</a:t>
            </a:r>
          </a:p>
          <a:p>
            <a:r>
              <a:rPr lang="en-US" dirty="0" smtClean="0">
                <a:solidFill>
                  <a:srgbClr val="C00000"/>
                </a:solidFill>
                <a:latin typeface="AhnbergHand" charset="0"/>
                <a:ea typeface="AhnbergHand" charset="0"/>
                <a:cs typeface="AhnbergHand" charset="0"/>
              </a:rPr>
              <a:t>Networks</a:t>
            </a:r>
            <a:endParaRPr lang="en-US" dirty="0">
              <a:solidFill>
                <a:srgbClr val="C00000"/>
              </a:solidFill>
              <a:latin typeface="AhnbergHand" charset="0"/>
              <a:ea typeface="AhnbergHand" charset="0"/>
              <a:cs typeface="AhnbergHand" charset="0"/>
            </a:endParaRPr>
          </a:p>
        </p:txBody>
      </p:sp>
      <p:sp>
        <p:nvSpPr>
          <p:cNvPr id="3" name="Freeform 2"/>
          <p:cNvSpPr/>
          <p:nvPr/>
        </p:nvSpPr>
        <p:spPr>
          <a:xfrm>
            <a:off x="1633728" y="3563868"/>
            <a:ext cx="1585583" cy="313188"/>
          </a:xfrm>
          <a:custGeom>
            <a:avLst/>
            <a:gdLst>
              <a:gd name="connsiteX0" fmla="*/ 0 w 1585583"/>
              <a:gd name="connsiteY0" fmla="*/ 313188 h 313188"/>
              <a:gd name="connsiteX1" fmla="*/ 499872 w 1585583"/>
              <a:gd name="connsiteY1" fmla="*/ 252228 h 313188"/>
              <a:gd name="connsiteX2" fmla="*/ 1487424 w 1585583"/>
              <a:gd name="connsiteY2" fmla="*/ 105924 h 313188"/>
              <a:gd name="connsiteX3" fmla="*/ 1280160 w 1585583"/>
              <a:gd name="connsiteY3" fmla="*/ 8388 h 313188"/>
              <a:gd name="connsiteX4" fmla="*/ 1584960 w 1585583"/>
              <a:gd name="connsiteY4" fmla="*/ 32772 h 313188"/>
              <a:gd name="connsiteX5" fmla="*/ 1365504 w 1585583"/>
              <a:gd name="connsiteY5" fmla="*/ 252228 h 31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5583" h="313188">
                <a:moveTo>
                  <a:pt x="0" y="313188"/>
                </a:moveTo>
                <a:lnTo>
                  <a:pt x="499872" y="252228"/>
                </a:lnTo>
                <a:cubicBezTo>
                  <a:pt x="747776" y="217684"/>
                  <a:pt x="1357376" y="146564"/>
                  <a:pt x="1487424" y="105924"/>
                </a:cubicBezTo>
                <a:cubicBezTo>
                  <a:pt x="1617472" y="65284"/>
                  <a:pt x="1263904" y="20580"/>
                  <a:pt x="1280160" y="8388"/>
                </a:cubicBezTo>
                <a:cubicBezTo>
                  <a:pt x="1296416" y="-3804"/>
                  <a:pt x="1570736" y="-7868"/>
                  <a:pt x="1584960" y="32772"/>
                </a:cubicBezTo>
                <a:cubicBezTo>
                  <a:pt x="1599184" y="73412"/>
                  <a:pt x="1365504" y="252228"/>
                  <a:pt x="1365504" y="2522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968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But would that be enough?</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defTabSz="1219170">
              <a:lnSpc>
                <a:spcPct val="100000"/>
              </a:lnSpc>
              <a:spcBef>
                <a:spcPts val="0"/>
              </a:spcBef>
            </a:pPr>
            <a:r>
              <a:rPr lang="en-US" dirty="0" smtClean="0"/>
              <a:t>Is the root cause problem with the way our IPv6 networks handle Fragmented IPv6 packets?</a:t>
            </a:r>
          </a:p>
          <a:p>
            <a:pPr defTabSz="1219170">
              <a:lnSpc>
                <a:spcPct val="100000"/>
              </a:lnSpc>
              <a:spcBef>
                <a:spcPts val="0"/>
              </a:spcBef>
            </a:pPr>
            <a:r>
              <a:rPr lang="en-US" dirty="0" smtClean="0"/>
              <a:t>Or with the way our IPv6 networks handle IPv6 packets with Extension Headers?</a:t>
            </a:r>
          </a:p>
          <a:p>
            <a:pPr defTabSz="1219170">
              <a:lnSpc>
                <a:spcPct val="100000"/>
              </a:lnSpc>
              <a:spcBef>
                <a:spcPts val="0"/>
              </a:spcBef>
            </a:pPr>
            <a:endParaRPr lang="en-US" dirty="0"/>
          </a:p>
          <a:p>
            <a:pPr defTabSz="1219170">
              <a:lnSpc>
                <a:spcPct val="100000"/>
              </a:lnSpc>
              <a:spcBef>
                <a:spcPts val="0"/>
              </a:spcBef>
            </a:pPr>
            <a:r>
              <a:rPr lang="en-US" dirty="0" smtClean="0"/>
              <a:t>The data presented here suggests that EH drop could be the underlying significant issue here</a:t>
            </a:r>
          </a:p>
          <a:p>
            <a:pPr defTabSz="1219170">
              <a:lnSpc>
                <a:spcPct val="100000"/>
              </a:lnSpc>
              <a:spcBef>
                <a:spcPts val="0"/>
              </a:spcBef>
            </a:pPr>
            <a:r>
              <a:rPr lang="en-US" dirty="0"/>
              <a:t>P</a:t>
            </a:r>
            <a:r>
              <a:rPr lang="en-US" dirty="0" smtClean="0"/>
              <a:t>erhaps we might want to think about advice to host stacks and applications to avoid </a:t>
            </a:r>
            <a:r>
              <a:rPr lang="en-US" dirty="0"/>
              <a:t>EH </a:t>
            </a:r>
            <a:r>
              <a:rPr lang="en-US" dirty="0" smtClean="0"/>
              <a:t>altogether!</a:t>
            </a:r>
          </a:p>
          <a:p>
            <a:pPr lvl="1" defTabSz="1219170">
              <a:lnSpc>
                <a:spcPct val="100000"/>
              </a:lnSpc>
              <a:spcBef>
                <a:spcPts val="0"/>
              </a:spcBef>
            </a:pPr>
            <a:r>
              <a:rPr lang="en-US" sz="2800" dirty="0" smtClean="0"/>
              <a:t>Including fragmentation!</a:t>
            </a:r>
          </a:p>
          <a:p>
            <a:pPr defTabSz="1219170">
              <a:lnSpc>
                <a:spcPct val="100000"/>
              </a:lnSpc>
              <a:spcBef>
                <a:spcPts val="0"/>
              </a:spcBef>
            </a:pPr>
            <a:endParaRPr lang="en-US" dirty="0"/>
          </a:p>
        </p:txBody>
      </p:sp>
    </p:spTree>
    <p:extLst>
      <p:ext uri="{BB962C8B-B14F-4D97-AF65-F5344CB8AC3E}">
        <p14:creationId xmlns:p14="http://schemas.microsoft.com/office/powerpoint/2010/main" val="758895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What was the question again?</a:t>
            </a:r>
            <a:endParaRPr lang="en-AU" dirty="0"/>
          </a:p>
        </p:txBody>
      </p:sp>
      <p:sp>
        <p:nvSpPr>
          <p:cNvPr id="3" name="Content Placeholder 2"/>
          <p:cNvSpPr>
            <a:spLocks noGrp="1"/>
          </p:cNvSpPr>
          <p:nvPr>
            <p:ph idx="1"/>
          </p:nvPr>
        </p:nvSpPr>
        <p:spPr/>
        <p:txBody>
          <a:bodyPr/>
          <a:lstStyle/>
          <a:p>
            <a:pPr marL="0" indent="0">
              <a:buNone/>
            </a:pPr>
            <a:r>
              <a:rPr lang="en-AU" dirty="0" smtClean="0"/>
              <a:t>Oh yes, that’s right:</a:t>
            </a:r>
          </a:p>
          <a:p>
            <a:pPr marL="0" indent="0">
              <a:buNone/>
            </a:pPr>
            <a:endParaRPr lang="en-AU" dirty="0" smtClean="0"/>
          </a:p>
          <a:p>
            <a:pPr marL="457200" lvl="1" indent="0">
              <a:buNone/>
            </a:pPr>
            <a:r>
              <a:rPr lang="en-AU" sz="2800" dirty="0" smtClean="0"/>
              <a:t>“Are we ready for an IPv6-only Internet?”</a:t>
            </a:r>
          </a:p>
          <a:p>
            <a:pPr marL="457200" lvl="1" indent="0">
              <a:buNone/>
            </a:pPr>
            <a:endParaRPr lang="en-AU" sz="2800" dirty="0"/>
          </a:p>
          <a:p>
            <a:pPr marL="457200" lvl="1" indent="0">
              <a:buNone/>
            </a:pPr>
            <a:r>
              <a:rPr lang="en-AU" sz="2800" dirty="0" smtClean="0"/>
              <a:t>It appears that the answer is “no, not if we want the DNS to work!”</a:t>
            </a:r>
          </a:p>
          <a:p>
            <a:pPr marL="457200" lvl="1" indent="0">
              <a:buNone/>
            </a:pPr>
            <a:endParaRPr lang="en-AU" sz="2800" dirty="0"/>
          </a:p>
        </p:txBody>
      </p:sp>
    </p:spTree>
    <p:extLst>
      <p:ext uri="{BB962C8B-B14F-4D97-AF65-F5344CB8AC3E}">
        <p14:creationId xmlns:p14="http://schemas.microsoft.com/office/powerpoint/2010/main" val="1354658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Powderfinger Type" charset="0"/>
                <a:ea typeface="Powderfinger Type" charset="0"/>
                <a:cs typeface="Powderfinger Type" charset="0"/>
              </a:rPr>
              <a:t>What was the question again?</a:t>
            </a:r>
            <a:endParaRPr lang="en-AU" dirty="0"/>
          </a:p>
        </p:txBody>
      </p:sp>
      <p:sp>
        <p:nvSpPr>
          <p:cNvPr id="3" name="Content Placeholder 2"/>
          <p:cNvSpPr>
            <a:spLocks noGrp="1"/>
          </p:cNvSpPr>
          <p:nvPr>
            <p:ph idx="1"/>
          </p:nvPr>
        </p:nvSpPr>
        <p:spPr/>
        <p:txBody>
          <a:bodyPr/>
          <a:lstStyle/>
          <a:p>
            <a:pPr marL="0" indent="0">
              <a:buNone/>
            </a:pPr>
            <a:r>
              <a:rPr lang="en-AU" dirty="0" smtClean="0"/>
              <a:t>Oh yes, that’s right:</a:t>
            </a:r>
          </a:p>
          <a:p>
            <a:pPr marL="0" indent="0">
              <a:buNone/>
            </a:pPr>
            <a:endParaRPr lang="en-AU" dirty="0" smtClean="0"/>
          </a:p>
          <a:p>
            <a:pPr marL="457200" lvl="1" indent="0">
              <a:buNone/>
            </a:pPr>
            <a:r>
              <a:rPr lang="en-AU" sz="2800" dirty="0" smtClean="0"/>
              <a:t>“Are we ready for an IPv6-only Internet?”</a:t>
            </a:r>
          </a:p>
          <a:p>
            <a:pPr marL="457200" lvl="1" indent="0">
              <a:buNone/>
            </a:pPr>
            <a:endParaRPr lang="en-AU" sz="2800" dirty="0"/>
          </a:p>
          <a:p>
            <a:pPr marL="457200" lvl="1" indent="0">
              <a:buNone/>
            </a:pPr>
            <a:r>
              <a:rPr lang="en-AU" sz="2800" dirty="0" smtClean="0"/>
              <a:t>It appears that the answer is “no, not if we want the DNS to work!”</a:t>
            </a:r>
          </a:p>
          <a:p>
            <a:pPr marL="457200" lvl="1" indent="0">
              <a:buNone/>
            </a:pPr>
            <a:endParaRPr lang="en-AU" sz="2800" dirty="0"/>
          </a:p>
        </p:txBody>
      </p:sp>
      <p:sp>
        <p:nvSpPr>
          <p:cNvPr id="4" name="TextBox 3"/>
          <p:cNvSpPr txBox="1"/>
          <p:nvPr/>
        </p:nvSpPr>
        <p:spPr>
          <a:xfrm rot="20462924">
            <a:off x="1266656" y="2029268"/>
            <a:ext cx="8214802" cy="1815882"/>
          </a:xfrm>
          <a:prstGeom prst="rect">
            <a:avLst/>
          </a:prstGeom>
          <a:solidFill>
            <a:schemeClr val="bg1"/>
          </a:solidFill>
          <a:ln w="57150">
            <a:solidFill>
              <a:schemeClr val="bg1">
                <a:lumMod val="65000"/>
              </a:schemeClr>
            </a:solidFill>
            <a:prstDash val="dash"/>
          </a:ln>
        </p:spPr>
        <p:txBody>
          <a:bodyPr wrap="square" rtlCol="0">
            <a:spAutoFit/>
          </a:bodyPr>
          <a:lstStyle/>
          <a:p>
            <a:pPr algn="ctr"/>
            <a:r>
              <a:rPr lang="en-AU" sz="2800" dirty="0" smtClean="0">
                <a:solidFill>
                  <a:srgbClr val="FF0000"/>
                </a:solidFill>
                <a:latin typeface="Powderfinger Type" charset="0"/>
                <a:ea typeface="Powderfinger Type" charset="0"/>
                <a:cs typeface="Powderfinger Type" charset="0"/>
              </a:rPr>
              <a:t>IPv6 Grade: B-</a:t>
            </a:r>
          </a:p>
          <a:p>
            <a:pPr algn="ctr"/>
            <a:r>
              <a:rPr lang="en-AU" sz="2800" dirty="0" smtClean="0">
                <a:solidFill>
                  <a:srgbClr val="FF0000"/>
                </a:solidFill>
                <a:latin typeface="Powderfinger Type" charset="0"/>
                <a:ea typeface="Powderfinger Type" charset="0"/>
                <a:cs typeface="Powderfinger Type" charset="0"/>
              </a:rPr>
              <a:t>It’s close, but more effort is needed if you want to properly finish this work!</a:t>
            </a:r>
            <a:endParaRPr lang="en-AU" sz="2800" dirty="0">
              <a:solidFill>
                <a:srgbClr val="FF000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2033926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4216" y="2828441"/>
            <a:ext cx="2241319" cy="707886"/>
          </a:xfrm>
          <a:prstGeom prst="rect">
            <a:avLst/>
          </a:prstGeom>
          <a:noFill/>
        </p:spPr>
        <p:txBody>
          <a:bodyPr wrap="none" rtlCol="0">
            <a:spAutoFit/>
          </a:bodyPr>
          <a:lstStyle/>
          <a:p>
            <a:r>
              <a:rPr lang="en-US" sz="4000" smtClean="0">
                <a:solidFill>
                  <a:srgbClr val="0070C0"/>
                </a:solidFill>
                <a:latin typeface="AhnbergHand" charset="0"/>
                <a:ea typeface="AhnbergHand" charset="0"/>
                <a:cs typeface="AhnbergHand" charset="0"/>
              </a:rPr>
              <a:t>Thanks!</a:t>
            </a:r>
            <a:endParaRPr lang="en-US" sz="4000">
              <a:solidFill>
                <a:srgbClr val="0070C0"/>
              </a:solidFill>
              <a:latin typeface="AhnbergHand" charset="0"/>
              <a:ea typeface="AhnbergHand" charset="0"/>
              <a:cs typeface="AhnbergHand" charset="0"/>
            </a:endParaRPr>
          </a:p>
        </p:txBody>
      </p:sp>
    </p:spTree>
    <p:extLst>
      <p:ext uri="{BB962C8B-B14F-4D97-AF65-F5344CB8AC3E}">
        <p14:creationId xmlns:p14="http://schemas.microsoft.com/office/powerpoint/2010/main" val="87782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2514419" y="1602451"/>
            <a:ext cx="6130256" cy="4626842"/>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108595" y="1883280"/>
            <a:ext cx="5200762" cy="4346013"/>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3750" y="3618037"/>
            <a:ext cx="1827744"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IPv6 Internet</a:t>
            </a:r>
            <a:endParaRPr lang="en-US" dirty="0">
              <a:solidFill>
                <a:srgbClr val="0070C0"/>
              </a:solidFill>
              <a:latin typeface="AhnbergHand" charset="0"/>
              <a:ea typeface="AhnbergHand" charset="0"/>
              <a:cs typeface="AhnbergHand" charset="0"/>
            </a:endParaRPr>
          </a:p>
        </p:txBody>
      </p:sp>
      <p:sp>
        <p:nvSpPr>
          <p:cNvPr id="13" name="TextBox 12"/>
          <p:cNvSpPr txBox="1"/>
          <p:nvPr/>
        </p:nvSpPr>
        <p:spPr>
          <a:xfrm>
            <a:off x="3284317" y="1003762"/>
            <a:ext cx="5368777" cy="584775"/>
          </a:xfrm>
          <a:prstGeom prst="rect">
            <a:avLst/>
          </a:prstGeom>
          <a:noFill/>
        </p:spPr>
        <p:txBody>
          <a:bodyPr wrap="none" rtlCol="0">
            <a:spAutoFit/>
          </a:bodyPr>
          <a:lstStyle/>
          <a:p>
            <a:r>
              <a:rPr lang="en-US" sz="3200" dirty="0" smtClean="0">
                <a:latin typeface="Powderfinger Type" charset="0"/>
                <a:ea typeface="Powderfinger Type" charset="0"/>
                <a:cs typeface="Powderfinger Type" charset="0"/>
              </a:rPr>
              <a:t>Phase </a:t>
            </a:r>
            <a:r>
              <a:rPr lang="en-US" sz="3200" dirty="0">
                <a:latin typeface="Powderfinger Type" charset="0"/>
                <a:ea typeface="Powderfinger Type" charset="0"/>
                <a:cs typeface="Powderfinger Type" charset="0"/>
              </a:rPr>
              <a:t>3</a:t>
            </a:r>
            <a:r>
              <a:rPr lang="en-US" sz="3200" dirty="0" smtClean="0">
                <a:latin typeface="Powderfinger Type" charset="0"/>
                <a:ea typeface="Powderfinger Type" charset="0"/>
                <a:cs typeface="Powderfinger Type" charset="0"/>
              </a:rPr>
              <a:t>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IPv4 Sunset</a:t>
            </a:r>
            <a:endParaRPr lang="en-US" sz="3200" dirty="0">
              <a:latin typeface="Powderfinger Type" charset="0"/>
              <a:ea typeface="Powderfinger Type" charset="0"/>
              <a:cs typeface="Powderfinger Type" charset="0"/>
            </a:endParaRPr>
          </a:p>
        </p:txBody>
      </p:sp>
      <p:grpSp>
        <p:nvGrpSpPr>
          <p:cNvPr id="3" name="Group 2"/>
          <p:cNvGrpSpPr/>
          <p:nvPr/>
        </p:nvGrpSpPr>
        <p:grpSpPr>
          <a:xfrm>
            <a:off x="8347201" y="2470628"/>
            <a:ext cx="1356076" cy="1166757"/>
            <a:chOff x="8347201" y="2470628"/>
            <a:chExt cx="1356076" cy="1166757"/>
          </a:xfrm>
        </p:grpSpPr>
        <p:sp>
          <p:nvSpPr>
            <p:cNvPr id="15" name="Freeform 14"/>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5" y="3987369"/>
            <a:ext cx="2533968" cy="646331"/>
          </a:xfrm>
          <a:prstGeom prst="rect">
            <a:avLst/>
          </a:prstGeom>
          <a:noFill/>
        </p:spPr>
        <p:txBody>
          <a:bodyPr wrap="square" rtlCol="0">
            <a:spAutoFit/>
          </a:bodyPr>
          <a:lstStyle/>
          <a:p>
            <a:r>
              <a:rPr lang="en-US" dirty="0" smtClean="0">
                <a:solidFill>
                  <a:srgbClr val="C00000"/>
                </a:solidFill>
                <a:latin typeface="AhnbergHand" charset="0"/>
                <a:ea typeface="AhnbergHand" charset="0"/>
                <a:cs typeface="AhnbergHand" charset="0"/>
              </a:rPr>
              <a:t>Edge </a:t>
            </a:r>
            <a:r>
              <a:rPr lang="en-US" smtClean="0">
                <a:solidFill>
                  <a:srgbClr val="C00000"/>
                </a:solidFill>
                <a:latin typeface="AhnbergHand" charset="0"/>
                <a:ea typeface="AhnbergHand" charset="0"/>
                <a:cs typeface="AhnbergHand" charset="0"/>
              </a:rPr>
              <a:t>Dual Stack Networks</a:t>
            </a:r>
            <a:endParaRPr lang="en-US" dirty="0">
              <a:solidFill>
                <a:srgbClr val="C00000"/>
              </a:solidFill>
              <a:latin typeface="AhnbergHand" charset="0"/>
              <a:ea typeface="AhnbergHand" charset="0"/>
              <a:cs typeface="AhnbergHand" charset="0"/>
            </a:endParaRPr>
          </a:p>
        </p:txBody>
      </p:sp>
      <p:sp>
        <p:nvSpPr>
          <p:cNvPr id="21" name="Freeform 20"/>
          <p:cNvSpPr/>
          <p:nvPr/>
        </p:nvSpPr>
        <p:spPr>
          <a:xfrm>
            <a:off x="3218688" y="2511552"/>
            <a:ext cx="5145024" cy="585981"/>
          </a:xfrm>
          <a:custGeom>
            <a:avLst/>
            <a:gdLst>
              <a:gd name="connsiteX0" fmla="*/ 0 w 5145024"/>
              <a:gd name="connsiteY0" fmla="*/ 0 h 585981"/>
              <a:gd name="connsiteX1" fmla="*/ 1328928 w 5145024"/>
              <a:gd name="connsiteY1" fmla="*/ 524256 h 585981"/>
              <a:gd name="connsiteX2" fmla="*/ 2743200 w 5145024"/>
              <a:gd name="connsiteY2" fmla="*/ 560832 h 585981"/>
              <a:gd name="connsiteX3" fmla="*/ 4559808 w 5145024"/>
              <a:gd name="connsiteY3" fmla="*/ 390144 h 585981"/>
              <a:gd name="connsiteX4" fmla="*/ 5145024 w 5145024"/>
              <a:gd name="connsiteY4" fmla="*/ 499872 h 58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24" h="585981">
                <a:moveTo>
                  <a:pt x="0" y="0"/>
                </a:moveTo>
                <a:cubicBezTo>
                  <a:pt x="435864" y="215392"/>
                  <a:pt x="871728" y="430784"/>
                  <a:pt x="1328928" y="524256"/>
                </a:cubicBezTo>
                <a:cubicBezTo>
                  <a:pt x="1786128" y="617728"/>
                  <a:pt x="2204720" y="583184"/>
                  <a:pt x="2743200" y="560832"/>
                </a:cubicBezTo>
                <a:cubicBezTo>
                  <a:pt x="3281680" y="538480"/>
                  <a:pt x="4159504" y="400304"/>
                  <a:pt x="4559808" y="390144"/>
                </a:cubicBezTo>
                <a:cubicBezTo>
                  <a:pt x="4960112" y="379984"/>
                  <a:pt x="5052568" y="439928"/>
                  <a:pt x="5145024" y="499872"/>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508124" y="3328416"/>
            <a:ext cx="4843396" cy="2149762"/>
          </a:xfrm>
          <a:custGeom>
            <a:avLst/>
            <a:gdLst>
              <a:gd name="connsiteX0" fmla="*/ 15364 w 4843396"/>
              <a:gd name="connsiteY0" fmla="*/ 2121408 h 2149762"/>
              <a:gd name="connsiteX1" fmla="*/ 64132 w 4843396"/>
              <a:gd name="connsiteY1" fmla="*/ 2060448 h 2149762"/>
              <a:gd name="connsiteX2" fmla="*/ 527428 w 4843396"/>
              <a:gd name="connsiteY2" fmla="*/ 1377696 h 2149762"/>
              <a:gd name="connsiteX3" fmla="*/ 1636900 w 4843396"/>
              <a:gd name="connsiteY3" fmla="*/ 1267968 h 2149762"/>
              <a:gd name="connsiteX4" fmla="*/ 3538852 w 4843396"/>
              <a:gd name="connsiteY4" fmla="*/ 499872 h 2149762"/>
              <a:gd name="connsiteX5" fmla="*/ 4843396 w 4843396"/>
              <a:gd name="connsiteY5" fmla="*/ 0 h 21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396" h="2149762">
                <a:moveTo>
                  <a:pt x="15364" y="2121408"/>
                </a:moveTo>
                <a:cubicBezTo>
                  <a:pt x="-2924" y="2152904"/>
                  <a:pt x="-21212" y="2184400"/>
                  <a:pt x="64132" y="2060448"/>
                </a:cubicBezTo>
                <a:cubicBezTo>
                  <a:pt x="149476" y="1936496"/>
                  <a:pt x="265300" y="1509776"/>
                  <a:pt x="527428" y="1377696"/>
                </a:cubicBezTo>
                <a:cubicBezTo>
                  <a:pt x="789556" y="1245616"/>
                  <a:pt x="1134996" y="1414272"/>
                  <a:pt x="1636900" y="1267968"/>
                </a:cubicBezTo>
                <a:cubicBezTo>
                  <a:pt x="2138804" y="1121664"/>
                  <a:pt x="3004436" y="711200"/>
                  <a:pt x="3538852" y="499872"/>
                </a:cubicBezTo>
                <a:cubicBezTo>
                  <a:pt x="4073268" y="288544"/>
                  <a:pt x="4843396" y="0"/>
                  <a:pt x="4843396" y="0"/>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64070" y="5317367"/>
            <a:ext cx="3849131" cy="646331"/>
          </a:xfrm>
          <a:prstGeom prst="rect">
            <a:avLst/>
          </a:prstGeom>
          <a:noFill/>
        </p:spPr>
        <p:txBody>
          <a:bodyPr wrap="none" rtlCol="0">
            <a:spAutoFit/>
          </a:bodyPr>
          <a:lstStyle/>
          <a:p>
            <a:r>
              <a:rPr lang="en-US" dirty="0" smtClean="0">
                <a:latin typeface="AhnbergHand" charset="0"/>
                <a:ea typeface="AhnbergHand" charset="0"/>
                <a:cs typeface="AhnbergHand" charset="0"/>
              </a:rPr>
              <a:t>IPv4 networks interconnect by</a:t>
            </a:r>
          </a:p>
          <a:p>
            <a:r>
              <a:rPr lang="en-US" dirty="0" smtClean="0">
                <a:latin typeface="AhnbergHand" charset="0"/>
                <a:ea typeface="AhnbergHand" charset="0"/>
                <a:cs typeface="AhnbergHand" charset="0"/>
              </a:rPr>
              <a:t>IPv4-over-IPv6 tunnels</a:t>
            </a:r>
            <a:endParaRPr lang="en-US" dirty="0">
              <a:latin typeface="AhnbergHand" charset="0"/>
              <a:ea typeface="AhnbergHand" charset="0"/>
              <a:cs typeface="AhnbergHand" charset="0"/>
            </a:endParaRPr>
          </a:p>
        </p:txBody>
      </p:sp>
      <p:grpSp>
        <p:nvGrpSpPr>
          <p:cNvPr id="22" name="Group 21"/>
          <p:cNvGrpSpPr/>
          <p:nvPr/>
        </p:nvGrpSpPr>
        <p:grpSpPr>
          <a:xfrm>
            <a:off x="2075567" y="1745646"/>
            <a:ext cx="1356076" cy="1166757"/>
            <a:chOff x="8347201" y="2470628"/>
            <a:chExt cx="1356076" cy="1166757"/>
          </a:xfrm>
        </p:grpSpPr>
        <p:sp>
          <p:nvSpPr>
            <p:cNvPr id="25" name="Freeform 24"/>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178375" y="5032433"/>
            <a:ext cx="1356076" cy="1166757"/>
            <a:chOff x="8347201" y="2470628"/>
            <a:chExt cx="1356076" cy="1166757"/>
          </a:xfrm>
        </p:grpSpPr>
        <p:sp>
          <p:nvSpPr>
            <p:cNvPr id="28" name="Freeform 27"/>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0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7530" y="217894"/>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pic>
        <p:nvPicPr>
          <p:cNvPr id="6" name="Picture 5"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260" y="217894"/>
            <a:ext cx="280787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3139440" y="3291840"/>
            <a:ext cx="5420325" cy="3017520"/>
          </a:xfrm>
          <a:custGeom>
            <a:avLst/>
            <a:gdLst>
              <a:gd name="connsiteX0" fmla="*/ 0 w 5420325"/>
              <a:gd name="connsiteY0" fmla="*/ 0 h 3017520"/>
              <a:gd name="connsiteX1" fmla="*/ 579120 w 5420325"/>
              <a:gd name="connsiteY1" fmla="*/ 91440 h 3017520"/>
              <a:gd name="connsiteX2" fmla="*/ 1615440 w 5420325"/>
              <a:gd name="connsiteY2" fmla="*/ 495300 h 3017520"/>
              <a:gd name="connsiteX3" fmla="*/ 2141220 w 5420325"/>
              <a:gd name="connsiteY3" fmla="*/ 1043940 h 3017520"/>
              <a:gd name="connsiteX4" fmla="*/ 2796540 w 5420325"/>
              <a:gd name="connsiteY4" fmla="*/ 2446020 h 3017520"/>
              <a:gd name="connsiteX5" fmla="*/ 3025140 w 5420325"/>
              <a:gd name="connsiteY5" fmla="*/ 2781300 h 3017520"/>
              <a:gd name="connsiteX6" fmla="*/ 3314700 w 5420325"/>
              <a:gd name="connsiteY6" fmla="*/ 2811780 h 3017520"/>
              <a:gd name="connsiteX7" fmla="*/ 3970020 w 5420325"/>
              <a:gd name="connsiteY7" fmla="*/ 2865120 h 3017520"/>
              <a:gd name="connsiteX8" fmla="*/ 5265420 w 5420325"/>
              <a:gd name="connsiteY8" fmla="*/ 2842260 h 3017520"/>
              <a:gd name="connsiteX9" fmla="*/ 5303520 w 5420325"/>
              <a:gd name="connsiteY9" fmla="*/ 2788920 h 3017520"/>
              <a:gd name="connsiteX10" fmla="*/ 5417820 w 5420325"/>
              <a:gd name="connsiteY10" fmla="*/ 2857500 h 3017520"/>
              <a:gd name="connsiteX11" fmla="*/ 5181600 w 5420325"/>
              <a:gd name="connsiteY11"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0325" h="3017520">
                <a:moveTo>
                  <a:pt x="0" y="0"/>
                </a:moveTo>
                <a:cubicBezTo>
                  <a:pt x="154940" y="4445"/>
                  <a:pt x="309880" y="8890"/>
                  <a:pt x="579120" y="91440"/>
                </a:cubicBezTo>
                <a:cubicBezTo>
                  <a:pt x="848360" y="173990"/>
                  <a:pt x="1355090" y="336550"/>
                  <a:pt x="1615440" y="495300"/>
                </a:cubicBezTo>
                <a:cubicBezTo>
                  <a:pt x="1875790" y="654050"/>
                  <a:pt x="1944370" y="718820"/>
                  <a:pt x="2141220" y="1043940"/>
                </a:cubicBezTo>
                <a:cubicBezTo>
                  <a:pt x="2338070" y="1369060"/>
                  <a:pt x="2649220" y="2156460"/>
                  <a:pt x="2796540" y="2446020"/>
                </a:cubicBezTo>
                <a:cubicBezTo>
                  <a:pt x="2943860" y="2735580"/>
                  <a:pt x="2938780" y="2720340"/>
                  <a:pt x="3025140" y="2781300"/>
                </a:cubicBezTo>
                <a:cubicBezTo>
                  <a:pt x="3111500" y="2842260"/>
                  <a:pt x="3314700" y="2811780"/>
                  <a:pt x="3314700" y="2811780"/>
                </a:cubicBezTo>
                <a:lnTo>
                  <a:pt x="3970020" y="2865120"/>
                </a:lnTo>
                <a:lnTo>
                  <a:pt x="5265420" y="2842260"/>
                </a:lnTo>
                <a:cubicBezTo>
                  <a:pt x="5487670" y="2829560"/>
                  <a:pt x="5278120" y="2786380"/>
                  <a:pt x="5303520" y="2788920"/>
                </a:cubicBezTo>
                <a:cubicBezTo>
                  <a:pt x="5328920" y="2791460"/>
                  <a:pt x="5438140" y="2819400"/>
                  <a:pt x="5417820" y="2857500"/>
                </a:cubicBezTo>
                <a:cubicBezTo>
                  <a:pt x="5397500" y="2895600"/>
                  <a:pt x="5181600" y="3017520"/>
                  <a:pt x="5181600" y="3017520"/>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47060" y="2079919"/>
            <a:ext cx="4335940" cy="3436961"/>
          </a:xfrm>
          <a:custGeom>
            <a:avLst/>
            <a:gdLst>
              <a:gd name="connsiteX0" fmla="*/ 0 w 4335940"/>
              <a:gd name="connsiteY0" fmla="*/ 3436961 h 3436961"/>
              <a:gd name="connsiteX1" fmla="*/ 1348740 w 4335940"/>
              <a:gd name="connsiteY1" fmla="*/ 3109301 h 3436961"/>
              <a:gd name="connsiteX2" fmla="*/ 2834640 w 4335940"/>
              <a:gd name="connsiteY2" fmla="*/ 2362541 h 3436961"/>
              <a:gd name="connsiteX3" fmla="*/ 3611880 w 4335940"/>
              <a:gd name="connsiteY3" fmla="*/ 1310981 h 3436961"/>
              <a:gd name="connsiteX4" fmla="*/ 4076700 w 4335940"/>
              <a:gd name="connsiteY4" fmla="*/ 457541 h 3436961"/>
              <a:gd name="connsiteX5" fmla="*/ 4259580 w 4335940"/>
              <a:gd name="connsiteY5" fmla="*/ 53681 h 3436961"/>
              <a:gd name="connsiteX6" fmla="*/ 4099560 w 4335940"/>
              <a:gd name="connsiteY6" fmla="*/ 167981 h 3436961"/>
              <a:gd name="connsiteX7" fmla="*/ 4297680 w 4335940"/>
              <a:gd name="connsiteY7" fmla="*/ 341 h 3436961"/>
              <a:gd name="connsiteX8" fmla="*/ 4335780 w 4335940"/>
              <a:gd name="connsiteY8" fmla="*/ 221321 h 343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940" h="3436961">
                <a:moveTo>
                  <a:pt x="0" y="3436961"/>
                </a:moveTo>
                <a:cubicBezTo>
                  <a:pt x="438150" y="3362666"/>
                  <a:pt x="876300" y="3288371"/>
                  <a:pt x="1348740" y="3109301"/>
                </a:cubicBezTo>
                <a:cubicBezTo>
                  <a:pt x="1821180" y="2930231"/>
                  <a:pt x="2457450" y="2662261"/>
                  <a:pt x="2834640" y="2362541"/>
                </a:cubicBezTo>
                <a:cubicBezTo>
                  <a:pt x="3211830" y="2062821"/>
                  <a:pt x="3404870" y="1628481"/>
                  <a:pt x="3611880" y="1310981"/>
                </a:cubicBezTo>
                <a:cubicBezTo>
                  <a:pt x="3818890" y="993481"/>
                  <a:pt x="3968750" y="667091"/>
                  <a:pt x="4076700" y="457541"/>
                </a:cubicBezTo>
                <a:cubicBezTo>
                  <a:pt x="4184650" y="247991"/>
                  <a:pt x="4255770" y="101941"/>
                  <a:pt x="4259580" y="53681"/>
                </a:cubicBezTo>
                <a:cubicBezTo>
                  <a:pt x="4263390" y="5421"/>
                  <a:pt x="4093210" y="176871"/>
                  <a:pt x="4099560" y="167981"/>
                </a:cubicBezTo>
                <a:cubicBezTo>
                  <a:pt x="4105910" y="159091"/>
                  <a:pt x="4258310" y="-8549"/>
                  <a:pt x="4297680" y="341"/>
                </a:cubicBezTo>
                <a:cubicBezTo>
                  <a:pt x="4337050" y="9231"/>
                  <a:pt x="4336415" y="115276"/>
                  <a:pt x="4335780" y="221321"/>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15640" y="5516852"/>
            <a:ext cx="5113932" cy="556288"/>
          </a:xfrm>
          <a:custGeom>
            <a:avLst/>
            <a:gdLst>
              <a:gd name="connsiteX0" fmla="*/ 0 w 5113932"/>
              <a:gd name="connsiteY0" fmla="*/ 556288 h 556288"/>
              <a:gd name="connsiteX1" fmla="*/ 891540 w 5113932"/>
              <a:gd name="connsiteY1" fmla="*/ 464848 h 556288"/>
              <a:gd name="connsiteX2" fmla="*/ 2247900 w 5113932"/>
              <a:gd name="connsiteY2" fmla="*/ 388648 h 556288"/>
              <a:gd name="connsiteX3" fmla="*/ 3855720 w 5113932"/>
              <a:gd name="connsiteY3" fmla="*/ 213388 h 556288"/>
              <a:gd name="connsiteX4" fmla="*/ 5059680 w 5113932"/>
              <a:gd name="connsiteY4" fmla="*/ 76228 h 556288"/>
              <a:gd name="connsiteX5" fmla="*/ 4892040 w 5113932"/>
              <a:gd name="connsiteY5" fmla="*/ 28 h 556288"/>
              <a:gd name="connsiteX6" fmla="*/ 5113020 w 5113932"/>
              <a:gd name="connsiteY6" fmla="*/ 83848 h 556288"/>
              <a:gd name="connsiteX7" fmla="*/ 4975860 w 5113932"/>
              <a:gd name="connsiteY7" fmla="*/ 228628 h 5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932" h="556288">
                <a:moveTo>
                  <a:pt x="0" y="556288"/>
                </a:moveTo>
                <a:cubicBezTo>
                  <a:pt x="258445" y="524538"/>
                  <a:pt x="516890" y="492788"/>
                  <a:pt x="891540" y="464848"/>
                </a:cubicBezTo>
                <a:cubicBezTo>
                  <a:pt x="1266190" y="436908"/>
                  <a:pt x="1753870" y="430558"/>
                  <a:pt x="2247900" y="388648"/>
                </a:cubicBezTo>
                <a:cubicBezTo>
                  <a:pt x="2741930" y="346738"/>
                  <a:pt x="3855720" y="213388"/>
                  <a:pt x="3855720" y="213388"/>
                </a:cubicBezTo>
                <a:cubicBezTo>
                  <a:pt x="4324350" y="161318"/>
                  <a:pt x="4886960" y="111788"/>
                  <a:pt x="5059680" y="76228"/>
                </a:cubicBezTo>
                <a:cubicBezTo>
                  <a:pt x="5232400" y="40668"/>
                  <a:pt x="4883150" y="-1242"/>
                  <a:pt x="4892040" y="28"/>
                </a:cubicBezTo>
                <a:cubicBezTo>
                  <a:pt x="4900930" y="1298"/>
                  <a:pt x="5099050" y="45748"/>
                  <a:pt x="5113020" y="83848"/>
                </a:cubicBezTo>
                <a:cubicBezTo>
                  <a:pt x="5126990" y="121948"/>
                  <a:pt x="4975860" y="228628"/>
                  <a:pt x="4975860" y="22862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26940" y="1959718"/>
            <a:ext cx="182960" cy="4349642"/>
          </a:xfrm>
          <a:custGeom>
            <a:avLst/>
            <a:gdLst>
              <a:gd name="connsiteX0" fmla="*/ 122000 w 182960"/>
              <a:gd name="connsiteY0" fmla="*/ 4349642 h 4349642"/>
              <a:gd name="connsiteX1" fmla="*/ 91520 w 182960"/>
              <a:gd name="connsiteY1" fmla="*/ 3549542 h 4349642"/>
              <a:gd name="connsiteX2" fmla="*/ 76280 w 182960"/>
              <a:gd name="connsiteY2" fmla="*/ 2094122 h 4349642"/>
              <a:gd name="connsiteX3" fmla="*/ 68660 w 182960"/>
              <a:gd name="connsiteY3" fmla="*/ 173882 h 4349642"/>
              <a:gd name="connsiteX4" fmla="*/ 80 w 182960"/>
              <a:gd name="connsiteY4" fmla="*/ 227222 h 4349642"/>
              <a:gd name="connsiteX5" fmla="*/ 83900 w 182960"/>
              <a:gd name="connsiteY5" fmla="*/ 6242 h 4349642"/>
              <a:gd name="connsiteX6" fmla="*/ 182960 w 182960"/>
              <a:gd name="connsiteY6" fmla="*/ 82442 h 434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60" h="4349642">
                <a:moveTo>
                  <a:pt x="122000" y="4349642"/>
                </a:moveTo>
                <a:cubicBezTo>
                  <a:pt x="110570" y="4137552"/>
                  <a:pt x="99140" y="3925462"/>
                  <a:pt x="91520" y="3549542"/>
                </a:cubicBezTo>
                <a:cubicBezTo>
                  <a:pt x="83900" y="3173622"/>
                  <a:pt x="80090" y="2656732"/>
                  <a:pt x="76280" y="2094122"/>
                </a:cubicBezTo>
                <a:cubicBezTo>
                  <a:pt x="72470" y="1531512"/>
                  <a:pt x="81360" y="485032"/>
                  <a:pt x="68660" y="173882"/>
                </a:cubicBezTo>
                <a:cubicBezTo>
                  <a:pt x="55960" y="-137268"/>
                  <a:pt x="-2460" y="255162"/>
                  <a:pt x="80" y="227222"/>
                </a:cubicBezTo>
                <a:cubicBezTo>
                  <a:pt x="2620" y="199282"/>
                  <a:pt x="53420" y="30372"/>
                  <a:pt x="83900" y="6242"/>
                </a:cubicBezTo>
                <a:cubicBezTo>
                  <a:pt x="114380" y="-17888"/>
                  <a:pt x="148670" y="32277"/>
                  <a:pt x="182960" y="8244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971800" y="6156960"/>
            <a:ext cx="6089337" cy="160020"/>
          </a:xfrm>
          <a:custGeom>
            <a:avLst/>
            <a:gdLst>
              <a:gd name="connsiteX0" fmla="*/ 0 w 6089337"/>
              <a:gd name="connsiteY0" fmla="*/ 160020 h 160020"/>
              <a:gd name="connsiteX1" fmla="*/ 1409700 w 6089337"/>
              <a:gd name="connsiteY1" fmla="*/ 106680 h 160020"/>
              <a:gd name="connsiteX2" fmla="*/ 4541520 w 6089337"/>
              <a:gd name="connsiteY2" fmla="*/ 106680 h 160020"/>
              <a:gd name="connsiteX3" fmla="*/ 5989320 w 6089337"/>
              <a:gd name="connsiteY3" fmla="*/ 38100 h 160020"/>
              <a:gd name="connsiteX4" fmla="*/ 5875020 w 6089337"/>
              <a:gd name="connsiteY4" fmla="*/ 0 h 160020"/>
              <a:gd name="connsiteX5" fmla="*/ 6088380 w 6089337"/>
              <a:gd name="connsiteY5" fmla="*/ 38100 h 160020"/>
              <a:gd name="connsiteX6" fmla="*/ 5958840 w 6089337"/>
              <a:gd name="connsiteY6" fmla="*/ 1600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337" h="160020">
                <a:moveTo>
                  <a:pt x="0" y="160020"/>
                </a:moveTo>
                <a:cubicBezTo>
                  <a:pt x="326390" y="137795"/>
                  <a:pt x="652780" y="115570"/>
                  <a:pt x="1409700" y="106680"/>
                </a:cubicBezTo>
                <a:cubicBezTo>
                  <a:pt x="2166620" y="97790"/>
                  <a:pt x="3778250" y="118110"/>
                  <a:pt x="4541520" y="106680"/>
                </a:cubicBezTo>
                <a:cubicBezTo>
                  <a:pt x="5304790" y="95250"/>
                  <a:pt x="5767070" y="55880"/>
                  <a:pt x="5989320" y="38100"/>
                </a:cubicBezTo>
                <a:cubicBezTo>
                  <a:pt x="6211570" y="20320"/>
                  <a:pt x="5858510" y="0"/>
                  <a:pt x="5875020" y="0"/>
                </a:cubicBezTo>
                <a:cubicBezTo>
                  <a:pt x="5891530" y="0"/>
                  <a:pt x="6074410" y="11430"/>
                  <a:pt x="6088380" y="38100"/>
                </a:cubicBezTo>
                <a:cubicBezTo>
                  <a:pt x="6102350" y="64770"/>
                  <a:pt x="5958840" y="160020"/>
                  <a:pt x="5958840" y="1600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00123" y="5787628"/>
            <a:ext cx="1458989" cy="369332"/>
          </a:xfrm>
          <a:prstGeom prst="rect">
            <a:avLst/>
          </a:prstGeom>
          <a:noFill/>
        </p:spPr>
        <p:txBody>
          <a:bodyPr wrap="none" rtlCol="0">
            <a:spAutoFit/>
          </a:bodyPr>
          <a:lstStyle/>
          <a:p>
            <a:r>
              <a:rPr lang="en-US" smtClean="0">
                <a:solidFill>
                  <a:srgbClr val="0070C0"/>
                </a:solidFill>
              </a:rPr>
              <a:t>IPv4 Pool Size</a:t>
            </a:r>
            <a:endParaRPr lang="en-US">
              <a:solidFill>
                <a:srgbClr val="0070C0"/>
              </a:solidFill>
            </a:endParaRPr>
          </a:p>
        </p:txBody>
      </p:sp>
      <p:sp>
        <p:nvSpPr>
          <p:cNvPr id="13" name="TextBox 12"/>
          <p:cNvSpPr txBox="1"/>
          <p:nvPr/>
        </p:nvSpPr>
        <p:spPr>
          <a:xfrm>
            <a:off x="6845765" y="5223748"/>
            <a:ext cx="1789272" cy="369332"/>
          </a:xfrm>
          <a:prstGeom prst="rect">
            <a:avLst/>
          </a:prstGeom>
          <a:noFill/>
        </p:spPr>
        <p:txBody>
          <a:bodyPr wrap="none" rtlCol="0">
            <a:spAutoFit/>
          </a:bodyPr>
          <a:lstStyle/>
          <a:p>
            <a:r>
              <a:rPr lang="en-US" smtClean="0">
                <a:solidFill>
                  <a:srgbClr val="FF0000"/>
                </a:solidFill>
              </a:rPr>
              <a:t>IPv6 Deployment</a:t>
            </a:r>
            <a:endParaRPr lang="en-US" dirty="0">
              <a:solidFill>
                <a:srgbClr val="FF0000"/>
              </a:solidFill>
            </a:endParaRPr>
          </a:p>
        </p:txBody>
      </p:sp>
      <p:sp>
        <p:nvSpPr>
          <p:cNvPr id="14" name="TextBox 13"/>
          <p:cNvSpPr txBox="1"/>
          <p:nvPr/>
        </p:nvSpPr>
        <p:spPr>
          <a:xfrm>
            <a:off x="3071788" y="4662107"/>
            <a:ext cx="1294472" cy="646331"/>
          </a:xfrm>
          <a:prstGeom prst="rect">
            <a:avLst/>
          </a:prstGeom>
          <a:noFill/>
        </p:spPr>
        <p:txBody>
          <a:bodyPr wrap="square" rtlCol="0">
            <a:spAutoFit/>
          </a:bodyPr>
          <a:lstStyle/>
          <a:p>
            <a:r>
              <a:rPr lang="en-US" smtClean="0">
                <a:solidFill>
                  <a:schemeClr val="accent6">
                    <a:lumMod val="75000"/>
                  </a:schemeClr>
                </a:solidFill>
              </a:rPr>
              <a:t>Size of the Internet</a:t>
            </a:r>
            <a:endParaRPr lang="en-US" dirty="0">
              <a:solidFill>
                <a:schemeClr val="accent6">
                  <a:lumMod val="75000"/>
                </a:schemeClr>
              </a:solidFill>
            </a:endParaRPr>
          </a:p>
        </p:txBody>
      </p:sp>
      <p:sp>
        <p:nvSpPr>
          <p:cNvPr id="17" name="TextBox 16"/>
          <p:cNvSpPr txBox="1"/>
          <p:nvPr/>
        </p:nvSpPr>
        <p:spPr>
          <a:xfrm>
            <a:off x="5906196" y="4572476"/>
            <a:ext cx="3877883" cy="369332"/>
          </a:xfrm>
          <a:prstGeom prst="rect">
            <a:avLst/>
          </a:prstGeom>
          <a:noFill/>
        </p:spPr>
        <p:txBody>
          <a:bodyPr wrap="square" rtlCol="0">
            <a:spAutoFit/>
          </a:bodyPr>
          <a:lstStyle/>
          <a:p>
            <a:r>
              <a:rPr lang="en-US" dirty="0" smtClean="0">
                <a:latin typeface="AhnbergHand" charset="0"/>
                <a:ea typeface="AhnbergHand" charset="0"/>
                <a:cs typeface="AhnbergHand" charset="0"/>
              </a:rPr>
              <a:t>Dual </a:t>
            </a:r>
            <a:r>
              <a:rPr lang="en-US" smtClean="0">
                <a:latin typeface="AhnbergHand" charset="0"/>
                <a:ea typeface="AhnbergHand" charset="0"/>
                <a:cs typeface="AhnbergHand" charset="0"/>
              </a:rPr>
              <a:t>Stack Transition</a:t>
            </a:r>
            <a:endParaRPr lang="en-US">
              <a:latin typeface="AhnbergHand" charset="0"/>
              <a:ea typeface="AhnbergHand" charset="0"/>
              <a:cs typeface="AhnbergHand" charset="0"/>
            </a:endParaRPr>
          </a:p>
        </p:txBody>
      </p:sp>
      <p:sp>
        <p:nvSpPr>
          <p:cNvPr id="18" name="Freeform 17"/>
          <p:cNvSpPr/>
          <p:nvPr/>
        </p:nvSpPr>
        <p:spPr>
          <a:xfrm>
            <a:off x="4328160" y="4738427"/>
            <a:ext cx="6630236" cy="298393"/>
          </a:xfrm>
          <a:custGeom>
            <a:avLst/>
            <a:gdLst>
              <a:gd name="connsiteX0" fmla="*/ 0 w 6630236"/>
              <a:gd name="connsiteY0" fmla="*/ 298393 h 298393"/>
              <a:gd name="connsiteX1" fmla="*/ 5783580 w 6630236"/>
              <a:gd name="connsiteY1" fmla="*/ 145993 h 298393"/>
              <a:gd name="connsiteX2" fmla="*/ 6355080 w 6630236"/>
              <a:gd name="connsiteY2" fmla="*/ 1213 h 298393"/>
              <a:gd name="connsiteX3" fmla="*/ 6629400 w 6630236"/>
              <a:gd name="connsiteY3" fmla="*/ 85033 h 298393"/>
              <a:gd name="connsiteX4" fmla="*/ 6446520 w 6630236"/>
              <a:gd name="connsiteY4" fmla="*/ 229813 h 29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236" h="298393">
                <a:moveTo>
                  <a:pt x="0" y="298393"/>
                </a:moveTo>
                <a:lnTo>
                  <a:pt x="5783580" y="145993"/>
                </a:lnTo>
                <a:cubicBezTo>
                  <a:pt x="6842760" y="96463"/>
                  <a:pt x="6214110" y="11373"/>
                  <a:pt x="6355080" y="1213"/>
                </a:cubicBezTo>
                <a:cubicBezTo>
                  <a:pt x="6496050" y="-8947"/>
                  <a:pt x="6614160" y="46933"/>
                  <a:pt x="6629400" y="85033"/>
                </a:cubicBezTo>
                <a:cubicBezTo>
                  <a:pt x="6644640" y="123133"/>
                  <a:pt x="6446520" y="229813"/>
                  <a:pt x="6446520" y="229813"/>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7220" y="1389556"/>
            <a:ext cx="5423280" cy="369332"/>
          </a:xfrm>
          <a:prstGeom prst="rect">
            <a:avLst/>
          </a:prstGeom>
          <a:noFill/>
        </p:spPr>
        <p:txBody>
          <a:bodyPr wrap="none" rtlCol="0">
            <a:spAutoFit/>
          </a:bodyPr>
          <a:lstStyle/>
          <a:p>
            <a:r>
              <a:rPr lang="en-US" dirty="0" smtClean="0">
                <a:solidFill>
                  <a:schemeClr val="accent5">
                    <a:lumMod val="75000"/>
                  </a:schemeClr>
                </a:solidFill>
                <a:latin typeface="Powderfinger Type" charset="0"/>
                <a:ea typeface="Powderfinger Type" charset="0"/>
                <a:cs typeface="Powderfinger Type" charset="0"/>
              </a:rPr>
              <a:t>We’re pretty </a:t>
            </a:r>
            <a:r>
              <a:rPr lang="en-US" smtClean="0">
                <a:solidFill>
                  <a:schemeClr val="accent5">
                    <a:lumMod val="75000"/>
                  </a:schemeClr>
                </a:solidFill>
                <a:latin typeface="Powderfinger Type" charset="0"/>
                <a:ea typeface="Powderfinger Type" charset="0"/>
                <a:cs typeface="Powderfinger Type" charset="0"/>
              </a:rPr>
              <a:t>lousy at following </a:t>
            </a:r>
            <a:r>
              <a:rPr lang="en-US" dirty="0" smtClean="0">
                <a:solidFill>
                  <a:schemeClr val="accent5">
                    <a:lumMod val="75000"/>
                  </a:schemeClr>
                </a:solidFill>
                <a:latin typeface="Powderfinger Type" charset="0"/>
                <a:ea typeface="Powderfinger Type" charset="0"/>
                <a:cs typeface="Powderfinger Type" charset="0"/>
              </a:rPr>
              <a:t>plans!</a:t>
            </a:r>
            <a:endParaRPr lang="en-US" dirty="0">
              <a:solidFill>
                <a:schemeClr val="accent5">
                  <a:lumMod val="75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460313345"/>
      </p:ext>
    </p:extLst>
  </p:cSld>
  <p:clrMapOvr>
    <a:masterClrMapping/>
  </p:clrMapOvr>
  <mc:AlternateContent xmlns:mc="http://schemas.openxmlformats.org/markup-compatibility/2006" xmlns:p14="http://schemas.microsoft.com/office/powerpoint/2010/main">
    <mc:Choice Requires="p14">
      <p:transition spd="slow" p14:dur="2000" advTm="54234"/>
    </mc:Choice>
    <mc:Fallback xmlns="">
      <p:transition spd="slow" advTm="5423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2" y="6227736"/>
            <a:ext cx="5966698" cy="369332"/>
          </a:xfrm>
          <a:prstGeom prst="rect">
            <a:avLst/>
          </a:prstGeom>
          <a:noFill/>
        </p:spPr>
        <p:txBody>
          <a:bodyPr wrap="none" rtlCol="0">
            <a:spAutoFit/>
          </a:bodyPr>
          <a:lstStyle/>
          <a:p>
            <a:r>
              <a:rPr lang="en-US" dirty="0" smtClean="0">
                <a:latin typeface="AhnbergHand" charset="0"/>
                <a:ea typeface="AhnbergHand" charset="0"/>
                <a:cs typeface="AhnbergHand" charset="0"/>
              </a:rPr>
              <a:t>The Map of IPv6 penetration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November 2017</a:t>
            </a:r>
            <a:endParaRPr lang="en-US" dirty="0">
              <a:latin typeface="AhnbergHand" charset="0"/>
              <a:ea typeface="AhnbergHand" charset="0"/>
              <a:cs typeface="AhnbergHan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2192000" cy="5617474"/>
          </a:xfrm>
          <a:prstGeom prst="rect">
            <a:avLst/>
          </a:prstGeom>
        </p:spPr>
      </p:pic>
    </p:spTree>
    <p:extLst>
      <p:ext uri="{BB962C8B-B14F-4D97-AF65-F5344CB8AC3E}">
        <p14:creationId xmlns:p14="http://schemas.microsoft.com/office/powerpoint/2010/main" val="748300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3131</Words>
  <Application>Microsoft Macintosh PowerPoint</Application>
  <PresentationFormat>Widescreen</PresentationFormat>
  <Paragraphs>447</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AhnbergHand</vt:lpstr>
      <vt:lpstr>Calibri</vt:lpstr>
      <vt:lpstr>Calibri Light</vt:lpstr>
      <vt:lpstr>Mangal</vt:lpstr>
      <vt:lpstr>Powderfinger Type</vt:lpstr>
      <vt:lpstr>Arial</vt:lpstr>
      <vt:lpstr>Office Theme</vt:lpstr>
      <vt:lpstr>IPv6: Are we really ready to turn off IPv4?</vt:lpstr>
      <vt:lpstr>The IPv6 Timeline…</vt:lpstr>
      <vt:lpstr>The IPv6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ICMPv6 and Anycast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do about it?</vt:lpstr>
      <vt:lpstr>What can we do about it?</vt:lpstr>
      <vt:lpstr>What can we do about it?</vt:lpstr>
      <vt:lpstr>Pick one?</vt:lpstr>
      <vt:lpstr>For TCP …</vt:lpstr>
      <vt:lpstr>For TCP …</vt:lpstr>
      <vt:lpstr>For UDP …</vt:lpstr>
      <vt:lpstr>If we can’t fix IPv6</vt:lpstr>
      <vt:lpstr>“Old Style” DNS</vt:lpstr>
      <vt:lpstr>Large DNS Responses and IPv6</vt:lpstr>
      <vt:lpstr>Where now?</vt:lpstr>
      <vt:lpstr>What do the RFC’s say?</vt:lpstr>
      <vt:lpstr>What do the RFC’s say?</vt:lpstr>
      <vt:lpstr>What do the RFC’s say?</vt:lpstr>
      <vt:lpstr>What do the RFC’s say?</vt:lpstr>
      <vt:lpstr>What do the RFC’s say?</vt:lpstr>
      <vt:lpstr>But would that be enough?</vt:lpstr>
      <vt:lpstr>What was the question again?</vt:lpstr>
      <vt:lpstr>What was the question again?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Are we Ready?</dc:title>
  <dc:creator>Geoff Huston</dc:creator>
  <cp:lastModifiedBy>Geoff Huston</cp:lastModifiedBy>
  <cp:revision>69</cp:revision>
  <cp:lastPrinted>2017-09-20T08:38:53Z</cp:lastPrinted>
  <dcterms:created xsi:type="dcterms:W3CDTF">2017-08-27T22:49:44Z</dcterms:created>
  <dcterms:modified xsi:type="dcterms:W3CDTF">2017-11-22T02:14:35Z</dcterms:modified>
</cp:coreProperties>
</file>