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3" r:id="rId3"/>
  </p:sldMasterIdLst>
  <p:notesMasterIdLst>
    <p:notesMasterId r:id="rId53"/>
  </p:notesMasterIdLst>
  <p:handoutMasterIdLst>
    <p:handoutMasterId r:id="rId54"/>
  </p:handoutMasterIdLst>
  <p:sldIdLst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81" r:id="rId50"/>
    <p:sldId id="382" r:id="rId51"/>
    <p:sldId id="326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3" autoAdjust="0"/>
    <p:restoredTop sz="94611" autoAdjust="0"/>
  </p:normalViewPr>
  <p:slideViewPr>
    <p:cSldViewPr>
      <p:cViewPr varScale="1">
        <p:scale>
          <a:sx n="194" d="100"/>
          <a:sy n="194" d="100"/>
        </p:scale>
        <p:origin x="184" y="664"/>
      </p:cViewPr>
      <p:guideLst>
        <p:guide orient="horz" pos="1620"/>
        <p:guide pos="2925"/>
      </p:guideLst>
    </p:cSldViewPr>
  </p:slideViewPr>
  <p:outlineViewPr>
    <p:cViewPr>
      <p:scale>
        <a:sx n="33" d="100"/>
        <a:sy n="33" d="100"/>
      </p:scale>
      <p:origin x="0" y="4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19/2/18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" y="51470"/>
            <a:ext cx="9161995" cy="5151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  <p:sldLayoutId id="2147483668" r:id="rId4"/>
    <p:sldLayoutId id="2147483672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" y="15269"/>
            <a:ext cx="9161995" cy="5151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8214"/>
            <a:ext cx="9161993" cy="5151714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4930012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639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Queue Formation in Network Buffers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454688"/>
            <a:ext cx="6353684" cy="36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9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Buffer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Buffers play the role of </a:t>
            </a:r>
            <a:r>
              <a:rPr lang="en-AU" b="1" dirty="0"/>
              <a:t>multiplexing adaptors</a:t>
            </a:r>
          </a:p>
          <a:p>
            <a:pPr lvl="1"/>
            <a:r>
              <a:rPr lang="en-AU" dirty="0"/>
              <a:t>If two packets arrive at the same instant, one packet is queued in a buffer while the other is being services</a:t>
            </a:r>
          </a:p>
          <a:p>
            <a:pPr marL="0" indent="0">
              <a:buNone/>
            </a:pPr>
            <a:r>
              <a:rPr lang="en-AU" dirty="0"/>
              <a:t>Buffers also play the role of </a:t>
            </a:r>
            <a:r>
              <a:rPr lang="en-AU" b="1" dirty="0"/>
              <a:t>rate adaptation</a:t>
            </a:r>
          </a:p>
          <a:p>
            <a:pPr lvl="1"/>
            <a:r>
              <a:rPr lang="en-AU" dirty="0"/>
              <a:t>But only from fast to slow, and only in a limited role!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125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Buffer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When the queue fills then incoming packets are dropped </a:t>
            </a:r>
            <a:r>
              <a:rPr lang="mr-IN" dirty="0"/>
              <a:t>–</a:t>
            </a:r>
            <a:r>
              <a:rPr lang="en-AU" dirty="0"/>
              <a:t> so larger buffers are better to reduce the incidence of queue drop!</a:t>
            </a:r>
          </a:p>
          <a:p>
            <a:r>
              <a:rPr lang="en-AU" dirty="0"/>
              <a:t>When packets spend time in the queue it adds to the additional time this packets spends in transit (this delay variation is called </a:t>
            </a:r>
            <a:r>
              <a:rPr lang="en-AU" i="1" dirty="0"/>
              <a:t>jitter</a:t>
            </a:r>
            <a:r>
              <a:rPr lang="en-AU" dirty="0"/>
              <a:t>) </a:t>
            </a:r>
            <a:r>
              <a:rPr lang="mr-IN" dirty="0"/>
              <a:t>–</a:t>
            </a:r>
            <a:r>
              <a:rPr lang="en-AU" dirty="0"/>
              <a:t> too much imposed jitter is bad, so smaller queues are better!</a:t>
            </a:r>
          </a:p>
          <a:p>
            <a:r>
              <a:rPr lang="en-AU" b="1" dirty="0"/>
              <a:t>A reasonable rule of thumb for IP routers is to use a buffer size equal to the </a:t>
            </a:r>
            <a:r>
              <a:rPr lang="en-AU" b="1" i="1" dirty="0"/>
              <a:t>delay bandwidth product</a:t>
            </a:r>
            <a:r>
              <a:rPr lang="en-AU" b="1" dirty="0"/>
              <a:t> of the next hop link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878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152475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can we achieve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584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</p:spTree>
    <p:extLst>
      <p:ext uri="{BB962C8B-B14F-4D97-AF65-F5344CB8AC3E}">
        <p14:creationId xmlns:p14="http://schemas.microsoft.com/office/powerpoint/2010/main" val="2716795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lvl="1">
              <a:spcBef>
                <a:spcPts val="1000"/>
              </a:spcBef>
            </a:pPr>
            <a:r>
              <a:rPr lang="en-AU" dirty="0"/>
              <a:t>Each received ACK tells the sender how many bytes of data were received by the remote receiver </a:t>
            </a:r>
            <a:r>
              <a:rPr lang="mr-IN" dirty="0"/>
              <a:t>–</a:t>
            </a:r>
            <a:r>
              <a:rPr lang="en-AU" dirty="0"/>
              <a:t> which is the same as the number of bytes that </a:t>
            </a:r>
            <a:r>
              <a:rPr lang="en-AU" i="1" dirty="0"/>
              <a:t>left</a:t>
            </a:r>
            <a:r>
              <a:rPr lang="en-AU" dirty="0"/>
              <a:t> the network</a:t>
            </a:r>
          </a:p>
          <a:p>
            <a:pPr lvl="1">
              <a:spcBef>
                <a:spcPts val="1000"/>
              </a:spcBef>
            </a:pPr>
            <a:r>
              <a:rPr lang="en-AU" dirty="0"/>
              <a:t>If a sender paces its data to ensure that the same number of bytes </a:t>
            </a:r>
            <a:r>
              <a:rPr lang="en-AU" i="1" dirty="0"/>
              <a:t>enters</a:t>
            </a:r>
            <a:r>
              <a:rPr lang="en-AU" dirty="0"/>
              <a:t> the network, then it will maintain a steady rate of network “pressure” assuming a constant capacity network path</a:t>
            </a:r>
          </a:p>
          <a:p>
            <a:pPr lvl="1">
              <a:spcBef>
                <a:spcPts val="1000"/>
              </a:spcBef>
            </a:pPr>
            <a:r>
              <a:rPr lang="en-AU" dirty="0"/>
              <a:t>If the sender sends more data into the network than is spanned by the ACK then it increases its data rate and its network pressure</a:t>
            </a:r>
          </a:p>
          <a:p>
            <a:pPr lvl="1">
              <a:spcBef>
                <a:spcPts val="1000"/>
              </a:spcBef>
            </a:pPr>
            <a:r>
              <a:rPr lang="en-AU" dirty="0"/>
              <a:t>Similarly if it sends less than the ACK span then it decrease its sending rate and its network pressure</a:t>
            </a:r>
          </a:p>
        </p:txBody>
      </p:sp>
    </p:spTree>
    <p:extLst>
      <p:ext uri="{BB962C8B-B14F-4D97-AF65-F5344CB8AC3E}">
        <p14:creationId xmlns:p14="http://schemas.microsoft.com/office/powerpoint/2010/main" val="163258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current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there is data loss, the ACK signal of that loss is already ½ RTT old!</a:t>
            </a:r>
          </a:p>
          <a:p>
            <a:pPr lvl="2"/>
            <a:r>
              <a:rPr lang="en-AU" sz="1800" b="1" dirty="0"/>
              <a:t>So TCP should react quickly to ‘bad’ news</a:t>
            </a:r>
          </a:p>
          <a:p>
            <a:pPr lvl="1"/>
            <a:r>
              <a:rPr lang="en-AU" dirty="0"/>
              <a:t>If there is no data loss, that is also old news</a:t>
            </a:r>
          </a:p>
          <a:p>
            <a:pPr lvl="2"/>
            <a:r>
              <a:rPr lang="en-AU" sz="1800" b="1" dirty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68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each RTT Interval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30353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493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At its heart IP is a datagram network architecture</a:t>
            </a:r>
          </a:p>
          <a:p>
            <a:pPr lvl="1"/>
            <a:r>
              <a:rPr lang="en-AU" dirty="0"/>
              <a:t>Individual IP packets may be lost, re-ordered, re-timed and even fragmented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54943" y="3482605"/>
            <a:ext cx="454343" cy="320273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8101" y="3621432"/>
            <a:ext cx="454343" cy="320273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44130" y="3706603"/>
            <a:ext cx="454343" cy="320273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00851" y="3514467"/>
            <a:ext cx="454343" cy="320273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63353" y="3571406"/>
            <a:ext cx="454343" cy="320273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05889" y="3467355"/>
            <a:ext cx="828386" cy="407035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0053" y="3779203"/>
            <a:ext cx="828386" cy="407035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431608" y="3840199"/>
            <a:ext cx="409138" cy="163159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8" name="Freeform 47"/>
          <p:cNvSpPr/>
          <p:nvPr/>
        </p:nvSpPr>
        <p:spPr>
          <a:xfrm>
            <a:off x="2306003" y="3728962"/>
            <a:ext cx="524715" cy="197243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9" name="Freeform 48"/>
          <p:cNvSpPr/>
          <p:nvPr/>
        </p:nvSpPr>
        <p:spPr>
          <a:xfrm>
            <a:off x="3268184" y="3672389"/>
            <a:ext cx="630226" cy="219290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0" name="Freeform 49"/>
          <p:cNvSpPr/>
          <p:nvPr/>
        </p:nvSpPr>
        <p:spPr>
          <a:xfrm>
            <a:off x="4431982" y="3548941"/>
            <a:ext cx="801113" cy="205814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1" name="Freeform 50"/>
          <p:cNvSpPr/>
          <p:nvPr/>
        </p:nvSpPr>
        <p:spPr>
          <a:xfrm>
            <a:off x="5715375" y="3523297"/>
            <a:ext cx="1059587" cy="231458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2" name="Freeform 51"/>
          <p:cNvSpPr/>
          <p:nvPr/>
        </p:nvSpPr>
        <p:spPr>
          <a:xfrm>
            <a:off x="7252336" y="3608892"/>
            <a:ext cx="565955" cy="214444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4" name="Freeform 53"/>
          <p:cNvSpPr/>
          <p:nvPr/>
        </p:nvSpPr>
        <p:spPr>
          <a:xfrm>
            <a:off x="1505876" y="4186238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6" name="Freeform 55"/>
          <p:cNvSpPr/>
          <p:nvPr/>
        </p:nvSpPr>
        <p:spPr>
          <a:xfrm>
            <a:off x="1928442" y="4147932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7" name="Freeform 56"/>
          <p:cNvSpPr/>
          <p:nvPr/>
        </p:nvSpPr>
        <p:spPr>
          <a:xfrm>
            <a:off x="2351007" y="4138231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8" name="Freeform 57"/>
          <p:cNvSpPr/>
          <p:nvPr/>
        </p:nvSpPr>
        <p:spPr>
          <a:xfrm>
            <a:off x="2777362" y="4138230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9" name="Freeform 58"/>
          <p:cNvSpPr/>
          <p:nvPr/>
        </p:nvSpPr>
        <p:spPr>
          <a:xfrm>
            <a:off x="1517333" y="4645198"/>
            <a:ext cx="1148820" cy="288470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366942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3" y="980930"/>
            <a:ext cx="5762811" cy="40462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94140" y="3778023"/>
            <a:ext cx="587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08639" y="492328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/>
              <a:t>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2156" y="5027159"/>
            <a:ext cx="27248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140" y="3825510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Slow Start</a:t>
            </a:r>
          </a:p>
          <a:p>
            <a:r>
              <a:rPr lang="en-AU" sz="825" dirty="0"/>
              <a:t>Rate Doubles</a:t>
            </a:r>
          </a:p>
          <a:p>
            <a:r>
              <a:rPr lang="en-AU" sz="825" dirty="0"/>
              <a:t>each RTT</a:t>
            </a:r>
          </a:p>
          <a:p>
            <a:r>
              <a:rPr lang="en-AU" sz="825" dirty="0"/>
              <a:t>Interval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59579" y="3778023"/>
            <a:ext cx="6490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173" y="3832600"/>
            <a:ext cx="179728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Congestion Avoidance</a:t>
            </a:r>
          </a:p>
          <a:p>
            <a:r>
              <a:rPr lang="en-AU" sz="825" dirty="0"/>
              <a:t>Rate increases by 1 MSS per RTT</a:t>
            </a:r>
          </a:p>
          <a:p>
            <a:r>
              <a:rPr lang="en-AU" sz="825" dirty="0"/>
              <a:t>Rate halves on Packet Loss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579" y="2096640"/>
            <a:ext cx="1512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Notification of </a:t>
            </a:r>
            <a:r>
              <a:rPr lang="en-AU" sz="825"/>
              <a:t>Packet Loss via </a:t>
            </a:r>
            <a:r>
              <a:rPr lang="en-AU" sz="825" dirty="0"/>
              <a:t>Duplicate ACKs causes RENO to halve its sending rate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073173" y="2535011"/>
            <a:ext cx="410936" cy="28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RENO and Idealized Queue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7" y="1268016"/>
            <a:ext cx="5046800" cy="3543498"/>
          </a:xfrm>
        </p:spPr>
      </p:pic>
      <p:cxnSp>
        <p:nvCxnSpPr>
          <p:cNvPr id="6" name="Straight Connector 5"/>
          <p:cNvCxnSpPr/>
          <p:nvPr/>
        </p:nvCxnSpPr>
        <p:spPr>
          <a:xfrm>
            <a:off x="1494065" y="290852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916" y="2746946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94065" y="328000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915" y="3179287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10" name="Up Arrow 9"/>
          <p:cNvSpPr/>
          <p:nvPr/>
        </p:nvSpPr>
        <p:spPr>
          <a:xfrm flipV="1">
            <a:off x="5980021" y="3351839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Up Arrow 10"/>
          <p:cNvSpPr/>
          <p:nvPr/>
        </p:nvSpPr>
        <p:spPr>
          <a:xfrm>
            <a:off x="5980022" y="2384655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TextBox 11"/>
          <p:cNvSpPr txBox="1"/>
          <p:nvPr/>
        </p:nvSpPr>
        <p:spPr>
          <a:xfrm>
            <a:off x="6897597" y="2701862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7597" y="3502453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86101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“coarse”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TCP Reno tries to oscillate between sending rates </a:t>
            </a: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2 x R</a:t>
            </a:r>
            <a:r>
              <a:rPr lang="en-AU" dirty="0"/>
              <a:t> that span the link capacity</a:t>
            </a:r>
          </a:p>
          <a:p>
            <a:r>
              <a:rPr lang="en-AU" dirty="0"/>
              <a:t>It increases its sending rate slowly so it’s really lousy when trying to run at very high speed over long delay networks</a:t>
            </a:r>
          </a:p>
          <a:p>
            <a:r>
              <a:rPr lang="en-AU" dirty="0"/>
              <a:t>It over-corrects on loss and leaves available path capacity idle</a:t>
            </a:r>
          </a:p>
          <a:p>
            <a:pPr lvl="1"/>
            <a:r>
              <a:rPr lang="en-AU" dirty="0"/>
              <a:t>10Gbps rates over 100ms RTT demands a packet loss rate of less than 0.000003% </a:t>
            </a:r>
          </a:p>
          <a:p>
            <a:pPr lvl="1"/>
            <a:r>
              <a:rPr lang="en-AU" dirty="0"/>
              <a:t>A more common average 1% loss rate over a 100ms RTT maxes AIMD to 3Mbps</a:t>
            </a:r>
          </a:p>
        </p:txBody>
      </p:sp>
    </p:spTree>
    <p:extLst>
      <p:ext uri="{BB962C8B-B14F-4D97-AF65-F5344CB8AC3E}">
        <p14:creationId xmlns:p14="http://schemas.microsoft.com/office/powerpoint/2010/main" val="249324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too “coarse”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Could we make TCP faster and more efficient by changing the way in which the sending rate is inflated?</a:t>
            </a:r>
          </a:p>
        </p:txBody>
      </p:sp>
    </p:spTree>
    <p:extLst>
      <p:ext uri="{BB962C8B-B14F-4D97-AF65-F5344CB8AC3E}">
        <p14:creationId xmlns:p14="http://schemas.microsoft.com/office/powerpoint/2010/main" val="1491466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have been many efforts to alter TCP’s flow control algorithm to improve on RENO</a:t>
            </a:r>
          </a:p>
          <a:p>
            <a:r>
              <a:rPr lang="en-AU" dirty="0"/>
              <a:t>In a loss-based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r>
              <a:rPr lang="en-AU" dirty="0"/>
              <a:t>What about varying the manner of rate increase?</a:t>
            </a:r>
          </a:p>
        </p:txBody>
      </p:sp>
    </p:spTree>
    <p:extLst>
      <p:ext uri="{BB962C8B-B14F-4D97-AF65-F5344CB8AC3E}">
        <p14:creationId xmlns:p14="http://schemas.microsoft.com/office/powerpoint/2010/main" val="3427642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/>
          <a:stretch/>
        </p:blipFill>
        <p:spPr>
          <a:xfrm>
            <a:off x="1781447" y="3009900"/>
            <a:ext cx="3495675" cy="48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53"/>
          <a:stretch/>
        </p:blipFill>
        <p:spPr>
          <a:xfrm>
            <a:off x="2442618" y="3490556"/>
            <a:ext cx="1717902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290" y="4024551"/>
            <a:ext cx="6810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C is a scaling factor</a:t>
            </a:r>
          </a:p>
          <a:p>
            <a:r>
              <a:rPr lang="en-AU" sz="1350" dirty="0" err="1"/>
              <a:t>ß</a:t>
            </a:r>
            <a:r>
              <a:rPr lang="en-AU" sz="1350" dirty="0"/>
              <a:t> is the window deflation factor, </a:t>
            </a:r>
          </a:p>
          <a:p>
            <a:r>
              <a:rPr lang="en-AU" sz="1350" i="1" dirty="0"/>
              <a:t>t</a:t>
            </a:r>
            <a:r>
              <a:rPr lang="en-AU" sz="1350" dirty="0"/>
              <a:t> is the time since the most recent window deflation </a:t>
            </a:r>
          </a:p>
          <a:p>
            <a:r>
              <a:rPr lang="en-AU" sz="1350" dirty="0" err="1"/>
              <a:t>W</a:t>
            </a:r>
            <a:r>
              <a:rPr lang="en-AU" sz="1350" i="1" baseline="-25000" dirty="0" err="1"/>
              <a:t>max</a:t>
            </a:r>
            <a:r>
              <a:rPr lang="en-AU" sz="1350" dirty="0"/>
              <a:t> is the window size prior to the window deflation</a:t>
            </a:r>
          </a:p>
        </p:txBody>
      </p:sp>
    </p:spTree>
    <p:extLst>
      <p:ext uri="{BB962C8B-B14F-4D97-AF65-F5344CB8AC3E}">
        <p14:creationId xmlns:p14="http://schemas.microsoft.com/office/powerpoint/2010/main" val="2482147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Idealized CUBIC 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90" y="1268016"/>
            <a:ext cx="5387250" cy="3782537"/>
          </a:xfrm>
        </p:spPr>
      </p:pic>
      <p:sp>
        <p:nvSpPr>
          <p:cNvPr id="5" name="TextBox 4"/>
          <p:cNvSpPr txBox="1"/>
          <p:nvPr/>
        </p:nvSpPr>
        <p:spPr>
          <a:xfrm>
            <a:off x="6861538" y="3312931"/>
            <a:ext cx="7986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/>
              <a:t>Link capacity</a:t>
            </a:r>
          </a:p>
        </p:txBody>
      </p:sp>
    </p:spTree>
    <p:extLst>
      <p:ext uri="{BB962C8B-B14F-4D97-AF65-F5344CB8AC3E}">
        <p14:creationId xmlns:p14="http://schemas.microsoft.com/office/powerpoint/2010/main" val="3332862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</p:spTree>
    <p:extLst>
      <p:ext uri="{BB962C8B-B14F-4D97-AF65-F5344CB8AC3E}">
        <p14:creationId xmlns:p14="http://schemas.microsoft.com/office/powerpoint/2010/main" val="4275902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Can operate in a manner that tends to exacerbate ‘buffer bloat’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0654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Can we do better?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Lets look at the model of the network once more</a:t>
            </a:r>
          </a:p>
          <a:p>
            <a:r>
              <a:rPr lang="en-AU" dirty="0"/>
              <a:t>There are three ‘states’ of flow management in this network:</a:t>
            </a:r>
          </a:p>
          <a:p>
            <a:pPr lvl="1"/>
            <a:r>
              <a:rPr lang="en-AU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dirty="0"/>
              <a:t>Over-Utilised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saturation point, and back off to what they guess is the under-utilised state in order to the let the queues drain</a:t>
            </a:r>
          </a:p>
          <a:p>
            <a:r>
              <a:rPr lang="en-AU" dirty="0"/>
              <a:t>But the optimal operational point for the flow is at the state change from Under to Over utilised</a:t>
            </a:r>
          </a:p>
        </p:txBody>
      </p:sp>
    </p:spTree>
    <p:extLst>
      <p:ext uri="{BB962C8B-B14F-4D97-AF65-F5344CB8AC3E}">
        <p14:creationId xmlns:p14="http://schemas.microsoft.com/office/powerpoint/2010/main" val="281530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493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At its heart IP is a datagram network architecture</a:t>
            </a:r>
          </a:p>
          <a:p>
            <a:pPr lvl="1"/>
            <a:r>
              <a:rPr lang="en-AU" dirty="0"/>
              <a:t>Individual IP packets may be lost, re-ordered, re-timed and even fragmented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54943" y="3482605"/>
            <a:ext cx="454343" cy="320273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8101" y="3621432"/>
            <a:ext cx="454343" cy="320273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44130" y="3706603"/>
            <a:ext cx="454343" cy="320273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00851" y="3514467"/>
            <a:ext cx="454343" cy="320273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63353" y="3571406"/>
            <a:ext cx="454343" cy="320273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05889" y="3467355"/>
            <a:ext cx="828386" cy="407035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0053" y="3779203"/>
            <a:ext cx="828386" cy="407035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431608" y="3840199"/>
            <a:ext cx="409138" cy="163159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8" name="Freeform 47"/>
          <p:cNvSpPr/>
          <p:nvPr/>
        </p:nvSpPr>
        <p:spPr>
          <a:xfrm>
            <a:off x="2306003" y="3728962"/>
            <a:ext cx="524715" cy="197243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9" name="Freeform 48"/>
          <p:cNvSpPr/>
          <p:nvPr/>
        </p:nvSpPr>
        <p:spPr>
          <a:xfrm>
            <a:off x="3268184" y="3672389"/>
            <a:ext cx="630226" cy="219290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0" name="Freeform 49"/>
          <p:cNvSpPr/>
          <p:nvPr/>
        </p:nvSpPr>
        <p:spPr>
          <a:xfrm>
            <a:off x="4431982" y="3548941"/>
            <a:ext cx="801113" cy="205814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1" name="Freeform 50"/>
          <p:cNvSpPr/>
          <p:nvPr/>
        </p:nvSpPr>
        <p:spPr>
          <a:xfrm>
            <a:off x="5715375" y="3523297"/>
            <a:ext cx="1059587" cy="231458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2" name="Freeform 51"/>
          <p:cNvSpPr/>
          <p:nvPr/>
        </p:nvSpPr>
        <p:spPr>
          <a:xfrm>
            <a:off x="7252336" y="3608892"/>
            <a:ext cx="565955" cy="214444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0" name="Freeform 59"/>
          <p:cNvSpPr/>
          <p:nvPr/>
        </p:nvSpPr>
        <p:spPr>
          <a:xfrm>
            <a:off x="3702880" y="4087902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1" name="Freeform 60"/>
          <p:cNvSpPr/>
          <p:nvPr/>
        </p:nvSpPr>
        <p:spPr>
          <a:xfrm>
            <a:off x="4125446" y="4049596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2" name="Freeform 61"/>
          <p:cNvSpPr/>
          <p:nvPr/>
        </p:nvSpPr>
        <p:spPr>
          <a:xfrm rot="1321348">
            <a:off x="3008963" y="4682304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3" name="Freeform 62"/>
          <p:cNvSpPr/>
          <p:nvPr/>
        </p:nvSpPr>
        <p:spPr>
          <a:xfrm>
            <a:off x="4974366" y="4039894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4" name="Freeform 63"/>
          <p:cNvSpPr/>
          <p:nvPr/>
        </p:nvSpPr>
        <p:spPr>
          <a:xfrm>
            <a:off x="3714337" y="4546862"/>
            <a:ext cx="1148820" cy="288470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5" name="Freeform 64"/>
          <p:cNvSpPr/>
          <p:nvPr/>
        </p:nvSpPr>
        <p:spPr>
          <a:xfrm>
            <a:off x="2914651" y="4080510"/>
            <a:ext cx="265769" cy="472492"/>
          </a:xfrm>
          <a:custGeom>
            <a:avLst/>
            <a:gdLst>
              <a:gd name="connsiteX0" fmla="*/ 182880 w 354359"/>
              <a:gd name="connsiteY0" fmla="*/ 0 h 629989"/>
              <a:gd name="connsiteX1" fmla="*/ 194310 w 354359"/>
              <a:gd name="connsiteY1" fmla="*/ 160020 h 629989"/>
              <a:gd name="connsiteX2" fmla="*/ 194310 w 354359"/>
              <a:gd name="connsiteY2" fmla="*/ 594360 h 629989"/>
              <a:gd name="connsiteX3" fmla="*/ 354330 w 354359"/>
              <a:gd name="connsiteY3" fmla="*/ 342900 h 629989"/>
              <a:gd name="connsiteX4" fmla="*/ 205740 w 354359"/>
              <a:gd name="connsiteY4" fmla="*/ 628650 h 629989"/>
              <a:gd name="connsiteX5" fmla="*/ 0 w 354359"/>
              <a:gd name="connsiteY5" fmla="*/ 457200 h 6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59" h="629989">
                <a:moveTo>
                  <a:pt x="182880" y="0"/>
                </a:moveTo>
                <a:cubicBezTo>
                  <a:pt x="187642" y="30480"/>
                  <a:pt x="192405" y="60960"/>
                  <a:pt x="194310" y="160020"/>
                </a:cubicBezTo>
                <a:cubicBezTo>
                  <a:pt x="196215" y="259080"/>
                  <a:pt x="167640" y="563880"/>
                  <a:pt x="194310" y="594360"/>
                </a:cubicBezTo>
                <a:cubicBezTo>
                  <a:pt x="220980" y="624840"/>
                  <a:pt x="352425" y="337185"/>
                  <a:pt x="354330" y="342900"/>
                </a:cubicBezTo>
                <a:cubicBezTo>
                  <a:pt x="356235" y="348615"/>
                  <a:pt x="264795" y="609600"/>
                  <a:pt x="205740" y="628650"/>
                </a:cubicBezTo>
                <a:cubicBezTo>
                  <a:pt x="146685" y="647700"/>
                  <a:pt x="0" y="457200"/>
                  <a:pt x="0" y="457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502E62-7016-E143-B357-9F941C152702}"/>
              </a:ext>
            </a:extLst>
          </p:cNvPr>
          <p:cNvSpPr txBox="1"/>
          <p:nvPr/>
        </p:nvSpPr>
        <p:spPr>
          <a:xfrm>
            <a:off x="2667648" y="465522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!!!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B7288F5-4F87-AE4C-8356-41CED54F59EE}"/>
              </a:ext>
            </a:extLst>
          </p:cNvPr>
          <p:cNvSpPr txBox="1"/>
          <p:nvPr/>
        </p:nvSpPr>
        <p:spPr>
          <a:xfrm>
            <a:off x="5233971" y="393946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32301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428" y="1369219"/>
            <a:ext cx="4105144" cy="3263504"/>
          </a:xfrm>
        </p:spPr>
      </p:pic>
      <p:sp>
        <p:nvSpPr>
          <p:cNvPr id="3" name="TextBox 2"/>
          <p:cNvSpPr txBox="1"/>
          <p:nvPr/>
        </p:nvSpPr>
        <p:spPr>
          <a:xfrm>
            <a:off x="2926897" y="4635822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/>
              <a:t>Under-Utilised</a:t>
            </a:r>
            <a:endParaRPr lang="en-AU" sz="825" dirty="0"/>
          </a:p>
        </p:txBody>
      </p:sp>
      <p:sp>
        <p:nvSpPr>
          <p:cNvPr id="5" name="TextBox 4"/>
          <p:cNvSpPr txBox="1"/>
          <p:nvPr/>
        </p:nvSpPr>
        <p:spPr>
          <a:xfrm>
            <a:off x="4295062" y="4635822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/>
              <a:t>Over-Utilised</a:t>
            </a:r>
            <a:endParaRPr lang="en-AU" sz="825" dirty="0"/>
          </a:p>
        </p:txBody>
      </p:sp>
      <p:sp>
        <p:nvSpPr>
          <p:cNvPr id="6" name="TextBox 5"/>
          <p:cNvSpPr txBox="1"/>
          <p:nvPr/>
        </p:nvSpPr>
        <p:spPr>
          <a:xfrm>
            <a:off x="5663227" y="4635822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3820307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onset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2207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Probe the path capacity intermittently</a:t>
            </a:r>
          </a:p>
          <a:p>
            <a:r>
              <a:rPr lang="en-AU" dirty="0"/>
              <a:t>Probe the path capacity by increasing the sending rate for a short interval:</a:t>
            </a:r>
          </a:p>
          <a:p>
            <a:pPr lvl="1"/>
            <a:r>
              <a:rPr lang="en-AU" dirty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r>
              <a:rPr lang="en-AU" dirty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05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Maintain a long term stable estimate of path RTT and a shorter updated estimate of the bottleneck capacity of the path</a:t>
            </a:r>
          </a:p>
          <a:p>
            <a:r>
              <a:rPr lang="en-AU" dirty="0"/>
              <a:t>Probe these estimates regularly, but not continuously</a:t>
            </a:r>
          </a:p>
          <a:p>
            <a:pPr lvl="1"/>
            <a:r>
              <a:rPr lang="en-AU" dirty="0"/>
              <a:t>Maintain the sending rate at this estimated bottleneck capacity rate for 6 RTT intervals</a:t>
            </a:r>
          </a:p>
          <a:p>
            <a:pPr lvl="1"/>
            <a:r>
              <a:rPr lang="en-AU" dirty="0"/>
              <a:t>For the next RTT, raise the sending rate by 25% and sample the RTT</a:t>
            </a:r>
          </a:p>
          <a:p>
            <a:pPr lvl="1"/>
            <a:r>
              <a:rPr lang="en-AU" dirty="0"/>
              <a:t>If the RTT increased across this probe, then for the next RTT drop the sending rate by 25%</a:t>
            </a:r>
          </a:p>
          <a:p>
            <a:pPr lvl="1"/>
            <a:r>
              <a:rPr lang="en-AU" dirty="0"/>
              <a:t>Otherwise assume this is the new bottleneck bandwidth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6885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0" y="1369219"/>
            <a:ext cx="4648020" cy="3263504"/>
          </a:xfrm>
        </p:spPr>
      </p:pic>
    </p:spTree>
    <p:extLst>
      <p:ext uri="{BB962C8B-B14F-4D97-AF65-F5344CB8AC3E}">
        <p14:creationId xmlns:p14="http://schemas.microsoft.com/office/powerpoint/2010/main" val="4146120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0" y="1369219"/>
            <a:ext cx="4648020" cy="3263504"/>
          </a:xfrm>
        </p:spPr>
      </p:pic>
      <p:sp>
        <p:nvSpPr>
          <p:cNvPr id="3" name="TextBox 2"/>
          <p:cNvSpPr txBox="1"/>
          <p:nvPr/>
        </p:nvSpPr>
        <p:spPr>
          <a:xfrm>
            <a:off x="7029451" y="3673929"/>
            <a:ext cx="1787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latin typeface="AhnbergHand" charset="0"/>
                <a:ea typeface="AhnbergHand" charset="0"/>
                <a:cs typeface="AhnbergHand" charset="0"/>
              </a:rPr>
              <a:t>I’m not sure I have the queue size profile right in this simulation</a:t>
            </a:r>
          </a:p>
        </p:txBody>
      </p:sp>
    </p:spTree>
    <p:extLst>
      <p:ext uri="{BB962C8B-B14F-4D97-AF65-F5344CB8AC3E}">
        <p14:creationId xmlns:p14="http://schemas.microsoft.com/office/powerpoint/2010/main" val="1597146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4635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Lets use BBR in the wild</a:t>
            </a:r>
          </a:p>
          <a:p>
            <a:r>
              <a:rPr lang="en-AU" dirty="0"/>
              <a:t>I’m 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tests</a:t>
            </a:r>
          </a:p>
          <a:p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the Internet</a:t>
            </a:r>
          </a:p>
          <a:p>
            <a:pPr lvl="1"/>
            <a:r>
              <a:rPr lang="en-AU" dirty="0"/>
              <a:t>The networks paths vary between tests</a:t>
            </a:r>
          </a:p>
          <a:p>
            <a:pPr lvl="1"/>
            <a:r>
              <a:rPr lang="en-AU" dirty="0"/>
              <a:t>The cross traffic is highly variable</a:t>
            </a:r>
          </a:p>
          <a:p>
            <a:pPr lvl="1"/>
            <a:r>
              <a:rPr lang="en-AU" dirty="0"/>
              <a:t>No measurement is repeatable to a fine level of detail</a:t>
            </a:r>
          </a:p>
          <a:p>
            <a:r>
              <a:rPr lang="en-AU" dirty="0"/>
              <a:t>These are long pipes</a:t>
            </a:r>
          </a:p>
          <a:p>
            <a:pPr lvl="1"/>
            <a:r>
              <a:rPr lang="en-AU" dirty="0"/>
              <a:t>Which is probably the opposite scenario of the target deployment environment of BBR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57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13" y="1198083"/>
            <a:ext cx="5912839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5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That was BRUTAL!</a:t>
            </a:r>
          </a:p>
          <a:p>
            <a:r>
              <a:rPr lang="en-AU" dirty="0"/>
              <a:t>As soon as BBR started up it collided with CUBIC, and BBR </a:t>
            </a:r>
            <a:r>
              <a:rPr lang="en-AU" dirty="0" err="1"/>
              <a:t>startup</a:t>
            </a:r>
            <a:r>
              <a:rPr lang="en-AU" dirty="0"/>
              <a:t> placed pressure on CUBIC such that CUBIC’s congestion window was reduced  close to zero</a:t>
            </a:r>
          </a:p>
          <a:p>
            <a:r>
              <a:rPr lang="en-AU" dirty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/>
              <a:t>The inference is that BBR appears to be operating in steady state with a relatively full network queue in order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20" y="0"/>
            <a:ext cx="2653880" cy="17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4936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At its heart IP is a datagram network architecture</a:t>
            </a:r>
          </a:p>
          <a:p>
            <a:pPr lvl="1"/>
            <a:r>
              <a:rPr lang="en-AU" dirty="0"/>
              <a:t>Individual IP packets may be lost, re-ordered, re-timed and even fragmented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54943" y="3482605"/>
            <a:ext cx="454343" cy="320273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8101" y="3621432"/>
            <a:ext cx="454343" cy="320273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44130" y="3706603"/>
            <a:ext cx="454343" cy="320273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00851" y="3514467"/>
            <a:ext cx="454343" cy="320273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63353" y="3571406"/>
            <a:ext cx="454343" cy="320273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05889" y="3467355"/>
            <a:ext cx="828386" cy="407035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0053" y="3779203"/>
            <a:ext cx="828386" cy="407035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431608" y="3840199"/>
            <a:ext cx="409138" cy="163159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8" name="Freeform 47"/>
          <p:cNvSpPr/>
          <p:nvPr/>
        </p:nvSpPr>
        <p:spPr>
          <a:xfrm>
            <a:off x="2306003" y="3728962"/>
            <a:ext cx="524715" cy="197243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9" name="Freeform 48"/>
          <p:cNvSpPr/>
          <p:nvPr/>
        </p:nvSpPr>
        <p:spPr>
          <a:xfrm>
            <a:off x="3268184" y="3672389"/>
            <a:ext cx="630226" cy="219290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0" name="Freeform 49"/>
          <p:cNvSpPr/>
          <p:nvPr/>
        </p:nvSpPr>
        <p:spPr>
          <a:xfrm>
            <a:off x="4431982" y="3548941"/>
            <a:ext cx="801113" cy="205814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1" name="Freeform 50"/>
          <p:cNvSpPr/>
          <p:nvPr/>
        </p:nvSpPr>
        <p:spPr>
          <a:xfrm>
            <a:off x="5715375" y="3523297"/>
            <a:ext cx="1059587" cy="231458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2" name="Freeform 51"/>
          <p:cNvSpPr/>
          <p:nvPr/>
        </p:nvSpPr>
        <p:spPr>
          <a:xfrm>
            <a:off x="7252336" y="3608892"/>
            <a:ext cx="565955" cy="214444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0" name="Freeform 59"/>
          <p:cNvSpPr/>
          <p:nvPr/>
        </p:nvSpPr>
        <p:spPr>
          <a:xfrm>
            <a:off x="7491843" y="3931502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1" name="Freeform 60"/>
          <p:cNvSpPr/>
          <p:nvPr/>
        </p:nvSpPr>
        <p:spPr>
          <a:xfrm>
            <a:off x="6671307" y="3971156"/>
            <a:ext cx="352012" cy="441784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2" name="Freeform 61"/>
          <p:cNvSpPr/>
          <p:nvPr/>
        </p:nvSpPr>
        <p:spPr>
          <a:xfrm>
            <a:off x="7109623" y="4205586"/>
            <a:ext cx="352012" cy="213087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3" name="Freeform 62"/>
          <p:cNvSpPr/>
          <p:nvPr/>
        </p:nvSpPr>
        <p:spPr>
          <a:xfrm>
            <a:off x="6652313" y="4424406"/>
            <a:ext cx="1148820" cy="288470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4" name="Freeform 63"/>
          <p:cNvSpPr/>
          <p:nvPr/>
        </p:nvSpPr>
        <p:spPr>
          <a:xfrm>
            <a:off x="6254352" y="3991309"/>
            <a:ext cx="352012" cy="184433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871599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37432" y="1978309"/>
            <a:ext cx="26044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two endpoints, same network path across the public Internet</a:t>
            </a:r>
          </a:p>
          <a:p>
            <a:endParaRPr lang="en-AU" sz="1350" dirty="0"/>
          </a:p>
          <a:p>
            <a:r>
              <a:rPr lang="en-AU" sz="1350" dirty="0"/>
              <a:t>Using a long delay path AU to Germany via the US</a:t>
            </a:r>
          </a:p>
          <a:p>
            <a:endParaRPr lang="en-AU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2741839" y="1396093"/>
            <a:ext cx="6076950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5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2" y="223786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1" y="223786"/>
            <a:ext cx="5570675" cy="391132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494111" y="2372778"/>
            <a:ext cx="12715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6"/>
            <a:ext cx="260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The Internet is capable of offering a 400Mbps capacity path on demand!</a:t>
            </a:r>
          </a:p>
          <a:p>
            <a:endParaRPr lang="en-AU" sz="1350" dirty="0"/>
          </a:p>
          <a:p>
            <a:r>
              <a:rPr lang="en-AU" sz="1350" dirty="0"/>
              <a:t>In this case BBR is apparently operating with filled queues, and this crowds out  CUBIC</a:t>
            </a:r>
          </a:p>
          <a:p>
            <a:endParaRPr lang="en-AU" sz="1350" dirty="0"/>
          </a:p>
          <a:p>
            <a:r>
              <a:rPr lang="en-AU" sz="1350" dirty="0"/>
              <a:t>BBR does not compete well with itself, and the two sessions oscillate in getting the majority share of available path 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28CA7B-C337-2A4B-A039-117856F6C792}"/>
              </a:ext>
            </a:extLst>
          </p:cNvPr>
          <p:cNvSpPr/>
          <p:nvPr/>
        </p:nvSpPr>
        <p:spPr>
          <a:xfrm>
            <a:off x="5255926" y="1313799"/>
            <a:ext cx="2803899" cy="2601827"/>
          </a:xfrm>
          <a:custGeom>
            <a:avLst/>
            <a:gdLst>
              <a:gd name="connsiteX0" fmla="*/ 533081 w 2803899"/>
              <a:gd name="connsiteY0" fmla="*/ 1232048 h 2601827"/>
              <a:gd name="connsiteX1" fmla="*/ 13386 w 2803899"/>
              <a:gd name="connsiteY1" fmla="*/ 1541234 h 2601827"/>
              <a:gd name="connsiteX2" fmla="*/ 197582 w 2803899"/>
              <a:gd name="connsiteY2" fmla="*/ 1949096 h 2601827"/>
              <a:gd name="connsiteX3" fmla="*/ 671228 w 2803899"/>
              <a:gd name="connsiteY3" fmla="*/ 2350379 h 2601827"/>
              <a:gd name="connsiteX4" fmla="*/ 1460638 w 2803899"/>
              <a:gd name="connsiteY4" fmla="*/ 2547732 h 2601827"/>
              <a:gd name="connsiteX5" fmla="*/ 2460557 w 2803899"/>
              <a:gd name="connsiteY5" fmla="*/ 2574046 h 2601827"/>
              <a:gd name="connsiteX6" fmla="*/ 2776321 w 2803899"/>
              <a:gd name="connsiteY6" fmla="*/ 2192497 h 2601827"/>
              <a:gd name="connsiteX7" fmla="*/ 2723694 w 2803899"/>
              <a:gd name="connsiteY7" fmla="*/ 515001 h 2601827"/>
              <a:gd name="connsiteX8" fmla="*/ 2210578 w 2803899"/>
              <a:gd name="connsiteY8" fmla="*/ 1884 h 2601827"/>
              <a:gd name="connsiteX9" fmla="*/ 894894 w 2803899"/>
              <a:gd name="connsiteY9" fmla="*/ 363697 h 2601827"/>
              <a:gd name="connsiteX10" fmla="*/ 546238 w 2803899"/>
              <a:gd name="connsiteY10" fmla="*/ 922863 h 260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899" h="2601827">
                <a:moveTo>
                  <a:pt x="533081" y="1232048"/>
                </a:moveTo>
                <a:cubicBezTo>
                  <a:pt x="301191" y="1326887"/>
                  <a:pt x="69302" y="1421726"/>
                  <a:pt x="13386" y="1541234"/>
                </a:cubicBezTo>
                <a:cubicBezTo>
                  <a:pt x="-42531" y="1660742"/>
                  <a:pt x="87942" y="1814239"/>
                  <a:pt x="197582" y="1949096"/>
                </a:cubicBezTo>
                <a:cubicBezTo>
                  <a:pt x="307222" y="2083953"/>
                  <a:pt x="460719" y="2250606"/>
                  <a:pt x="671228" y="2350379"/>
                </a:cubicBezTo>
                <a:cubicBezTo>
                  <a:pt x="881737" y="2450152"/>
                  <a:pt x="1162417" y="2510454"/>
                  <a:pt x="1460638" y="2547732"/>
                </a:cubicBezTo>
                <a:cubicBezTo>
                  <a:pt x="1758859" y="2585010"/>
                  <a:pt x="2241277" y="2633252"/>
                  <a:pt x="2460557" y="2574046"/>
                </a:cubicBezTo>
                <a:cubicBezTo>
                  <a:pt x="2679838" y="2514840"/>
                  <a:pt x="2732465" y="2535671"/>
                  <a:pt x="2776321" y="2192497"/>
                </a:cubicBezTo>
                <a:cubicBezTo>
                  <a:pt x="2820177" y="1849323"/>
                  <a:pt x="2817985" y="880103"/>
                  <a:pt x="2723694" y="515001"/>
                </a:cubicBezTo>
                <a:cubicBezTo>
                  <a:pt x="2629403" y="149899"/>
                  <a:pt x="2515378" y="27101"/>
                  <a:pt x="2210578" y="1884"/>
                </a:cubicBezTo>
                <a:cubicBezTo>
                  <a:pt x="1905778" y="-23333"/>
                  <a:pt x="1172284" y="210201"/>
                  <a:pt x="894894" y="363697"/>
                </a:cubicBezTo>
                <a:cubicBezTo>
                  <a:pt x="617504" y="517193"/>
                  <a:pt x="581871" y="720028"/>
                  <a:pt x="546238" y="92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0187281-93CC-F941-BD0D-691BA1E1633A}"/>
              </a:ext>
            </a:extLst>
          </p:cNvPr>
          <p:cNvSpPr/>
          <p:nvPr/>
        </p:nvSpPr>
        <p:spPr>
          <a:xfrm>
            <a:off x="4466745" y="3453298"/>
            <a:ext cx="626831" cy="444689"/>
          </a:xfrm>
          <a:custGeom>
            <a:avLst/>
            <a:gdLst>
              <a:gd name="connsiteX0" fmla="*/ 124990 w 626831"/>
              <a:gd name="connsiteY0" fmla="*/ 368762 h 444689"/>
              <a:gd name="connsiteX1" fmla="*/ 407862 w 626831"/>
              <a:gd name="connsiteY1" fmla="*/ 434547 h 444689"/>
              <a:gd name="connsiteX2" fmla="*/ 618372 w 626831"/>
              <a:gd name="connsiteY2" fmla="*/ 177988 h 444689"/>
              <a:gd name="connsiteX3" fmla="*/ 526274 w 626831"/>
              <a:gd name="connsiteY3" fmla="*/ 371 h 444689"/>
              <a:gd name="connsiteX4" fmla="*/ 0 w 626831"/>
              <a:gd name="connsiteY4" fmla="*/ 224037 h 44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31" h="444689">
                <a:moveTo>
                  <a:pt x="124990" y="368762"/>
                </a:moveTo>
                <a:cubicBezTo>
                  <a:pt x="225311" y="417552"/>
                  <a:pt x="325632" y="466343"/>
                  <a:pt x="407862" y="434547"/>
                </a:cubicBezTo>
                <a:cubicBezTo>
                  <a:pt x="490092" y="402751"/>
                  <a:pt x="598637" y="250351"/>
                  <a:pt x="618372" y="177988"/>
                </a:cubicBezTo>
                <a:cubicBezTo>
                  <a:pt x="638107" y="105625"/>
                  <a:pt x="629336" y="-7304"/>
                  <a:pt x="526274" y="371"/>
                </a:cubicBezTo>
                <a:cubicBezTo>
                  <a:pt x="423212" y="8046"/>
                  <a:pt x="211606" y="116041"/>
                  <a:pt x="0" y="2240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546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792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7"/>
            <a:ext cx="260440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Using a shorter (200ms) creates an entirely different profile</a:t>
            </a:r>
          </a:p>
          <a:p>
            <a:endParaRPr lang="en-AU" sz="1350" dirty="0"/>
          </a:p>
          <a:p>
            <a:r>
              <a:rPr lang="en-AU" sz="1350" dirty="0"/>
              <a:t>Its possible to drive the network harder, and NNR is pulling some 700Mbps in capacity</a:t>
            </a:r>
          </a:p>
          <a:p>
            <a:endParaRPr lang="en-AU" sz="1350" dirty="0"/>
          </a:p>
          <a:p>
            <a:r>
              <a:rPr lang="en-AU" sz="1350" dirty="0"/>
              <a:t>Cubic is still completely crowded out of the picture!</a:t>
            </a:r>
          </a:p>
          <a:p>
            <a:endParaRPr lang="en-AU" sz="1350" dirty="0"/>
          </a:p>
          <a:p>
            <a:r>
              <a:rPr lang="en-AU" sz="1350" dirty="0"/>
              <a:t>Interestingly in this case two BBR sessions share the capacity very effectively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81" y="0"/>
            <a:ext cx="5666015" cy="3978266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46FD420-592B-E54D-A886-CB40FB17CA46}"/>
              </a:ext>
            </a:extLst>
          </p:cNvPr>
          <p:cNvSpPr/>
          <p:nvPr/>
        </p:nvSpPr>
        <p:spPr>
          <a:xfrm>
            <a:off x="5437859" y="1763016"/>
            <a:ext cx="2877759" cy="1555904"/>
          </a:xfrm>
          <a:custGeom>
            <a:avLst/>
            <a:gdLst>
              <a:gd name="connsiteX0" fmla="*/ 1548420 w 2877759"/>
              <a:gd name="connsiteY0" fmla="*/ 164460 h 1555904"/>
              <a:gd name="connsiteX1" fmla="*/ 535344 w 2877759"/>
              <a:gd name="connsiteY1" fmla="*/ 177617 h 1555904"/>
              <a:gd name="connsiteX2" fmla="*/ 28806 w 2877759"/>
              <a:gd name="connsiteY2" fmla="*/ 907821 h 1555904"/>
              <a:gd name="connsiteX3" fmla="*/ 213001 w 2877759"/>
              <a:gd name="connsiteY3" fmla="*/ 1328840 h 1555904"/>
              <a:gd name="connsiteX4" fmla="*/ 1449744 w 2877759"/>
              <a:gd name="connsiteY4" fmla="*/ 1414360 h 1555904"/>
              <a:gd name="connsiteX5" fmla="*/ 2778584 w 2877759"/>
              <a:gd name="connsiteY5" fmla="*/ 1480144 h 1555904"/>
              <a:gd name="connsiteX6" fmla="*/ 2627281 w 2877759"/>
              <a:gd name="connsiteY6" fmla="*/ 256558 h 1555904"/>
              <a:gd name="connsiteX7" fmla="*/ 1403695 w 2877759"/>
              <a:gd name="connsiteY7" fmla="*/ 0 h 155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7759" h="1555904">
                <a:moveTo>
                  <a:pt x="1548420" y="164460"/>
                </a:moveTo>
                <a:cubicBezTo>
                  <a:pt x="1168516" y="109092"/>
                  <a:pt x="788613" y="53724"/>
                  <a:pt x="535344" y="177617"/>
                </a:cubicBezTo>
                <a:cubicBezTo>
                  <a:pt x="282075" y="301510"/>
                  <a:pt x="82530" y="715950"/>
                  <a:pt x="28806" y="907821"/>
                </a:cubicBezTo>
                <a:cubicBezTo>
                  <a:pt x="-24918" y="1099692"/>
                  <a:pt x="-23822" y="1244417"/>
                  <a:pt x="213001" y="1328840"/>
                </a:cubicBezTo>
                <a:cubicBezTo>
                  <a:pt x="449824" y="1413263"/>
                  <a:pt x="1449744" y="1414360"/>
                  <a:pt x="1449744" y="1414360"/>
                </a:cubicBezTo>
                <a:cubicBezTo>
                  <a:pt x="1877341" y="1439577"/>
                  <a:pt x="2582328" y="1673111"/>
                  <a:pt x="2778584" y="1480144"/>
                </a:cubicBezTo>
                <a:cubicBezTo>
                  <a:pt x="2974840" y="1287177"/>
                  <a:pt x="2856429" y="503249"/>
                  <a:pt x="2627281" y="256558"/>
                </a:cubicBezTo>
                <a:cubicBezTo>
                  <a:pt x="2398133" y="9867"/>
                  <a:pt x="1900914" y="4933"/>
                  <a:pt x="140369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0DE03E1-0AAB-C84F-BF36-9EA9CB8FE184}"/>
              </a:ext>
            </a:extLst>
          </p:cNvPr>
          <p:cNvSpPr/>
          <p:nvPr/>
        </p:nvSpPr>
        <p:spPr>
          <a:xfrm>
            <a:off x="4317066" y="3208583"/>
            <a:ext cx="1012763" cy="521380"/>
          </a:xfrm>
          <a:custGeom>
            <a:avLst/>
            <a:gdLst>
              <a:gd name="connsiteX0" fmla="*/ 294405 w 1012763"/>
              <a:gd name="connsiteY0" fmla="*/ 383233 h 521380"/>
              <a:gd name="connsiteX1" fmla="*/ 675953 w 1012763"/>
              <a:gd name="connsiteY1" fmla="*/ 429282 h 521380"/>
              <a:gd name="connsiteX2" fmla="*/ 1004874 w 1012763"/>
              <a:gd name="connsiteY2" fmla="*/ 277978 h 521380"/>
              <a:gd name="connsiteX3" fmla="*/ 866727 w 1012763"/>
              <a:gd name="connsiteY3" fmla="*/ 106939 h 521380"/>
              <a:gd name="connsiteX4" fmla="*/ 393081 w 1012763"/>
              <a:gd name="connsiteY4" fmla="*/ 14841 h 521380"/>
              <a:gd name="connsiteX5" fmla="*/ 4954 w 1012763"/>
              <a:gd name="connsiteY5" fmla="*/ 422703 h 521380"/>
              <a:gd name="connsiteX6" fmla="*/ 208885 w 1012763"/>
              <a:gd name="connsiteY6" fmla="*/ 521380 h 5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2763" h="521380">
                <a:moveTo>
                  <a:pt x="294405" y="383233"/>
                </a:moveTo>
                <a:cubicBezTo>
                  <a:pt x="425973" y="415029"/>
                  <a:pt x="557542" y="446825"/>
                  <a:pt x="675953" y="429282"/>
                </a:cubicBezTo>
                <a:cubicBezTo>
                  <a:pt x="794365" y="411740"/>
                  <a:pt x="973078" y="331702"/>
                  <a:pt x="1004874" y="277978"/>
                </a:cubicBezTo>
                <a:cubicBezTo>
                  <a:pt x="1036670" y="224254"/>
                  <a:pt x="968692" y="150795"/>
                  <a:pt x="866727" y="106939"/>
                </a:cubicBezTo>
                <a:cubicBezTo>
                  <a:pt x="764762" y="63083"/>
                  <a:pt x="536710" y="-37786"/>
                  <a:pt x="393081" y="14841"/>
                </a:cubicBezTo>
                <a:cubicBezTo>
                  <a:pt x="249452" y="67468"/>
                  <a:pt x="35653" y="338280"/>
                  <a:pt x="4954" y="422703"/>
                </a:cubicBezTo>
                <a:cubicBezTo>
                  <a:pt x="-25745" y="507126"/>
                  <a:pt x="91570" y="514253"/>
                  <a:pt x="208885" y="5213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 rot="16200000">
            <a:off x="5503442" y="2203589"/>
            <a:ext cx="1271567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2707487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It’s “interesting” in so many ways:</a:t>
            </a:r>
          </a:p>
          <a:p>
            <a:pPr lvl="1"/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a move away from the more common loss-based flow control protocols</a:t>
            </a:r>
          </a:p>
          <a:p>
            <a:pPr lvl="1"/>
            <a:r>
              <a:rPr lang="en-AU" dirty="0"/>
              <a:t>It looks </a:t>
            </a:r>
            <a:r>
              <a:rPr lang="en-AU" dirty="0" err="1"/>
              <a:t>likeit</a:t>
            </a:r>
            <a:r>
              <a:rPr lang="en-AU" dirty="0"/>
              <a:t> will operate very efficiently in a high-speed small-buffer world</a:t>
            </a:r>
          </a:p>
          <a:p>
            <a:pPr lvl="2"/>
            <a:r>
              <a:rPr lang="en-AU" sz="1800" dirty="0"/>
              <a:t>High speed small buffer chips are way cheaper, but loss-based TCP reacts really badly to small buffers by capping its flow rate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It also looks as if it will operate efficiently in rate policed environments</a:t>
            </a:r>
          </a:p>
          <a:p>
            <a:pPr lvl="1"/>
            <a:r>
              <a:rPr lang="en-AU" dirty="0"/>
              <a:t>Unlike AIMD systems, it will scale from Kbps to </a:t>
            </a:r>
            <a:r>
              <a:rPr lang="en-AU" dirty="0" err="1"/>
              <a:t>Gbps</a:t>
            </a:r>
            <a:r>
              <a:rPr lang="en-AU" dirty="0"/>
              <a:t> over long delay paths very efficiently</a:t>
            </a:r>
          </a:p>
          <a:p>
            <a:pPr lvl="1"/>
            <a:r>
              <a:rPr lang="en-AU" dirty="0"/>
              <a:t>It resists the conventional network-based traffic control mechanisms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437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Because it achieves!</a:t>
            </a:r>
          </a:p>
        </p:txBody>
      </p:sp>
    </p:spTree>
    <p:extLst>
      <p:ext uri="{BB962C8B-B14F-4D97-AF65-F5344CB8AC3E}">
        <p14:creationId xmlns:p14="http://schemas.microsoft.com/office/powerpoint/2010/main" val="3241744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439546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Because it </a:t>
            </a:r>
            <a:r>
              <a:rPr lang="en-AU" b="1" dirty="0"/>
              <a:t>over achieves</a:t>
            </a:r>
            <a:r>
              <a:rPr lang="en-AU" dirty="0"/>
              <a:t>!</a:t>
            </a:r>
          </a:p>
          <a:p>
            <a:r>
              <a:rPr lang="en-AU" dirty="0"/>
              <a:t>The classic question for many Internet technologies is scaling </a:t>
            </a:r>
            <a:r>
              <a:rPr lang="mr-IN" dirty="0"/>
              <a:t>–</a:t>
            </a:r>
            <a:r>
              <a:rPr lang="en-AU" dirty="0"/>
              <a:t> “what if everyone does it?”</a:t>
            </a:r>
          </a:p>
          <a:p>
            <a:pPr lvl="1"/>
            <a:r>
              <a:rPr lang="en-AU" dirty="0"/>
              <a:t>BBR is not a scalable approach</a:t>
            </a:r>
          </a:p>
          <a:p>
            <a:pPr lvl="1"/>
            <a:r>
              <a:rPr lang="en-AU" dirty="0"/>
              <a:t>It works so well for the user while it is used by just a few users, some of the time</a:t>
            </a:r>
          </a:p>
          <a:p>
            <a:pPr lvl="1"/>
            <a:r>
              <a:rPr lang="en-AU" dirty="0"/>
              <a:t>But when it is active, BBR has the ability to slaughter concurrent loss-based flows</a:t>
            </a:r>
          </a:p>
          <a:p>
            <a:pPr lvl="1"/>
            <a:r>
              <a:rPr lang="en-AU" dirty="0"/>
              <a:t>Which sends all the wrong signals to the TCP ecosystem</a:t>
            </a:r>
          </a:p>
          <a:p>
            <a:pPr lvl="2"/>
            <a:r>
              <a:rPr lang="en-AU" sz="1650" dirty="0"/>
              <a:t>The loss-based flows convert to BBR to compete on equal terms</a:t>
            </a:r>
          </a:p>
          <a:p>
            <a:pPr lvl="2"/>
            <a:r>
              <a:rPr lang="en-AU" sz="1650" dirty="0"/>
              <a:t>The network is then a BBR vs BBR environment, which is highly unstable</a:t>
            </a:r>
          </a:p>
          <a:p>
            <a:pPr lvl="2"/>
            <a:r>
              <a:rPr lang="en-AU" sz="1650" dirty="0"/>
              <a:t>And we all loose!</a:t>
            </a:r>
          </a:p>
        </p:txBody>
      </p:sp>
    </p:spTree>
    <p:extLst>
      <p:ext uri="{BB962C8B-B14F-4D97-AF65-F5344CB8AC3E}">
        <p14:creationId xmlns:p14="http://schemas.microsoft.com/office/powerpoint/2010/main" val="3995228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While we are bad-mouthing BBR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…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Its really unfair in the (loss-based) Internet environment</a:t>
            </a:r>
          </a:p>
          <a:p>
            <a:pPr lvl="1"/>
            <a:r>
              <a:rPr lang="en-AU" sz="2100" dirty="0"/>
              <a:t>Its like driving a rocket-propelled bulldozer down the freeway!</a:t>
            </a:r>
          </a:p>
          <a:p>
            <a:r>
              <a:rPr lang="en-AU" dirty="0"/>
              <a:t>Its unstable, in that it appears to react quite radically to small variations in the path characteristics</a:t>
            </a:r>
          </a:p>
          <a:p>
            <a:r>
              <a:rPr lang="en-AU" dirty="0"/>
              <a:t>It spends 75% of its time flying “blind” with respect to its sending rate</a:t>
            </a:r>
          </a:p>
          <a:p>
            <a:r>
              <a:rPr lang="en-AU" dirty="0"/>
              <a:t>BBR’s RTT estimates are too susceptible to admit the onset of queueing, and maintains a </a:t>
            </a:r>
            <a:r>
              <a:rPr lang="en-AU"/>
              <a:t>(too) high </a:t>
            </a:r>
            <a:r>
              <a:rPr lang="en-AU" dirty="0"/>
              <a:t>sending rate in the face of large scale congestion loss.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108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/>
              <a:t>BBR changes all those assumptions, and could potentially push many networks into sustained instability</a:t>
            </a:r>
          </a:p>
          <a:p>
            <a:pPr lvl="1"/>
            <a:r>
              <a:rPr lang="en-AU" dirty="0"/>
              <a:t>We cannot use the conventional network control mechanisms to regulate BBR flows</a:t>
            </a:r>
          </a:p>
          <a:p>
            <a:pPr lvl="2"/>
            <a:r>
              <a:rPr lang="en-AU" sz="1800" dirty="0"/>
              <a:t>Selective packet drop just wont create back pressure on the flow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83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054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BBR 2.0!</a:t>
            </a:r>
          </a:p>
          <a:p>
            <a:pPr lvl="1"/>
            <a:r>
              <a:rPr lang="en-AU" dirty="0"/>
              <a:t>Alter BBR’s ‘sensitivity’ to loss rates, so that it does not persist with an internal bandwidth delay product (BDP) that exceeds the uncongested BDP</a:t>
            </a:r>
          </a:p>
          <a:p>
            <a:pPr marL="685800" lvl="2" indent="0">
              <a:buNone/>
            </a:pPr>
            <a:r>
              <a:rPr lang="en-AU" sz="1800" dirty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/>
              <a:t>Improve the dynamic sharing fairness by moderating the BDP by using an estimated ‘fair’ proportion of the path BDP</a:t>
            </a:r>
          </a:p>
          <a:p>
            <a:pPr lvl="1"/>
            <a:r>
              <a:rPr lang="en-AU" dirty="0"/>
              <a:t>Alter the +/- 25% probe factors dynamically (i.e. allow this to be less than 25</a:t>
            </a:r>
            <a:r>
              <a:rPr lang="en-AU"/>
              <a:t>% overload)</a:t>
            </a:r>
            <a:endParaRPr lang="en-AU" dirty="0"/>
          </a:p>
          <a:p>
            <a:pPr lvl="1"/>
            <a:endParaRPr lang="en-AU" dirty="0"/>
          </a:p>
          <a:p>
            <a:pPr marL="685800" lvl="2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20626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790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699736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uses a </a:t>
            </a:r>
            <a:r>
              <a:rPr lang="en-AU" b="1" dirty="0"/>
              <a:t>sliding window </a:t>
            </a:r>
            <a:r>
              <a:rPr lang="en-AU" dirty="0"/>
              <a:t>flow control protocol to manage the 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4530" y="3609022"/>
            <a:ext cx="1637348" cy="3857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" name="Rectangle 4"/>
          <p:cNvSpPr/>
          <p:nvPr/>
        </p:nvSpPr>
        <p:spPr>
          <a:xfrm>
            <a:off x="3591876" y="3609022"/>
            <a:ext cx="1916227" cy="3857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" name="Rectangle 5"/>
          <p:cNvSpPr/>
          <p:nvPr/>
        </p:nvSpPr>
        <p:spPr>
          <a:xfrm>
            <a:off x="5508104" y="3609022"/>
            <a:ext cx="1637348" cy="3857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91878" y="4054792"/>
            <a:ext cx="0" cy="67722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508104" y="4054792"/>
            <a:ext cx="0" cy="67722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9712" y="3651862"/>
            <a:ext cx="1146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ACKed</a:t>
            </a:r>
            <a:r>
              <a:rPr lang="en-AU" sz="1350" dirty="0"/>
              <a:t>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112" y="3628961"/>
            <a:ext cx="1117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unsent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8395" y="3662065"/>
            <a:ext cx="1896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unacknowledged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2264" y="4732020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/>
              <a:t>window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591877" y="4732020"/>
            <a:ext cx="19162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54530" y="3248933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Data stream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6D7D70-F468-BB44-84D6-86895DDC9E32}"/>
              </a:ext>
            </a:extLst>
          </p:cNvPr>
          <p:cNvCxnSpPr/>
          <p:nvPr/>
        </p:nvCxnSpPr>
        <p:spPr>
          <a:xfrm>
            <a:off x="3203848" y="3411832"/>
            <a:ext cx="3816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41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Sliding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699736"/>
          </a:xfrm>
        </p:spPr>
        <p:txBody>
          <a:bodyPr>
            <a:normAutofit fontScale="92500"/>
          </a:bodyPr>
          <a:lstStyle/>
          <a:p>
            <a:r>
              <a:rPr lang="en-AU" dirty="0"/>
              <a:t>Each ACK advertises the sequence number of the last “good” received byte and the available buffer size in the receiver</a:t>
            </a:r>
          </a:p>
          <a:p>
            <a:r>
              <a:rPr lang="en-AU" dirty="0"/>
              <a:t>The sender can send up to a window size of data before pausing for a window update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0195" y="3264455"/>
            <a:ext cx="1299334" cy="3857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5" name="Rectangle 4"/>
          <p:cNvSpPr/>
          <p:nvPr/>
        </p:nvSpPr>
        <p:spPr>
          <a:xfrm>
            <a:off x="2858456" y="3264455"/>
            <a:ext cx="1929568" cy="3857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6" name="Rectangle 5"/>
          <p:cNvSpPr/>
          <p:nvPr/>
        </p:nvSpPr>
        <p:spPr>
          <a:xfrm>
            <a:off x="4788024" y="3264455"/>
            <a:ext cx="1976434" cy="3857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58456" y="3681691"/>
            <a:ext cx="0" cy="677228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48064" y="3650218"/>
            <a:ext cx="0" cy="67722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23698" y="3262095"/>
            <a:ext cx="1146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ACKed</a:t>
            </a:r>
            <a:r>
              <a:rPr lang="en-AU" sz="1350" dirty="0"/>
              <a:t>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2199" y="3296626"/>
            <a:ext cx="1117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unsent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4974" y="3317497"/>
            <a:ext cx="1896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/>
              <a:t>unacknowledged </a:t>
            </a:r>
            <a:r>
              <a:rPr lang="en-AU" sz="1350" dirty="0"/>
              <a:t>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7929" y="4387453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/>
              <a:t>window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284784" y="4275754"/>
            <a:ext cx="1859884" cy="164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28813" y="2904410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Data stream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5967555" y="4110454"/>
            <a:ext cx="1053323" cy="2769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TextBox 13"/>
          <p:cNvSpPr txBox="1"/>
          <p:nvPr/>
        </p:nvSpPr>
        <p:spPr>
          <a:xfrm>
            <a:off x="5964697" y="4110454"/>
            <a:ext cx="11272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W=s ACK=n</a:t>
            </a:r>
          </a:p>
        </p:txBody>
      </p:sp>
      <p:sp>
        <p:nvSpPr>
          <p:cNvPr id="18" name="Freeform 17"/>
          <p:cNvSpPr/>
          <p:nvPr/>
        </p:nvSpPr>
        <p:spPr>
          <a:xfrm>
            <a:off x="4932491" y="3857452"/>
            <a:ext cx="1537967" cy="231631"/>
          </a:xfrm>
          <a:custGeom>
            <a:avLst/>
            <a:gdLst>
              <a:gd name="connsiteX0" fmla="*/ 1984416 w 2050623"/>
              <a:gd name="connsiteY0" fmla="*/ 285981 h 308841"/>
              <a:gd name="connsiteX1" fmla="*/ 1938696 w 2050623"/>
              <a:gd name="connsiteY1" fmla="*/ 103101 h 308841"/>
              <a:gd name="connsiteX2" fmla="*/ 944286 w 2050623"/>
              <a:gd name="connsiteY2" fmla="*/ 68811 h 308841"/>
              <a:gd name="connsiteX3" fmla="*/ 18456 w 2050623"/>
              <a:gd name="connsiteY3" fmla="*/ 114531 h 308841"/>
              <a:gd name="connsiteX4" fmla="*/ 304206 w 2050623"/>
              <a:gd name="connsiteY4" fmla="*/ 231 h 308841"/>
              <a:gd name="connsiteX5" fmla="*/ 29886 w 2050623"/>
              <a:gd name="connsiteY5" fmla="*/ 91671 h 308841"/>
              <a:gd name="connsiteX6" fmla="*/ 327066 w 2050623"/>
              <a:gd name="connsiteY6" fmla="*/ 308841 h 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623" h="308841">
                <a:moveTo>
                  <a:pt x="1984416" y="285981"/>
                </a:moveTo>
                <a:cubicBezTo>
                  <a:pt x="2048233" y="212638"/>
                  <a:pt x="2112051" y="139296"/>
                  <a:pt x="1938696" y="103101"/>
                </a:cubicBezTo>
                <a:cubicBezTo>
                  <a:pt x="1765341" y="66906"/>
                  <a:pt x="1264326" y="66906"/>
                  <a:pt x="944286" y="68811"/>
                </a:cubicBezTo>
                <a:cubicBezTo>
                  <a:pt x="624246" y="70716"/>
                  <a:pt x="125136" y="125961"/>
                  <a:pt x="18456" y="114531"/>
                </a:cubicBezTo>
                <a:cubicBezTo>
                  <a:pt x="-88224" y="103101"/>
                  <a:pt x="302301" y="4041"/>
                  <a:pt x="304206" y="231"/>
                </a:cubicBezTo>
                <a:cubicBezTo>
                  <a:pt x="306111" y="-3579"/>
                  <a:pt x="26076" y="40236"/>
                  <a:pt x="29886" y="91671"/>
                </a:cubicBezTo>
                <a:cubicBezTo>
                  <a:pt x="33696" y="143106"/>
                  <a:pt x="327066" y="308841"/>
                  <a:pt x="327066" y="3088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9" name="Freeform 18"/>
          <p:cNvSpPr/>
          <p:nvPr/>
        </p:nvSpPr>
        <p:spPr>
          <a:xfrm>
            <a:off x="2922739" y="4027930"/>
            <a:ext cx="4083700" cy="693644"/>
          </a:xfrm>
          <a:custGeom>
            <a:avLst/>
            <a:gdLst>
              <a:gd name="connsiteX0" fmla="*/ 4651861 w 4889429"/>
              <a:gd name="connsiteY0" fmla="*/ 388884 h 924858"/>
              <a:gd name="connsiteX1" fmla="*/ 4651861 w 4889429"/>
              <a:gd name="connsiteY1" fmla="*/ 720354 h 924858"/>
              <a:gd name="connsiteX2" fmla="*/ 2182981 w 4889429"/>
              <a:gd name="connsiteY2" fmla="*/ 903234 h 924858"/>
              <a:gd name="connsiteX3" fmla="*/ 994261 w 4889429"/>
              <a:gd name="connsiteY3" fmla="*/ 217434 h 924858"/>
              <a:gd name="connsiteX4" fmla="*/ 22711 w 4889429"/>
              <a:gd name="connsiteY4" fmla="*/ 91704 h 924858"/>
              <a:gd name="connsiteX5" fmla="*/ 285601 w 4889429"/>
              <a:gd name="connsiteY5" fmla="*/ 264 h 924858"/>
              <a:gd name="connsiteX6" fmla="*/ 22711 w 4889429"/>
              <a:gd name="connsiteY6" fmla="*/ 68844 h 924858"/>
              <a:gd name="connsiteX7" fmla="*/ 217021 w 4889429"/>
              <a:gd name="connsiteY7" fmla="*/ 206004 h 92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9429" h="924858">
                <a:moveTo>
                  <a:pt x="4651861" y="388884"/>
                </a:moveTo>
                <a:cubicBezTo>
                  <a:pt x="4857601" y="511756"/>
                  <a:pt x="5063341" y="634629"/>
                  <a:pt x="4651861" y="720354"/>
                </a:cubicBezTo>
                <a:cubicBezTo>
                  <a:pt x="4240381" y="806079"/>
                  <a:pt x="2792581" y="987054"/>
                  <a:pt x="2182981" y="903234"/>
                </a:cubicBezTo>
                <a:cubicBezTo>
                  <a:pt x="1573381" y="819414"/>
                  <a:pt x="1354306" y="352689"/>
                  <a:pt x="994261" y="217434"/>
                </a:cubicBezTo>
                <a:cubicBezTo>
                  <a:pt x="634216" y="82179"/>
                  <a:pt x="140821" y="127899"/>
                  <a:pt x="22711" y="91704"/>
                </a:cubicBezTo>
                <a:cubicBezTo>
                  <a:pt x="-95399" y="55509"/>
                  <a:pt x="285601" y="4074"/>
                  <a:pt x="285601" y="264"/>
                </a:cubicBezTo>
                <a:cubicBezTo>
                  <a:pt x="285601" y="-3546"/>
                  <a:pt x="34141" y="34554"/>
                  <a:pt x="22711" y="68844"/>
                </a:cubicBezTo>
                <a:cubicBezTo>
                  <a:pt x="11281" y="103134"/>
                  <a:pt x="217021" y="206004"/>
                  <a:pt x="217021" y="2060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788024" y="3650218"/>
            <a:ext cx="0" cy="67722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/>
          <p:cNvSpPr/>
          <p:nvPr/>
        </p:nvSpPr>
        <p:spPr>
          <a:xfrm rot="10800000">
            <a:off x="4860102" y="4370390"/>
            <a:ext cx="226864" cy="167104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252157" y="3675619"/>
            <a:ext cx="0" cy="67722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/>
        </p:nvSpPr>
        <p:spPr>
          <a:xfrm rot="10800000">
            <a:off x="2922017" y="4400394"/>
            <a:ext cx="226864" cy="167104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1" name="TextBox 20"/>
          <p:cNvSpPr txBox="1"/>
          <p:nvPr/>
        </p:nvSpPr>
        <p:spPr>
          <a:xfrm>
            <a:off x="2936847" y="445798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8975" y="446679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2682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Sliding Window protocols tend to be “</a:t>
            </a:r>
            <a:r>
              <a:rPr lang="en-AU" dirty="0" err="1">
                <a:latin typeface="Powderfinger Type" charset="0"/>
                <a:ea typeface="Powderfinger Type" charset="0"/>
                <a:cs typeface="Powderfinger Type" charset="0"/>
              </a:rPr>
              <a:t>bursty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0896" y="4620577"/>
            <a:ext cx="574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charset="0"/>
                <a:ea typeface="AhnbergHand" charset="0"/>
                <a:cs typeface="AhnbergHand" charset="0"/>
              </a:rPr>
              <a:t>time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85755" y="2923111"/>
            <a:ext cx="13420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>
                <a:latin typeface="AhnbergHand" charset="0"/>
                <a:ea typeface="AhnbergHand" charset="0"/>
                <a:cs typeface="AhnbergHand" charset="0"/>
              </a:rPr>
              <a:t>Sending rate</a:t>
            </a:r>
            <a:endParaRPr lang="en-AU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45808" y="1756018"/>
            <a:ext cx="171450" cy="2658820"/>
          </a:xfrm>
          <a:custGeom>
            <a:avLst/>
            <a:gdLst>
              <a:gd name="connsiteX0" fmla="*/ 0 w 228600"/>
              <a:gd name="connsiteY0" fmla="*/ 3545093 h 3545093"/>
              <a:gd name="connsiteX1" fmla="*/ 91440 w 228600"/>
              <a:gd name="connsiteY1" fmla="*/ 2322083 h 3545093"/>
              <a:gd name="connsiteX2" fmla="*/ 125730 w 228600"/>
              <a:gd name="connsiteY2" fmla="*/ 127523 h 3545093"/>
              <a:gd name="connsiteX3" fmla="*/ 22860 w 228600"/>
              <a:gd name="connsiteY3" fmla="*/ 276113 h 3545093"/>
              <a:gd name="connsiteX4" fmla="*/ 102870 w 228600"/>
              <a:gd name="connsiteY4" fmla="*/ 1793 h 3545093"/>
              <a:gd name="connsiteX5" fmla="*/ 228600 w 228600"/>
              <a:gd name="connsiteY5" fmla="*/ 150383 h 354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3545093">
                <a:moveTo>
                  <a:pt x="0" y="3545093"/>
                </a:moveTo>
                <a:cubicBezTo>
                  <a:pt x="35242" y="3218385"/>
                  <a:pt x="70485" y="2891678"/>
                  <a:pt x="91440" y="2322083"/>
                </a:cubicBezTo>
                <a:cubicBezTo>
                  <a:pt x="112395" y="1752488"/>
                  <a:pt x="137160" y="468518"/>
                  <a:pt x="125730" y="127523"/>
                </a:cubicBezTo>
                <a:cubicBezTo>
                  <a:pt x="114300" y="-213472"/>
                  <a:pt x="26670" y="297068"/>
                  <a:pt x="22860" y="276113"/>
                </a:cubicBezTo>
                <a:cubicBezTo>
                  <a:pt x="19050" y="255158"/>
                  <a:pt x="68580" y="22748"/>
                  <a:pt x="102870" y="1793"/>
                </a:cubicBezTo>
                <a:cubicBezTo>
                  <a:pt x="137160" y="-19162"/>
                  <a:pt x="228600" y="150383"/>
                  <a:pt x="228600" y="150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Freeform 7"/>
          <p:cNvSpPr/>
          <p:nvPr/>
        </p:nvSpPr>
        <p:spPr>
          <a:xfrm>
            <a:off x="1122997" y="2443163"/>
            <a:ext cx="5357813" cy="2005965"/>
          </a:xfrm>
          <a:custGeom>
            <a:avLst/>
            <a:gdLst>
              <a:gd name="connsiteX0" fmla="*/ 0 w 7143750"/>
              <a:gd name="connsiteY0" fmla="*/ 2651760 h 2674620"/>
              <a:gd name="connsiteX1" fmla="*/ 57150 w 7143750"/>
              <a:gd name="connsiteY1" fmla="*/ 0 h 2674620"/>
              <a:gd name="connsiteX2" fmla="*/ 411480 w 7143750"/>
              <a:gd name="connsiteY2" fmla="*/ 0 h 2674620"/>
              <a:gd name="connsiteX3" fmla="*/ 365760 w 7143750"/>
              <a:gd name="connsiteY3" fmla="*/ 2651760 h 2674620"/>
              <a:gd name="connsiteX4" fmla="*/ 2286000 w 7143750"/>
              <a:gd name="connsiteY4" fmla="*/ 2674620 h 2674620"/>
              <a:gd name="connsiteX5" fmla="*/ 2320290 w 7143750"/>
              <a:gd name="connsiteY5" fmla="*/ 57150 h 2674620"/>
              <a:gd name="connsiteX6" fmla="*/ 2754630 w 7143750"/>
              <a:gd name="connsiteY6" fmla="*/ 57150 h 2674620"/>
              <a:gd name="connsiteX7" fmla="*/ 2754630 w 7143750"/>
              <a:gd name="connsiteY7" fmla="*/ 2640330 h 2674620"/>
              <a:gd name="connsiteX8" fmla="*/ 4686300 w 7143750"/>
              <a:gd name="connsiteY8" fmla="*/ 2537460 h 2674620"/>
              <a:gd name="connsiteX9" fmla="*/ 4617720 w 7143750"/>
              <a:gd name="connsiteY9" fmla="*/ 0 h 2674620"/>
              <a:gd name="connsiteX10" fmla="*/ 5109210 w 7143750"/>
              <a:gd name="connsiteY10" fmla="*/ 0 h 2674620"/>
              <a:gd name="connsiteX11" fmla="*/ 5246370 w 7143750"/>
              <a:gd name="connsiteY11" fmla="*/ 2491740 h 2674620"/>
              <a:gd name="connsiteX12" fmla="*/ 7143750 w 7143750"/>
              <a:gd name="connsiteY12" fmla="*/ 2468880 h 267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43750" h="2674620">
                <a:moveTo>
                  <a:pt x="0" y="2651760"/>
                </a:moveTo>
                <a:lnTo>
                  <a:pt x="57150" y="0"/>
                </a:lnTo>
                <a:lnTo>
                  <a:pt x="411480" y="0"/>
                </a:lnTo>
                <a:lnTo>
                  <a:pt x="365760" y="2651760"/>
                </a:lnTo>
                <a:lnTo>
                  <a:pt x="2286000" y="2674620"/>
                </a:lnTo>
                <a:lnTo>
                  <a:pt x="2320290" y="57150"/>
                </a:lnTo>
                <a:lnTo>
                  <a:pt x="2754630" y="57150"/>
                </a:lnTo>
                <a:lnTo>
                  <a:pt x="2754630" y="2640330"/>
                </a:lnTo>
                <a:lnTo>
                  <a:pt x="4686300" y="2537460"/>
                </a:lnTo>
                <a:lnTo>
                  <a:pt x="4617720" y="0"/>
                </a:lnTo>
                <a:lnTo>
                  <a:pt x="5109210" y="0"/>
                </a:lnTo>
                <a:lnTo>
                  <a:pt x="5246370" y="2491740"/>
                </a:lnTo>
                <a:lnTo>
                  <a:pt x="7143750" y="246888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Freeform 3"/>
          <p:cNvSpPr/>
          <p:nvPr/>
        </p:nvSpPr>
        <p:spPr>
          <a:xfrm>
            <a:off x="745808" y="4226142"/>
            <a:ext cx="7426237" cy="282994"/>
          </a:xfrm>
          <a:custGeom>
            <a:avLst/>
            <a:gdLst>
              <a:gd name="connsiteX0" fmla="*/ 0 w 9901649"/>
              <a:gd name="connsiteY0" fmla="*/ 251595 h 377325"/>
              <a:gd name="connsiteX1" fmla="*/ 2457450 w 9901649"/>
              <a:gd name="connsiteY1" fmla="*/ 274455 h 377325"/>
              <a:gd name="connsiteX2" fmla="*/ 7235190 w 9901649"/>
              <a:gd name="connsiteY2" fmla="*/ 68715 h 377325"/>
              <a:gd name="connsiteX3" fmla="*/ 9726930 w 9901649"/>
              <a:gd name="connsiteY3" fmla="*/ 183015 h 377325"/>
              <a:gd name="connsiteX4" fmla="*/ 9441180 w 9901649"/>
              <a:gd name="connsiteY4" fmla="*/ 135 h 377325"/>
              <a:gd name="connsiteX5" fmla="*/ 9898380 w 9901649"/>
              <a:gd name="connsiteY5" fmla="*/ 217305 h 377325"/>
              <a:gd name="connsiteX6" fmla="*/ 9658350 w 9901649"/>
              <a:gd name="connsiteY6" fmla="*/ 377325 h 37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1649" h="377325">
                <a:moveTo>
                  <a:pt x="0" y="251595"/>
                </a:moveTo>
                <a:cubicBezTo>
                  <a:pt x="625792" y="278265"/>
                  <a:pt x="1251585" y="304935"/>
                  <a:pt x="2457450" y="274455"/>
                </a:cubicBezTo>
                <a:cubicBezTo>
                  <a:pt x="3663315" y="243975"/>
                  <a:pt x="6023610" y="83955"/>
                  <a:pt x="7235190" y="68715"/>
                </a:cubicBezTo>
                <a:cubicBezTo>
                  <a:pt x="8446770" y="53475"/>
                  <a:pt x="9359265" y="194445"/>
                  <a:pt x="9726930" y="183015"/>
                </a:cubicBezTo>
                <a:cubicBezTo>
                  <a:pt x="10094595" y="171585"/>
                  <a:pt x="9412605" y="-5580"/>
                  <a:pt x="9441180" y="135"/>
                </a:cubicBezTo>
                <a:cubicBezTo>
                  <a:pt x="9469755" y="5850"/>
                  <a:pt x="9862185" y="154440"/>
                  <a:pt x="9898380" y="217305"/>
                </a:cubicBezTo>
                <a:cubicBezTo>
                  <a:pt x="9934575" y="280170"/>
                  <a:pt x="9658350" y="377325"/>
                  <a:pt x="9658350" y="37732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TextBox 8"/>
          <p:cNvSpPr txBox="1"/>
          <p:nvPr/>
        </p:nvSpPr>
        <p:spPr>
          <a:xfrm>
            <a:off x="1795411" y="1188497"/>
            <a:ext cx="22637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charset="0"/>
                <a:ea typeface="AhnbergHand" charset="0"/>
                <a:cs typeface="AhnbergHand" charset="0"/>
              </a:rPr>
              <a:t>Send a window of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8175" y="1578590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charset="0"/>
                <a:ea typeface="AhnbergHand" charset="0"/>
                <a:cs typeface="AhnbergHand" charset="0"/>
              </a:rPr>
              <a:t>Wait for </a:t>
            </a:r>
            <a:r>
              <a:rPr lang="en-AU" sz="1350" dirty="0" err="1">
                <a:latin typeface="AhnbergHand" charset="0"/>
                <a:ea typeface="AhnbergHand" charset="0"/>
                <a:cs typeface="AhnbergHand" charset="0"/>
              </a:rPr>
              <a:t>acks</a:t>
            </a:r>
            <a:r>
              <a:rPr lang="en-AU" sz="1350" dirty="0">
                <a:latin typeface="AhnbergHand" charset="0"/>
                <a:ea typeface="AhnbergHand" charset="0"/>
                <a:cs typeface="AhnbergHand" charset="0"/>
              </a:rPr>
              <a:t> to advertise re-opened window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2656" y="1952191"/>
            <a:ext cx="22637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>
                <a:latin typeface="AhnbergHand" charset="0"/>
                <a:ea typeface="AhnbergHand" charset="0"/>
                <a:cs typeface="AhnbergHand" charset="0"/>
              </a:rPr>
              <a:t>Send a window of data</a:t>
            </a:r>
            <a:endParaRPr lang="en-AU" sz="1350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54039" y="1423035"/>
            <a:ext cx="411896" cy="893189"/>
          </a:xfrm>
          <a:custGeom>
            <a:avLst/>
            <a:gdLst>
              <a:gd name="connsiteX0" fmla="*/ 549195 w 549195"/>
              <a:gd name="connsiteY0" fmla="*/ 0 h 1190918"/>
              <a:gd name="connsiteX1" fmla="*/ 69135 w 549195"/>
              <a:gd name="connsiteY1" fmla="*/ 960120 h 1190918"/>
              <a:gd name="connsiteX2" fmla="*/ 46275 w 549195"/>
              <a:gd name="connsiteY2" fmla="*/ 1188720 h 1190918"/>
              <a:gd name="connsiteX3" fmla="*/ 555 w 549195"/>
              <a:gd name="connsiteY3" fmla="*/ 880110 h 1190918"/>
              <a:gd name="connsiteX4" fmla="*/ 80565 w 549195"/>
              <a:gd name="connsiteY4" fmla="*/ 1154430 h 1190918"/>
              <a:gd name="connsiteX5" fmla="*/ 252015 w 549195"/>
              <a:gd name="connsiteY5" fmla="*/ 914400 h 11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195" h="1190918">
                <a:moveTo>
                  <a:pt x="549195" y="0"/>
                </a:moveTo>
                <a:cubicBezTo>
                  <a:pt x="351075" y="381000"/>
                  <a:pt x="152955" y="762000"/>
                  <a:pt x="69135" y="960120"/>
                </a:cubicBezTo>
                <a:cubicBezTo>
                  <a:pt x="-14685" y="1158240"/>
                  <a:pt x="57705" y="1202055"/>
                  <a:pt x="46275" y="1188720"/>
                </a:cubicBezTo>
                <a:cubicBezTo>
                  <a:pt x="34845" y="1175385"/>
                  <a:pt x="-5160" y="885825"/>
                  <a:pt x="555" y="880110"/>
                </a:cubicBezTo>
                <a:cubicBezTo>
                  <a:pt x="6270" y="874395"/>
                  <a:pt x="38655" y="1148715"/>
                  <a:pt x="80565" y="1154430"/>
                </a:cubicBezTo>
                <a:cubicBezTo>
                  <a:pt x="122475" y="1160145"/>
                  <a:pt x="252015" y="914400"/>
                  <a:pt x="252015" y="914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3" name="Freeform 12"/>
          <p:cNvSpPr/>
          <p:nvPr/>
        </p:nvSpPr>
        <p:spPr>
          <a:xfrm>
            <a:off x="3268632" y="2203133"/>
            <a:ext cx="434688" cy="448153"/>
          </a:xfrm>
          <a:custGeom>
            <a:avLst/>
            <a:gdLst>
              <a:gd name="connsiteX0" fmla="*/ 579584 w 579584"/>
              <a:gd name="connsiteY0" fmla="*/ 0 h 597537"/>
              <a:gd name="connsiteX1" fmla="*/ 133814 w 579584"/>
              <a:gd name="connsiteY1" fmla="*/ 434340 h 597537"/>
              <a:gd name="connsiteX2" fmla="*/ 42374 w 579584"/>
              <a:gd name="connsiteY2" fmla="*/ 400050 h 597537"/>
              <a:gd name="connsiteX3" fmla="*/ 8084 w 579584"/>
              <a:gd name="connsiteY3" fmla="*/ 594360 h 597537"/>
              <a:gd name="connsiteX4" fmla="*/ 190964 w 579584"/>
              <a:gd name="connsiteY4" fmla="*/ 525780 h 59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84" h="597537">
                <a:moveTo>
                  <a:pt x="579584" y="0"/>
                </a:moveTo>
                <a:cubicBezTo>
                  <a:pt x="401466" y="183832"/>
                  <a:pt x="223349" y="367665"/>
                  <a:pt x="133814" y="434340"/>
                </a:cubicBezTo>
                <a:cubicBezTo>
                  <a:pt x="44279" y="501015"/>
                  <a:pt x="63329" y="373380"/>
                  <a:pt x="42374" y="400050"/>
                </a:cubicBezTo>
                <a:cubicBezTo>
                  <a:pt x="21419" y="426720"/>
                  <a:pt x="-16681" y="573405"/>
                  <a:pt x="8084" y="594360"/>
                </a:cubicBezTo>
                <a:cubicBezTo>
                  <a:pt x="32849" y="615315"/>
                  <a:pt x="190964" y="525780"/>
                  <a:pt x="190964" y="525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4" name="Freeform 13"/>
          <p:cNvSpPr/>
          <p:nvPr/>
        </p:nvSpPr>
        <p:spPr>
          <a:xfrm>
            <a:off x="1402828" y="2623185"/>
            <a:ext cx="1375028" cy="300038"/>
          </a:xfrm>
          <a:custGeom>
            <a:avLst/>
            <a:gdLst>
              <a:gd name="connsiteX0" fmla="*/ 232683 w 1833370"/>
              <a:gd name="connsiteY0" fmla="*/ 0 h 400050"/>
              <a:gd name="connsiteX1" fmla="*/ 61233 w 1833370"/>
              <a:gd name="connsiteY1" fmla="*/ 194310 h 400050"/>
              <a:gd name="connsiteX2" fmla="*/ 232683 w 1833370"/>
              <a:gd name="connsiteY2" fmla="*/ 388620 h 400050"/>
              <a:gd name="connsiteX3" fmla="*/ 84093 w 1833370"/>
              <a:gd name="connsiteY3" fmla="*/ 194310 h 400050"/>
              <a:gd name="connsiteX4" fmla="*/ 1764303 w 1833370"/>
              <a:gd name="connsiteY4" fmla="*/ 194310 h 400050"/>
              <a:gd name="connsiteX5" fmla="*/ 1501413 w 1833370"/>
              <a:gd name="connsiteY5" fmla="*/ 11430 h 400050"/>
              <a:gd name="connsiteX6" fmla="*/ 1832883 w 1833370"/>
              <a:gd name="connsiteY6" fmla="*/ 182880 h 400050"/>
              <a:gd name="connsiteX7" fmla="*/ 1581423 w 1833370"/>
              <a:gd name="connsiteY7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3370" h="400050">
                <a:moveTo>
                  <a:pt x="232683" y="0"/>
                </a:moveTo>
                <a:cubicBezTo>
                  <a:pt x="146958" y="64770"/>
                  <a:pt x="61233" y="129540"/>
                  <a:pt x="61233" y="194310"/>
                </a:cubicBezTo>
                <a:cubicBezTo>
                  <a:pt x="61233" y="259080"/>
                  <a:pt x="228873" y="388620"/>
                  <a:pt x="232683" y="388620"/>
                </a:cubicBezTo>
                <a:cubicBezTo>
                  <a:pt x="236493" y="388620"/>
                  <a:pt x="-171177" y="226695"/>
                  <a:pt x="84093" y="194310"/>
                </a:cubicBezTo>
                <a:cubicBezTo>
                  <a:pt x="339363" y="161925"/>
                  <a:pt x="1528083" y="224790"/>
                  <a:pt x="1764303" y="194310"/>
                </a:cubicBezTo>
                <a:cubicBezTo>
                  <a:pt x="2000523" y="163830"/>
                  <a:pt x="1489983" y="13335"/>
                  <a:pt x="1501413" y="11430"/>
                </a:cubicBezTo>
                <a:cubicBezTo>
                  <a:pt x="1512843" y="9525"/>
                  <a:pt x="1819548" y="118110"/>
                  <a:pt x="1832883" y="182880"/>
                </a:cubicBezTo>
                <a:cubicBezTo>
                  <a:pt x="1846218" y="247650"/>
                  <a:pt x="1581423" y="400050"/>
                  <a:pt x="1581423" y="4000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Freeform 14"/>
          <p:cNvSpPr/>
          <p:nvPr/>
        </p:nvSpPr>
        <p:spPr>
          <a:xfrm>
            <a:off x="1911668" y="1800226"/>
            <a:ext cx="394335" cy="909089"/>
          </a:xfrm>
          <a:custGeom>
            <a:avLst/>
            <a:gdLst>
              <a:gd name="connsiteX0" fmla="*/ 525780 w 525780"/>
              <a:gd name="connsiteY0" fmla="*/ 0 h 1212119"/>
              <a:gd name="connsiteX1" fmla="*/ 262890 w 525780"/>
              <a:gd name="connsiteY1" fmla="*/ 491490 h 1212119"/>
              <a:gd name="connsiteX2" fmla="*/ 137160 w 525780"/>
              <a:gd name="connsiteY2" fmla="*/ 1188720 h 1212119"/>
              <a:gd name="connsiteX3" fmla="*/ 434340 w 525780"/>
              <a:gd name="connsiteY3" fmla="*/ 822960 h 1212119"/>
              <a:gd name="connsiteX4" fmla="*/ 125730 w 525780"/>
              <a:gd name="connsiteY4" fmla="*/ 1211580 h 1212119"/>
              <a:gd name="connsiteX5" fmla="*/ 0 w 525780"/>
              <a:gd name="connsiteY5" fmla="*/ 914400 h 121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80" h="1212119">
                <a:moveTo>
                  <a:pt x="525780" y="0"/>
                </a:moveTo>
                <a:cubicBezTo>
                  <a:pt x="426720" y="146685"/>
                  <a:pt x="327660" y="293370"/>
                  <a:pt x="262890" y="491490"/>
                </a:cubicBezTo>
                <a:cubicBezTo>
                  <a:pt x="198120" y="689610"/>
                  <a:pt x="108585" y="1133475"/>
                  <a:pt x="137160" y="1188720"/>
                </a:cubicBezTo>
                <a:cubicBezTo>
                  <a:pt x="165735" y="1243965"/>
                  <a:pt x="436245" y="819150"/>
                  <a:pt x="434340" y="822960"/>
                </a:cubicBezTo>
                <a:cubicBezTo>
                  <a:pt x="432435" y="826770"/>
                  <a:pt x="198120" y="1196340"/>
                  <a:pt x="125730" y="1211580"/>
                </a:cubicBezTo>
                <a:cubicBezTo>
                  <a:pt x="53340" y="1226820"/>
                  <a:pt x="0" y="914400"/>
                  <a:pt x="0" y="914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Freeform 2"/>
          <p:cNvSpPr/>
          <p:nvPr/>
        </p:nvSpPr>
        <p:spPr>
          <a:xfrm>
            <a:off x="1024712" y="4550308"/>
            <a:ext cx="1840019" cy="230323"/>
          </a:xfrm>
          <a:custGeom>
            <a:avLst/>
            <a:gdLst>
              <a:gd name="connsiteX0" fmla="*/ 228912 w 2453359"/>
              <a:gd name="connsiteY0" fmla="*/ 0 h 307097"/>
              <a:gd name="connsiteX1" fmla="*/ 95423 w 2453359"/>
              <a:gd name="connsiteY1" fmla="*/ 146838 h 307097"/>
              <a:gd name="connsiteX2" fmla="*/ 228912 w 2453359"/>
              <a:gd name="connsiteY2" fmla="*/ 307025 h 307097"/>
              <a:gd name="connsiteX3" fmla="*/ 108772 w 2453359"/>
              <a:gd name="connsiteY3" fmla="*/ 126815 h 307097"/>
              <a:gd name="connsiteX4" fmla="*/ 2044363 w 2453359"/>
              <a:gd name="connsiteY4" fmla="*/ 153513 h 307097"/>
              <a:gd name="connsiteX5" fmla="*/ 2451505 w 2453359"/>
              <a:gd name="connsiteY5" fmla="*/ 120141 h 307097"/>
              <a:gd name="connsiteX6" fmla="*/ 2204550 w 2453359"/>
              <a:gd name="connsiteY6" fmla="*/ 80094 h 307097"/>
              <a:gd name="connsiteX7" fmla="*/ 2431482 w 2453359"/>
              <a:gd name="connsiteY7" fmla="*/ 133489 h 307097"/>
              <a:gd name="connsiteX8" fmla="*/ 2297992 w 2453359"/>
              <a:gd name="connsiteY8" fmla="*/ 253630 h 30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3359" h="307097">
                <a:moveTo>
                  <a:pt x="228912" y="0"/>
                </a:moveTo>
                <a:cubicBezTo>
                  <a:pt x="162167" y="47833"/>
                  <a:pt x="95423" y="95667"/>
                  <a:pt x="95423" y="146838"/>
                </a:cubicBezTo>
                <a:cubicBezTo>
                  <a:pt x="95423" y="198009"/>
                  <a:pt x="226687" y="310362"/>
                  <a:pt x="228912" y="307025"/>
                </a:cubicBezTo>
                <a:cubicBezTo>
                  <a:pt x="231137" y="303688"/>
                  <a:pt x="-193803" y="152400"/>
                  <a:pt x="108772" y="126815"/>
                </a:cubicBezTo>
                <a:cubicBezTo>
                  <a:pt x="411347" y="101230"/>
                  <a:pt x="1653908" y="154625"/>
                  <a:pt x="2044363" y="153513"/>
                </a:cubicBezTo>
                <a:cubicBezTo>
                  <a:pt x="2434818" y="152401"/>
                  <a:pt x="2424807" y="132377"/>
                  <a:pt x="2451505" y="120141"/>
                </a:cubicBezTo>
                <a:cubicBezTo>
                  <a:pt x="2478203" y="107905"/>
                  <a:pt x="2207887" y="77869"/>
                  <a:pt x="2204550" y="80094"/>
                </a:cubicBezTo>
                <a:cubicBezTo>
                  <a:pt x="2201213" y="82319"/>
                  <a:pt x="2415908" y="104566"/>
                  <a:pt x="2431482" y="133489"/>
                </a:cubicBezTo>
                <a:cubicBezTo>
                  <a:pt x="2447056" y="162412"/>
                  <a:pt x="2372524" y="208021"/>
                  <a:pt x="2297992" y="253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6" name="TextBox 15"/>
          <p:cNvSpPr txBox="1"/>
          <p:nvPr/>
        </p:nvSpPr>
        <p:spPr>
          <a:xfrm>
            <a:off x="1647292" y="4633119"/>
            <a:ext cx="6062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>
                <a:latin typeface="AhnbergHand" charset="0"/>
                <a:ea typeface="AhnbergHand" charset="0"/>
                <a:cs typeface="AhnbergHand" charset="0"/>
              </a:rPr>
              <a:t>1 RTT</a:t>
            </a:r>
          </a:p>
        </p:txBody>
      </p:sp>
    </p:spTree>
    <p:extLst>
      <p:ext uri="{BB962C8B-B14F-4D97-AF65-F5344CB8AC3E}">
        <p14:creationId xmlns:p14="http://schemas.microsoft.com/office/powerpoint/2010/main" val="116257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Flow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While TCP could send up to one window of data into the network as fast as it can, it is possible/likely that this would flood the network and generate packet loss</a:t>
            </a:r>
          </a:p>
          <a:p>
            <a:r>
              <a:rPr lang="en-AU" dirty="0"/>
              <a:t>The question is then how to regulate TCP’s sending behaviour so that it sends as much data as it can while avoiding network packet loss</a:t>
            </a:r>
          </a:p>
          <a:p>
            <a:r>
              <a:rPr lang="en-AU" dirty="0"/>
              <a:t>So lets look at networks</a:t>
            </a:r>
            <a:r>
              <a:rPr lang="mr-IN" dirty="0"/>
              <a:t>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058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Network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6364"/>
            <a:ext cx="7886700" cy="14682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dirty="0"/>
              <a:t>Networks routers are constructed of </a:t>
            </a:r>
            <a:r>
              <a:rPr lang="en-AU" b="1" dirty="0"/>
              <a:t>links</a:t>
            </a:r>
            <a:r>
              <a:rPr lang="en-AU" dirty="0"/>
              <a:t> and </a:t>
            </a:r>
            <a:r>
              <a:rPr lang="en-AU" b="1" dirty="0"/>
              <a:t>routers</a:t>
            </a:r>
          </a:p>
          <a:p>
            <a:r>
              <a:rPr lang="en-AU" b="1" dirty="0"/>
              <a:t>Links</a:t>
            </a:r>
            <a:r>
              <a:rPr lang="en-AU" dirty="0"/>
              <a:t> are a constant delay lossless pipe</a:t>
            </a:r>
          </a:p>
          <a:p>
            <a:r>
              <a:rPr lang="en-AU" b="1" dirty="0"/>
              <a:t>Routers</a:t>
            </a:r>
            <a:r>
              <a:rPr lang="en-AU" dirty="0"/>
              <a:t> are a buffered switch</a:t>
            </a:r>
          </a:p>
          <a:p>
            <a:pPr lvl="1"/>
            <a:r>
              <a:rPr lang="en-AU" dirty="0"/>
              <a:t>Buffers within the router constrain the total amount of data that can be held in the network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68693" y="3223260"/>
            <a:ext cx="2181701" cy="222885"/>
            <a:chOff x="1291590" y="4297680"/>
            <a:chExt cx="2908935" cy="297180"/>
          </a:xfrm>
        </p:grpSpPr>
        <p:sp>
          <p:nvSpPr>
            <p:cNvPr id="4" name="Right Arrow 3"/>
            <p:cNvSpPr/>
            <p:nvPr/>
          </p:nvSpPr>
          <p:spPr>
            <a:xfrm>
              <a:off x="1291590" y="429768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1735" y="429768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693" y="3613309"/>
            <a:ext cx="2181701" cy="222885"/>
            <a:chOff x="1291590" y="4789170"/>
            <a:chExt cx="2908935" cy="297180"/>
          </a:xfrm>
        </p:grpSpPr>
        <p:sp>
          <p:nvSpPr>
            <p:cNvPr id="5" name="Right Arrow 4"/>
            <p:cNvSpPr/>
            <p:nvPr/>
          </p:nvSpPr>
          <p:spPr>
            <a:xfrm>
              <a:off x="1291590" y="478917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1735" y="478917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8693" y="4003358"/>
            <a:ext cx="2181701" cy="228600"/>
            <a:chOff x="1291590" y="5337810"/>
            <a:chExt cx="2908935" cy="304800"/>
          </a:xfrm>
        </p:grpSpPr>
        <p:sp>
          <p:nvSpPr>
            <p:cNvPr id="6" name="Right Arrow 5"/>
            <p:cNvSpPr/>
            <p:nvPr/>
          </p:nvSpPr>
          <p:spPr>
            <a:xfrm>
              <a:off x="1291590" y="533781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51735" y="534543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13" name="Quad Arrow 12"/>
          <p:cNvSpPr/>
          <p:nvPr/>
        </p:nvSpPr>
        <p:spPr>
          <a:xfrm rot="2700000">
            <a:off x="3326130" y="3167539"/>
            <a:ext cx="1045845" cy="1045845"/>
          </a:xfrm>
          <a:prstGeom prst="quadArrow">
            <a:avLst>
              <a:gd name="adj1" fmla="val 9386"/>
              <a:gd name="adj2" fmla="val 16762"/>
              <a:gd name="adj3" fmla="val 2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grpSp>
        <p:nvGrpSpPr>
          <p:cNvPr id="21" name="Group 20"/>
          <p:cNvGrpSpPr/>
          <p:nvPr/>
        </p:nvGrpSpPr>
        <p:grpSpPr>
          <a:xfrm>
            <a:off x="4414545" y="3223260"/>
            <a:ext cx="2181701" cy="222885"/>
            <a:chOff x="5894827" y="4297680"/>
            <a:chExt cx="2908935" cy="297180"/>
          </a:xfrm>
        </p:grpSpPr>
        <p:sp>
          <p:nvSpPr>
            <p:cNvPr id="15" name="Right Arrow 14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14545" y="3579019"/>
            <a:ext cx="2181701" cy="222885"/>
            <a:chOff x="5894827" y="4297680"/>
            <a:chExt cx="2908935" cy="297180"/>
          </a:xfrm>
        </p:grpSpPr>
        <p:sp>
          <p:nvSpPr>
            <p:cNvPr id="23" name="Right Arrow 22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14545" y="3934778"/>
            <a:ext cx="2181701" cy="222885"/>
            <a:chOff x="5894827" y="4297680"/>
            <a:chExt cx="2908935" cy="297180"/>
          </a:xfrm>
        </p:grpSpPr>
        <p:sp>
          <p:nvSpPr>
            <p:cNvPr id="26" name="Right Arrow 25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895779" y="4404836"/>
            <a:ext cx="11625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/>
              <a:t>Input Buffers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14545" y="4387780"/>
            <a:ext cx="1297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Output Buffers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48898" y="4404836"/>
            <a:ext cx="6944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/>
              <a:t>Switch</a:t>
            </a:r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3745157700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4361</TotalTime>
  <Words>2536</Words>
  <Application>Microsoft Macintosh PowerPoint</Application>
  <PresentationFormat>On-screen Show (16:9)</PresentationFormat>
  <Paragraphs>294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ＭＳ Ｐゴシック</vt:lpstr>
      <vt:lpstr>AhnbergHand</vt:lpstr>
      <vt:lpstr>Arial</vt:lpstr>
      <vt:lpstr>Bradley Hand ITC TT-Bold</vt:lpstr>
      <vt:lpstr>Calibri</vt:lpstr>
      <vt:lpstr>Powderfinger Type</vt:lpstr>
      <vt:lpstr>Vadim's Writing</vt:lpstr>
      <vt:lpstr>APNIC33PowerPointTemplateFinal</vt:lpstr>
      <vt:lpstr>1_APNIC33PowerPointTemplateFinal</vt:lpstr>
      <vt:lpstr>3_APNIC33PowerPointTemplateFinal</vt:lpstr>
      <vt:lpstr>TCP and BBR</vt:lpstr>
      <vt:lpstr>The IP Architecture</vt:lpstr>
      <vt:lpstr>The IP Architecture</vt:lpstr>
      <vt:lpstr>The IP Architecture</vt:lpstr>
      <vt:lpstr>TCP</vt:lpstr>
      <vt:lpstr>TCP Sliding Window</vt:lpstr>
      <vt:lpstr>Sliding Window protocols tend to be “bursty”</vt:lpstr>
      <vt:lpstr>Flow Control</vt:lpstr>
      <vt:lpstr>Network Considerations</vt:lpstr>
      <vt:lpstr>Queue Formation in Network Buffers</vt:lpstr>
      <vt:lpstr>Buffer Considerations</vt:lpstr>
      <vt:lpstr>Buffer Considerations</vt:lpstr>
      <vt:lpstr>TCP Design Objectives</vt:lpstr>
      <vt:lpstr>It’s a Flow Control process</vt:lpstr>
      <vt:lpstr>How can we achieve this?</vt:lpstr>
      <vt:lpstr>A few more observations about TCP</vt:lpstr>
      <vt:lpstr>A few more observations about TCP</vt:lpstr>
      <vt:lpstr>A few more observations about TCP</vt:lpstr>
      <vt:lpstr>“Classic TCP” – TCP Reno</vt:lpstr>
      <vt:lpstr>Idealised TCP Reno</vt:lpstr>
      <vt:lpstr>TCP RENO and Idealized Queue Behaviour</vt:lpstr>
      <vt:lpstr>Reno is “coarse”</vt:lpstr>
      <vt:lpstr>Reno is too “coarse”</vt:lpstr>
      <vt:lpstr>Refinements to TCP</vt:lpstr>
      <vt:lpstr>CUBIC</vt:lpstr>
      <vt:lpstr>Idealized CUBIC operation</vt:lpstr>
      <vt:lpstr>CUBIC and Queue formation</vt:lpstr>
      <vt:lpstr>CUBIC</vt:lpstr>
      <vt:lpstr>Can we do better?</vt:lpstr>
      <vt:lpstr>RTT and Delivery Rate with Queuing</vt:lpstr>
      <vt:lpstr>How to detect the onset of queuing?</vt:lpstr>
      <vt:lpstr>BBR Design Principles</vt:lpstr>
      <vt:lpstr>BBR</vt:lpstr>
      <vt:lpstr>Idealised BBR profile</vt:lpstr>
      <vt:lpstr>Idealised BBR profile</vt:lpstr>
      <vt:lpstr>BBR Politeness?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vs Cubic</vt:lpstr>
      <vt:lpstr>So what can we say about BBR?</vt:lpstr>
      <vt:lpstr>Why use BBR?</vt:lpstr>
      <vt:lpstr>Why not use BBR?</vt:lpstr>
      <vt:lpstr>While we are bad-mouthing BBR…</vt:lpstr>
      <vt:lpstr>Is this BBR experiment a failure?</vt:lpstr>
      <vt:lpstr>Where now?</vt:lpstr>
      <vt:lpstr>That’s it!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113</cp:revision>
  <dcterms:created xsi:type="dcterms:W3CDTF">2014-12-22T07:13:58Z</dcterms:created>
  <dcterms:modified xsi:type="dcterms:W3CDTF">2018-02-18T22:07:01Z</dcterms:modified>
</cp:coreProperties>
</file>