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5" r:id="rId3"/>
    <p:sldId id="367" r:id="rId4"/>
    <p:sldId id="336" r:id="rId5"/>
    <p:sldId id="286" r:id="rId6"/>
    <p:sldId id="287" r:id="rId7"/>
    <p:sldId id="368" r:id="rId8"/>
    <p:sldId id="369" r:id="rId9"/>
    <p:sldId id="288" r:id="rId10"/>
    <p:sldId id="289" r:id="rId11"/>
    <p:sldId id="349" r:id="rId12"/>
    <p:sldId id="350" r:id="rId13"/>
    <p:sldId id="292" r:id="rId14"/>
    <p:sldId id="356" r:id="rId15"/>
    <p:sldId id="352" r:id="rId16"/>
    <p:sldId id="294" r:id="rId17"/>
    <p:sldId id="295" r:id="rId18"/>
    <p:sldId id="296" r:id="rId19"/>
    <p:sldId id="297" r:id="rId20"/>
    <p:sldId id="353" r:id="rId21"/>
    <p:sldId id="299" r:id="rId22"/>
    <p:sldId id="301" r:id="rId23"/>
    <p:sldId id="338" r:id="rId24"/>
    <p:sldId id="339" r:id="rId25"/>
    <p:sldId id="304" r:id="rId26"/>
    <p:sldId id="305" r:id="rId27"/>
    <p:sldId id="306" r:id="rId28"/>
    <p:sldId id="307" r:id="rId29"/>
    <p:sldId id="348" r:id="rId30"/>
    <p:sldId id="354" r:id="rId31"/>
    <p:sldId id="309" r:id="rId32"/>
    <p:sldId id="355" r:id="rId33"/>
    <p:sldId id="311" r:id="rId34"/>
    <p:sldId id="312" r:id="rId35"/>
    <p:sldId id="316" r:id="rId36"/>
    <p:sldId id="357" r:id="rId37"/>
    <p:sldId id="342" r:id="rId38"/>
    <p:sldId id="319" r:id="rId39"/>
    <p:sldId id="320" r:id="rId40"/>
    <p:sldId id="321" r:id="rId41"/>
    <p:sldId id="322" r:id="rId42"/>
    <p:sldId id="323" r:id="rId43"/>
    <p:sldId id="325" r:id="rId44"/>
    <p:sldId id="326" r:id="rId45"/>
    <p:sldId id="327" r:id="rId46"/>
    <p:sldId id="328" r:id="rId47"/>
    <p:sldId id="332" r:id="rId48"/>
    <p:sldId id="334" r:id="rId49"/>
    <p:sldId id="358" r:id="rId50"/>
    <p:sldId id="359" r:id="rId51"/>
    <p:sldId id="360" r:id="rId52"/>
    <p:sldId id="361" r:id="rId53"/>
    <p:sldId id="364" r:id="rId54"/>
    <p:sldId id="363" r:id="rId55"/>
    <p:sldId id="365" r:id="rId56"/>
    <p:sldId id="366" r:id="rId57"/>
    <p:sldId id="335" r:id="rId5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06"/>
    <p:restoredTop sz="94539"/>
  </p:normalViewPr>
  <p:slideViewPr>
    <p:cSldViewPr snapToGrid="0" snapToObjects="1">
      <p:cViewPr varScale="1">
        <p:scale>
          <a:sx n="220" d="100"/>
          <a:sy n="220" d="100"/>
        </p:scale>
        <p:origin x="28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569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27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313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5406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5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88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54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8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28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184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91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1352-7BE6-F44A-91AD-A4B2F2F591C1}" type="datetimeFigureOut">
              <a:rPr lang="en-US" smtClean="0"/>
              <a:t>4/30/19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80929-8AD6-A44E-A022-A7CE04137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2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 baseline="0">
          <a:solidFill>
            <a:schemeClr val="accent6">
              <a:lumMod val="50000"/>
            </a:schemeClr>
          </a:solidFill>
          <a:latin typeface="Powderfinger-Type" charset="0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bank.com.a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bank.com.a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ample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652" y="465517"/>
            <a:ext cx="6156684" cy="162017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DNSSEC, the DNS and Internet Security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5676" y="2895786"/>
            <a:ext cx="6156684" cy="1314450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Geoff Huston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Chief Scientist, APNIC</a:t>
            </a:r>
          </a:p>
          <a:p>
            <a:pPr algn="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370503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Port 443 Transport Layer Security (TLS) Connections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817" y="1369219"/>
            <a:ext cx="4764366" cy="326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5516" y="4947293"/>
            <a:ext cx="20024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/>
              <a:t>https://</a:t>
            </a:r>
            <a:r>
              <a:rPr lang="en-US" sz="825" err="1"/>
              <a:t>rhsecurity.wordpress.com</a:t>
            </a:r>
            <a:r>
              <a:rPr lang="en-US" sz="825"/>
              <a:t>/tag/</a:t>
            </a:r>
            <a:r>
              <a:rPr lang="en-US" sz="825" err="1"/>
              <a:t>tls</a:t>
            </a:r>
            <a:r>
              <a:rPr lang="en-US" sz="825"/>
              <a:t>/</a:t>
            </a:r>
          </a:p>
        </p:txBody>
      </p:sp>
      <p:sp>
        <p:nvSpPr>
          <p:cNvPr id="3" name="Freeform 2"/>
          <p:cNvSpPr/>
          <p:nvPr/>
        </p:nvSpPr>
        <p:spPr>
          <a:xfrm>
            <a:off x="3726498" y="2446406"/>
            <a:ext cx="1166626" cy="126917"/>
          </a:xfrm>
          <a:custGeom>
            <a:avLst/>
            <a:gdLst>
              <a:gd name="connsiteX0" fmla="*/ 70323 w 1555501"/>
              <a:gd name="connsiteY0" fmla="*/ 118889 h 169223"/>
              <a:gd name="connsiteX1" fmla="*/ 187769 w 1555501"/>
              <a:gd name="connsiteY1" fmla="*/ 110500 h 169223"/>
              <a:gd name="connsiteX2" fmla="*/ 825332 w 1555501"/>
              <a:gd name="connsiteY2" fmla="*/ 110500 h 169223"/>
              <a:gd name="connsiteX3" fmla="*/ 1437729 w 1555501"/>
              <a:gd name="connsiteY3" fmla="*/ 127278 h 169223"/>
              <a:gd name="connsiteX4" fmla="*/ 1521619 w 1555501"/>
              <a:gd name="connsiteY4" fmla="*/ 26610 h 169223"/>
              <a:gd name="connsiteX5" fmla="*/ 1035057 w 1555501"/>
              <a:gd name="connsiteY5" fmla="*/ 18221 h 169223"/>
              <a:gd name="connsiteX6" fmla="*/ 120657 w 1555501"/>
              <a:gd name="connsiteY6" fmla="*/ 9832 h 169223"/>
              <a:gd name="connsiteX7" fmla="*/ 36767 w 1555501"/>
              <a:gd name="connsiteY7" fmla="*/ 169223 h 16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5501" h="169223">
                <a:moveTo>
                  <a:pt x="70323" y="118889"/>
                </a:moveTo>
                <a:cubicBezTo>
                  <a:pt x="66128" y="115393"/>
                  <a:pt x="61934" y="111898"/>
                  <a:pt x="187769" y="110500"/>
                </a:cubicBezTo>
                <a:cubicBezTo>
                  <a:pt x="313604" y="109102"/>
                  <a:pt x="617005" y="107704"/>
                  <a:pt x="825332" y="110500"/>
                </a:cubicBezTo>
                <a:cubicBezTo>
                  <a:pt x="1033659" y="113296"/>
                  <a:pt x="1321681" y="141260"/>
                  <a:pt x="1437729" y="127278"/>
                </a:cubicBezTo>
                <a:cubicBezTo>
                  <a:pt x="1553777" y="113296"/>
                  <a:pt x="1588731" y="44786"/>
                  <a:pt x="1521619" y="26610"/>
                </a:cubicBezTo>
                <a:cubicBezTo>
                  <a:pt x="1454507" y="8434"/>
                  <a:pt x="1035057" y="18221"/>
                  <a:pt x="1035057" y="18221"/>
                </a:cubicBezTo>
                <a:cubicBezTo>
                  <a:pt x="801563" y="15425"/>
                  <a:pt x="287039" y="-15335"/>
                  <a:pt x="120657" y="9832"/>
                </a:cubicBezTo>
                <a:cubicBezTo>
                  <a:pt x="-45725" y="34999"/>
                  <a:pt x="-4479" y="102111"/>
                  <a:pt x="36767" y="1692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2992689" y="2321654"/>
            <a:ext cx="717343" cy="257961"/>
          </a:xfrm>
          <a:custGeom>
            <a:avLst/>
            <a:gdLst>
              <a:gd name="connsiteX0" fmla="*/ 956457 w 956457"/>
              <a:gd name="connsiteY0" fmla="*/ 234891 h 343948"/>
              <a:gd name="connsiteX1" fmla="*/ 679621 w 956457"/>
              <a:gd name="connsiteY1" fmla="*/ 167779 h 343948"/>
              <a:gd name="connsiteX2" fmla="*/ 117558 w 956457"/>
              <a:gd name="connsiteY2" fmla="*/ 167779 h 343948"/>
              <a:gd name="connsiteX3" fmla="*/ 218226 w 956457"/>
              <a:gd name="connsiteY3" fmla="*/ 0 h 343948"/>
              <a:gd name="connsiteX4" fmla="*/ 112 w 956457"/>
              <a:gd name="connsiteY4" fmla="*/ 167779 h 343948"/>
              <a:gd name="connsiteX5" fmla="*/ 251782 w 956457"/>
              <a:gd name="connsiteY5" fmla="*/ 343948 h 34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457" h="343948">
                <a:moveTo>
                  <a:pt x="956457" y="234891"/>
                </a:moveTo>
                <a:cubicBezTo>
                  <a:pt x="887947" y="206927"/>
                  <a:pt x="819437" y="178964"/>
                  <a:pt x="679621" y="167779"/>
                </a:cubicBezTo>
                <a:cubicBezTo>
                  <a:pt x="539804" y="156594"/>
                  <a:pt x="194457" y="195742"/>
                  <a:pt x="117558" y="167779"/>
                </a:cubicBezTo>
                <a:cubicBezTo>
                  <a:pt x="40659" y="139816"/>
                  <a:pt x="237800" y="0"/>
                  <a:pt x="218226" y="0"/>
                </a:cubicBezTo>
                <a:cubicBezTo>
                  <a:pt x="198652" y="0"/>
                  <a:pt x="-5481" y="110454"/>
                  <a:pt x="112" y="167779"/>
                </a:cubicBezTo>
                <a:cubicBezTo>
                  <a:pt x="5705" y="225104"/>
                  <a:pt x="128743" y="284526"/>
                  <a:pt x="251782" y="3439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 rot="20110336">
            <a:off x="1289109" y="1831803"/>
            <a:ext cx="2571538" cy="71558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does the client</a:t>
            </a:r>
          </a:p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“</a:t>
            </a:r>
            <a:r>
              <a:rPr lang="en-US" sz="1350" dirty="0" err="1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recognise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” this certificate</a:t>
            </a:r>
          </a:p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as valid?</a:t>
            </a:r>
          </a:p>
        </p:txBody>
      </p:sp>
    </p:spTree>
    <p:extLst>
      <p:ext uri="{BB962C8B-B14F-4D97-AF65-F5344CB8AC3E}">
        <p14:creationId xmlns:p14="http://schemas.microsoft.com/office/powerpoint/2010/main" val="7763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B5C2-CF59-344F-8B93-4C89BFF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Server’s Certificate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EA97D-9AE8-E440-9B5B-194BC33A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06" y="967154"/>
            <a:ext cx="3517685" cy="41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7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B5C2-CF59-344F-8B93-4C89BFF9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Server’s Certificate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EA97D-9AE8-E440-9B5B-194BC33A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06" y="967154"/>
            <a:ext cx="3517685" cy="4176346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DA27B699-0ADC-E94F-A08E-0BA9332D69EE}"/>
              </a:ext>
            </a:extLst>
          </p:cNvPr>
          <p:cNvSpPr/>
          <p:nvPr/>
        </p:nvSpPr>
        <p:spPr>
          <a:xfrm>
            <a:off x="1903062" y="2027447"/>
            <a:ext cx="1079858" cy="396107"/>
          </a:xfrm>
          <a:custGeom>
            <a:avLst/>
            <a:gdLst>
              <a:gd name="connsiteX0" fmla="*/ 394286 w 1439811"/>
              <a:gd name="connsiteY0" fmla="*/ 385996 h 528142"/>
              <a:gd name="connsiteX1" fmla="*/ 1249963 w 1439811"/>
              <a:gd name="connsiteY1" fmla="*/ 385996 h 528142"/>
              <a:gd name="connsiteX2" fmla="*/ 1375798 w 1439811"/>
              <a:gd name="connsiteY2" fmla="*/ 151104 h 528142"/>
              <a:gd name="connsiteX3" fmla="*/ 436231 w 1439811"/>
              <a:gd name="connsiteY3" fmla="*/ 102 h 528142"/>
              <a:gd name="connsiteX4" fmla="*/ 4 w 1439811"/>
              <a:gd name="connsiteY4" fmla="*/ 134326 h 528142"/>
              <a:gd name="connsiteX5" fmla="*/ 427842 w 1439811"/>
              <a:gd name="connsiteY5" fmla="*/ 495052 h 528142"/>
              <a:gd name="connsiteX6" fmla="*/ 620789 w 1439811"/>
              <a:gd name="connsiteY6" fmla="*/ 511830 h 5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9811" h="528142">
                <a:moveTo>
                  <a:pt x="394286" y="385996"/>
                </a:moveTo>
                <a:cubicBezTo>
                  <a:pt x="740332" y="405570"/>
                  <a:pt x="1086378" y="425145"/>
                  <a:pt x="1249963" y="385996"/>
                </a:cubicBezTo>
                <a:cubicBezTo>
                  <a:pt x="1413548" y="346847"/>
                  <a:pt x="1511420" y="215420"/>
                  <a:pt x="1375798" y="151104"/>
                </a:cubicBezTo>
                <a:cubicBezTo>
                  <a:pt x="1240176" y="86788"/>
                  <a:pt x="665530" y="2898"/>
                  <a:pt x="436231" y="102"/>
                </a:cubicBezTo>
                <a:cubicBezTo>
                  <a:pt x="206932" y="-2694"/>
                  <a:pt x="1402" y="51834"/>
                  <a:pt x="4" y="134326"/>
                </a:cubicBezTo>
                <a:cubicBezTo>
                  <a:pt x="-1394" y="216818"/>
                  <a:pt x="324378" y="432135"/>
                  <a:pt x="427842" y="495052"/>
                </a:cubicBezTo>
                <a:cubicBezTo>
                  <a:pt x="531306" y="557969"/>
                  <a:pt x="620789" y="511830"/>
                  <a:pt x="620789" y="51183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2A33FFF-7386-4E42-BF7E-60F02E3E1441}"/>
              </a:ext>
            </a:extLst>
          </p:cNvPr>
          <p:cNvSpPr/>
          <p:nvPr/>
        </p:nvSpPr>
        <p:spPr>
          <a:xfrm>
            <a:off x="3098496" y="2156643"/>
            <a:ext cx="115938" cy="300729"/>
          </a:xfrm>
          <a:custGeom>
            <a:avLst/>
            <a:gdLst>
              <a:gd name="connsiteX0" fmla="*/ 0 w 154584"/>
              <a:gd name="connsiteY0" fmla="*/ 79511 h 400972"/>
              <a:gd name="connsiteX1" fmla="*/ 142613 w 154584"/>
              <a:gd name="connsiteY1" fmla="*/ 4010 h 400972"/>
              <a:gd name="connsiteX2" fmla="*/ 134224 w 154584"/>
              <a:gd name="connsiteY2" fmla="*/ 188568 h 400972"/>
              <a:gd name="connsiteX3" fmla="*/ 33556 w 154584"/>
              <a:gd name="connsiteY3" fmla="*/ 222123 h 400972"/>
              <a:gd name="connsiteX4" fmla="*/ 33556 w 154584"/>
              <a:gd name="connsiteY4" fmla="*/ 381514 h 400972"/>
              <a:gd name="connsiteX5" fmla="*/ 50334 w 154584"/>
              <a:gd name="connsiteY5" fmla="*/ 398292 h 40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584" h="400972">
                <a:moveTo>
                  <a:pt x="0" y="79511"/>
                </a:moveTo>
                <a:cubicBezTo>
                  <a:pt x="60121" y="32672"/>
                  <a:pt x="120242" y="-14166"/>
                  <a:pt x="142613" y="4010"/>
                </a:cubicBezTo>
                <a:cubicBezTo>
                  <a:pt x="164984" y="22186"/>
                  <a:pt x="152400" y="152216"/>
                  <a:pt x="134224" y="188568"/>
                </a:cubicBezTo>
                <a:cubicBezTo>
                  <a:pt x="116048" y="224920"/>
                  <a:pt x="50334" y="189965"/>
                  <a:pt x="33556" y="222123"/>
                </a:cubicBezTo>
                <a:cubicBezTo>
                  <a:pt x="16778" y="254281"/>
                  <a:pt x="30760" y="352153"/>
                  <a:pt x="33556" y="381514"/>
                </a:cubicBezTo>
                <a:cubicBezTo>
                  <a:pt x="36352" y="410875"/>
                  <a:pt x="50334" y="398292"/>
                  <a:pt x="50334" y="398292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1CFDB8-A386-BF4C-9DA7-3C926D4CAA2B}"/>
              </a:ext>
            </a:extLst>
          </p:cNvPr>
          <p:cNvSpPr txBox="1"/>
          <p:nvPr/>
        </p:nvSpPr>
        <p:spPr>
          <a:xfrm rot="21357959">
            <a:off x="3330010" y="2213959"/>
            <a:ext cx="19667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How did my browser know that this is a valid cert?</a:t>
            </a:r>
          </a:p>
        </p:txBody>
      </p:sp>
    </p:spTree>
    <p:extLst>
      <p:ext uri="{BB962C8B-B14F-4D97-AF65-F5344CB8AC3E}">
        <p14:creationId xmlns:p14="http://schemas.microsoft.com/office/powerpoint/2010/main" val="257755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Domain Name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The Commonwealth Bank of Australia has generated a key pair</a:t>
            </a:r>
          </a:p>
          <a:p>
            <a:pPr>
              <a:spcBef>
                <a:spcPts val="900"/>
              </a:spcBef>
            </a:pPr>
            <a:r>
              <a:rPr lang="en-US" dirty="0"/>
              <a:t>And they passed a Certificate Signing Request to a company called “</a:t>
            </a:r>
            <a:r>
              <a:rPr lang="en-US" dirty="0" err="1"/>
              <a:t>Digicert</a:t>
            </a:r>
            <a:r>
              <a:rPr lang="en-US" dirty="0"/>
              <a:t>” (together with money)</a:t>
            </a:r>
          </a:p>
          <a:p>
            <a:pPr>
              <a:spcBef>
                <a:spcPts val="900"/>
              </a:spcBef>
            </a:pPr>
            <a:r>
              <a:rPr lang="en-US" dirty="0" err="1"/>
              <a:t>Digicert</a:t>
            </a:r>
            <a:r>
              <a:rPr lang="en-US" dirty="0"/>
              <a:t> is willing to vouch (in a certificate) that the entity who administers the domain name  </a:t>
            </a:r>
            <a:r>
              <a:rPr lang="en-US" dirty="0">
                <a:hlinkClick r:id="rId2"/>
              </a:rPr>
              <a:t>www.commbank.com.au</a:t>
            </a:r>
            <a:r>
              <a:rPr lang="en-US" dirty="0"/>
              <a:t> also has a certain public key value (partly because it got paid to do this!)</a:t>
            </a:r>
          </a:p>
          <a:p>
            <a:pPr>
              <a:spcBef>
                <a:spcPts val="900"/>
              </a:spcBef>
            </a:pPr>
            <a:r>
              <a:rPr lang="en-US" dirty="0"/>
              <a:t>So if I can associate this public key with a connection then I have a high degree of confidence that I’ve connected to the “real” </a:t>
            </a:r>
            <a:r>
              <a:rPr lang="en-US" dirty="0">
                <a:hlinkClick r:id="rId2"/>
              </a:rPr>
              <a:t>www.commbank.com.au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as long as I am also prepared to trust </a:t>
            </a:r>
            <a:r>
              <a:rPr lang="en-US" dirty="0" err="1"/>
              <a:t>Digicert</a:t>
            </a:r>
            <a:r>
              <a:rPr lang="en-US" dirty="0"/>
              <a:t>, and their certificate issuance processes, and that the certificates that they issue are always genuine</a:t>
            </a:r>
          </a:p>
        </p:txBody>
      </p:sp>
    </p:spTree>
    <p:extLst>
      <p:ext uri="{BB962C8B-B14F-4D97-AF65-F5344CB8AC3E}">
        <p14:creationId xmlns:p14="http://schemas.microsoft.com/office/powerpoint/2010/main" val="1039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Domain Name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The Commonwealth Bank of Australia has generated a key pair</a:t>
            </a:r>
          </a:p>
          <a:p>
            <a:pPr>
              <a:spcBef>
                <a:spcPts val="900"/>
              </a:spcBef>
            </a:pPr>
            <a:r>
              <a:rPr lang="en-US" dirty="0"/>
              <a:t>And they passed a Certificate Signing Request to a company called “</a:t>
            </a:r>
            <a:r>
              <a:rPr lang="en-US" dirty="0" err="1"/>
              <a:t>Digicert</a:t>
            </a:r>
            <a:r>
              <a:rPr lang="en-US" dirty="0"/>
              <a:t>” (together with money)</a:t>
            </a:r>
          </a:p>
          <a:p>
            <a:pPr>
              <a:spcBef>
                <a:spcPts val="900"/>
              </a:spcBef>
            </a:pPr>
            <a:r>
              <a:rPr lang="en-US" dirty="0" err="1"/>
              <a:t>Digicert</a:t>
            </a:r>
            <a:r>
              <a:rPr lang="en-US" dirty="0"/>
              <a:t> is willing to vouch (in a certificate) that the entity who administers the domain name  </a:t>
            </a:r>
            <a:r>
              <a:rPr lang="en-US" dirty="0">
                <a:hlinkClick r:id="rId2"/>
              </a:rPr>
              <a:t>www.commbank.com.au</a:t>
            </a:r>
            <a:r>
              <a:rPr lang="en-US" dirty="0"/>
              <a:t> also has a certain public key value (partly because it got paid to do this!)</a:t>
            </a:r>
          </a:p>
          <a:p>
            <a:pPr>
              <a:spcBef>
                <a:spcPts val="900"/>
              </a:spcBef>
            </a:pPr>
            <a:r>
              <a:rPr lang="en-US" dirty="0"/>
              <a:t>So if I can associate this public key with a connection then I have a high degree of confidence that I’ve connected to the “real” </a:t>
            </a:r>
            <a:r>
              <a:rPr lang="en-US" dirty="0">
                <a:hlinkClick r:id="rId2"/>
              </a:rPr>
              <a:t>www.commbank.com.au</a:t>
            </a:r>
            <a:endParaRPr lang="en-US" dirty="0"/>
          </a:p>
          <a:p>
            <a:pPr lvl="1">
              <a:spcBef>
                <a:spcPts val="900"/>
              </a:spcBef>
            </a:pPr>
            <a:r>
              <a:rPr lang="en-US" dirty="0"/>
              <a:t>as long as I am also prepared to trust </a:t>
            </a:r>
            <a:r>
              <a:rPr lang="en-US" dirty="0" err="1"/>
              <a:t>Digicert</a:t>
            </a:r>
            <a:r>
              <a:rPr lang="en-US" dirty="0"/>
              <a:t>, and their certificate issuance processes, and that the certificates that they issue are always genuine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03DF31-C7E8-464A-B5F0-8DED5A63409A}"/>
              </a:ext>
            </a:extLst>
          </p:cNvPr>
          <p:cNvSpPr txBox="1"/>
          <p:nvPr/>
        </p:nvSpPr>
        <p:spPr>
          <a:xfrm rot="21042893">
            <a:off x="1864349" y="4581505"/>
            <a:ext cx="2550698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Why should I trust them?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B7F6846-09EB-4D45-9B61-C9CC07C03D12}"/>
              </a:ext>
            </a:extLst>
          </p:cNvPr>
          <p:cNvSpPr/>
          <p:nvPr/>
        </p:nvSpPr>
        <p:spPr>
          <a:xfrm>
            <a:off x="4417764" y="4059368"/>
            <a:ext cx="605928" cy="605651"/>
          </a:xfrm>
          <a:custGeom>
            <a:avLst/>
            <a:gdLst>
              <a:gd name="connsiteX0" fmla="*/ 0 w 605928"/>
              <a:gd name="connsiteY0" fmla="*/ 589750 h 605651"/>
              <a:gd name="connsiteX1" fmla="*/ 77118 w 605928"/>
              <a:gd name="connsiteY1" fmla="*/ 589750 h 605651"/>
              <a:gd name="connsiteX2" fmla="*/ 385590 w 605928"/>
              <a:gd name="connsiteY2" fmla="*/ 424497 h 605651"/>
              <a:gd name="connsiteX3" fmla="*/ 490250 w 605928"/>
              <a:gd name="connsiteY3" fmla="*/ 60940 h 605651"/>
              <a:gd name="connsiteX4" fmla="*/ 385590 w 605928"/>
              <a:gd name="connsiteY4" fmla="*/ 66449 h 605651"/>
              <a:gd name="connsiteX5" fmla="*/ 484742 w 605928"/>
              <a:gd name="connsiteY5" fmla="*/ 348 h 605651"/>
              <a:gd name="connsiteX6" fmla="*/ 605928 w 605928"/>
              <a:gd name="connsiteY6" fmla="*/ 99499 h 605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5928" h="605651">
                <a:moveTo>
                  <a:pt x="0" y="589750"/>
                </a:moveTo>
                <a:cubicBezTo>
                  <a:pt x="6426" y="603521"/>
                  <a:pt x="12853" y="617292"/>
                  <a:pt x="77118" y="589750"/>
                </a:cubicBezTo>
                <a:cubicBezTo>
                  <a:pt x="141383" y="562208"/>
                  <a:pt x="316735" y="512632"/>
                  <a:pt x="385590" y="424497"/>
                </a:cubicBezTo>
                <a:cubicBezTo>
                  <a:pt x="454445" y="336362"/>
                  <a:pt x="490250" y="120615"/>
                  <a:pt x="490250" y="60940"/>
                </a:cubicBezTo>
                <a:cubicBezTo>
                  <a:pt x="490250" y="1265"/>
                  <a:pt x="386508" y="76548"/>
                  <a:pt x="385590" y="66449"/>
                </a:cubicBezTo>
                <a:cubicBezTo>
                  <a:pt x="384672" y="56350"/>
                  <a:pt x="448019" y="-5160"/>
                  <a:pt x="484742" y="348"/>
                </a:cubicBezTo>
                <a:cubicBezTo>
                  <a:pt x="521465" y="5856"/>
                  <a:pt x="563696" y="52677"/>
                  <a:pt x="605928" y="99499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54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684AF-9CE8-C648-8D53-6356FC96B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Digicert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28CF5-DC79-974C-87C1-35C0ECA0B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47" y="1312335"/>
            <a:ext cx="8229600" cy="2032566"/>
          </a:xfr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CFFB913E-9D0D-AA4F-A74F-B6F4C7E3256F}"/>
              </a:ext>
            </a:extLst>
          </p:cNvPr>
          <p:cNvSpPr/>
          <p:nvPr/>
        </p:nvSpPr>
        <p:spPr>
          <a:xfrm>
            <a:off x="920262" y="2970979"/>
            <a:ext cx="5027545" cy="118059"/>
          </a:xfrm>
          <a:custGeom>
            <a:avLst/>
            <a:gdLst>
              <a:gd name="connsiteX0" fmla="*/ 117230 w 5027545"/>
              <a:gd name="connsiteY0" fmla="*/ 12544 h 118059"/>
              <a:gd name="connsiteX1" fmla="*/ 216876 w 5027545"/>
              <a:gd name="connsiteY1" fmla="*/ 24267 h 118059"/>
              <a:gd name="connsiteX2" fmla="*/ 1025769 w 5027545"/>
              <a:gd name="connsiteY2" fmla="*/ 821 h 118059"/>
              <a:gd name="connsiteX3" fmla="*/ 3294184 w 5027545"/>
              <a:gd name="connsiteY3" fmla="*/ 59436 h 118059"/>
              <a:gd name="connsiteX4" fmla="*/ 5017476 w 5027545"/>
              <a:gd name="connsiteY4" fmla="*/ 12544 h 118059"/>
              <a:gd name="connsiteX5" fmla="*/ 3874476 w 5027545"/>
              <a:gd name="connsiteY5" fmla="*/ 118052 h 118059"/>
              <a:gd name="connsiteX6" fmla="*/ 1277815 w 5027545"/>
              <a:gd name="connsiteY6" fmla="*/ 18406 h 118059"/>
              <a:gd name="connsiteX7" fmla="*/ 0 w 5027545"/>
              <a:gd name="connsiteY7" fmla="*/ 94606 h 11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27545" h="118059">
                <a:moveTo>
                  <a:pt x="117230" y="12544"/>
                </a:moveTo>
                <a:cubicBezTo>
                  <a:pt x="91341" y="19382"/>
                  <a:pt x="65453" y="26221"/>
                  <a:pt x="216876" y="24267"/>
                </a:cubicBezTo>
                <a:cubicBezTo>
                  <a:pt x="368299" y="22313"/>
                  <a:pt x="512884" y="-5040"/>
                  <a:pt x="1025769" y="821"/>
                </a:cubicBezTo>
                <a:cubicBezTo>
                  <a:pt x="1538654" y="6682"/>
                  <a:pt x="2628900" y="57482"/>
                  <a:pt x="3294184" y="59436"/>
                </a:cubicBezTo>
                <a:cubicBezTo>
                  <a:pt x="3959468" y="61390"/>
                  <a:pt x="4920761" y="2775"/>
                  <a:pt x="5017476" y="12544"/>
                </a:cubicBezTo>
                <a:cubicBezTo>
                  <a:pt x="5114191" y="22313"/>
                  <a:pt x="4497753" y="117075"/>
                  <a:pt x="3874476" y="118052"/>
                </a:cubicBezTo>
                <a:cubicBezTo>
                  <a:pt x="3251199" y="119029"/>
                  <a:pt x="1923561" y="22314"/>
                  <a:pt x="1277815" y="18406"/>
                </a:cubicBezTo>
                <a:cubicBezTo>
                  <a:pt x="632069" y="14498"/>
                  <a:pt x="316034" y="54552"/>
                  <a:pt x="0" y="94606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39F10DA-70CD-114A-B871-A42FF2381E7C}"/>
              </a:ext>
            </a:extLst>
          </p:cNvPr>
          <p:cNvSpPr/>
          <p:nvPr/>
        </p:nvSpPr>
        <p:spPr>
          <a:xfrm>
            <a:off x="4050323" y="2501924"/>
            <a:ext cx="1978375" cy="740445"/>
          </a:xfrm>
          <a:custGeom>
            <a:avLst/>
            <a:gdLst>
              <a:gd name="connsiteX0" fmla="*/ 205154 w 1978375"/>
              <a:gd name="connsiteY0" fmla="*/ 282307 h 740445"/>
              <a:gd name="connsiteX1" fmla="*/ 93785 w 1978375"/>
              <a:gd name="connsiteY1" fmla="*/ 446430 h 740445"/>
              <a:gd name="connsiteX2" fmla="*/ 849923 w 1978375"/>
              <a:gd name="connsiteY2" fmla="*/ 739507 h 740445"/>
              <a:gd name="connsiteX3" fmla="*/ 1975339 w 1978375"/>
              <a:gd name="connsiteY3" fmla="*/ 340922 h 740445"/>
              <a:gd name="connsiteX4" fmla="*/ 1143000 w 1978375"/>
              <a:gd name="connsiteY4" fmla="*/ 953 h 740445"/>
              <a:gd name="connsiteX5" fmla="*/ 0 w 1978375"/>
              <a:gd name="connsiteY5" fmla="*/ 258861 h 74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8375" h="740445">
                <a:moveTo>
                  <a:pt x="205154" y="282307"/>
                </a:moveTo>
                <a:cubicBezTo>
                  <a:pt x="95739" y="326268"/>
                  <a:pt x="-13676" y="370230"/>
                  <a:pt x="93785" y="446430"/>
                </a:cubicBezTo>
                <a:cubicBezTo>
                  <a:pt x="201246" y="522630"/>
                  <a:pt x="536331" y="757092"/>
                  <a:pt x="849923" y="739507"/>
                </a:cubicBezTo>
                <a:cubicBezTo>
                  <a:pt x="1163515" y="721922"/>
                  <a:pt x="1926493" y="464014"/>
                  <a:pt x="1975339" y="340922"/>
                </a:cubicBezTo>
                <a:cubicBezTo>
                  <a:pt x="2024185" y="217830"/>
                  <a:pt x="1472223" y="14630"/>
                  <a:pt x="1143000" y="953"/>
                </a:cubicBezTo>
                <a:cubicBezTo>
                  <a:pt x="813777" y="-12724"/>
                  <a:pt x="406888" y="123068"/>
                  <a:pt x="0" y="258861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17404-13C4-8549-849B-12CE9664B28A}"/>
              </a:ext>
            </a:extLst>
          </p:cNvPr>
          <p:cNvSpPr txBox="1"/>
          <p:nvPr/>
        </p:nvSpPr>
        <p:spPr>
          <a:xfrm rot="21167674">
            <a:off x="1821526" y="3551870"/>
            <a:ext cx="495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Is this the sign of a conscientious CA?</a:t>
            </a:r>
          </a:p>
        </p:txBody>
      </p:sp>
    </p:spTree>
    <p:extLst>
      <p:ext uri="{BB962C8B-B14F-4D97-AF65-F5344CB8AC3E}">
        <p14:creationId xmlns:p14="http://schemas.microsoft.com/office/powerpoint/2010/main" val="388042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925A5C9-CF8F-CE43-9DC1-4C62241EE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7676" y="656142"/>
            <a:ext cx="5568461" cy="383121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80" y="-77118"/>
            <a:ext cx="2715824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Local Trust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0168" y="2797605"/>
            <a:ext cx="161697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hnbergHand" charset="0"/>
                <a:ea typeface="AhnbergHand" charset="0"/>
                <a:cs typeface="AhnbergHand" charset="0"/>
              </a:rPr>
              <a:t>The cert I’m being asked to trust was issued by a certification authority that my browser already trusts – so I trust that cert!</a:t>
            </a:r>
          </a:p>
        </p:txBody>
      </p:sp>
      <p:sp>
        <p:nvSpPr>
          <p:cNvPr id="6" name="Freeform 5"/>
          <p:cNvSpPr/>
          <p:nvPr/>
        </p:nvSpPr>
        <p:spPr>
          <a:xfrm>
            <a:off x="2639799" y="2894930"/>
            <a:ext cx="780263" cy="113252"/>
          </a:xfrm>
          <a:custGeom>
            <a:avLst/>
            <a:gdLst>
              <a:gd name="connsiteX0" fmla="*/ 0 w 1040350"/>
              <a:gd name="connsiteY0" fmla="*/ 75501 h 151002"/>
              <a:gd name="connsiteX1" fmla="*/ 461395 w 1040350"/>
              <a:gd name="connsiteY1" fmla="*/ 67112 h 151002"/>
              <a:gd name="connsiteX2" fmla="*/ 1015068 w 1040350"/>
              <a:gd name="connsiteY2" fmla="*/ 50334 h 151002"/>
              <a:gd name="connsiteX3" fmla="*/ 796954 w 1040350"/>
              <a:gd name="connsiteY3" fmla="*/ 0 h 151002"/>
              <a:gd name="connsiteX4" fmla="*/ 1040235 w 1040350"/>
              <a:gd name="connsiteY4" fmla="*/ 50334 h 151002"/>
              <a:gd name="connsiteX5" fmla="*/ 822121 w 1040350"/>
              <a:gd name="connsiteY5" fmla="*/ 151002 h 1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0350" h="151002">
                <a:moveTo>
                  <a:pt x="0" y="75501"/>
                </a:moveTo>
                <a:lnTo>
                  <a:pt x="461395" y="67112"/>
                </a:lnTo>
                <a:cubicBezTo>
                  <a:pt x="630573" y="62917"/>
                  <a:pt x="959142" y="61519"/>
                  <a:pt x="1015068" y="50334"/>
                </a:cubicBezTo>
                <a:cubicBezTo>
                  <a:pt x="1070994" y="39149"/>
                  <a:pt x="792760" y="0"/>
                  <a:pt x="796954" y="0"/>
                </a:cubicBezTo>
                <a:cubicBezTo>
                  <a:pt x="801148" y="0"/>
                  <a:pt x="1036041" y="25167"/>
                  <a:pt x="1040235" y="50334"/>
                </a:cubicBezTo>
                <a:cubicBezTo>
                  <a:pt x="1044429" y="75501"/>
                  <a:pt x="933275" y="113251"/>
                  <a:pt x="822121" y="151002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6650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 Trust or Local Credulity</a:t>
            </a:r>
            <a:r>
              <a:rPr lang="en-US" sz="2325" dirty="0"/>
              <a:t>*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54" y="1050721"/>
            <a:ext cx="4031859" cy="374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252" y="1585519"/>
            <a:ext cx="215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That</a:t>
            </a:r>
            <a:r>
              <a:rPr lang="uk-UA" sz="1350" dirty="0"/>
              <a:t>’</a:t>
            </a:r>
            <a:r>
              <a:rPr lang="en-US" sz="1350" dirty="0"/>
              <a:t>s a big list of people to </a:t>
            </a:r>
          </a:p>
          <a:p>
            <a:r>
              <a:rPr lang="en-US" sz="1350" dirty="0"/>
              <a:t>Trust</a:t>
            </a:r>
          </a:p>
          <a:p>
            <a:endParaRPr lang="en-US" sz="1350" dirty="0"/>
          </a:p>
          <a:p>
            <a:r>
              <a:rPr lang="en-US" sz="1350" dirty="0"/>
              <a:t>Are they all trustable?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397" y="4474845"/>
            <a:ext cx="1794542" cy="561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2404" y="4560570"/>
            <a:ext cx="342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61097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Credulity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54" y="1050721"/>
            <a:ext cx="4031859" cy="374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252" y="1585519"/>
            <a:ext cx="215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That</a:t>
            </a:r>
            <a:r>
              <a:rPr lang="uk-UA" sz="1350" dirty="0"/>
              <a:t>’</a:t>
            </a:r>
            <a:r>
              <a:rPr lang="en-US" sz="1350" dirty="0"/>
              <a:t>s a big list of people to </a:t>
            </a:r>
          </a:p>
          <a:p>
            <a:r>
              <a:rPr lang="en-US" sz="1350" dirty="0"/>
              <a:t>Trust</a:t>
            </a:r>
          </a:p>
          <a:p>
            <a:endParaRPr lang="en-US" sz="1350" dirty="0"/>
          </a:p>
          <a:p>
            <a:r>
              <a:rPr lang="en-US" sz="1350" dirty="0"/>
              <a:t>Are they all trustable?</a:t>
            </a:r>
          </a:p>
        </p:txBody>
      </p:sp>
      <p:sp>
        <p:nvSpPr>
          <p:cNvPr id="10" name="TextBox 9"/>
          <p:cNvSpPr txBox="1"/>
          <p:nvPr/>
        </p:nvSpPr>
        <p:spPr>
          <a:xfrm rot="20243328">
            <a:off x="2153888" y="2426994"/>
            <a:ext cx="1473480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b="1223"/>
          <a:stretch/>
        </p:blipFill>
        <p:spPr>
          <a:xfrm>
            <a:off x="4325500" y="2149453"/>
            <a:ext cx="3153661" cy="247624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651314" y="1938693"/>
            <a:ext cx="791070" cy="305710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4226498" y="1503226"/>
            <a:ext cx="1237643" cy="1965081"/>
          </a:xfrm>
          <a:custGeom>
            <a:avLst/>
            <a:gdLst>
              <a:gd name="connsiteX0" fmla="*/ 0 w 1585324"/>
              <a:gd name="connsiteY0" fmla="*/ 546381 h 2955601"/>
              <a:gd name="connsiteX1" fmla="*/ 1040234 w 1585324"/>
              <a:gd name="connsiteY1" fmla="*/ 1097 h 2955601"/>
              <a:gd name="connsiteX2" fmla="*/ 1568741 w 1585324"/>
              <a:gd name="connsiteY2" fmla="*/ 672216 h 2955601"/>
              <a:gd name="connsiteX3" fmla="*/ 1459684 w 1585324"/>
              <a:gd name="connsiteY3" fmla="*/ 2761075 h 2955601"/>
              <a:gd name="connsiteX4" fmla="*/ 1535185 w 1585324"/>
              <a:gd name="connsiteY4" fmla="*/ 2853354 h 2955601"/>
              <a:gd name="connsiteX5" fmla="*/ 1451295 w 1585324"/>
              <a:gd name="connsiteY5" fmla="*/ 2954021 h 2955601"/>
              <a:gd name="connsiteX6" fmla="*/ 1241570 w 1585324"/>
              <a:gd name="connsiteY6" fmla="*/ 2769464 h 295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5324" h="2955601">
                <a:moveTo>
                  <a:pt x="0" y="546381"/>
                </a:moveTo>
                <a:cubicBezTo>
                  <a:pt x="389388" y="263253"/>
                  <a:pt x="778777" y="-19875"/>
                  <a:pt x="1040234" y="1097"/>
                </a:cubicBezTo>
                <a:cubicBezTo>
                  <a:pt x="1301691" y="22069"/>
                  <a:pt x="1498833" y="212220"/>
                  <a:pt x="1568741" y="672216"/>
                </a:cubicBezTo>
                <a:cubicBezTo>
                  <a:pt x="1638649" y="1132212"/>
                  <a:pt x="1465277" y="2397552"/>
                  <a:pt x="1459684" y="2761075"/>
                </a:cubicBezTo>
                <a:cubicBezTo>
                  <a:pt x="1454091" y="3124598"/>
                  <a:pt x="1536583" y="2821196"/>
                  <a:pt x="1535185" y="2853354"/>
                </a:cubicBezTo>
                <a:cubicBezTo>
                  <a:pt x="1533787" y="2885512"/>
                  <a:pt x="1500231" y="2968003"/>
                  <a:pt x="1451295" y="2954021"/>
                </a:cubicBezTo>
                <a:cubicBezTo>
                  <a:pt x="1402359" y="2940039"/>
                  <a:pt x="1321964" y="2854751"/>
                  <a:pt x="1241570" y="276946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reeform 8"/>
          <p:cNvSpPr/>
          <p:nvPr/>
        </p:nvSpPr>
        <p:spPr>
          <a:xfrm>
            <a:off x="4343844" y="3451161"/>
            <a:ext cx="3361446" cy="503240"/>
          </a:xfrm>
          <a:custGeom>
            <a:avLst/>
            <a:gdLst>
              <a:gd name="connsiteX0" fmla="*/ 829551 w 4481928"/>
              <a:gd name="connsiteY0" fmla="*/ 113336 h 670986"/>
              <a:gd name="connsiteX1" fmla="*/ 762439 w 4481928"/>
              <a:gd name="connsiteY1" fmla="*/ 113336 h 670986"/>
              <a:gd name="connsiteX2" fmla="*/ 99708 w 4481928"/>
              <a:gd name="connsiteY2" fmla="*/ 96558 h 670986"/>
              <a:gd name="connsiteX3" fmla="*/ 57763 w 4481928"/>
              <a:gd name="connsiteY3" fmla="*/ 398561 h 670986"/>
              <a:gd name="connsiteX4" fmla="*/ 250710 w 4481928"/>
              <a:gd name="connsiteY4" fmla="*/ 667009 h 670986"/>
              <a:gd name="connsiteX5" fmla="*/ 2658351 w 4481928"/>
              <a:gd name="connsiteY5" fmla="*/ 566341 h 670986"/>
              <a:gd name="connsiteX6" fmla="*/ 3891532 w 4481928"/>
              <a:gd name="connsiteY6" fmla="*/ 524396 h 670986"/>
              <a:gd name="connsiteX7" fmla="*/ 4420039 w 4481928"/>
              <a:gd name="connsiteY7" fmla="*/ 516007 h 670986"/>
              <a:gd name="connsiteX8" fmla="*/ 4436817 w 4481928"/>
              <a:gd name="connsiteY8" fmla="*/ 172058 h 670986"/>
              <a:gd name="connsiteX9" fmla="*/ 4109646 w 4481928"/>
              <a:gd name="connsiteY9" fmla="*/ 4279 h 670986"/>
              <a:gd name="connsiteX10" fmla="*/ 1156721 w 4481928"/>
              <a:gd name="connsiteY10" fmla="*/ 46224 h 670986"/>
              <a:gd name="connsiteX11" fmla="*/ 703716 w 4481928"/>
              <a:gd name="connsiteY11" fmla="*/ 54613 h 67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81928" h="670986">
                <a:moveTo>
                  <a:pt x="829551" y="113336"/>
                </a:moveTo>
                <a:cubicBezTo>
                  <a:pt x="856815" y="114734"/>
                  <a:pt x="762439" y="113336"/>
                  <a:pt x="762439" y="113336"/>
                </a:cubicBezTo>
                <a:cubicBezTo>
                  <a:pt x="640798" y="110540"/>
                  <a:pt x="217154" y="49021"/>
                  <a:pt x="99708" y="96558"/>
                </a:cubicBezTo>
                <a:cubicBezTo>
                  <a:pt x="-17738" y="144095"/>
                  <a:pt x="32596" y="303486"/>
                  <a:pt x="57763" y="398561"/>
                </a:cubicBezTo>
                <a:cubicBezTo>
                  <a:pt x="82930" y="493636"/>
                  <a:pt x="-182721" y="639046"/>
                  <a:pt x="250710" y="667009"/>
                </a:cubicBezTo>
                <a:cubicBezTo>
                  <a:pt x="684141" y="694972"/>
                  <a:pt x="2658351" y="566341"/>
                  <a:pt x="2658351" y="566341"/>
                </a:cubicBezTo>
                <a:lnTo>
                  <a:pt x="3891532" y="524396"/>
                </a:lnTo>
                <a:cubicBezTo>
                  <a:pt x="4185147" y="516007"/>
                  <a:pt x="4329158" y="574730"/>
                  <a:pt x="4420039" y="516007"/>
                </a:cubicBezTo>
                <a:cubicBezTo>
                  <a:pt x="4510920" y="457284"/>
                  <a:pt x="4488549" y="257346"/>
                  <a:pt x="4436817" y="172058"/>
                </a:cubicBezTo>
                <a:cubicBezTo>
                  <a:pt x="4385085" y="86770"/>
                  <a:pt x="4656329" y="25251"/>
                  <a:pt x="4109646" y="4279"/>
                </a:cubicBezTo>
                <a:cubicBezTo>
                  <a:pt x="3562963" y="-16693"/>
                  <a:pt x="1156721" y="46224"/>
                  <a:pt x="1156721" y="46224"/>
                </a:cubicBezTo>
                <a:lnTo>
                  <a:pt x="703716" y="5461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3306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Credulity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44" y="1038137"/>
            <a:ext cx="4031859" cy="37467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6252" y="1585519"/>
            <a:ext cx="2154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That</a:t>
            </a:r>
            <a:r>
              <a:rPr lang="uk-UA" sz="1350" dirty="0"/>
              <a:t>’</a:t>
            </a:r>
            <a:r>
              <a:rPr lang="en-US" sz="1350" dirty="0"/>
              <a:t>s a big list of people to </a:t>
            </a:r>
          </a:p>
          <a:p>
            <a:r>
              <a:rPr lang="en-US" sz="1350" dirty="0"/>
              <a:t>Trust</a:t>
            </a:r>
          </a:p>
          <a:p>
            <a:endParaRPr lang="en-US" sz="1350" dirty="0"/>
          </a:p>
          <a:p>
            <a:r>
              <a:rPr lang="en-US" sz="1350" dirty="0"/>
              <a:t>Are they all trustable?</a:t>
            </a:r>
          </a:p>
        </p:txBody>
      </p:sp>
      <p:sp>
        <p:nvSpPr>
          <p:cNvPr id="7" name="Freeform 6"/>
          <p:cNvSpPr/>
          <p:nvPr/>
        </p:nvSpPr>
        <p:spPr>
          <a:xfrm>
            <a:off x="3571775" y="2086335"/>
            <a:ext cx="791070" cy="305710"/>
          </a:xfrm>
          <a:custGeom>
            <a:avLst/>
            <a:gdLst>
              <a:gd name="connsiteX0" fmla="*/ 1023240 w 1054760"/>
              <a:gd name="connsiteY0" fmla="*/ 145979 h 407613"/>
              <a:gd name="connsiteX1" fmla="*/ 947739 w 1054760"/>
              <a:gd name="connsiteY1" fmla="*/ 112423 h 407613"/>
              <a:gd name="connsiteX2" fmla="*/ 142396 w 1054760"/>
              <a:gd name="connsiteY2" fmla="*/ 3366 h 407613"/>
              <a:gd name="connsiteX3" fmla="*/ 8172 w 1054760"/>
              <a:gd name="connsiteY3" fmla="*/ 255036 h 407613"/>
              <a:gd name="connsiteX4" fmla="*/ 243064 w 1054760"/>
              <a:gd name="connsiteY4" fmla="*/ 389260 h 407613"/>
              <a:gd name="connsiteX5" fmla="*/ 956128 w 1054760"/>
              <a:gd name="connsiteY5" fmla="*/ 380871 h 407613"/>
              <a:gd name="connsiteX6" fmla="*/ 889016 w 1054760"/>
              <a:gd name="connsiteY6" fmla="*/ 154368 h 40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4760" h="407613">
                <a:moveTo>
                  <a:pt x="1023240" y="145979"/>
                </a:moveTo>
                <a:cubicBezTo>
                  <a:pt x="1058893" y="141085"/>
                  <a:pt x="1094546" y="136192"/>
                  <a:pt x="947739" y="112423"/>
                </a:cubicBezTo>
                <a:cubicBezTo>
                  <a:pt x="800932" y="88654"/>
                  <a:pt x="298990" y="-20403"/>
                  <a:pt x="142396" y="3366"/>
                </a:cubicBezTo>
                <a:cubicBezTo>
                  <a:pt x="-14198" y="27135"/>
                  <a:pt x="-8606" y="190720"/>
                  <a:pt x="8172" y="255036"/>
                </a:cubicBezTo>
                <a:cubicBezTo>
                  <a:pt x="24950" y="319352"/>
                  <a:pt x="85071" y="368288"/>
                  <a:pt x="243064" y="389260"/>
                </a:cubicBezTo>
                <a:cubicBezTo>
                  <a:pt x="401057" y="410232"/>
                  <a:pt x="848469" y="420020"/>
                  <a:pt x="956128" y="380871"/>
                </a:cubicBezTo>
                <a:cubicBezTo>
                  <a:pt x="1063787" y="341722"/>
                  <a:pt x="976401" y="248045"/>
                  <a:pt x="889016" y="154368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 rot="20243328">
            <a:off x="2153888" y="2426994"/>
            <a:ext cx="1473480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Evidently Not!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84" y="2979504"/>
            <a:ext cx="2814116" cy="188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85" y="2831764"/>
            <a:ext cx="2780021" cy="15948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081195" y="1999633"/>
            <a:ext cx="1444628" cy="2150825"/>
          </a:xfrm>
          <a:custGeom>
            <a:avLst/>
            <a:gdLst>
              <a:gd name="connsiteX0" fmla="*/ 0 w 1926170"/>
              <a:gd name="connsiteY0" fmla="*/ 228723 h 2867767"/>
              <a:gd name="connsiteX1" fmla="*/ 175846 w 1926170"/>
              <a:gd name="connsiteY1" fmla="*/ 114423 h 2867767"/>
              <a:gd name="connsiteX2" fmla="*/ 729762 w 1926170"/>
              <a:gd name="connsiteY2" fmla="*/ 114423 h 2867767"/>
              <a:gd name="connsiteX3" fmla="*/ 1644162 w 1926170"/>
              <a:gd name="connsiteY3" fmla="*/ 1600323 h 2867767"/>
              <a:gd name="connsiteX4" fmla="*/ 1776046 w 1926170"/>
              <a:gd name="connsiteY4" fmla="*/ 2822454 h 2867767"/>
              <a:gd name="connsiteX5" fmla="*/ 1925515 w 1926170"/>
              <a:gd name="connsiteY5" fmla="*/ 2629023 h 2867767"/>
              <a:gd name="connsiteX6" fmla="*/ 1714500 w 1926170"/>
              <a:gd name="connsiteY6" fmla="*/ 2857623 h 2867767"/>
              <a:gd name="connsiteX7" fmla="*/ 1635369 w 1926170"/>
              <a:gd name="connsiteY7" fmla="*/ 2593854 h 2867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6170" h="2867767">
                <a:moveTo>
                  <a:pt x="0" y="228723"/>
                </a:moveTo>
                <a:cubicBezTo>
                  <a:pt x="27109" y="181098"/>
                  <a:pt x="54219" y="133473"/>
                  <a:pt x="175846" y="114423"/>
                </a:cubicBezTo>
                <a:cubicBezTo>
                  <a:pt x="297473" y="95373"/>
                  <a:pt x="485043" y="-133227"/>
                  <a:pt x="729762" y="114423"/>
                </a:cubicBezTo>
                <a:cubicBezTo>
                  <a:pt x="974481" y="362073"/>
                  <a:pt x="1469781" y="1148985"/>
                  <a:pt x="1644162" y="1600323"/>
                </a:cubicBezTo>
                <a:cubicBezTo>
                  <a:pt x="1818543" y="2051661"/>
                  <a:pt x="1729154" y="2651004"/>
                  <a:pt x="1776046" y="2822454"/>
                </a:cubicBezTo>
                <a:cubicBezTo>
                  <a:pt x="1822938" y="2993904"/>
                  <a:pt x="1935773" y="2623162"/>
                  <a:pt x="1925515" y="2629023"/>
                </a:cubicBezTo>
                <a:cubicBezTo>
                  <a:pt x="1915257" y="2634885"/>
                  <a:pt x="1762858" y="2863484"/>
                  <a:pt x="1714500" y="2857623"/>
                </a:cubicBezTo>
                <a:cubicBezTo>
                  <a:pt x="1666142" y="2851762"/>
                  <a:pt x="1635369" y="2593854"/>
                  <a:pt x="1635369" y="259385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reeform 10"/>
          <p:cNvSpPr/>
          <p:nvPr/>
        </p:nvSpPr>
        <p:spPr>
          <a:xfrm>
            <a:off x="5444374" y="4018186"/>
            <a:ext cx="1777327" cy="964403"/>
          </a:xfrm>
          <a:custGeom>
            <a:avLst/>
            <a:gdLst>
              <a:gd name="connsiteX0" fmla="*/ 1462511 w 2369769"/>
              <a:gd name="connsiteY0" fmla="*/ 747678 h 833791"/>
              <a:gd name="connsiteX1" fmla="*/ 2095557 w 2369769"/>
              <a:gd name="connsiteY1" fmla="*/ 738885 h 833791"/>
              <a:gd name="connsiteX2" fmla="*/ 2359327 w 2369769"/>
              <a:gd name="connsiteY2" fmla="*/ 686131 h 833791"/>
              <a:gd name="connsiteX3" fmla="*/ 2262611 w 2369769"/>
              <a:gd name="connsiteY3" fmla="*/ 141008 h 833791"/>
              <a:gd name="connsiteX4" fmla="*/ 1770242 w 2369769"/>
              <a:gd name="connsiteY4" fmla="*/ 61878 h 833791"/>
              <a:gd name="connsiteX5" fmla="*/ 99703 w 2369769"/>
              <a:gd name="connsiteY5" fmla="*/ 53085 h 833791"/>
              <a:gd name="connsiteX6" fmla="*/ 310719 w 2369769"/>
              <a:gd name="connsiteY6" fmla="*/ 765262 h 833791"/>
              <a:gd name="connsiteX7" fmla="*/ 1304250 w 2369769"/>
              <a:gd name="connsiteY7" fmla="*/ 765262 h 83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769" h="833791">
                <a:moveTo>
                  <a:pt x="1462511" y="747678"/>
                </a:moveTo>
                <a:cubicBezTo>
                  <a:pt x="1704299" y="748410"/>
                  <a:pt x="1946088" y="749143"/>
                  <a:pt x="2095557" y="738885"/>
                </a:cubicBezTo>
                <a:cubicBezTo>
                  <a:pt x="2245026" y="728627"/>
                  <a:pt x="2331485" y="785777"/>
                  <a:pt x="2359327" y="686131"/>
                </a:cubicBezTo>
                <a:cubicBezTo>
                  <a:pt x="2387169" y="586485"/>
                  <a:pt x="2360792" y="245050"/>
                  <a:pt x="2262611" y="141008"/>
                </a:cubicBezTo>
                <a:cubicBezTo>
                  <a:pt x="2164430" y="36966"/>
                  <a:pt x="2130727" y="76532"/>
                  <a:pt x="1770242" y="61878"/>
                </a:cubicBezTo>
                <a:cubicBezTo>
                  <a:pt x="1409757" y="47224"/>
                  <a:pt x="342957" y="-64146"/>
                  <a:pt x="99703" y="53085"/>
                </a:cubicBezTo>
                <a:cubicBezTo>
                  <a:pt x="-143551" y="170316"/>
                  <a:pt x="109961" y="646566"/>
                  <a:pt x="310719" y="765262"/>
                </a:cubicBezTo>
                <a:cubicBezTo>
                  <a:pt x="511477" y="883958"/>
                  <a:pt x="907863" y="824610"/>
                  <a:pt x="1304250" y="765262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5526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7AE3D-B741-0749-8C01-6B1EDC5C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0"/>
          <a:stretch/>
        </p:blipFill>
        <p:spPr>
          <a:xfrm>
            <a:off x="2537827" y="1926597"/>
            <a:ext cx="4142108" cy="3153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3C4DA-8A5D-F747-A65D-55EB4FF4FD4D}"/>
              </a:ext>
            </a:extLst>
          </p:cNvPr>
          <p:cNvSpPr txBox="1"/>
          <p:nvPr/>
        </p:nvSpPr>
        <p:spPr>
          <a:xfrm>
            <a:off x="7515987" y="3095208"/>
            <a:ext cx="1157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My bank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72DB04A-A6C8-AC4B-8D4D-00A596522862}"/>
              </a:ext>
            </a:extLst>
          </p:cNvPr>
          <p:cNvSpPr/>
          <p:nvPr/>
        </p:nvSpPr>
        <p:spPr>
          <a:xfrm>
            <a:off x="6703918" y="3095208"/>
            <a:ext cx="851441" cy="200609"/>
          </a:xfrm>
          <a:custGeom>
            <a:avLst/>
            <a:gdLst>
              <a:gd name="connsiteX0" fmla="*/ 806876 w 851441"/>
              <a:gd name="connsiteY0" fmla="*/ 171205 h 200609"/>
              <a:gd name="connsiteX1" fmla="*/ 357010 w 851441"/>
              <a:gd name="connsiteY1" fmla="*/ 117417 h 200609"/>
              <a:gd name="connsiteX2" fmla="*/ 24501 w 851441"/>
              <a:gd name="connsiteY2" fmla="*/ 73408 h 200609"/>
              <a:gd name="connsiteX3" fmla="*/ 171196 w 851441"/>
              <a:gd name="connsiteY3" fmla="*/ 60 h 200609"/>
              <a:gd name="connsiteX4" fmla="*/ 52 w 851441"/>
              <a:gd name="connsiteY4" fmla="*/ 63628 h 200609"/>
              <a:gd name="connsiteX5" fmla="*/ 151637 w 851441"/>
              <a:gd name="connsiteY5" fmla="*/ 200544 h 200609"/>
              <a:gd name="connsiteX6" fmla="*/ 34281 w 851441"/>
              <a:gd name="connsiteY6" fmla="*/ 83188 h 200609"/>
              <a:gd name="connsiteX7" fmla="*/ 748198 w 851441"/>
              <a:gd name="connsiteY7" fmla="*/ 190764 h 200609"/>
              <a:gd name="connsiteX8" fmla="*/ 806876 w 851441"/>
              <a:gd name="connsiteY8" fmla="*/ 171205 h 20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1" h="200609">
                <a:moveTo>
                  <a:pt x="806876" y="171205"/>
                </a:moveTo>
                <a:cubicBezTo>
                  <a:pt x="741678" y="158981"/>
                  <a:pt x="357010" y="117417"/>
                  <a:pt x="357010" y="117417"/>
                </a:cubicBezTo>
                <a:cubicBezTo>
                  <a:pt x="226614" y="101118"/>
                  <a:pt x="55470" y="92968"/>
                  <a:pt x="24501" y="73408"/>
                </a:cubicBezTo>
                <a:cubicBezTo>
                  <a:pt x="-6468" y="53848"/>
                  <a:pt x="175271" y="1690"/>
                  <a:pt x="171196" y="60"/>
                </a:cubicBezTo>
                <a:cubicBezTo>
                  <a:pt x="167121" y="-1570"/>
                  <a:pt x="3312" y="30214"/>
                  <a:pt x="52" y="63628"/>
                </a:cubicBezTo>
                <a:cubicBezTo>
                  <a:pt x="-3208" y="97042"/>
                  <a:pt x="145932" y="197284"/>
                  <a:pt x="151637" y="200544"/>
                </a:cubicBezTo>
                <a:cubicBezTo>
                  <a:pt x="157342" y="203804"/>
                  <a:pt x="-65146" y="84818"/>
                  <a:pt x="34281" y="83188"/>
                </a:cubicBezTo>
                <a:cubicBezTo>
                  <a:pt x="133708" y="81558"/>
                  <a:pt x="620247" y="173650"/>
                  <a:pt x="748198" y="190764"/>
                </a:cubicBezTo>
                <a:cubicBezTo>
                  <a:pt x="876149" y="207878"/>
                  <a:pt x="872074" y="183429"/>
                  <a:pt x="806876" y="17120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09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4E32-099E-B748-8D2F-A5E2F2F0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Credulity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E938A8-E4A6-1246-BF83-C1C2EFEBF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149" y="1063229"/>
            <a:ext cx="2072655" cy="33940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8ABAF0-1901-6A4C-972C-8C723898BCF0}"/>
              </a:ext>
            </a:extLst>
          </p:cNvPr>
          <p:cNvSpPr txBox="1"/>
          <p:nvPr/>
        </p:nvSpPr>
        <p:spPr>
          <a:xfrm>
            <a:off x="3448914" y="1207476"/>
            <a:ext cx="55144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So I don’t really have a say at all as to what I trust</a:t>
            </a:r>
          </a:p>
          <a:p>
            <a:endParaRPr lang="en-AU" sz="1400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For my Chrome browser “the Google team” makes that decision on my behalf</a:t>
            </a:r>
          </a:p>
          <a:p>
            <a:endParaRPr lang="en-AU" sz="1400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For my Mac “the Apple team” determine what I trust</a:t>
            </a:r>
          </a:p>
          <a:p>
            <a:endParaRPr lang="en-AU" sz="1400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For my Windows platform I trust what Microsoft trusts</a:t>
            </a:r>
          </a:p>
          <a:p>
            <a:endParaRPr lang="en-AU" sz="1400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sz="1400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Are you feeling better about all this now?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59AB23A-9CD5-AE4D-87F5-243E1B902D8A}"/>
              </a:ext>
            </a:extLst>
          </p:cNvPr>
          <p:cNvSpPr/>
          <p:nvPr/>
        </p:nvSpPr>
        <p:spPr>
          <a:xfrm>
            <a:off x="475569" y="3933607"/>
            <a:ext cx="2608151" cy="738039"/>
          </a:xfrm>
          <a:custGeom>
            <a:avLst/>
            <a:gdLst>
              <a:gd name="connsiteX0" fmla="*/ 1060154 w 2608151"/>
              <a:gd name="connsiteY0" fmla="*/ 738039 h 738039"/>
              <a:gd name="connsiteX1" fmla="*/ 2361416 w 2608151"/>
              <a:gd name="connsiteY1" fmla="*/ 585639 h 738039"/>
              <a:gd name="connsiteX2" fmla="*/ 2584154 w 2608151"/>
              <a:gd name="connsiteY2" fmla="*/ 280839 h 738039"/>
              <a:gd name="connsiteX3" fmla="*/ 2326246 w 2608151"/>
              <a:gd name="connsiteY3" fmla="*/ 22931 h 738039"/>
              <a:gd name="connsiteX4" fmla="*/ 145754 w 2608151"/>
              <a:gd name="connsiteY4" fmla="*/ 75685 h 738039"/>
              <a:gd name="connsiteX5" fmla="*/ 350908 w 2608151"/>
              <a:gd name="connsiteY5" fmla="*/ 579778 h 738039"/>
              <a:gd name="connsiteX6" fmla="*/ 1558385 w 2608151"/>
              <a:gd name="connsiteY6" fmla="*/ 655978 h 73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8151" h="738039">
                <a:moveTo>
                  <a:pt x="1060154" y="738039"/>
                </a:moveTo>
                <a:cubicBezTo>
                  <a:pt x="1583785" y="699939"/>
                  <a:pt x="2107416" y="661839"/>
                  <a:pt x="2361416" y="585639"/>
                </a:cubicBezTo>
                <a:cubicBezTo>
                  <a:pt x="2615416" y="509439"/>
                  <a:pt x="2590016" y="374624"/>
                  <a:pt x="2584154" y="280839"/>
                </a:cubicBezTo>
                <a:cubicBezTo>
                  <a:pt x="2578292" y="187054"/>
                  <a:pt x="2732646" y="57123"/>
                  <a:pt x="2326246" y="22931"/>
                </a:cubicBezTo>
                <a:cubicBezTo>
                  <a:pt x="1919846" y="-11261"/>
                  <a:pt x="474977" y="-17123"/>
                  <a:pt x="145754" y="75685"/>
                </a:cubicBezTo>
                <a:cubicBezTo>
                  <a:pt x="-183469" y="168493"/>
                  <a:pt x="115470" y="483063"/>
                  <a:pt x="350908" y="579778"/>
                </a:cubicBezTo>
                <a:cubicBezTo>
                  <a:pt x="586346" y="676493"/>
                  <a:pt x="1072365" y="666235"/>
                  <a:pt x="1558385" y="65597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DE9BC96-7A19-F84D-B93E-AB3C27336E6D}"/>
              </a:ext>
            </a:extLst>
          </p:cNvPr>
          <p:cNvSpPr/>
          <p:nvPr/>
        </p:nvSpPr>
        <p:spPr>
          <a:xfrm>
            <a:off x="3107748" y="1521884"/>
            <a:ext cx="250914" cy="2420011"/>
          </a:xfrm>
          <a:custGeom>
            <a:avLst/>
            <a:gdLst>
              <a:gd name="connsiteX0" fmla="*/ 250914 w 250914"/>
              <a:gd name="connsiteY0" fmla="*/ 66593 h 2420011"/>
              <a:gd name="connsiteX1" fmla="*/ 180575 w 250914"/>
              <a:gd name="connsiteY1" fmla="*/ 224854 h 2420011"/>
              <a:gd name="connsiteX2" fmla="*/ 209883 w 250914"/>
              <a:gd name="connsiteY2" fmla="*/ 1918839 h 2420011"/>
              <a:gd name="connsiteX3" fmla="*/ 16452 w 250914"/>
              <a:gd name="connsiteY3" fmla="*/ 2405347 h 2420011"/>
              <a:gd name="connsiteX4" fmla="*/ 10590 w 250914"/>
              <a:gd name="connsiteY4" fmla="*/ 2252947 h 2420011"/>
              <a:gd name="connsiteX5" fmla="*/ 16452 w 250914"/>
              <a:gd name="connsiteY5" fmla="*/ 2405347 h 2420011"/>
              <a:gd name="connsiteX6" fmla="*/ 145406 w 250914"/>
              <a:gd name="connsiteY6" fmla="*/ 2405347 h 242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14" h="2420011">
                <a:moveTo>
                  <a:pt x="250914" y="66593"/>
                </a:moveTo>
                <a:cubicBezTo>
                  <a:pt x="219164" y="-8631"/>
                  <a:pt x="187414" y="-83854"/>
                  <a:pt x="180575" y="224854"/>
                </a:cubicBezTo>
                <a:cubicBezTo>
                  <a:pt x="173736" y="533562"/>
                  <a:pt x="237237" y="1555424"/>
                  <a:pt x="209883" y="1918839"/>
                </a:cubicBezTo>
                <a:cubicBezTo>
                  <a:pt x="182529" y="2282254"/>
                  <a:pt x="49667" y="2349662"/>
                  <a:pt x="16452" y="2405347"/>
                </a:cubicBezTo>
                <a:cubicBezTo>
                  <a:pt x="-16764" y="2461032"/>
                  <a:pt x="10590" y="2252947"/>
                  <a:pt x="10590" y="2252947"/>
                </a:cubicBezTo>
                <a:cubicBezTo>
                  <a:pt x="10590" y="2252947"/>
                  <a:pt x="-6017" y="2379947"/>
                  <a:pt x="16452" y="2405347"/>
                </a:cubicBezTo>
                <a:cubicBezTo>
                  <a:pt x="38921" y="2430747"/>
                  <a:pt x="92163" y="2418047"/>
                  <a:pt x="145406" y="240534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67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With unpleasant consequences when it all goes wrong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661">
            <a:off x="1558599" y="1367125"/>
            <a:ext cx="5464866" cy="40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/>
          </p:cNvSpPr>
          <p:nvPr/>
        </p:nvSpPr>
        <p:spPr bwMode="auto">
          <a:xfrm>
            <a:off x="5699587" y="4491551"/>
            <a:ext cx="2361993" cy="48474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575" dirty="0">
                <a:solidFill>
                  <a:schemeClr val="tx1"/>
                </a:solidFill>
                <a:ea typeface="ＭＳ Ｐゴシック" charset="-128"/>
              </a:rPr>
              <a:t>International Herald Tribune </a:t>
            </a:r>
          </a:p>
          <a:p>
            <a:pPr eaLnBrk="1" hangingPunct="1"/>
            <a:r>
              <a:rPr lang="en-US" altLang="en-US" sz="1575" dirty="0">
                <a:solidFill>
                  <a:schemeClr val="tx1"/>
                </a:solidFill>
                <a:ea typeface="ＭＳ Ｐゴシック" charset="-128"/>
              </a:rPr>
              <a:t>Sep 13, 2011 Front Page</a:t>
            </a:r>
          </a:p>
        </p:txBody>
      </p:sp>
    </p:spTree>
    <p:extLst>
      <p:ext uri="{BB962C8B-B14F-4D97-AF65-F5344CB8AC3E}">
        <p14:creationId xmlns:p14="http://schemas.microsoft.com/office/powerpoint/2010/main" val="69736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going wrong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TLS handshake cannot specify </a:t>
            </a:r>
            <a:r>
              <a:rPr lang="en-US" i="1" dirty="0"/>
              <a:t>WHICH</a:t>
            </a:r>
            <a:r>
              <a:rPr lang="en-US" dirty="0"/>
              <a:t> CA should be used to validate the digital certificate</a:t>
            </a:r>
          </a:p>
          <a:p>
            <a:r>
              <a:rPr lang="en-US" dirty="0"/>
              <a:t>That means that your browser may allow ANY CA to be used to validate a certificate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68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going wrong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TLS handshake cannot specify </a:t>
            </a:r>
            <a:r>
              <a:rPr lang="en-US" i="1" dirty="0"/>
              <a:t>WHICH</a:t>
            </a:r>
            <a:r>
              <a:rPr lang="en-US" dirty="0"/>
              <a:t> CA should be used to validate the digital certificate</a:t>
            </a:r>
          </a:p>
          <a:p>
            <a:r>
              <a:rPr lang="en-US" dirty="0"/>
              <a:t>That means that your browser may allow ANY CA to be used to validate a certificate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117498">
            <a:off x="3122645" y="3505927"/>
            <a:ext cx="37545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WOW! That’s awesomely bad!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A8F865E1-9B45-9843-8CEC-EB3A49941C9E}"/>
              </a:ext>
            </a:extLst>
          </p:cNvPr>
          <p:cNvSpPr/>
          <p:nvPr/>
        </p:nvSpPr>
        <p:spPr>
          <a:xfrm>
            <a:off x="4428250" y="2401535"/>
            <a:ext cx="1969608" cy="1145571"/>
          </a:xfrm>
          <a:custGeom>
            <a:avLst/>
            <a:gdLst>
              <a:gd name="connsiteX0" fmla="*/ 1421565 w 1969608"/>
              <a:gd name="connsiteY0" fmla="*/ 7557 h 1145571"/>
              <a:gd name="connsiteX1" fmla="*/ 1497765 w 1969608"/>
              <a:gd name="connsiteY1" fmla="*/ 19280 h 1145571"/>
              <a:gd name="connsiteX2" fmla="*/ 1808427 w 1969608"/>
              <a:gd name="connsiteY2" fmla="*/ 19280 h 1145571"/>
              <a:gd name="connsiteX3" fmla="*/ 1966688 w 1969608"/>
              <a:gd name="connsiteY3" fmla="*/ 1696 h 1145571"/>
              <a:gd name="connsiteX4" fmla="*/ 1679473 w 1969608"/>
              <a:gd name="connsiteY4" fmla="*/ 19280 h 1145571"/>
              <a:gd name="connsiteX5" fmla="*/ 1456735 w 1969608"/>
              <a:gd name="connsiteY5" fmla="*/ 165819 h 1145571"/>
              <a:gd name="connsiteX6" fmla="*/ 495442 w 1969608"/>
              <a:gd name="connsiteY6" fmla="*/ 869203 h 1145571"/>
              <a:gd name="connsiteX7" fmla="*/ 44104 w 1969608"/>
              <a:gd name="connsiteY7" fmla="*/ 1086080 h 1145571"/>
              <a:gd name="connsiteX8" fmla="*/ 114442 w 1969608"/>
              <a:gd name="connsiteY8" fmla="*/ 828173 h 1145571"/>
              <a:gd name="connsiteX9" fmla="*/ 3073 w 1969608"/>
              <a:gd name="connsiteY9" fmla="*/ 1109527 h 1145571"/>
              <a:gd name="connsiteX10" fmla="*/ 260981 w 1969608"/>
              <a:gd name="connsiteY10" fmla="*/ 1132973 h 114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9608" h="1145571">
                <a:moveTo>
                  <a:pt x="1421565" y="7557"/>
                </a:moveTo>
                <a:cubicBezTo>
                  <a:pt x="1427426" y="12441"/>
                  <a:pt x="1433288" y="17326"/>
                  <a:pt x="1497765" y="19280"/>
                </a:cubicBezTo>
                <a:cubicBezTo>
                  <a:pt x="1562242" y="21234"/>
                  <a:pt x="1730273" y="22211"/>
                  <a:pt x="1808427" y="19280"/>
                </a:cubicBezTo>
                <a:cubicBezTo>
                  <a:pt x="1886581" y="16349"/>
                  <a:pt x="1988180" y="1696"/>
                  <a:pt x="1966688" y="1696"/>
                </a:cubicBezTo>
                <a:cubicBezTo>
                  <a:pt x="1945196" y="1696"/>
                  <a:pt x="1764465" y="-8074"/>
                  <a:pt x="1679473" y="19280"/>
                </a:cubicBezTo>
                <a:cubicBezTo>
                  <a:pt x="1594481" y="46634"/>
                  <a:pt x="1654074" y="24165"/>
                  <a:pt x="1456735" y="165819"/>
                </a:cubicBezTo>
                <a:cubicBezTo>
                  <a:pt x="1259396" y="307473"/>
                  <a:pt x="730880" y="715826"/>
                  <a:pt x="495442" y="869203"/>
                </a:cubicBezTo>
                <a:cubicBezTo>
                  <a:pt x="260004" y="1022580"/>
                  <a:pt x="107604" y="1092918"/>
                  <a:pt x="44104" y="1086080"/>
                </a:cubicBezTo>
                <a:cubicBezTo>
                  <a:pt x="-19396" y="1079242"/>
                  <a:pt x="121280" y="824265"/>
                  <a:pt x="114442" y="828173"/>
                </a:cubicBezTo>
                <a:cubicBezTo>
                  <a:pt x="107604" y="832081"/>
                  <a:pt x="-21350" y="1058727"/>
                  <a:pt x="3073" y="1109527"/>
                </a:cubicBezTo>
                <a:cubicBezTo>
                  <a:pt x="27496" y="1160327"/>
                  <a:pt x="144238" y="1146650"/>
                  <a:pt x="260981" y="1132973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82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going wrong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TLS handshake cannot specify </a:t>
            </a:r>
            <a:r>
              <a:rPr lang="en-US" i="1" dirty="0"/>
              <a:t>WHICH</a:t>
            </a:r>
            <a:r>
              <a:rPr lang="en-US" dirty="0"/>
              <a:t> CA should be used to validate the digital certificate</a:t>
            </a:r>
          </a:p>
          <a:p>
            <a:r>
              <a:rPr lang="en-US" dirty="0"/>
              <a:t>That means that your browser may allow ANY CA to be used to validate a certificate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24470" y="2862487"/>
            <a:ext cx="3197869" cy="1546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Here’s a lock – it might be the lock on your front door for all I know.</a:t>
            </a:r>
          </a:p>
          <a:p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lock might LOOK secure, but don</a:t>
            </a:r>
            <a:r>
              <a:rPr lang="uk-UA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’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 worry – literally ANY key can open it!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1B0F8F-BC55-1442-98B3-691AAB634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39" y="2897387"/>
            <a:ext cx="2483442" cy="216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08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going wrong 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77" y="1221601"/>
            <a:ext cx="8106508" cy="3423827"/>
          </a:xfrm>
        </p:spPr>
        <p:txBody>
          <a:bodyPr>
            <a:normAutofit/>
          </a:bodyPr>
          <a:lstStyle/>
          <a:p>
            <a:r>
              <a:rPr lang="en-US" dirty="0"/>
              <a:t>There is no incentive for quality in the CA marketplace</a:t>
            </a:r>
          </a:p>
          <a:p>
            <a:r>
              <a:rPr lang="en-US" dirty="0"/>
              <a:t>Why pay more for any certificate when the entire CA structure is only as strong as the weakest CA</a:t>
            </a:r>
          </a:p>
          <a:p>
            <a:r>
              <a:rPr lang="en-US" dirty="0"/>
              <a:t>And you browser trusts a LOT of CAs!</a:t>
            </a:r>
          </a:p>
          <a:p>
            <a:pPr lvl="1"/>
            <a:r>
              <a:rPr lang="en-US" dirty="0"/>
              <a:t>About 60 – 100 CA’s</a:t>
            </a:r>
          </a:p>
          <a:p>
            <a:pPr lvl="1"/>
            <a:r>
              <a:rPr lang="en-US" dirty="0"/>
              <a:t>About 1,500 Subordinate RA’s</a:t>
            </a:r>
          </a:p>
          <a:p>
            <a:pPr lvl="1"/>
            <a:r>
              <a:rPr lang="en-US" dirty="0"/>
              <a:t>Operated by 650 different </a:t>
            </a:r>
            <a:r>
              <a:rPr lang="en-US" dirty="0" err="1"/>
              <a:t>organisations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363" y="4446009"/>
            <a:ext cx="51171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3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See the EFF SSL observatory</a:t>
            </a:r>
            <a:br>
              <a:rPr lang="en-US" altLang="en-US" sz="13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</a:br>
            <a:r>
              <a:rPr lang="en-US" altLang="en-US" sz="13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http://</a:t>
            </a:r>
            <a:r>
              <a:rPr lang="en-US" altLang="en-US" sz="13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www.eff.org</a:t>
            </a:r>
            <a:r>
              <a:rPr lang="en-US" altLang="en-US" sz="135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/files/</a:t>
            </a:r>
            <a:r>
              <a:rPr lang="en-US" altLang="en-US" sz="135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DefconSSLiverse.pdf</a:t>
            </a:r>
            <a:endParaRPr lang="en-US" altLang="en-US" sz="135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adley Hand ITC TT-Bold" charset="0"/>
              <a:ea typeface="ＭＳ Ｐゴシック" charset="-128"/>
              <a:sym typeface="Bradley Hand ITC TT-Bold" charset="0"/>
            </a:endParaRPr>
          </a:p>
          <a:p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2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 a Commercial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Where CA’s compete with each other for market share</a:t>
            </a:r>
          </a:p>
          <a:p>
            <a:pPr marL="0" indent="0">
              <a:buNone/>
            </a:pPr>
            <a:r>
              <a:rPr lang="en-US"/>
              <a:t>And quality offers no protection</a:t>
            </a:r>
          </a:p>
          <a:p>
            <a:pPr marL="0" indent="0">
              <a:buNone/>
            </a:pPr>
            <a:r>
              <a:rPr lang="en-US"/>
              <a:t>Than what ‘wins’ in the market?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1425259" y="2940553"/>
            <a:ext cx="2266950" cy="66115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963064" y="4369204"/>
            <a:ext cx="1326366" cy="86400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1174614" y="3400059"/>
            <a:ext cx="1770080" cy="412797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1378096" y="4462557"/>
            <a:ext cx="1333592" cy="64093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1768159" y="3780800"/>
            <a:ext cx="1581150" cy="9144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3949" y="3141536"/>
            <a:ext cx="478016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/>
              <a:t>?</a:t>
            </a: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63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38" y="2930348"/>
            <a:ext cx="2248923" cy="1741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In a Commercial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Where CA’s compete with each other for market share</a:t>
            </a:r>
          </a:p>
          <a:p>
            <a:pPr marL="0" indent="0">
              <a:buNone/>
            </a:pPr>
            <a:r>
              <a:rPr lang="en-US"/>
              <a:t>And quality offers no protection</a:t>
            </a:r>
          </a:p>
          <a:p>
            <a:pPr marL="0" indent="0">
              <a:buNone/>
            </a:pPr>
            <a:r>
              <a:rPr lang="en-US"/>
              <a:t>Than what ‘wins’ in the market?</a:t>
            </a:r>
          </a:p>
        </p:txBody>
      </p:sp>
      <p:sp>
        <p:nvSpPr>
          <p:cNvPr id="5" name="Rectangle 9"/>
          <p:cNvSpPr>
            <a:spLocks/>
          </p:cNvSpPr>
          <p:nvPr/>
        </p:nvSpPr>
        <p:spPr bwMode="auto">
          <a:xfrm rot="20812875">
            <a:off x="6252187" y="3336393"/>
            <a:ext cx="1329546" cy="825812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Cheap!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 rot="457876">
            <a:off x="1425259" y="2940553"/>
            <a:ext cx="2266950" cy="661151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Sustainable</a:t>
            </a: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 rot="20778655">
            <a:off x="2963064" y="4369204"/>
            <a:ext cx="1326366" cy="864003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Trusted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 bwMode="auto">
          <a:xfrm rot="21020800">
            <a:off x="1174614" y="3400059"/>
            <a:ext cx="1770080" cy="412797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Resilient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 rot="1060378">
            <a:off x="1378096" y="4462557"/>
            <a:ext cx="1333592" cy="64093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Privacy</a:t>
            </a:r>
          </a:p>
        </p:txBody>
      </p:sp>
      <p:sp>
        <p:nvSpPr>
          <p:cNvPr id="11" name="Rectangle 3"/>
          <p:cNvSpPr>
            <a:spLocks/>
          </p:cNvSpPr>
          <p:nvPr/>
        </p:nvSpPr>
        <p:spPr bwMode="auto">
          <a:xfrm rot="731916">
            <a:off x="1768159" y="3780800"/>
            <a:ext cx="1581150" cy="914400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799" dir="7319979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Secure</a:t>
            </a:r>
          </a:p>
        </p:txBody>
      </p:sp>
    </p:spTree>
    <p:extLst>
      <p:ext uri="{BB962C8B-B14F-4D97-AF65-F5344CB8AC3E}">
        <p14:creationId xmlns:p14="http://schemas.microsoft.com/office/powerpoint/2010/main" val="11912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 Won!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209" y="3267858"/>
            <a:ext cx="1654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www.letsencrypt.org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33" y="2059524"/>
            <a:ext cx="3585491" cy="11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4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Cheap Won!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0209" y="3267858"/>
            <a:ext cx="1654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www.letsencrypt.org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333" y="2059524"/>
            <a:ext cx="3585491" cy="1168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1258641">
            <a:off x="2108118" y="2622784"/>
            <a:ext cx="4500563" cy="1477328"/>
          </a:xfrm>
          <a:prstGeom prst="rect">
            <a:avLst/>
          </a:prstGeom>
          <a:solidFill>
            <a:srgbClr val="FFFFFF">
              <a:alpha val="8156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Will the automation of the Cert Issuance coupled with a totally free service make the overall environment more or less secure?</a:t>
            </a:r>
          </a:p>
          <a:p>
            <a:endParaRPr lang="en-US" sz="1500" b="1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1500" b="1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Well, we now know the answer!</a:t>
            </a:r>
          </a:p>
        </p:txBody>
      </p:sp>
    </p:spTree>
    <p:extLst>
      <p:ext uri="{BB962C8B-B14F-4D97-AF65-F5344CB8AC3E}">
        <p14:creationId xmlns:p14="http://schemas.microsoft.com/office/powerpoint/2010/main" val="342843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7AE3D-B741-0749-8C01-6B1EDC5C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30"/>
          <a:stretch/>
        </p:blipFill>
        <p:spPr>
          <a:xfrm>
            <a:off x="2537827" y="1926597"/>
            <a:ext cx="4142108" cy="31533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83C4DA-8A5D-F747-A65D-55EB4FF4FD4D}"/>
              </a:ext>
            </a:extLst>
          </p:cNvPr>
          <p:cNvSpPr txBox="1"/>
          <p:nvPr/>
        </p:nvSpPr>
        <p:spPr>
          <a:xfrm>
            <a:off x="7515987" y="3095208"/>
            <a:ext cx="115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My bank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I hope!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72DB04A-A6C8-AC4B-8D4D-00A596522862}"/>
              </a:ext>
            </a:extLst>
          </p:cNvPr>
          <p:cNvSpPr/>
          <p:nvPr/>
        </p:nvSpPr>
        <p:spPr>
          <a:xfrm>
            <a:off x="6703918" y="3095208"/>
            <a:ext cx="851441" cy="200609"/>
          </a:xfrm>
          <a:custGeom>
            <a:avLst/>
            <a:gdLst>
              <a:gd name="connsiteX0" fmla="*/ 806876 w 851441"/>
              <a:gd name="connsiteY0" fmla="*/ 171205 h 200609"/>
              <a:gd name="connsiteX1" fmla="*/ 357010 w 851441"/>
              <a:gd name="connsiteY1" fmla="*/ 117417 h 200609"/>
              <a:gd name="connsiteX2" fmla="*/ 24501 w 851441"/>
              <a:gd name="connsiteY2" fmla="*/ 73408 h 200609"/>
              <a:gd name="connsiteX3" fmla="*/ 171196 w 851441"/>
              <a:gd name="connsiteY3" fmla="*/ 60 h 200609"/>
              <a:gd name="connsiteX4" fmla="*/ 52 w 851441"/>
              <a:gd name="connsiteY4" fmla="*/ 63628 h 200609"/>
              <a:gd name="connsiteX5" fmla="*/ 151637 w 851441"/>
              <a:gd name="connsiteY5" fmla="*/ 200544 h 200609"/>
              <a:gd name="connsiteX6" fmla="*/ 34281 w 851441"/>
              <a:gd name="connsiteY6" fmla="*/ 83188 h 200609"/>
              <a:gd name="connsiteX7" fmla="*/ 748198 w 851441"/>
              <a:gd name="connsiteY7" fmla="*/ 190764 h 200609"/>
              <a:gd name="connsiteX8" fmla="*/ 806876 w 851441"/>
              <a:gd name="connsiteY8" fmla="*/ 171205 h 20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1" h="200609">
                <a:moveTo>
                  <a:pt x="806876" y="171205"/>
                </a:moveTo>
                <a:cubicBezTo>
                  <a:pt x="741678" y="158981"/>
                  <a:pt x="357010" y="117417"/>
                  <a:pt x="357010" y="117417"/>
                </a:cubicBezTo>
                <a:cubicBezTo>
                  <a:pt x="226614" y="101118"/>
                  <a:pt x="55470" y="92968"/>
                  <a:pt x="24501" y="73408"/>
                </a:cubicBezTo>
                <a:cubicBezTo>
                  <a:pt x="-6468" y="53848"/>
                  <a:pt x="175271" y="1690"/>
                  <a:pt x="171196" y="60"/>
                </a:cubicBezTo>
                <a:cubicBezTo>
                  <a:pt x="167121" y="-1570"/>
                  <a:pt x="3312" y="30214"/>
                  <a:pt x="52" y="63628"/>
                </a:cubicBezTo>
                <a:cubicBezTo>
                  <a:pt x="-3208" y="97042"/>
                  <a:pt x="145932" y="197284"/>
                  <a:pt x="151637" y="200544"/>
                </a:cubicBezTo>
                <a:cubicBezTo>
                  <a:pt x="157342" y="203804"/>
                  <a:pt x="-65146" y="84818"/>
                  <a:pt x="34281" y="83188"/>
                </a:cubicBezTo>
                <a:cubicBezTo>
                  <a:pt x="133708" y="81558"/>
                  <a:pt x="620247" y="173650"/>
                  <a:pt x="748198" y="190764"/>
                </a:cubicBezTo>
                <a:cubicBezTo>
                  <a:pt x="876149" y="207878"/>
                  <a:pt x="872074" y="183429"/>
                  <a:pt x="806876" y="171205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30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90508-0171-044C-AA1B-18038D02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56AFE-8A39-9E40-80F7-98C10060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ANY CA can issue a valid certificate for ANY Domain Name then the system is compromised:</a:t>
            </a:r>
          </a:p>
          <a:p>
            <a:pPr lvl="1"/>
            <a:r>
              <a:rPr lang="en-AU" dirty="0"/>
              <a:t>No matter who I choose to be my CA, any CA can issue a certificate for my Domain Name</a:t>
            </a:r>
          </a:p>
          <a:p>
            <a:pPr lvl="1"/>
            <a:r>
              <a:rPr lang="en-AU" dirty="0"/>
              <a:t>The system is only as strong as the weakest link</a:t>
            </a:r>
          </a:p>
          <a:p>
            <a:r>
              <a:rPr lang="en-AU" dirty="0"/>
              <a:t>So maybe we need to ‘</a:t>
            </a:r>
            <a:r>
              <a:rPr lang="en-AU" b="1" dirty="0"/>
              <a:t>pin</a:t>
            </a:r>
            <a:r>
              <a:rPr lang="en-AU" dirty="0"/>
              <a:t>’ a domain name to a given CA</a:t>
            </a:r>
          </a:p>
        </p:txBody>
      </p:sp>
    </p:spTree>
    <p:extLst>
      <p:ext uri="{BB962C8B-B14F-4D97-AF65-F5344CB8AC3E}">
        <p14:creationId xmlns:p14="http://schemas.microsoft.com/office/powerpoint/2010/main" val="2876860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013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Chrome and in-code pinning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HPKP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Certificate Transparency Logs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486BF-A6F5-A54E-B1E3-E5CE0B9DF8E4}"/>
              </a:ext>
            </a:extLst>
          </p:cNvPr>
          <p:cNvSpPr txBox="1"/>
          <p:nvPr/>
        </p:nvSpPr>
        <p:spPr>
          <a:xfrm>
            <a:off x="5210979" y="1542360"/>
            <a:ext cx="334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Like the IPv6 transition, we have devised numerous approaches to this problem</a:t>
            </a:r>
          </a:p>
        </p:txBody>
      </p:sp>
    </p:spTree>
    <p:extLst>
      <p:ext uri="{BB962C8B-B14F-4D97-AF65-F5344CB8AC3E}">
        <p14:creationId xmlns:p14="http://schemas.microsoft.com/office/powerpoint/2010/main" val="11168777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 Pinning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013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Chrome and in-code pinning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HPKP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Certificate Transparency Logs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07706-13FF-8C4E-AB5F-38446726E8C4}"/>
              </a:ext>
            </a:extLst>
          </p:cNvPr>
          <p:cNvSpPr txBox="1"/>
          <p:nvPr/>
        </p:nvSpPr>
        <p:spPr>
          <a:xfrm rot="20981988">
            <a:off x="3294184" y="1242618"/>
            <a:ext cx="1728358" cy="36933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Doesn’t scale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FB1703-1EA6-8D41-A234-39D829B0B234}"/>
              </a:ext>
            </a:extLst>
          </p:cNvPr>
          <p:cNvSpPr txBox="1"/>
          <p:nvPr/>
        </p:nvSpPr>
        <p:spPr>
          <a:xfrm rot="20981988">
            <a:off x="756816" y="2072829"/>
            <a:ext cx="2207656" cy="36933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TOFU is useless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FAC61-22EA-8445-8128-FB2782524110}"/>
              </a:ext>
            </a:extLst>
          </p:cNvPr>
          <p:cNvSpPr txBox="1"/>
          <p:nvPr/>
        </p:nvSpPr>
        <p:spPr>
          <a:xfrm rot="20981988">
            <a:off x="385460" y="2883518"/>
            <a:ext cx="3520516" cy="36933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Rogue CAs are not stopped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F9F5A-AEF5-914D-BAAA-DE5F32432D12}"/>
              </a:ext>
            </a:extLst>
          </p:cNvPr>
          <p:cNvSpPr txBox="1"/>
          <p:nvPr/>
        </p:nvSpPr>
        <p:spPr>
          <a:xfrm rot="20981988">
            <a:off x="1814203" y="3985898"/>
            <a:ext cx="2674130" cy="369332"/>
          </a:xfrm>
          <a:prstGeom prst="rect">
            <a:avLst/>
          </a:prstGeom>
          <a:solidFill>
            <a:srgbClr val="FFFFFF">
              <a:alpha val="63137"/>
            </a:srgbClr>
          </a:solidFill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Too little, too slowly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2B822-94AC-9D46-9046-27C87E308702}"/>
              </a:ext>
            </a:extLst>
          </p:cNvPr>
          <p:cNvSpPr txBox="1"/>
          <p:nvPr/>
        </p:nvSpPr>
        <p:spPr>
          <a:xfrm>
            <a:off x="5210979" y="1542360"/>
            <a:ext cx="3343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Like the IPv6 transition, we have devised numerous approaches to this problem</a:t>
            </a:r>
          </a:p>
          <a:p>
            <a:endParaRPr lang="en-AU" dirty="0">
              <a:solidFill>
                <a:schemeClr val="accent6">
                  <a:lumMod val="50000"/>
                </a:schemeClr>
              </a:solidFill>
              <a:latin typeface="AhnbergHand" pitchFamily="2" charset="0"/>
            </a:endParaRPr>
          </a:p>
          <a:p>
            <a:r>
              <a:rPr lang="en-AU" dirty="0">
                <a:solidFill>
                  <a:schemeClr val="accent6">
                    <a:lumMod val="50000"/>
                  </a:schemeClr>
                </a:solidFill>
                <a:latin typeface="AhnbergHand" pitchFamily="2" charset="0"/>
              </a:rPr>
              <a:t>But none of them are terribly effective!</a:t>
            </a:r>
          </a:p>
        </p:txBody>
      </p:sp>
    </p:spTree>
    <p:extLst>
      <p:ext uri="{BB962C8B-B14F-4D97-AF65-F5344CB8AC3E}">
        <p14:creationId xmlns:p14="http://schemas.microsoft.com/office/powerpoint/2010/main" val="3101590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DNS?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463" y="2166343"/>
            <a:ext cx="4029075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64634" y="4787480"/>
            <a:ext cx="19546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cafepress.com</a:t>
            </a:r>
            <a:r>
              <a:rPr lang="en-US" sz="1350" dirty="0"/>
              <a:t>/</a:t>
            </a:r>
            <a:r>
              <a:rPr lang="en-US" sz="1350" dirty="0" err="1"/>
              <a:t>nxdomain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951826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Seriously </a:t>
            </a:r>
            <a:r>
              <a:rPr lang="mr-IN"/>
              <a:t>…</a:t>
            </a:r>
            <a:r>
              <a:rPr lang="en-US"/>
              <a:t> just use the DNS Luke!</a:t>
            </a:r>
            <a:r>
              <a:rPr lang="en-US" sz="2025"/>
              <a:t>*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Where better to find out the public key associated with a DNS name than to look it up in the DNS?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4691" y="4890331"/>
            <a:ext cx="3065263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* Ok, that was a cheap shot </a:t>
            </a:r>
            <a:r>
              <a:rPr lang="mr-IN" sz="788" dirty="0"/>
              <a:t>–</a:t>
            </a:r>
            <a:r>
              <a:rPr lang="en-US" sz="788" dirty="0"/>
              <a:t> my apologies to the Star Wars franchise!</a:t>
            </a:r>
          </a:p>
        </p:txBody>
      </p:sp>
    </p:spTree>
    <p:extLst>
      <p:ext uri="{BB962C8B-B14F-4D97-AF65-F5344CB8AC3E}">
        <p14:creationId xmlns:p14="http://schemas.microsoft.com/office/powerpoint/2010/main" val="1637008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better to find out the public key associated with a DNS name than to look it up in the DNS?</a:t>
            </a:r>
          </a:p>
          <a:p>
            <a:pPr lvl="1"/>
            <a:r>
              <a:rPr lang="en-US" dirty="0"/>
              <a:t>Why not query the DNS for the issuer CA?</a:t>
            </a:r>
          </a:p>
          <a:p>
            <a:pPr marL="3429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Why not query the DNS for the hash of the domain name cert?</a:t>
            </a:r>
          </a:p>
          <a:p>
            <a:pPr marL="3429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Why not query the DNS for the hash of the domain name subject public key info?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Seriously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better to find out the public key associated with a DNS name than to look it up in the DNS?</a:t>
            </a:r>
          </a:p>
          <a:p>
            <a:pPr lvl="1"/>
            <a:r>
              <a:rPr lang="en-US" dirty="0"/>
              <a:t>Why not query the DNS for the issuer CA?</a:t>
            </a:r>
          </a:p>
          <a:p>
            <a:pPr marL="3429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Why not query the DNS for the hash of the domain name cert?</a:t>
            </a:r>
          </a:p>
          <a:p>
            <a:pPr marL="342900" lvl="1" indent="0">
              <a:buNone/>
            </a:pPr>
            <a:r>
              <a:rPr lang="en-US" dirty="0"/>
              <a:t>or</a:t>
            </a:r>
          </a:p>
          <a:p>
            <a:pPr lvl="1"/>
            <a:r>
              <a:rPr lang="en-US" dirty="0"/>
              <a:t>Why not query the DNS for the hash of the domain name subject public key info? </a:t>
            </a: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AE792E-6C7D-AF45-BDED-ABAAD62045B8}"/>
              </a:ext>
            </a:extLst>
          </p:cNvPr>
          <p:cNvSpPr/>
          <p:nvPr/>
        </p:nvSpPr>
        <p:spPr>
          <a:xfrm>
            <a:off x="0" y="859569"/>
            <a:ext cx="9144000" cy="4283931"/>
          </a:xfrm>
          <a:prstGeom prst="rect">
            <a:avLst/>
          </a:prstGeom>
          <a:solidFill>
            <a:srgbClr val="FFFFFF">
              <a:alpha val="6862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F17FC-20F1-7740-8025-DD20E41A5541}"/>
              </a:ext>
            </a:extLst>
          </p:cNvPr>
          <p:cNvSpPr txBox="1"/>
          <p:nvPr/>
        </p:nvSpPr>
        <p:spPr>
          <a:xfrm rot="20639711">
            <a:off x="1646898" y="2492040"/>
            <a:ext cx="42643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2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Who needs CA’s anyway?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71DC94-840B-1D44-8CFC-15DABC4D0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4112" r="49136" b="16586"/>
          <a:stretch/>
        </p:blipFill>
        <p:spPr>
          <a:xfrm>
            <a:off x="1705193" y="4049533"/>
            <a:ext cx="1186828" cy="699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90E784-AF4D-A544-89B6-A328A5685F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t="42254" r="5292" b="25654"/>
          <a:stretch/>
        </p:blipFill>
        <p:spPr>
          <a:xfrm>
            <a:off x="5011736" y="3344983"/>
            <a:ext cx="2202206" cy="93894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D5A37D3-BF63-AE4A-93E0-DFEBB1E45B13}"/>
              </a:ext>
            </a:extLst>
          </p:cNvPr>
          <p:cNvSpPr/>
          <p:nvPr/>
        </p:nvSpPr>
        <p:spPr>
          <a:xfrm>
            <a:off x="1547175" y="4152878"/>
            <a:ext cx="1121402" cy="53982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426866-3690-3A42-AD15-B44C8C98BB51}"/>
              </a:ext>
            </a:extLst>
          </p:cNvPr>
          <p:cNvSpPr/>
          <p:nvPr/>
        </p:nvSpPr>
        <p:spPr>
          <a:xfrm>
            <a:off x="4882016" y="3951378"/>
            <a:ext cx="1121402" cy="539822"/>
          </a:xfrm>
          <a:custGeom>
            <a:avLst/>
            <a:gdLst>
              <a:gd name="connsiteX0" fmla="*/ 59307 w 1495203"/>
              <a:gd name="connsiteY0" fmla="*/ 615801 h 719762"/>
              <a:gd name="connsiteX1" fmla="*/ 110581 w 1495203"/>
              <a:gd name="connsiteY1" fmla="*/ 684167 h 719762"/>
              <a:gd name="connsiteX2" fmla="*/ 1067710 w 1495203"/>
              <a:gd name="connsiteY2" fmla="*/ 675622 h 719762"/>
              <a:gd name="connsiteX3" fmla="*/ 1495000 w 1495203"/>
              <a:gd name="connsiteY3" fmla="*/ 154328 h 719762"/>
              <a:gd name="connsiteX4" fmla="*/ 1110439 w 1495203"/>
              <a:gd name="connsiteY4" fmla="*/ 504 h 719762"/>
              <a:gd name="connsiteX5" fmla="*/ 230222 w 1495203"/>
              <a:gd name="connsiteY5" fmla="*/ 120145 h 719762"/>
              <a:gd name="connsiteX6" fmla="*/ 366955 w 1495203"/>
              <a:gd name="connsiteY6" fmla="*/ 496160 h 71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5203" h="719762">
                <a:moveTo>
                  <a:pt x="59307" y="615801"/>
                </a:moveTo>
                <a:cubicBezTo>
                  <a:pt x="910" y="644999"/>
                  <a:pt x="-57486" y="674197"/>
                  <a:pt x="110581" y="684167"/>
                </a:cubicBezTo>
                <a:cubicBezTo>
                  <a:pt x="278648" y="694137"/>
                  <a:pt x="836974" y="763928"/>
                  <a:pt x="1067710" y="675622"/>
                </a:cubicBezTo>
                <a:cubicBezTo>
                  <a:pt x="1298446" y="587316"/>
                  <a:pt x="1487879" y="266848"/>
                  <a:pt x="1495000" y="154328"/>
                </a:cubicBezTo>
                <a:cubicBezTo>
                  <a:pt x="1502121" y="41808"/>
                  <a:pt x="1321235" y="6201"/>
                  <a:pt x="1110439" y="504"/>
                </a:cubicBezTo>
                <a:cubicBezTo>
                  <a:pt x="899643" y="-5193"/>
                  <a:pt x="354136" y="37536"/>
                  <a:pt x="230222" y="120145"/>
                </a:cubicBezTo>
                <a:cubicBezTo>
                  <a:pt x="106308" y="202754"/>
                  <a:pt x="236631" y="349457"/>
                  <a:pt x="366955" y="496160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5C61296-FC31-CE4F-9EC4-4FEC8103EEC6}"/>
              </a:ext>
            </a:extLst>
          </p:cNvPr>
          <p:cNvSpPr/>
          <p:nvPr/>
        </p:nvSpPr>
        <p:spPr>
          <a:xfrm>
            <a:off x="2546367" y="3499485"/>
            <a:ext cx="2508038" cy="660816"/>
          </a:xfrm>
          <a:custGeom>
            <a:avLst/>
            <a:gdLst>
              <a:gd name="connsiteX0" fmla="*/ 34557 w 3344051"/>
              <a:gd name="connsiteY0" fmla="*/ 649504 h 881088"/>
              <a:gd name="connsiteX1" fmla="*/ 374 w 3344051"/>
              <a:gd name="connsiteY1" fmla="*/ 743508 h 881088"/>
              <a:gd name="connsiteX2" fmla="*/ 43103 w 3344051"/>
              <a:gd name="connsiteY2" fmla="*/ 880241 h 881088"/>
              <a:gd name="connsiteX3" fmla="*/ 325114 w 3344051"/>
              <a:gd name="connsiteY3" fmla="*/ 803328 h 881088"/>
              <a:gd name="connsiteX4" fmla="*/ 43103 w 3344051"/>
              <a:gd name="connsiteY4" fmla="*/ 846057 h 881088"/>
              <a:gd name="connsiteX5" fmla="*/ 384935 w 3344051"/>
              <a:gd name="connsiteY5" fmla="*/ 384584 h 881088"/>
              <a:gd name="connsiteX6" fmla="*/ 1940269 w 3344051"/>
              <a:gd name="connsiteY6" fmla="*/ 24 h 881088"/>
              <a:gd name="connsiteX7" fmla="*/ 2974310 w 3344051"/>
              <a:gd name="connsiteY7" fmla="*/ 401676 h 881088"/>
              <a:gd name="connsiteX8" fmla="*/ 3307596 w 3344051"/>
              <a:gd name="connsiteY8" fmla="*/ 632413 h 881088"/>
              <a:gd name="connsiteX9" fmla="*/ 3247776 w 3344051"/>
              <a:gd name="connsiteY9" fmla="*/ 341856 h 881088"/>
              <a:gd name="connsiteX10" fmla="*/ 3333234 w 3344051"/>
              <a:gd name="connsiteY10" fmla="*/ 649504 h 881088"/>
              <a:gd name="connsiteX11" fmla="*/ 2957219 w 3344051"/>
              <a:gd name="connsiteY11" fmla="*/ 623867 h 8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44051" h="881088">
                <a:moveTo>
                  <a:pt x="34557" y="649504"/>
                </a:moveTo>
                <a:cubicBezTo>
                  <a:pt x="16753" y="677278"/>
                  <a:pt x="-1050" y="705052"/>
                  <a:pt x="374" y="743508"/>
                </a:cubicBezTo>
                <a:cubicBezTo>
                  <a:pt x="1798" y="781964"/>
                  <a:pt x="-11020" y="870271"/>
                  <a:pt x="43103" y="880241"/>
                </a:cubicBezTo>
                <a:cubicBezTo>
                  <a:pt x="97226" y="890211"/>
                  <a:pt x="325114" y="809025"/>
                  <a:pt x="325114" y="803328"/>
                </a:cubicBezTo>
                <a:cubicBezTo>
                  <a:pt x="325114" y="797631"/>
                  <a:pt x="33133" y="915848"/>
                  <a:pt x="43103" y="846057"/>
                </a:cubicBezTo>
                <a:cubicBezTo>
                  <a:pt x="53073" y="776266"/>
                  <a:pt x="68741" y="525589"/>
                  <a:pt x="384935" y="384584"/>
                </a:cubicBezTo>
                <a:cubicBezTo>
                  <a:pt x="701129" y="243579"/>
                  <a:pt x="1508707" y="-2825"/>
                  <a:pt x="1940269" y="24"/>
                </a:cubicBezTo>
                <a:cubicBezTo>
                  <a:pt x="2371831" y="2873"/>
                  <a:pt x="2746422" y="296278"/>
                  <a:pt x="2974310" y="401676"/>
                </a:cubicBezTo>
                <a:cubicBezTo>
                  <a:pt x="3202198" y="507074"/>
                  <a:pt x="3262018" y="642383"/>
                  <a:pt x="3307596" y="632413"/>
                </a:cubicBezTo>
                <a:cubicBezTo>
                  <a:pt x="3353174" y="622443"/>
                  <a:pt x="3243503" y="339008"/>
                  <a:pt x="3247776" y="341856"/>
                </a:cubicBezTo>
                <a:cubicBezTo>
                  <a:pt x="3252049" y="344704"/>
                  <a:pt x="3381660" y="602502"/>
                  <a:pt x="3333234" y="649504"/>
                </a:cubicBezTo>
                <a:cubicBezTo>
                  <a:pt x="3284808" y="696506"/>
                  <a:pt x="2957219" y="623867"/>
                  <a:pt x="2957219" y="623867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01698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Using the DNS to associated domain name public key certificates with domain name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372" y="2201010"/>
            <a:ext cx="3937564" cy="26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5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19" y="1167723"/>
            <a:ext cx="6158873" cy="3530844"/>
          </a:xfrm>
          <a:prstGeom prst="rect">
            <a:avLst/>
          </a:prstGeom>
          <a:noFill/>
          <a:ln>
            <a:noFill/>
          </a:ln>
          <a:effectLst>
            <a:outerShdw blurRad="76200" dist="253999" dir="4380004" algn="ctr" rotWithShape="0">
              <a:schemeClr val="bg2">
                <a:alpha val="50000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 rot="21425661">
            <a:off x="3435603" y="785549"/>
            <a:ext cx="1584752" cy="446749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TLSA RR</a:t>
            </a:r>
          </a:p>
        </p:txBody>
      </p:sp>
      <p:sp>
        <p:nvSpPr>
          <p:cNvPr id="8" name="Rectangle 2"/>
          <p:cNvSpPr>
            <a:spLocks/>
          </p:cNvSpPr>
          <p:nvPr/>
        </p:nvSpPr>
        <p:spPr bwMode="auto">
          <a:xfrm rot="21271752">
            <a:off x="5581818" y="1820486"/>
            <a:ext cx="2033921" cy="623942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CA Cert Hash</a:t>
            </a:r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 rot="156022">
            <a:off x="5431443" y="3105594"/>
            <a:ext cx="2101260" cy="432224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EE Cert Hash</a:t>
            </a: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 rot="156022">
            <a:off x="5489159" y="4150326"/>
            <a:ext cx="1899051" cy="462856"/>
          </a:xfrm>
          <a:prstGeom prst="rect">
            <a:avLst/>
          </a:prstGeom>
          <a:solidFill>
            <a:srgbClr val="EEF058"/>
          </a:solidFill>
          <a:ln>
            <a:noFill/>
          </a:ln>
          <a:effectLst>
            <a:outerShdw blurRad="76200" dist="50800" dir="4380026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lIns="0" tIns="0" rIns="0" bIns="0" anchor="ctr"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adley Hand ITC TT-Bold" charset="0"/>
                <a:ea typeface="ＭＳ Ｐゴシック" charset="-128"/>
                <a:sym typeface="Bradley Hand ITC TT-Bold" charset="0"/>
              </a:rPr>
              <a:t>Trust Anchor</a:t>
            </a:r>
          </a:p>
        </p:txBody>
      </p:sp>
    </p:spTree>
    <p:extLst>
      <p:ext uri="{BB962C8B-B14F-4D97-AF65-F5344CB8AC3E}">
        <p14:creationId xmlns:p14="http://schemas.microsoft.com/office/powerpoint/2010/main" val="1319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with DANE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Client receives server cert in Server Hello</a:t>
            </a:r>
          </a:p>
          <a:p>
            <a:pPr lvl="1"/>
            <a:r>
              <a:rPr lang="en-US" i="1"/>
              <a:t>Client lookups the DNS for the TLSA Resource Record of the domain name</a:t>
            </a:r>
          </a:p>
          <a:p>
            <a:pPr lvl="1"/>
            <a:r>
              <a:rPr lang="en-US" i="1"/>
              <a:t>Client validates the presented certificate against the TLSA RR</a:t>
            </a:r>
          </a:p>
          <a:p>
            <a:r>
              <a:rPr lang="en-US"/>
              <a:t>Client performs Client Key exchange</a:t>
            </a:r>
          </a:p>
        </p:txBody>
      </p:sp>
    </p:spTree>
    <p:extLst>
      <p:ext uri="{BB962C8B-B14F-4D97-AF65-F5344CB8AC3E}">
        <p14:creationId xmlns:p14="http://schemas.microsoft.com/office/powerpoint/2010/main" val="130277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DF4413-CAE3-3D40-9291-7ADFF63E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88" y="3003022"/>
            <a:ext cx="6547495" cy="590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on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 you know that you are going to where you thought you were going to?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400" y="3298452"/>
            <a:ext cx="351401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Or at least I think it’s my bank because it looks a bit familiar and there is a totally reassuring green icon  of a lock</a:t>
            </a:r>
          </a:p>
          <a:p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  <a:p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So it HAS to be my bank </a:t>
            </a:r>
            <a:r>
              <a:rPr lang="mr-IN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–</a:t>
            </a:r>
            <a:r>
              <a:rPr lang="en-US" sz="1350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hasn’t it?</a:t>
            </a:r>
          </a:p>
          <a:p>
            <a:endParaRPr lang="en-US" sz="1350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0164" y="2234821"/>
            <a:ext cx="907577" cy="34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Freeform 11"/>
          <p:cNvSpPr/>
          <p:nvPr/>
        </p:nvSpPr>
        <p:spPr>
          <a:xfrm>
            <a:off x="3166280" y="2927409"/>
            <a:ext cx="1498617" cy="320980"/>
          </a:xfrm>
          <a:custGeom>
            <a:avLst/>
            <a:gdLst>
              <a:gd name="connsiteX0" fmla="*/ 77338 w 1998156"/>
              <a:gd name="connsiteY0" fmla="*/ 363989 h 427973"/>
              <a:gd name="connsiteX1" fmla="*/ 814317 w 1998156"/>
              <a:gd name="connsiteY1" fmla="*/ 418580 h 427973"/>
              <a:gd name="connsiteX2" fmla="*/ 1810603 w 1998156"/>
              <a:gd name="connsiteY2" fmla="*/ 404932 h 427973"/>
              <a:gd name="connsiteX3" fmla="*/ 1924335 w 1998156"/>
              <a:gd name="connsiteY3" fmla="*/ 200216 h 427973"/>
              <a:gd name="connsiteX4" fmla="*/ 978090 w 1998156"/>
              <a:gd name="connsiteY4" fmla="*/ 49 h 427973"/>
              <a:gd name="connsiteX5" fmla="*/ 241111 w 1998156"/>
              <a:gd name="connsiteY5" fmla="*/ 218413 h 427973"/>
              <a:gd name="connsiteX6" fmla="*/ 0 w 1998156"/>
              <a:gd name="connsiteY6" fmla="*/ 386735 h 427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8156" h="427973">
                <a:moveTo>
                  <a:pt x="77338" y="363989"/>
                </a:moveTo>
                <a:cubicBezTo>
                  <a:pt x="301389" y="387872"/>
                  <a:pt x="814317" y="418580"/>
                  <a:pt x="814317" y="418580"/>
                </a:cubicBezTo>
                <a:cubicBezTo>
                  <a:pt x="1103194" y="425404"/>
                  <a:pt x="1625600" y="441326"/>
                  <a:pt x="1810603" y="404932"/>
                </a:cubicBezTo>
                <a:cubicBezTo>
                  <a:pt x="1995606" y="368538"/>
                  <a:pt x="2063087" y="267696"/>
                  <a:pt x="1924335" y="200216"/>
                </a:cubicBezTo>
                <a:cubicBezTo>
                  <a:pt x="1785583" y="132736"/>
                  <a:pt x="1258627" y="-2984"/>
                  <a:pt x="978090" y="49"/>
                </a:cubicBezTo>
                <a:cubicBezTo>
                  <a:pt x="697553" y="3082"/>
                  <a:pt x="404126" y="153965"/>
                  <a:pt x="241111" y="218413"/>
                </a:cubicBezTo>
                <a:cubicBezTo>
                  <a:pt x="78096" y="282861"/>
                  <a:pt x="0" y="386735"/>
                  <a:pt x="0" y="38673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1AFEFF7-3462-F544-B56C-A403A3CAFBA0}"/>
              </a:ext>
            </a:extLst>
          </p:cNvPr>
          <p:cNvSpPr/>
          <p:nvPr/>
        </p:nvSpPr>
        <p:spPr>
          <a:xfrm>
            <a:off x="3622877" y="3161530"/>
            <a:ext cx="1451524" cy="906971"/>
          </a:xfrm>
          <a:custGeom>
            <a:avLst/>
            <a:gdLst>
              <a:gd name="connsiteX0" fmla="*/ 1556700 w 1556700"/>
              <a:gd name="connsiteY0" fmla="*/ 886117 h 886117"/>
              <a:gd name="connsiteX1" fmla="*/ 433956 w 1556700"/>
              <a:gd name="connsiteY1" fmla="*/ 371044 h 886117"/>
              <a:gd name="connsiteX2" fmla="*/ 40416 w 1556700"/>
              <a:gd name="connsiteY2" fmla="*/ 18016 h 886117"/>
              <a:gd name="connsiteX3" fmla="*/ 11480 w 1556700"/>
              <a:gd name="connsiteY3" fmla="*/ 70102 h 886117"/>
              <a:gd name="connsiteX4" fmla="*/ 28842 w 1556700"/>
              <a:gd name="connsiteY4" fmla="*/ 654 h 886117"/>
              <a:gd name="connsiteX5" fmla="*/ 127226 w 1556700"/>
              <a:gd name="connsiteY5" fmla="*/ 41165 h 8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700" h="886117">
                <a:moveTo>
                  <a:pt x="1556700" y="886117"/>
                </a:moveTo>
                <a:cubicBezTo>
                  <a:pt x="1121685" y="700922"/>
                  <a:pt x="686670" y="515727"/>
                  <a:pt x="433956" y="371044"/>
                </a:cubicBezTo>
                <a:cubicBezTo>
                  <a:pt x="181242" y="226360"/>
                  <a:pt x="110829" y="68173"/>
                  <a:pt x="40416" y="18016"/>
                </a:cubicBezTo>
                <a:cubicBezTo>
                  <a:pt x="-29997" y="-32141"/>
                  <a:pt x="13409" y="72996"/>
                  <a:pt x="11480" y="70102"/>
                </a:cubicBezTo>
                <a:cubicBezTo>
                  <a:pt x="9551" y="67208"/>
                  <a:pt x="9551" y="5477"/>
                  <a:pt x="28842" y="654"/>
                </a:cubicBezTo>
                <a:cubicBezTo>
                  <a:pt x="48133" y="-4169"/>
                  <a:pt x="87679" y="18498"/>
                  <a:pt x="127226" y="4116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855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TLS Connections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1634" y="1356030"/>
            <a:ext cx="4764366" cy="326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5516" y="4947293"/>
            <a:ext cx="20024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/>
              <a:t>https://</a:t>
            </a:r>
            <a:r>
              <a:rPr lang="en-US" sz="825" err="1"/>
              <a:t>rhsecurity.wordpress.com</a:t>
            </a:r>
            <a:r>
              <a:rPr lang="en-US" sz="825"/>
              <a:t>/tag/</a:t>
            </a:r>
            <a:r>
              <a:rPr lang="en-US" sz="825" err="1"/>
              <a:t>tls</a:t>
            </a:r>
            <a:r>
              <a:rPr lang="en-US" sz="825"/>
              <a:t>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" t="17155" r="21296" b="69622"/>
          <a:stretch/>
        </p:blipFill>
        <p:spPr>
          <a:xfrm>
            <a:off x="1803824" y="2507353"/>
            <a:ext cx="1689186" cy="280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991988">
            <a:off x="4074735" y="2202351"/>
            <a:ext cx="6254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latin typeface="AhnbergHand" charset="0"/>
                <a:ea typeface="AhnbergHand" charset="0"/>
                <a:cs typeface="AhnbergHand" charset="0"/>
              </a:rPr>
              <a:t>Cert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144" y="1173523"/>
            <a:ext cx="12153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latin typeface="AhnbergHand" charset="0"/>
                <a:ea typeface="AhnbergHand" charset="0"/>
                <a:cs typeface="AhnbergHand" charset="0"/>
              </a:rPr>
              <a:t>DNS Name</a:t>
            </a:r>
          </a:p>
        </p:txBody>
      </p:sp>
      <p:sp>
        <p:nvSpPr>
          <p:cNvPr id="10" name="Freeform 9"/>
          <p:cNvSpPr/>
          <p:nvPr/>
        </p:nvSpPr>
        <p:spPr>
          <a:xfrm>
            <a:off x="3407455" y="1483702"/>
            <a:ext cx="522356" cy="309929"/>
          </a:xfrm>
          <a:custGeom>
            <a:avLst/>
            <a:gdLst>
              <a:gd name="connsiteX0" fmla="*/ 286635 w 696474"/>
              <a:gd name="connsiteY0" fmla="*/ 0 h 413239"/>
              <a:gd name="connsiteX1" fmla="*/ 14073 w 696474"/>
              <a:gd name="connsiteY1" fmla="*/ 228600 h 413239"/>
              <a:gd name="connsiteX2" fmla="*/ 673496 w 696474"/>
              <a:gd name="connsiteY2" fmla="*/ 307731 h 413239"/>
              <a:gd name="connsiteX3" fmla="*/ 559196 w 696474"/>
              <a:gd name="connsiteY3" fmla="*/ 175846 h 413239"/>
              <a:gd name="connsiteX4" fmla="*/ 691081 w 696474"/>
              <a:gd name="connsiteY4" fmla="*/ 316523 h 413239"/>
              <a:gd name="connsiteX5" fmla="*/ 541612 w 696474"/>
              <a:gd name="connsiteY5" fmla="*/ 413239 h 4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6474" h="413239">
                <a:moveTo>
                  <a:pt x="286635" y="0"/>
                </a:moveTo>
                <a:cubicBezTo>
                  <a:pt x="118115" y="88656"/>
                  <a:pt x="-50404" y="177312"/>
                  <a:pt x="14073" y="228600"/>
                </a:cubicBezTo>
                <a:cubicBezTo>
                  <a:pt x="78550" y="279888"/>
                  <a:pt x="582642" y="316523"/>
                  <a:pt x="673496" y="307731"/>
                </a:cubicBezTo>
                <a:cubicBezTo>
                  <a:pt x="764350" y="298939"/>
                  <a:pt x="556265" y="174381"/>
                  <a:pt x="559196" y="175846"/>
                </a:cubicBezTo>
                <a:cubicBezTo>
                  <a:pt x="562127" y="177311"/>
                  <a:pt x="694012" y="276958"/>
                  <a:pt x="691081" y="316523"/>
                </a:cubicBezTo>
                <a:cubicBezTo>
                  <a:pt x="688150" y="356088"/>
                  <a:pt x="541612" y="413239"/>
                  <a:pt x="541612" y="41323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reeform 10"/>
          <p:cNvSpPr/>
          <p:nvPr/>
        </p:nvSpPr>
        <p:spPr>
          <a:xfrm>
            <a:off x="2461847" y="1450732"/>
            <a:ext cx="982540" cy="418649"/>
          </a:xfrm>
          <a:custGeom>
            <a:avLst/>
            <a:gdLst>
              <a:gd name="connsiteX0" fmla="*/ 1310053 w 1310053"/>
              <a:gd name="connsiteY0" fmla="*/ 0 h 558199"/>
              <a:gd name="connsiteX1" fmla="*/ 1002323 w 1310053"/>
              <a:gd name="connsiteY1" fmla="*/ 211015 h 558199"/>
              <a:gd name="connsiteX2" fmla="*/ 193430 w 1310053"/>
              <a:gd name="connsiteY2" fmla="*/ 254977 h 558199"/>
              <a:gd name="connsiteX3" fmla="*/ 105507 w 1310053"/>
              <a:gd name="connsiteY3" fmla="*/ 553915 h 558199"/>
              <a:gd name="connsiteX4" fmla="*/ 228600 w 1310053"/>
              <a:gd name="connsiteY4" fmla="*/ 439615 h 558199"/>
              <a:gd name="connsiteX5" fmla="*/ 105507 w 1310053"/>
              <a:gd name="connsiteY5" fmla="*/ 553915 h 558199"/>
              <a:gd name="connsiteX6" fmla="*/ 0 w 1310053"/>
              <a:gd name="connsiteY6" fmla="*/ 483577 h 5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053" h="558199">
                <a:moveTo>
                  <a:pt x="1310053" y="0"/>
                </a:moveTo>
                <a:cubicBezTo>
                  <a:pt x="1249240" y="84259"/>
                  <a:pt x="1188427" y="168519"/>
                  <a:pt x="1002323" y="211015"/>
                </a:cubicBezTo>
                <a:cubicBezTo>
                  <a:pt x="816219" y="253511"/>
                  <a:pt x="342899" y="197827"/>
                  <a:pt x="193430" y="254977"/>
                </a:cubicBezTo>
                <a:cubicBezTo>
                  <a:pt x="43961" y="312127"/>
                  <a:pt x="99645" y="523142"/>
                  <a:pt x="105507" y="553915"/>
                </a:cubicBezTo>
                <a:cubicBezTo>
                  <a:pt x="111369" y="584688"/>
                  <a:pt x="228600" y="439615"/>
                  <a:pt x="228600" y="439615"/>
                </a:cubicBezTo>
                <a:cubicBezTo>
                  <a:pt x="228600" y="439615"/>
                  <a:pt x="143607" y="546588"/>
                  <a:pt x="105507" y="553915"/>
                </a:cubicBezTo>
                <a:cubicBezTo>
                  <a:pt x="67407" y="561242"/>
                  <a:pt x="33703" y="522409"/>
                  <a:pt x="0" y="483577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1850461" y="1913595"/>
            <a:ext cx="13211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latin typeface="AhnbergHand" charset="0"/>
                <a:ea typeface="AhnbergHand" charset="0"/>
                <a:cs typeface="AhnbergHand" charset="0"/>
              </a:rPr>
              <a:t>TLSA query</a:t>
            </a:r>
          </a:p>
        </p:txBody>
      </p:sp>
      <p:sp>
        <p:nvSpPr>
          <p:cNvPr id="13" name="Freeform 12"/>
          <p:cNvSpPr/>
          <p:nvPr/>
        </p:nvSpPr>
        <p:spPr>
          <a:xfrm>
            <a:off x="2557778" y="2242039"/>
            <a:ext cx="1355329" cy="171450"/>
          </a:xfrm>
          <a:custGeom>
            <a:avLst/>
            <a:gdLst>
              <a:gd name="connsiteX0" fmla="*/ 3976 w 1807105"/>
              <a:gd name="connsiteY0" fmla="*/ 0 h 228600"/>
              <a:gd name="connsiteX1" fmla="*/ 56730 w 1807105"/>
              <a:gd name="connsiteY1" fmla="*/ 175846 h 228600"/>
              <a:gd name="connsiteX2" fmla="*/ 399630 w 1807105"/>
              <a:gd name="connsiteY2" fmla="*/ 202223 h 228600"/>
              <a:gd name="connsiteX3" fmla="*/ 1393161 w 1807105"/>
              <a:gd name="connsiteY3" fmla="*/ 140677 h 228600"/>
              <a:gd name="connsiteX4" fmla="*/ 1788815 w 1807105"/>
              <a:gd name="connsiteY4" fmla="*/ 149469 h 228600"/>
              <a:gd name="connsiteX5" fmla="*/ 1612968 w 1807105"/>
              <a:gd name="connsiteY5" fmla="*/ 79130 h 228600"/>
              <a:gd name="connsiteX6" fmla="*/ 1806399 w 1807105"/>
              <a:gd name="connsiteY6" fmla="*/ 167053 h 228600"/>
              <a:gd name="connsiteX7" fmla="*/ 1665722 w 1807105"/>
              <a:gd name="connsiteY7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7105" h="228600">
                <a:moveTo>
                  <a:pt x="3976" y="0"/>
                </a:moveTo>
                <a:cubicBezTo>
                  <a:pt x="-2618" y="71071"/>
                  <a:pt x="-9212" y="142142"/>
                  <a:pt x="56730" y="175846"/>
                </a:cubicBezTo>
                <a:cubicBezTo>
                  <a:pt x="122672" y="209550"/>
                  <a:pt x="176892" y="208084"/>
                  <a:pt x="399630" y="202223"/>
                </a:cubicBezTo>
                <a:cubicBezTo>
                  <a:pt x="622368" y="196362"/>
                  <a:pt x="1161630" y="149469"/>
                  <a:pt x="1393161" y="140677"/>
                </a:cubicBezTo>
                <a:cubicBezTo>
                  <a:pt x="1624692" y="131885"/>
                  <a:pt x="1752181" y="159727"/>
                  <a:pt x="1788815" y="149469"/>
                </a:cubicBezTo>
                <a:cubicBezTo>
                  <a:pt x="1825449" y="139211"/>
                  <a:pt x="1610037" y="76199"/>
                  <a:pt x="1612968" y="79130"/>
                </a:cubicBezTo>
                <a:cubicBezTo>
                  <a:pt x="1615899" y="82061"/>
                  <a:pt x="1797607" y="142141"/>
                  <a:pt x="1806399" y="167053"/>
                </a:cubicBezTo>
                <a:cubicBezTo>
                  <a:pt x="1815191" y="191965"/>
                  <a:pt x="1740456" y="210282"/>
                  <a:pt x="1665722" y="228600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58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Just one problem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DNS is full of liars and lies!</a:t>
            </a:r>
          </a:p>
          <a:p>
            <a:r>
              <a:rPr lang="en-US"/>
              <a:t>And this can compromise the integrity of public key information embedded in the DNS</a:t>
            </a:r>
          </a:p>
          <a:p>
            <a:r>
              <a:rPr lang="en-US"/>
              <a:t>Unless we fix the DNS we are no better off than before with these TLSA records!</a:t>
            </a:r>
          </a:p>
        </p:txBody>
      </p:sp>
    </p:spTree>
    <p:extLst>
      <p:ext uri="{BB962C8B-B14F-4D97-AF65-F5344CB8AC3E}">
        <p14:creationId xmlns:p14="http://schemas.microsoft.com/office/powerpoint/2010/main" val="2108285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one answer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allow users to validate DNS responses for themselves</a:t>
            </a:r>
          </a:p>
          <a:p>
            <a:r>
              <a:rPr lang="en-US" dirty="0"/>
              <a:t>And for this we need a Secure DNS framework</a:t>
            </a:r>
          </a:p>
          <a:p>
            <a:r>
              <a:rPr lang="en-US" dirty="0"/>
              <a:t>Which we have – and its called DNSSEC!</a:t>
            </a:r>
          </a:p>
          <a:p>
            <a:r>
              <a:rPr lang="en-US" dirty="0"/>
              <a:t>We need to allow users to validate DNS responses for themselves</a:t>
            </a:r>
          </a:p>
          <a:p>
            <a:r>
              <a:rPr lang="en-US" dirty="0"/>
              <a:t>And for this we need a Secure DNS framework</a:t>
            </a:r>
          </a:p>
          <a:p>
            <a:r>
              <a:rPr lang="en-US" dirty="0"/>
              <a:t>Which we have – and its called DNSSEC!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0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DNSSEC 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7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</a:t>
            </a:r>
            <a:r>
              <a:rPr lang="en-US" sz="1350" err="1"/>
              <a:t>example.com</a:t>
            </a:r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hlinkClick r:id="rId2"/>
              </a:rPr>
              <a:t>www.example.com</a:t>
            </a:r>
            <a:r>
              <a:rPr lang="en-US" sz="135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www.example.com</a:t>
            </a:r>
            <a:endParaRPr lang="en-US" sz="825"/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83495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DNSSEC 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7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</a:t>
            </a:r>
            <a:r>
              <a:rPr lang="en-US" sz="1350" err="1"/>
              <a:t>example.com</a:t>
            </a:r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hlinkClick r:id="rId2"/>
              </a:rPr>
              <a:t>www.example.com</a:t>
            </a:r>
            <a:r>
              <a:rPr lang="en-US" sz="135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www.example.com</a:t>
            </a:r>
            <a:endParaRPr lang="en-US" sz="825"/>
          </a:p>
        </p:txBody>
      </p:sp>
      <p:sp>
        <p:nvSpPr>
          <p:cNvPr id="3" name="TextBox 2"/>
          <p:cNvSpPr txBox="1"/>
          <p:nvPr/>
        </p:nvSpPr>
        <p:spPr>
          <a:xfrm>
            <a:off x="4572001" y="4080894"/>
            <a:ext cx="23118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500" y="3778141"/>
            <a:ext cx="21419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</a:t>
            </a:r>
            <a:r>
              <a:rPr lang="en-US" sz="825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6380" y="3475391"/>
            <a:ext cx="214353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825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7763" y="2964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4262" y="2662141"/>
            <a:ext cx="1710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02143" y="2359391"/>
            <a:ext cx="171232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029" y="1848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3529" y="1546141"/>
            <a:ext cx="15055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1410" y="1243391"/>
            <a:ext cx="150714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24"/>
          <p:cNvSpPr/>
          <p:nvPr/>
        </p:nvSpPr>
        <p:spPr>
          <a:xfrm>
            <a:off x="4255477" y="1391294"/>
            <a:ext cx="1015512" cy="2993870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14703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/>
              <a:t>DNSSEC 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76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.</a:t>
            </a:r>
            <a:r>
              <a:rPr lang="en-US" sz="1350" err="1"/>
              <a:t>example.com</a:t>
            </a:r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9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>
                <a:hlinkClick r:id="rId2"/>
              </a:rPr>
              <a:t>www.example.com</a:t>
            </a:r>
            <a:r>
              <a:rPr lang="en-US" sz="135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example.com</a:t>
            </a:r>
            <a:r>
              <a:rPr lang="en-US" sz="825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err="1"/>
              <a:t>www.example.com</a:t>
            </a:r>
            <a:endParaRPr lang="en-US" sz="825"/>
          </a:p>
        </p:txBody>
      </p:sp>
      <p:sp>
        <p:nvSpPr>
          <p:cNvPr id="3" name="TextBox 2"/>
          <p:cNvSpPr txBox="1"/>
          <p:nvPr/>
        </p:nvSpPr>
        <p:spPr>
          <a:xfrm>
            <a:off x="4572001" y="4080894"/>
            <a:ext cx="23118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500" y="3778141"/>
            <a:ext cx="21419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</a:t>
            </a:r>
            <a:r>
              <a:rPr lang="en-US" sz="825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6380" y="3475391"/>
            <a:ext cx="214353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825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7763" y="2964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4262" y="2662141"/>
            <a:ext cx="1710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02143" y="2359391"/>
            <a:ext cx="171232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029" y="1848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3529" y="1546141"/>
            <a:ext cx="15055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1410" y="1243391"/>
            <a:ext cx="150714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24"/>
          <p:cNvSpPr/>
          <p:nvPr/>
        </p:nvSpPr>
        <p:spPr>
          <a:xfrm>
            <a:off x="4255477" y="1391294"/>
            <a:ext cx="1015512" cy="2993870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>
            <a:off x="2629423" y="1543522"/>
            <a:ext cx="3531589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DNS trust anchor</a:t>
            </a:r>
          </a:p>
        </p:txBody>
      </p:sp>
    </p:spTree>
    <p:extLst>
      <p:ext uri="{BB962C8B-B14F-4D97-AF65-F5344CB8AC3E}">
        <p14:creationId xmlns:p14="http://schemas.microsoft.com/office/powerpoint/2010/main" val="1540881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DANE + DNSSEC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Query the DNS for the TLSA record of the domain name and ask for the DNSSEC signature to be included in the response</a:t>
            </a:r>
          </a:p>
          <a:p>
            <a:r>
              <a:rPr lang="en-US"/>
              <a:t>Validate the signature to ensure that you have an unbroken signature chain to the root trust point</a:t>
            </a:r>
          </a:p>
          <a:p>
            <a:r>
              <a:rPr lang="en-US"/>
              <a:t>At this point you can accept the TLSA record as the authentic record, and set up a TLS session based on this data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18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Alternatively - Look! No DNS!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Server packages server cert, TLSA record and the DNSSEC credential chain in a single bundle for TLS</a:t>
            </a:r>
          </a:p>
          <a:p>
            <a:r>
              <a:rPr lang="en-US" dirty="0"/>
              <a:t>Client receives bundle in TLS Server Hello</a:t>
            </a:r>
          </a:p>
          <a:p>
            <a:pPr lvl="1"/>
            <a:r>
              <a:rPr lang="en-US" i="1" dirty="0"/>
              <a:t>Client performs validation of TLSA Resource Record using the supplied DNSEC signatures plus the local DNS Root Trust Anchor without performing any DNS queries</a:t>
            </a:r>
          </a:p>
          <a:p>
            <a:pPr lvl="1"/>
            <a:r>
              <a:rPr lang="en-US" i="1" dirty="0"/>
              <a:t>Client validates the presented certificate against the TLSA RR</a:t>
            </a:r>
          </a:p>
          <a:p>
            <a:r>
              <a:rPr lang="en-US" dirty="0"/>
              <a:t>Client performs Client Key exchange</a:t>
            </a:r>
          </a:p>
        </p:txBody>
      </p:sp>
    </p:spTree>
    <p:extLst>
      <p:ext uri="{BB962C8B-B14F-4D97-AF65-F5344CB8AC3E}">
        <p14:creationId xmlns:p14="http://schemas.microsoft.com/office/powerpoint/2010/main" val="279229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DNSSEC?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41" y="1375628"/>
            <a:ext cx="8350786" cy="3263504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100" dirty="0"/>
              <a:t>DNSSEC was devised in response to the possibility of cache poisoning attacks on the DNS (the so-called “Kaminsky attack”)</a:t>
            </a:r>
          </a:p>
          <a:p>
            <a:pPr marL="300038" lvl="1" indent="0" defTabSz="685800">
              <a:spcBef>
                <a:spcPts val="0"/>
              </a:spcBef>
              <a:buNone/>
              <a:defRPr/>
            </a:pPr>
            <a:r>
              <a:rPr lang="en-US" sz="1800" dirty="0"/>
              <a:t>but the combination of randomized source ports, free Domain name certificates and the use of TLS made that problem go away!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100" dirty="0"/>
              <a:t>But a reliable and trustable DNS can be very useful for the larger issue of Internet Security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100" dirty="0"/>
              <a:t>DNSSEC provides us with such a tool for the DNS</a:t>
            </a:r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716986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60D8-40FF-4048-893A-A182A821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9B197-837D-3A4E-BF48-B627B37E5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Security for the Internet is an ongoing task</a:t>
            </a:r>
          </a:p>
          <a:p>
            <a:r>
              <a:rPr lang="en-AU" dirty="0"/>
              <a:t>We know the current </a:t>
            </a:r>
            <a:r>
              <a:rPr lang="en-AU" dirty="0" err="1"/>
              <a:t>WebPKI</a:t>
            </a:r>
            <a:r>
              <a:rPr lang="en-AU" dirty="0"/>
              <a:t> is hopelessly compromised, and adversaries have been successful in mounting attacks on Internet infrastructure</a:t>
            </a:r>
          </a:p>
          <a:p>
            <a:r>
              <a:rPr lang="en-AU" dirty="0"/>
              <a:t>The approach of placing Domain Name Keys in a DNSSEC-secured DNS record seems to hold considerable promise to improve the integrity of Domain Name Keys</a:t>
            </a:r>
          </a:p>
          <a:p>
            <a:pPr lvl="1"/>
            <a:r>
              <a:rPr lang="en-AU" dirty="0"/>
              <a:t>But it’s still a work-in-progress, not a completed solution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6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917" y="1325176"/>
            <a:ext cx="396531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/>
              <a:t>Client:</a:t>
            </a:r>
          </a:p>
          <a:p>
            <a:pPr marL="0" indent="0">
              <a:buNone/>
            </a:pPr>
            <a:r>
              <a:rPr lang="en-US" sz="1500" dirty="0"/>
              <a:t>   </a:t>
            </a:r>
            <a:r>
              <a:rPr lang="en-US" sz="1500" i="1" dirty="0"/>
              <a:t>DNS Query</a:t>
            </a:r>
            <a:r>
              <a:rPr lang="en-US" sz="1500" dirty="0"/>
              <a:t>:</a:t>
            </a:r>
          </a:p>
          <a:p>
            <a:pPr marL="0" indent="0">
              <a:buNone/>
            </a:pPr>
            <a:r>
              <a:rPr lang="en-US" sz="1500" dirty="0"/>
              <a:t>          </a:t>
            </a:r>
            <a:r>
              <a:rPr lang="en-US" sz="1500" dirty="0" err="1"/>
              <a:t>www.commbank.com.au</a:t>
            </a:r>
            <a:r>
              <a:rPr lang="en-US" sz="1500"/>
              <a:t>?</a:t>
            </a:r>
          </a:p>
          <a:p>
            <a:pPr marL="0" indent="0" algn="r">
              <a:buNone/>
            </a:pPr>
            <a:r>
              <a:rPr lang="en-US" sz="1500" i="1"/>
              <a:t>DNS Response:</a:t>
            </a:r>
          </a:p>
          <a:p>
            <a:pPr marL="0" indent="0" algn="r">
              <a:buNone/>
            </a:pPr>
            <a:r>
              <a:rPr lang="en-US" sz="1500"/>
              <a:t>23.77.145.19</a:t>
            </a:r>
          </a:p>
          <a:p>
            <a:pPr marL="0" indent="0">
              <a:buNone/>
            </a:pPr>
            <a:r>
              <a:rPr lang="en-US" sz="1500"/>
              <a:t>   </a:t>
            </a:r>
          </a:p>
          <a:p>
            <a:pPr marL="0" indent="0">
              <a:buNone/>
            </a:pPr>
            <a:endParaRPr lang="en-US" sz="1500"/>
          </a:p>
          <a:p>
            <a:pPr marL="0" indent="0">
              <a:buNone/>
            </a:pPr>
            <a:r>
              <a:rPr lang="en-US" sz="1500"/>
              <a:t> </a:t>
            </a:r>
            <a:r>
              <a:rPr lang="en-US" sz="1500" i="1"/>
              <a:t>TCP Session</a:t>
            </a:r>
            <a:r>
              <a:rPr lang="en-US" sz="1500"/>
              <a:t>:</a:t>
            </a:r>
          </a:p>
          <a:p>
            <a:pPr marL="0" indent="0">
              <a:buNone/>
            </a:pPr>
            <a:r>
              <a:rPr lang="en-US" sz="1500"/>
              <a:t>          TCP Connect 23.77.145.19, port 443 </a:t>
            </a:r>
          </a:p>
          <a:p>
            <a:pPr marL="0" indent="0" algn="r">
              <a:buNone/>
            </a:pPr>
            <a:r>
              <a:rPr lang="en-US" sz="1500"/>
              <a:t> </a:t>
            </a:r>
          </a:p>
          <a:p>
            <a:pPr marL="0" indent="0">
              <a:buNone/>
            </a:pPr>
            <a:endParaRPr lang="en-US" sz="15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t="-1030" b="9116"/>
          <a:stretch/>
        </p:blipFill>
        <p:spPr>
          <a:xfrm>
            <a:off x="1655676" y="1275606"/>
            <a:ext cx="833113" cy="652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491630"/>
            <a:ext cx="681404" cy="6814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3327834"/>
            <a:ext cx="681404" cy="681404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5328084" y="1707654"/>
            <a:ext cx="1242138" cy="124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Left-Right Arrow 7"/>
          <p:cNvSpPr/>
          <p:nvPr/>
        </p:nvSpPr>
        <p:spPr>
          <a:xfrm>
            <a:off x="5220072" y="3435846"/>
            <a:ext cx="1242138" cy="1246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7859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/>
              <a:t>Use a Name registrar that at a minimum uses multi-factor authentication and Registry Lock</a:t>
            </a:r>
          </a:p>
          <a:p>
            <a:pPr lvl="1"/>
            <a:r>
              <a:rPr lang="en-AU" dirty="0"/>
              <a:t>Sign your DNS name with DNSSEC</a:t>
            </a:r>
          </a:p>
          <a:p>
            <a:pPr lvl="1"/>
            <a:r>
              <a:rPr lang="en-AU" dirty="0"/>
              <a:t>Obtain Domain Name certificates</a:t>
            </a:r>
          </a:p>
          <a:p>
            <a:pPr lvl="1"/>
            <a:r>
              <a:rPr lang="en-AU" dirty="0"/>
              <a:t>Use TLS and DKIM in all your services</a:t>
            </a:r>
          </a:p>
          <a:p>
            <a:pPr lvl="1"/>
            <a:r>
              <a:rPr lang="en-AU" dirty="0"/>
              <a:t>Turn on DNSSEC Validation in your DNS resolvers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93857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/>
              <a:t>Use a Name registrar that at a minimum uses multi-factor authentication and Registry Lock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E9DA14-D155-C141-9CF9-28B3D6E7EC0F}"/>
              </a:ext>
            </a:extLst>
          </p:cNvPr>
          <p:cNvSpPr txBox="1"/>
          <p:nvPr/>
        </p:nvSpPr>
        <p:spPr>
          <a:xfrm>
            <a:off x="2855167" y="2789187"/>
            <a:ext cx="56978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Because if I can take over your name registration then</a:t>
            </a:r>
          </a:p>
          <a:p>
            <a:r>
              <a:rPr lang="en-AU" dirty="0"/>
              <a:t>I can create the potential to assume control over</a:t>
            </a:r>
          </a:p>
          <a:p>
            <a:r>
              <a:rPr lang="en-AU" dirty="0"/>
              <a:t>your online services </a:t>
            </a:r>
          </a:p>
          <a:p>
            <a:endParaRPr lang="en-AU" dirty="0"/>
          </a:p>
          <a:p>
            <a:r>
              <a:rPr lang="en-AU" dirty="0"/>
              <a:t>So your name registration credentials needs to be more than a simple password and an email address if the name is important to you and your users</a:t>
            </a:r>
          </a:p>
        </p:txBody>
      </p:sp>
    </p:spTree>
    <p:extLst>
      <p:ext uri="{BB962C8B-B14F-4D97-AF65-F5344CB8AC3E}">
        <p14:creationId xmlns:p14="http://schemas.microsoft.com/office/powerpoint/2010/main" val="2617691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Use a Name registrar that at a minimum uses multi-factor authentication and Registry Lock</a:t>
            </a:r>
          </a:p>
          <a:p>
            <a:pPr lvl="1"/>
            <a:r>
              <a:rPr lang="en-AU" dirty="0"/>
              <a:t>Sign your DNS name with DNSSEC</a:t>
            </a:r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840EA-6CCF-9F49-BB6B-6133A0F7711A}"/>
              </a:ext>
            </a:extLst>
          </p:cNvPr>
          <p:cNvSpPr txBox="1"/>
          <p:nvPr/>
        </p:nvSpPr>
        <p:spPr>
          <a:xfrm>
            <a:off x="2886269" y="3187293"/>
            <a:ext cx="569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can now place information in the DNS that clients</a:t>
            </a:r>
          </a:p>
          <a:p>
            <a:r>
              <a:rPr lang="en-AU" dirty="0"/>
              <a:t>can trust as being my information</a:t>
            </a:r>
          </a:p>
        </p:txBody>
      </p:sp>
    </p:spTree>
    <p:extLst>
      <p:ext uri="{BB962C8B-B14F-4D97-AF65-F5344CB8AC3E}">
        <p14:creationId xmlns:p14="http://schemas.microsoft.com/office/powerpoint/2010/main" val="14711781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121547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Use a Name registrar that at a minimum uses multi-factor authentication and Registry Lock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Sign your DNS name with DNSSEC</a:t>
            </a:r>
          </a:p>
          <a:p>
            <a:pPr lvl="1"/>
            <a:r>
              <a:rPr lang="en-AU" dirty="0"/>
              <a:t>Obtain Domain Name certificates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AF6B2-28F1-2A42-83F5-A57D9D3EF589}"/>
              </a:ext>
            </a:extLst>
          </p:cNvPr>
          <p:cNvSpPr txBox="1"/>
          <p:nvPr/>
        </p:nvSpPr>
        <p:spPr>
          <a:xfrm>
            <a:off x="2830286" y="3626498"/>
            <a:ext cx="3148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Lets Encrypt is effective - use it!</a:t>
            </a:r>
          </a:p>
        </p:txBody>
      </p:sp>
    </p:spTree>
    <p:extLst>
      <p:ext uri="{BB962C8B-B14F-4D97-AF65-F5344CB8AC3E}">
        <p14:creationId xmlns:p14="http://schemas.microsoft.com/office/powerpoint/2010/main" val="2323391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Use a Name registrar that at a minimum uses multi-factor authentication and Registry Lock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Sign your DNS name with DNSSEC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Obtain Domain Name certificates</a:t>
            </a:r>
          </a:p>
          <a:p>
            <a:pPr lvl="1"/>
            <a:r>
              <a:rPr lang="en-AU" dirty="0"/>
              <a:t>Use TLS and DKIM in </a:t>
            </a:r>
            <a:r>
              <a:rPr lang="en-AU" u="sng" dirty="0"/>
              <a:t>all</a:t>
            </a:r>
            <a:r>
              <a:rPr lang="en-AU" dirty="0"/>
              <a:t> your services</a:t>
            </a:r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84404-DB52-F44E-BF86-10363B56C476}"/>
              </a:ext>
            </a:extLst>
          </p:cNvPr>
          <p:cNvSpPr txBox="1"/>
          <p:nvPr/>
        </p:nvSpPr>
        <p:spPr>
          <a:xfrm>
            <a:off x="2830286" y="3626498"/>
            <a:ext cx="460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Passing data over the Internet in the clear is so </a:t>
            </a:r>
          </a:p>
          <a:p>
            <a:r>
              <a:rPr lang="en-AU" dirty="0"/>
              <a:t>Irresponsible these days!</a:t>
            </a:r>
          </a:p>
        </p:txBody>
      </p:sp>
    </p:spTree>
    <p:extLst>
      <p:ext uri="{BB962C8B-B14F-4D97-AF65-F5344CB8AC3E}">
        <p14:creationId xmlns:p14="http://schemas.microsoft.com/office/powerpoint/2010/main" val="28165451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Use a Name registrar that at a minimum uses multi-factor authentication and Registry Lock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Sign your DNS name with DNSSEC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Obtain Domain Name certificates</a:t>
            </a:r>
          </a:p>
          <a:p>
            <a:pPr lvl="1"/>
            <a:r>
              <a:rPr lang="en-AU" dirty="0">
                <a:solidFill>
                  <a:schemeClr val="bg1">
                    <a:lumMod val="65000"/>
                  </a:schemeClr>
                </a:solidFill>
              </a:rPr>
              <a:t>Use TLS and DKIM in all your services</a:t>
            </a:r>
          </a:p>
          <a:p>
            <a:pPr lvl="1"/>
            <a:r>
              <a:rPr lang="en-AU" dirty="0"/>
              <a:t>Turn on DNSSEC Validation in your DNS resolvers</a:t>
            </a:r>
          </a:p>
          <a:p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B9A16-217D-0A4A-8AC7-A643E46FB42F}"/>
              </a:ext>
            </a:extLst>
          </p:cNvPr>
          <p:cNvSpPr txBox="1"/>
          <p:nvPr/>
        </p:nvSpPr>
        <p:spPr>
          <a:xfrm>
            <a:off x="2649895" y="3993502"/>
            <a:ext cx="582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Don’t accept signed DNS responses that cannot be validated</a:t>
            </a:r>
          </a:p>
        </p:txBody>
      </p:sp>
    </p:spTree>
    <p:extLst>
      <p:ext uri="{BB962C8B-B14F-4D97-AF65-F5344CB8AC3E}">
        <p14:creationId xmlns:p14="http://schemas.microsoft.com/office/powerpoint/2010/main" val="11523659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15172-66B3-A445-A540-A81B947D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Practical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2E88A-5A1A-3A40-8A33-C20CD001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Some things you can do today:</a:t>
            </a:r>
          </a:p>
          <a:p>
            <a:pPr lvl="1"/>
            <a:r>
              <a:rPr lang="en-AU" dirty="0"/>
              <a:t>Use a Name registrar that at a minimum uses multi-factor authentication and Registry Lock</a:t>
            </a:r>
          </a:p>
          <a:p>
            <a:pPr lvl="1"/>
            <a:r>
              <a:rPr lang="en-AU" dirty="0"/>
              <a:t>Sign your DNS name with DNSSEC</a:t>
            </a:r>
          </a:p>
          <a:p>
            <a:pPr lvl="1"/>
            <a:r>
              <a:rPr lang="en-AU" dirty="0"/>
              <a:t>Obtain Domain Name certificates</a:t>
            </a:r>
          </a:p>
          <a:p>
            <a:pPr lvl="1"/>
            <a:r>
              <a:rPr lang="en-AU" dirty="0"/>
              <a:t>Use TLS and DKIM in all your services</a:t>
            </a:r>
          </a:p>
          <a:p>
            <a:pPr lvl="1"/>
            <a:r>
              <a:rPr lang="en-AU" dirty="0"/>
              <a:t>Turn on DNSSEC Validation in your DNS resolvers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082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815" y="2365567"/>
            <a:ext cx="4339390" cy="857250"/>
          </a:xfrm>
        </p:spPr>
        <p:txBody>
          <a:bodyPr>
            <a:normAutofit/>
          </a:bodyPr>
          <a:lstStyle/>
          <a:p>
            <a:r>
              <a:rPr lang="en-US" sz="4950" b="1" dirty="0">
                <a:latin typeface="Vadim's Writing"/>
                <a:cs typeface="Vadim's Writing"/>
              </a:rPr>
              <a:t>That’s it!</a:t>
            </a:r>
          </a:p>
        </p:txBody>
      </p:sp>
    </p:spTree>
    <p:extLst>
      <p:ext uri="{BB962C8B-B14F-4D97-AF65-F5344CB8AC3E}">
        <p14:creationId xmlns:p14="http://schemas.microsoft.com/office/powerpoint/2010/main" val="86184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 on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$ dig -x 23.77.145.19 +short</a:t>
            </a:r>
          </a:p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a23-77-145-19.deploy.static.akamaitechnologies.com.</a:t>
            </a:r>
          </a:p>
          <a:p>
            <a:pPr marL="0" indent="0">
              <a:buNone/>
            </a:pPr>
            <a:endParaRPr lang="en-AU" sz="12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solidFill>
                  <a:srgbClr val="FF0000"/>
                </a:solidFill>
              </a:rPr>
              <a:t>That’s not an IP addresses that was allocated to the Commonwealth Bank!</a:t>
            </a:r>
          </a:p>
          <a:p>
            <a:pPr marL="0" indent="0">
              <a:buNone/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179298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 on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$ dig -x 23.77.145.19 +short</a:t>
            </a:r>
          </a:p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a23-77-145-19.deploy.static.akamaitechnologies.com.</a:t>
            </a:r>
          </a:p>
          <a:p>
            <a:pPr marL="0" indent="0">
              <a:buNone/>
            </a:pPr>
            <a:endParaRPr lang="en-AU" sz="12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solidFill>
                  <a:srgbClr val="FF0000"/>
                </a:solidFill>
              </a:rPr>
              <a:t>That’s not an IP addresses that was allocated to the Commonwealth Bank!</a:t>
            </a:r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r>
              <a:rPr lang="en-AU" sz="1500" dirty="0"/>
              <a:t>The Commonwealth Bank of Australia has 140.168.0.0 - 140.168.255.255 and 203.17.185.0 - 203.17.185.255</a:t>
            </a:r>
          </a:p>
          <a:p>
            <a:pPr marL="0" indent="0">
              <a:buNone/>
            </a:pPr>
            <a:endParaRPr lang="en-AU" sz="15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ea typeface="Menlo" charset="0"/>
                <a:cs typeface="Menlo" charset="0"/>
              </a:rPr>
              <a:t>So why should my browser trust that 23.77.145.19 is really the “proper” web site for the Commonwealth Bank of Australia and not some dastardly evil scam?</a:t>
            </a:r>
          </a:p>
          <a:p>
            <a:pPr marL="0" indent="0">
              <a:buNone/>
            </a:pPr>
            <a:endParaRPr lang="en-AU" sz="1500" dirty="0"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 on</a:t>
            </a:r>
            <a:r>
              <a:rPr lang="is-IS"/>
              <a:t>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$ dig -x 23.77.145.19 +short</a:t>
            </a:r>
          </a:p>
          <a:p>
            <a:pPr marL="0" indent="0">
              <a:buNone/>
            </a:pPr>
            <a:r>
              <a:rPr lang="en-AU" sz="1200" dirty="0">
                <a:latin typeface="Menlo" charset="0"/>
                <a:ea typeface="Menlo" charset="0"/>
                <a:cs typeface="Menlo" charset="0"/>
              </a:rPr>
              <a:t>a23-77-145-19.deploy.static.akamaitechnologies.com.</a:t>
            </a:r>
          </a:p>
          <a:p>
            <a:pPr marL="0" indent="0">
              <a:buNone/>
            </a:pPr>
            <a:endParaRPr lang="en-AU" sz="1200" dirty="0"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solidFill>
                  <a:srgbClr val="FF0000"/>
                </a:solidFill>
              </a:rPr>
              <a:t>That’s not an IP addresses that was allocated to the Commonwealth Bank!</a:t>
            </a:r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r>
              <a:rPr lang="en-AU" sz="1500" dirty="0"/>
              <a:t>The Commonwealth Bank of Australia has 140.168.0.0 - 140.168.255.255 and 203.17.185.0 - 203.17.185.255</a:t>
            </a:r>
          </a:p>
          <a:p>
            <a:pPr marL="0" indent="0">
              <a:buNone/>
            </a:pPr>
            <a:endParaRPr lang="en-AU" sz="15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ea typeface="Menlo" charset="0"/>
                <a:cs typeface="Menlo" charset="0"/>
              </a:rPr>
              <a:t>So why should my browser trust that 23.77.145.19 is really the “proper” web site for the Commonwealth Bank of Australia and not some dastardly evil scam?</a:t>
            </a:r>
          </a:p>
          <a:p>
            <a:pPr marL="0" indent="0">
              <a:buNone/>
            </a:pPr>
            <a:endParaRPr lang="en-AU" sz="1500" dirty="0"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AU" sz="1500" dirty="0">
                <a:ea typeface="Menlo" charset="0"/>
                <a:cs typeface="Menlo" charset="0"/>
              </a:rPr>
              <a:t>How can my browser tell the difference between an intended truth and a lie?</a:t>
            </a:r>
          </a:p>
        </p:txBody>
      </p:sp>
    </p:spTree>
    <p:extLst>
      <p:ext uri="{BB962C8B-B14F-4D97-AF65-F5344CB8AC3E}">
        <p14:creationId xmlns:p14="http://schemas.microsoft.com/office/powerpoint/2010/main" val="2788584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TCP Port 443 Transport Layer Security (TLS) Connections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817" y="1369219"/>
            <a:ext cx="4764366" cy="326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10947" y="4914592"/>
            <a:ext cx="20024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/>
              <a:t>https://</a:t>
            </a:r>
            <a:r>
              <a:rPr lang="en-US" sz="825" dirty="0" err="1"/>
              <a:t>rhsecurity.wordpress.com</a:t>
            </a:r>
            <a:r>
              <a:rPr lang="en-US" sz="825" dirty="0"/>
              <a:t>/tag/</a:t>
            </a:r>
            <a:r>
              <a:rPr lang="en-US" sz="825" dirty="0" err="1"/>
              <a:t>tls</a:t>
            </a:r>
            <a:r>
              <a:rPr lang="en-US" sz="825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6674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2857</Words>
  <Application>Microsoft Macintosh PowerPoint</Application>
  <PresentationFormat>On-screen Show (16:9)</PresentationFormat>
  <Paragraphs>379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AhnbergHand</vt:lpstr>
      <vt:lpstr>Arial</vt:lpstr>
      <vt:lpstr>Bradley Hand ITC TT-Bold</vt:lpstr>
      <vt:lpstr>Calibri</vt:lpstr>
      <vt:lpstr>Gill Sans</vt:lpstr>
      <vt:lpstr>Menlo</vt:lpstr>
      <vt:lpstr>Powderfinger-Type</vt:lpstr>
      <vt:lpstr>Vadim's Writing</vt:lpstr>
      <vt:lpstr>Office Theme</vt:lpstr>
      <vt:lpstr>DNSSEC, the DNS and Internet Security</vt:lpstr>
      <vt:lpstr>Security on the Internet</vt:lpstr>
      <vt:lpstr>Security on the Internet</vt:lpstr>
      <vt:lpstr>Security on the Internet</vt:lpstr>
      <vt:lpstr>Connection Steps</vt:lpstr>
      <vt:lpstr>Hang on…</vt:lpstr>
      <vt:lpstr>Hang on…</vt:lpstr>
      <vt:lpstr>Hang on…</vt:lpstr>
      <vt:lpstr>TCP Port 443 Transport Layer Security (TLS) Connections</vt:lpstr>
      <vt:lpstr>TCP Port 443 Transport Layer Security (TLS) Connections</vt:lpstr>
      <vt:lpstr>The Server’s Certificate</vt:lpstr>
      <vt:lpstr>The Server’s Certificate</vt:lpstr>
      <vt:lpstr>Domain Name Certification</vt:lpstr>
      <vt:lpstr>Domain Name Certification</vt:lpstr>
      <vt:lpstr>Digicert</vt:lpstr>
      <vt:lpstr>Local Trust</vt:lpstr>
      <vt:lpstr>Local Trust or Local Credulity*?</vt:lpstr>
      <vt:lpstr>Local Credulity</vt:lpstr>
      <vt:lpstr>Local Credulity</vt:lpstr>
      <vt:lpstr>Credulity</vt:lpstr>
      <vt:lpstr>With unpleasant consequences when it all goes wrong</vt:lpstr>
      <vt:lpstr>What’s going wrong here?</vt:lpstr>
      <vt:lpstr>What’s going wrong here?</vt:lpstr>
      <vt:lpstr>What’s going wrong here?</vt:lpstr>
      <vt:lpstr>What’s going wrong here?</vt:lpstr>
      <vt:lpstr>In a Commercial Environment</vt:lpstr>
      <vt:lpstr>In a Commercial Environment</vt:lpstr>
      <vt:lpstr>Cheap Won!</vt:lpstr>
      <vt:lpstr>Cheap Won!</vt:lpstr>
      <vt:lpstr>What’s the problem</vt:lpstr>
      <vt:lpstr>CA Pinning</vt:lpstr>
      <vt:lpstr>CA Pinning</vt:lpstr>
      <vt:lpstr>Where now?</vt:lpstr>
      <vt:lpstr>Seriously … just use the DNS Luke!*</vt:lpstr>
      <vt:lpstr>Seriously</vt:lpstr>
      <vt:lpstr>Seriously</vt:lpstr>
      <vt:lpstr>DANE</vt:lpstr>
      <vt:lpstr>DANE</vt:lpstr>
      <vt:lpstr>TLS with DANE</vt:lpstr>
      <vt:lpstr>TLS Connections</vt:lpstr>
      <vt:lpstr>Just one problem…</vt:lpstr>
      <vt:lpstr>Just one answer…</vt:lpstr>
      <vt:lpstr>DNSSEC Interlocking Signatures</vt:lpstr>
      <vt:lpstr>DNSSEC Interlocking Signatures</vt:lpstr>
      <vt:lpstr>DNSSEC Interlocking Signatures</vt:lpstr>
      <vt:lpstr>DANE + DNSSEC</vt:lpstr>
      <vt:lpstr>Alternatively - Look! No DNS!</vt:lpstr>
      <vt:lpstr>Why DNSSEC?</vt:lpstr>
      <vt:lpstr>Next Steps</vt:lpstr>
      <vt:lpstr>Some Practical Suggestions</vt:lpstr>
      <vt:lpstr>Some Practical Suggestions</vt:lpstr>
      <vt:lpstr>Some Practical Suggestions</vt:lpstr>
      <vt:lpstr>Some Practical Suggestions</vt:lpstr>
      <vt:lpstr>Some Practical Suggestions</vt:lpstr>
      <vt:lpstr>Some Practical Suggestions</vt:lpstr>
      <vt:lpstr>Some Practical Suggestions</vt:lpstr>
      <vt:lpstr>That’s it!</vt:lpstr>
    </vt:vector>
  </TitlesOfParts>
  <Company>APNIC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54</cp:revision>
  <cp:lastPrinted>2017-01-14T23:58:17Z</cp:lastPrinted>
  <dcterms:created xsi:type="dcterms:W3CDTF">2015-10-28T19:23:57Z</dcterms:created>
  <dcterms:modified xsi:type="dcterms:W3CDTF">2019-04-30T05:30:46Z</dcterms:modified>
</cp:coreProperties>
</file>