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76" r:id="rId5"/>
  </p:sldMasterIdLst>
  <p:notesMasterIdLst>
    <p:notesMasterId r:id="rId30"/>
  </p:notesMasterIdLst>
  <p:handoutMasterIdLst>
    <p:handoutMasterId r:id="rId31"/>
  </p:handoutMasterIdLst>
  <p:sldIdLst>
    <p:sldId id="256" r:id="rId6"/>
    <p:sldId id="272" r:id="rId7"/>
    <p:sldId id="264" r:id="rId8"/>
    <p:sldId id="282" r:id="rId9"/>
    <p:sldId id="283" r:id="rId10"/>
    <p:sldId id="284" r:id="rId11"/>
    <p:sldId id="285" r:id="rId12"/>
    <p:sldId id="286" r:id="rId13"/>
    <p:sldId id="277" r:id="rId14"/>
    <p:sldId id="278" r:id="rId15"/>
    <p:sldId id="287" r:id="rId16"/>
    <p:sldId id="281" r:id="rId17"/>
    <p:sldId id="288" r:id="rId18"/>
    <p:sldId id="280" r:id="rId19"/>
    <p:sldId id="289" r:id="rId20"/>
    <p:sldId id="290" r:id="rId21"/>
    <p:sldId id="291" r:id="rId22"/>
    <p:sldId id="292" r:id="rId23"/>
    <p:sldId id="293" r:id="rId24"/>
    <p:sldId id="294" r:id="rId25"/>
    <p:sldId id="276" r:id="rId26"/>
    <p:sldId id="273" r:id="rId27"/>
    <p:sldId id="274" r:id="rId28"/>
    <p:sldId id="275" r:id="rId2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92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5C5C"/>
    <a:srgbClr val="C01B1C"/>
    <a:srgbClr val="C40836"/>
    <a:srgbClr val="590F4A"/>
    <a:srgbClr val="166813"/>
    <a:srgbClr val="004FBB"/>
    <a:srgbClr val="383838"/>
    <a:srgbClr val="00A2D7"/>
    <a:srgbClr val="FFCF00"/>
    <a:srgbClr val="F27D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46F358-9579-AF4B-817F-69819779319C}" v="6" dt="2019-09-02T00:53:53.3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925"/>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86E606-A10F-224D-985D-2B96CE18CE37}" type="datetimeFigureOut">
              <a:rPr lang="en-US" smtClean="0"/>
              <a:pPr/>
              <a:t>9/2/19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A98AA6-3752-434A-BDF7-58C9E8FDA662}" type="slidenum">
              <a:rPr lang="en-US" smtClean="0"/>
              <a:pPr/>
              <a:t>‹#›</a:t>
            </a:fld>
            <a:endParaRPr lang="en-US"/>
          </a:p>
        </p:txBody>
      </p:sp>
    </p:spTree>
    <p:extLst>
      <p:ext uri="{BB962C8B-B14F-4D97-AF65-F5344CB8AC3E}">
        <p14:creationId xmlns:p14="http://schemas.microsoft.com/office/powerpoint/2010/main" val="1960184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0EEA6-3FE3-4FAA-B648-A79F7B237411}" type="datetimeFigureOut">
              <a:rPr lang="en-AU" smtClean="0"/>
              <a:pPr/>
              <a:t>2/9/19</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60B50-68CE-4856-A7F5-953E39274F9E}" type="slidenum">
              <a:rPr lang="en-AU" smtClean="0"/>
              <a:pPr/>
              <a:t>‹#›</a:t>
            </a:fld>
            <a:endParaRPr lang="en-AU"/>
          </a:p>
        </p:txBody>
      </p:sp>
    </p:spTree>
    <p:extLst>
      <p:ext uri="{BB962C8B-B14F-4D97-AF65-F5344CB8AC3E}">
        <p14:creationId xmlns:p14="http://schemas.microsoft.com/office/powerpoint/2010/main" val="5994075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786" y="-5701"/>
            <a:ext cx="9320051" cy="5242529"/>
          </a:xfrm>
          <a:prstGeom prst="rect">
            <a:avLst/>
          </a:prstGeom>
        </p:spPr>
      </p:pic>
      <p:sp>
        <p:nvSpPr>
          <p:cNvPr id="2" name="Title 1"/>
          <p:cNvSpPr>
            <a:spLocks noGrp="1"/>
          </p:cNvSpPr>
          <p:nvPr>
            <p:ph type="ctrTitle"/>
          </p:nvPr>
        </p:nvSpPr>
        <p:spPr>
          <a:xfrm>
            <a:off x="323528" y="1383619"/>
            <a:ext cx="8424936" cy="1620179"/>
          </a:xfrm>
        </p:spPr>
        <p:txBody>
          <a:bodyPr>
            <a:normAutofit/>
          </a:bodyPr>
          <a:lstStyle>
            <a:lvl1pPr algn="l">
              <a:defRPr sz="5400">
                <a:solidFill>
                  <a:schemeClr val="bg1"/>
                </a:solidFill>
              </a:defRPr>
            </a:lvl1pPr>
          </a:lstStyle>
          <a:p>
            <a:r>
              <a:rPr lang="en-AU"/>
              <a:t>Click to edit Master title style</a:t>
            </a:r>
          </a:p>
        </p:txBody>
      </p:sp>
      <p:sp>
        <p:nvSpPr>
          <p:cNvPr id="3" name="Subtitle 2"/>
          <p:cNvSpPr>
            <a:spLocks noGrp="1"/>
          </p:cNvSpPr>
          <p:nvPr>
            <p:ph type="subTitle" idx="1"/>
          </p:nvPr>
        </p:nvSpPr>
        <p:spPr>
          <a:xfrm>
            <a:off x="323528" y="3057804"/>
            <a:ext cx="8424936" cy="131445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p>
        </p:txBody>
      </p:sp>
    </p:spTree>
    <p:extLst>
      <p:ext uri="{BB962C8B-B14F-4D97-AF65-F5344CB8AC3E}">
        <p14:creationId xmlns:p14="http://schemas.microsoft.com/office/powerpoint/2010/main" val="3383744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p>
        </p:txBody>
      </p:sp>
      <p:sp>
        <p:nvSpPr>
          <p:cNvPr id="3" name="Content Placeholder 2"/>
          <p:cNvSpPr>
            <a:spLocks noGrp="1"/>
          </p:cNvSpPr>
          <p:nvPr>
            <p:ph idx="1"/>
          </p:nvPr>
        </p:nvSpPr>
        <p:spPr>
          <a:xfrm>
            <a:off x="395536" y="1200151"/>
            <a:ext cx="8352928" cy="3423827"/>
          </a:xfrm>
        </p:spPr>
        <p:txBody>
          <a:bodyPr/>
          <a:lstStyle/>
          <a:p>
            <a:pPr lvl="0"/>
            <a:r>
              <a:rPr lang="en-AU"/>
              <a:t>Click to edit Master text styles</a:t>
            </a:r>
          </a:p>
          <a:p>
            <a:pPr lvl="1"/>
            <a:r>
              <a:rPr lang="en-AU"/>
              <a:t>Second level</a:t>
            </a:r>
          </a:p>
          <a:p>
            <a:pPr lvl="2"/>
            <a:r>
              <a:rPr lang="en-AU"/>
              <a:t>Third level</a:t>
            </a:r>
          </a:p>
        </p:txBody>
      </p:sp>
      <p:sp>
        <p:nvSpPr>
          <p:cNvPr id="8"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a:p>
        </p:txBody>
      </p:sp>
    </p:spTree>
    <p:extLst>
      <p:ext uri="{BB962C8B-B14F-4D97-AF65-F5344CB8AC3E}">
        <p14:creationId xmlns:p14="http://schemas.microsoft.com/office/powerpoint/2010/main" val="237465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sp>
        <p:nvSpPr>
          <p:cNvPr id="2" name="Title 1"/>
          <p:cNvSpPr>
            <a:spLocks noGrp="1"/>
          </p:cNvSpPr>
          <p:nvPr>
            <p:ph type="title"/>
          </p:nvPr>
        </p:nvSpPr>
        <p:spPr>
          <a:xfrm>
            <a:off x="395536" y="303498"/>
            <a:ext cx="8352928" cy="857250"/>
          </a:xfrm>
        </p:spPr>
        <p:txBody>
          <a:bodyPr/>
          <a:lstStyle>
            <a:lvl1pPr>
              <a:defRPr>
                <a:solidFill>
                  <a:schemeClr val="tx1"/>
                </a:solidFill>
              </a:defRPr>
            </a:lvl1pPr>
          </a:lstStyle>
          <a:p>
            <a:r>
              <a:rPr lang="en-AU"/>
              <a:t>Click to edit Master title style</a:t>
            </a:r>
          </a:p>
        </p:txBody>
      </p:sp>
      <p:sp>
        <p:nvSpPr>
          <p:cNvPr id="3" name="Content Placeholder 2"/>
          <p:cNvSpPr>
            <a:spLocks noGrp="1"/>
          </p:cNvSpPr>
          <p:nvPr>
            <p:ph idx="1"/>
          </p:nvPr>
        </p:nvSpPr>
        <p:spPr>
          <a:xfrm>
            <a:off x="395536" y="1329612"/>
            <a:ext cx="8352928" cy="264629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AU"/>
              <a:t>Click to edit Master text styles</a:t>
            </a:r>
          </a:p>
          <a:p>
            <a:pPr lvl="1"/>
            <a:r>
              <a:rPr lang="en-AU"/>
              <a:t>Second level</a:t>
            </a:r>
          </a:p>
          <a:p>
            <a:pPr lvl="2"/>
            <a:r>
              <a:rPr lang="en-AU"/>
              <a:t>Third level</a:t>
            </a:r>
          </a:p>
        </p:txBody>
      </p:sp>
    </p:spTree>
    <p:extLst>
      <p:ext uri="{BB962C8B-B14F-4D97-AF65-F5344CB8AC3E}">
        <p14:creationId xmlns:p14="http://schemas.microsoft.com/office/powerpoint/2010/main" val="1413479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p>
        </p:txBody>
      </p:sp>
      <p:sp>
        <p:nvSpPr>
          <p:cNvPr id="3" name="Content Placeholder 2"/>
          <p:cNvSpPr>
            <a:spLocks noGrp="1"/>
          </p:cNvSpPr>
          <p:nvPr>
            <p:ph sz="half" idx="1"/>
          </p:nvPr>
        </p:nvSpPr>
        <p:spPr>
          <a:xfrm>
            <a:off x="395536" y="1200151"/>
            <a:ext cx="4104456"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4" name="Content Placeholder 3"/>
          <p:cNvSpPr>
            <a:spLocks noGrp="1"/>
          </p:cNvSpPr>
          <p:nvPr>
            <p:ph sz="half" idx="2"/>
          </p:nvPr>
        </p:nvSpPr>
        <p:spPr>
          <a:xfrm>
            <a:off x="4572000" y="1200151"/>
            <a:ext cx="4176464"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9"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a:p>
        </p:txBody>
      </p:sp>
    </p:spTree>
    <p:extLst>
      <p:ext uri="{BB962C8B-B14F-4D97-AF65-F5344CB8AC3E}">
        <p14:creationId xmlns:p14="http://schemas.microsoft.com/office/powerpoint/2010/main" val="1808853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p>
        </p:txBody>
      </p:sp>
      <p:sp>
        <p:nvSpPr>
          <p:cNvPr id="7"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a:p>
        </p:txBody>
      </p:sp>
    </p:spTree>
    <p:extLst>
      <p:ext uri="{BB962C8B-B14F-4D97-AF65-F5344CB8AC3E}">
        <p14:creationId xmlns:p14="http://schemas.microsoft.com/office/powerpoint/2010/main" val="994038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a:p>
        </p:txBody>
      </p:sp>
    </p:spTree>
    <p:extLst>
      <p:ext uri="{BB962C8B-B14F-4D97-AF65-F5344CB8AC3E}">
        <p14:creationId xmlns:p14="http://schemas.microsoft.com/office/powerpoint/2010/main" val="207289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AU"/>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7D112E91-D63C-DF4F-B5F7-4E7E0F2A8B33}" type="datetimeFigureOut">
              <a:rPr lang="en-US" smtClean="0"/>
              <a:t>9/2/19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CF6FD-D67D-344A-A27E-27A43D797A7A}" type="slidenum">
              <a:rPr lang="en-US" smtClean="0"/>
              <a:t>‹#›</a:t>
            </a:fld>
            <a:endParaRPr lang="en-US"/>
          </a:p>
        </p:txBody>
      </p:sp>
    </p:spTree>
    <p:extLst>
      <p:ext uri="{BB962C8B-B14F-4D97-AF65-F5344CB8AC3E}">
        <p14:creationId xmlns:p14="http://schemas.microsoft.com/office/powerpoint/2010/main" val="2597734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536" y="205979"/>
            <a:ext cx="8352928" cy="857250"/>
          </a:xfrm>
          <a:prstGeom prst="rect">
            <a:avLst/>
          </a:prstGeom>
        </p:spPr>
        <p:txBody>
          <a:bodyPr vert="horz" lIns="0" tIns="0" rIns="0" bIns="0" rtlCol="0" anchor="ctr">
            <a:normAutofit/>
          </a:bodyPr>
          <a:lstStyle/>
          <a:p>
            <a:r>
              <a:rPr lang="en-AU"/>
              <a:t>Click to edit Master title style</a:t>
            </a:r>
          </a:p>
        </p:txBody>
      </p:sp>
      <p:sp>
        <p:nvSpPr>
          <p:cNvPr id="3" name="Text Placeholder 2"/>
          <p:cNvSpPr>
            <a:spLocks noGrp="1"/>
          </p:cNvSpPr>
          <p:nvPr>
            <p:ph type="body" idx="1"/>
          </p:nvPr>
        </p:nvSpPr>
        <p:spPr>
          <a:xfrm>
            <a:off x="395536" y="1200151"/>
            <a:ext cx="8352928" cy="342382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a:p>
        </p:txBody>
      </p:sp>
      <p:pic>
        <p:nvPicPr>
          <p:cNvPr id="6" name="Picture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56947" cy="5150783"/>
          </a:xfrm>
          <a:prstGeom prst="rect">
            <a:avLst/>
          </a:prstGeom>
        </p:spPr>
      </p:pic>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68" r:id="rId3"/>
    <p:sldLayoutId id="2147483672" r:id="rId4"/>
    <p:sldLayoutId id="2147483674" r:id="rId5"/>
    <p:sldLayoutId id="2147483675" r:id="rId6"/>
  </p:sldLayoutIdLst>
  <p:hf hdr="0" ftr="0" dt="0"/>
  <p:txStyles>
    <p:titleStyle>
      <a:lvl1pPr algn="l" defTabSz="914400" rtl="0" eaLnBrk="1" latinLnBrk="0" hangingPunct="1">
        <a:spcBef>
          <a:spcPct val="0"/>
        </a:spcBef>
        <a:buNone/>
        <a:defRPr sz="3600" b="1" kern="1200">
          <a:solidFill>
            <a:schemeClr val="tx1"/>
          </a:solidFill>
          <a:latin typeface="+mj-lt"/>
          <a:ea typeface="+mj-ea"/>
          <a:cs typeface="+mj-cs"/>
        </a:defRPr>
      </a:lvl1pPr>
    </p:titleStyle>
    <p:bodyStyle>
      <a:lvl1pPr marL="266700" indent="-2667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400" indent="-266700"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800" indent="-279400"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7D112E91-D63C-DF4F-B5F7-4E7E0F2A8B33}" type="datetimeFigureOut">
              <a:rPr lang="en-US" smtClean="0"/>
              <a:t>9/2/19</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34CF6FD-D67D-344A-A27E-27A43D797A7A}" type="slidenum">
              <a:rPr lang="en-US" smtClean="0"/>
              <a:t>‹#›</a:t>
            </a:fld>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80512" cy="5164038"/>
          </a:xfrm>
          <a:prstGeom prst="rect">
            <a:avLst/>
          </a:prstGeom>
        </p:spPr>
      </p:pic>
    </p:spTree>
    <p:extLst>
      <p:ext uri="{BB962C8B-B14F-4D97-AF65-F5344CB8AC3E}">
        <p14:creationId xmlns:p14="http://schemas.microsoft.com/office/powerpoint/2010/main" val="2266718708"/>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5EAC6-8A40-F743-97D5-EC9A36A78195}"/>
              </a:ext>
            </a:extLst>
          </p:cNvPr>
          <p:cNvSpPr>
            <a:spLocks noGrp="1"/>
          </p:cNvSpPr>
          <p:nvPr>
            <p:ph type="ctrTitle"/>
          </p:nvPr>
        </p:nvSpPr>
        <p:spPr/>
        <p:txBody>
          <a:bodyPr/>
          <a:lstStyle/>
          <a:p>
            <a:r>
              <a:rPr lang="en-AU" dirty="0">
                <a:solidFill>
                  <a:schemeClr val="tx1"/>
                </a:solidFill>
              </a:rPr>
              <a:t>Detecting BGP Anomalies</a:t>
            </a:r>
          </a:p>
        </p:txBody>
      </p:sp>
      <p:sp>
        <p:nvSpPr>
          <p:cNvPr id="3" name="Subtitle 2">
            <a:extLst>
              <a:ext uri="{FF2B5EF4-FFF2-40B4-BE49-F238E27FC236}">
                <a16:creationId xmlns:a16="http://schemas.microsoft.com/office/drawing/2014/main" id="{CB6BC5D5-573A-384D-8138-535DD0B7AA01}"/>
              </a:ext>
            </a:extLst>
          </p:cNvPr>
          <p:cNvSpPr>
            <a:spLocks noGrp="1"/>
          </p:cNvSpPr>
          <p:nvPr>
            <p:ph type="subTitle" idx="1"/>
          </p:nvPr>
        </p:nvSpPr>
        <p:spPr/>
        <p:txBody>
          <a:bodyPr>
            <a:normAutofit/>
          </a:bodyPr>
          <a:lstStyle/>
          <a:p>
            <a:r>
              <a:rPr lang="en-AU" dirty="0">
                <a:solidFill>
                  <a:schemeClr val="tx1"/>
                </a:solidFill>
              </a:rPr>
              <a:t>Geoff Huston</a:t>
            </a:r>
          </a:p>
          <a:p>
            <a:r>
              <a:rPr lang="en-AU" dirty="0">
                <a:solidFill>
                  <a:schemeClr val="tx1"/>
                </a:solidFill>
              </a:rPr>
              <a:t>APNIC</a:t>
            </a:r>
          </a:p>
        </p:txBody>
      </p:sp>
    </p:spTree>
    <p:extLst>
      <p:ext uri="{BB962C8B-B14F-4D97-AF65-F5344CB8AC3E}">
        <p14:creationId xmlns:p14="http://schemas.microsoft.com/office/powerpoint/2010/main" val="2671380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AABE4-6068-9D4F-88F8-2DD22916060D}"/>
              </a:ext>
            </a:extLst>
          </p:cNvPr>
          <p:cNvSpPr>
            <a:spLocks noGrp="1"/>
          </p:cNvSpPr>
          <p:nvPr>
            <p:ph type="title"/>
          </p:nvPr>
        </p:nvSpPr>
        <p:spPr/>
        <p:txBody>
          <a:bodyPr/>
          <a:lstStyle/>
          <a:p>
            <a:r>
              <a:rPr lang="en-AU" dirty="0"/>
              <a:t>BGP Update Profile</a:t>
            </a:r>
          </a:p>
        </p:txBody>
      </p:sp>
      <p:sp>
        <p:nvSpPr>
          <p:cNvPr id="3" name="Content Placeholder 2">
            <a:extLst>
              <a:ext uri="{FF2B5EF4-FFF2-40B4-BE49-F238E27FC236}">
                <a16:creationId xmlns:a16="http://schemas.microsoft.com/office/drawing/2014/main" id="{AF549294-40B6-2C4B-88D1-9A217D1FB137}"/>
              </a:ext>
            </a:extLst>
          </p:cNvPr>
          <p:cNvSpPr>
            <a:spLocks noGrp="1"/>
          </p:cNvSpPr>
          <p:nvPr>
            <p:ph idx="1"/>
          </p:nvPr>
        </p:nvSpPr>
        <p:spPr/>
        <p:txBody>
          <a:bodyPr/>
          <a:lstStyle/>
          <a:p>
            <a:r>
              <a:rPr lang="en-AU" dirty="0"/>
              <a:t>It is useful to understand how much of this protocol traffic is a by product of the operation of the protocol, how much is realignment of the network topology and how much is “new” reachability information</a:t>
            </a:r>
          </a:p>
          <a:p>
            <a:r>
              <a:rPr lang="en-AU" dirty="0"/>
              <a:t>So lets count the daily number of prefixes in the eBGP RIB and the daily count of previously unseen prefixes</a:t>
            </a:r>
          </a:p>
        </p:txBody>
      </p:sp>
    </p:spTree>
    <p:extLst>
      <p:ext uri="{BB962C8B-B14F-4D97-AF65-F5344CB8AC3E}">
        <p14:creationId xmlns:p14="http://schemas.microsoft.com/office/powerpoint/2010/main" val="3382634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23BD2-5081-CD47-BBAE-D7CECF230D03}"/>
              </a:ext>
            </a:extLst>
          </p:cNvPr>
          <p:cNvSpPr>
            <a:spLocks noGrp="1"/>
          </p:cNvSpPr>
          <p:nvPr>
            <p:ph type="title"/>
          </p:nvPr>
        </p:nvSpPr>
        <p:spPr/>
        <p:txBody>
          <a:bodyPr/>
          <a:lstStyle/>
          <a:p>
            <a:r>
              <a:rPr lang="en-AU" dirty="0"/>
              <a:t>BGP Prefix Updates – IPv4</a:t>
            </a:r>
          </a:p>
        </p:txBody>
      </p:sp>
      <p:pic>
        <p:nvPicPr>
          <p:cNvPr id="7" name="Content Placeholder 6">
            <a:extLst>
              <a:ext uri="{FF2B5EF4-FFF2-40B4-BE49-F238E27FC236}">
                <a16:creationId xmlns:a16="http://schemas.microsoft.com/office/drawing/2014/main" id="{562F438F-9941-3041-8695-EF8D1D84178A}"/>
              </a:ext>
            </a:extLst>
          </p:cNvPr>
          <p:cNvPicPr>
            <a:picLocks noGrp="1" noChangeAspect="1"/>
          </p:cNvPicPr>
          <p:nvPr>
            <p:ph idx="1"/>
          </p:nvPr>
        </p:nvPicPr>
        <p:blipFill>
          <a:blip r:embed="rId2"/>
          <a:stretch>
            <a:fillRect/>
          </a:stretch>
        </p:blipFill>
        <p:spPr>
          <a:xfrm>
            <a:off x="439430" y="1085439"/>
            <a:ext cx="6622380" cy="3784217"/>
          </a:xfrm>
        </p:spPr>
      </p:pic>
      <p:sp>
        <p:nvSpPr>
          <p:cNvPr id="3" name="Freeform 2">
            <a:extLst>
              <a:ext uri="{FF2B5EF4-FFF2-40B4-BE49-F238E27FC236}">
                <a16:creationId xmlns:a16="http://schemas.microsoft.com/office/drawing/2014/main" id="{136539AC-3C93-8F44-A913-8CC01A142764}"/>
              </a:ext>
            </a:extLst>
          </p:cNvPr>
          <p:cNvSpPr/>
          <p:nvPr/>
        </p:nvSpPr>
        <p:spPr>
          <a:xfrm>
            <a:off x="801178" y="4213180"/>
            <a:ext cx="5870753" cy="647315"/>
          </a:xfrm>
          <a:custGeom>
            <a:avLst/>
            <a:gdLst>
              <a:gd name="connsiteX0" fmla="*/ 623931 w 7827670"/>
              <a:gd name="connsiteY0" fmla="*/ 142096 h 863086"/>
              <a:gd name="connsiteX1" fmla="*/ 77393 w 7827670"/>
              <a:gd name="connsiteY1" fmla="*/ 320772 h 863086"/>
              <a:gd name="connsiteX2" fmla="*/ 792096 w 7827670"/>
              <a:gd name="connsiteY2" fmla="*/ 615061 h 863086"/>
              <a:gd name="connsiteX3" fmla="*/ 7129834 w 7827670"/>
              <a:gd name="connsiteY3" fmla="*/ 856799 h 863086"/>
              <a:gd name="connsiteX4" fmla="*/ 7560758 w 7827670"/>
              <a:gd name="connsiteY4" fmla="*/ 352303 h 863086"/>
              <a:gd name="connsiteX5" fmla="*/ 6194413 w 7827670"/>
              <a:gd name="connsiteY5" fmla="*/ 47503 h 863086"/>
              <a:gd name="connsiteX6" fmla="*/ 729034 w 7827670"/>
              <a:gd name="connsiteY6" fmla="*/ 5461 h 86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7670" h="863086">
                <a:moveTo>
                  <a:pt x="623931" y="142096"/>
                </a:moveTo>
                <a:cubicBezTo>
                  <a:pt x="336648" y="192020"/>
                  <a:pt x="49366" y="241945"/>
                  <a:pt x="77393" y="320772"/>
                </a:cubicBezTo>
                <a:cubicBezTo>
                  <a:pt x="105420" y="399599"/>
                  <a:pt x="-383311" y="525723"/>
                  <a:pt x="792096" y="615061"/>
                </a:cubicBezTo>
                <a:cubicBezTo>
                  <a:pt x="1967503" y="704399"/>
                  <a:pt x="6001724" y="900592"/>
                  <a:pt x="7129834" y="856799"/>
                </a:cubicBezTo>
                <a:cubicBezTo>
                  <a:pt x="8257944" y="813006"/>
                  <a:pt x="7716661" y="487186"/>
                  <a:pt x="7560758" y="352303"/>
                </a:cubicBezTo>
                <a:cubicBezTo>
                  <a:pt x="7404855" y="217420"/>
                  <a:pt x="7333034" y="105310"/>
                  <a:pt x="6194413" y="47503"/>
                </a:cubicBezTo>
                <a:cubicBezTo>
                  <a:pt x="5055792" y="-10304"/>
                  <a:pt x="2892413" y="-2422"/>
                  <a:pt x="729034" y="54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 name="Freeform 3">
            <a:extLst>
              <a:ext uri="{FF2B5EF4-FFF2-40B4-BE49-F238E27FC236}">
                <a16:creationId xmlns:a16="http://schemas.microsoft.com/office/drawing/2014/main" id="{BE237797-7737-C74E-B3D4-7C3835F6A502}"/>
              </a:ext>
            </a:extLst>
          </p:cNvPr>
          <p:cNvSpPr/>
          <p:nvPr/>
        </p:nvSpPr>
        <p:spPr>
          <a:xfrm>
            <a:off x="6671931" y="4496206"/>
            <a:ext cx="875543" cy="364289"/>
          </a:xfrm>
          <a:custGeom>
            <a:avLst/>
            <a:gdLst>
              <a:gd name="connsiteX0" fmla="*/ 1167391 w 1167391"/>
              <a:gd name="connsiteY0" fmla="*/ 64001 h 485719"/>
              <a:gd name="connsiteX1" fmla="*/ 789018 w 1167391"/>
              <a:gd name="connsiteY1" fmla="*/ 85021 h 485719"/>
              <a:gd name="connsiteX2" fmla="*/ 147887 w 1167391"/>
              <a:gd name="connsiteY2" fmla="*/ 148083 h 485719"/>
              <a:gd name="connsiteX3" fmla="*/ 305542 w 1167391"/>
              <a:gd name="connsiteY3" fmla="*/ 939 h 485719"/>
              <a:gd name="connsiteX4" fmla="*/ 742 w 1167391"/>
              <a:gd name="connsiteY4" fmla="*/ 232166 h 485719"/>
              <a:gd name="connsiteX5" fmla="*/ 410646 w 1167391"/>
              <a:gd name="connsiteY5" fmla="*/ 484414 h 485719"/>
              <a:gd name="connsiteX6" fmla="*/ 189929 w 1167391"/>
              <a:gd name="connsiteY6" fmla="*/ 326759 h 485719"/>
              <a:gd name="connsiteX7" fmla="*/ 1135860 w 1167391"/>
              <a:gd name="connsiteY7" fmla="*/ 232166 h 48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391" h="485719">
                <a:moveTo>
                  <a:pt x="1167391" y="64001"/>
                </a:moveTo>
                <a:cubicBezTo>
                  <a:pt x="1063163" y="67504"/>
                  <a:pt x="958935" y="71007"/>
                  <a:pt x="789018" y="85021"/>
                </a:cubicBezTo>
                <a:cubicBezTo>
                  <a:pt x="619101" y="99035"/>
                  <a:pt x="228466" y="162097"/>
                  <a:pt x="147887" y="148083"/>
                </a:cubicBezTo>
                <a:cubicBezTo>
                  <a:pt x="67308" y="134069"/>
                  <a:pt x="330066" y="-13075"/>
                  <a:pt x="305542" y="939"/>
                </a:cubicBezTo>
                <a:cubicBezTo>
                  <a:pt x="281018" y="14953"/>
                  <a:pt x="-16775" y="151587"/>
                  <a:pt x="742" y="232166"/>
                </a:cubicBezTo>
                <a:cubicBezTo>
                  <a:pt x="18259" y="312745"/>
                  <a:pt x="379115" y="468649"/>
                  <a:pt x="410646" y="484414"/>
                </a:cubicBezTo>
                <a:cubicBezTo>
                  <a:pt x="442177" y="500179"/>
                  <a:pt x="69060" y="368800"/>
                  <a:pt x="189929" y="326759"/>
                </a:cubicBezTo>
                <a:cubicBezTo>
                  <a:pt x="310798" y="284718"/>
                  <a:pt x="723329" y="258442"/>
                  <a:pt x="1135860" y="23216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5" name="TextBox 4">
            <a:extLst>
              <a:ext uri="{FF2B5EF4-FFF2-40B4-BE49-F238E27FC236}">
                <a16:creationId xmlns:a16="http://schemas.microsoft.com/office/drawing/2014/main" id="{FD96AF0B-1123-9B4D-9EE6-1D47A443AA09}"/>
              </a:ext>
            </a:extLst>
          </p:cNvPr>
          <p:cNvSpPr txBox="1"/>
          <p:nvPr/>
        </p:nvSpPr>
        <p:spPr>
          <a:xfrm>
            <a:off x="7547474" y="3761659"/>
            <a:ext cx="1375809" cy="1131079"/>
          </a:xfrm>
          <a:prstGeom prst="rect">
            <a:avLst/>
          </a:prstGeom>
          <a:noFill/>
        </p:spPr>
        <p:txBody>
          <a:bodyPr wrap="square" rtlCol="0">
            <a:spAutoFit/>
          </a:bodyPr>
          <a:lstStyle/>
          <a:p>
            <a:r>
              <a:rPr lang="en-AU" sz="1350" dirty="0"/>
              <a:t>There are some 200-300 ”new” prefixes per day in the IPv4 BGP RIB</a:t>
            </a:r>
          </a:p>
        </p:txBody>
      </p:sp>
    </p:spTree>
    <p:extLst>
      <p:ext uri="{BB962C8B-B14F-4D97-AF65-F5344CB8AC3E}">
        <p14:creationId xmlns:p14="http://schemas.microsoft.com/office/powerpoint/2010/main" val="665961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8A1D0B9-0466-9C43-8AE5-2676326436F7}"/>
              </a:ext>
            </a:extLst>
          </p:cNvPr>
          <p:cNvPicPr>
            <a:picLocks noGrp="1" noChangeAspect="1"/>
          </p:cNvPicPr>
          <p:nvPr>
            <p:ph idx="1"/>
          </p:nvPr>
        </p:nvPicPr>
        <p:blipFill>
          <a:blip r:embed="rId2"/>
          <a:stretch>
            <a:fillRect/>
          </a:stretch>
        </p:blipFill>
        <p:spPr>
          <a:xfrm>
            <a:off x="559676" y="932665"/>
            <a:ext cx="6867890" cy="3924509"/>
          </a:xfrm>
        </p:spPr>
      </p:pic>
      <p:sp>
        <p:nvSpPr>
          <p:cNvPr id="2" name="Title 1">
            <a:extLst>
              <a:ext uri="{FF2B5EF4-FFF2-40B4-BE49-F238E27FC236}">
                <a16:creationId xmlns:a16="http://schemas.microsoft.com/office/drawing/2014/main" id="{59823BD2-5081-CD47-BBAE-D7CECF230D03}"/>
              </a:ext>
            </a:extLst>
          </p:cNvPr>
          <p:cNvSpPr>
            <a:spLocks noGrp="1"/>
          </p:cNvSpPr>
          <p:nvPr>
            <p:ph type="title"/>
          </p:nvPr>
        </p:nvSpPr>
        <p:spPr/>
        <p:txBody>
          <a:bodyPr/>
          <a:lstStyle/>
          <a:p>
            <a:r>
              <a:rPr lang="en-AU" dirty="0"/>
              <a:t>BGP Prefix Updates – IPv6</a:t>
            </a:r>
          </a:p>
        </p:txBody>
      </p:sp>
      <p:sp>
        <p:nvSpPr>
          <p:cNvPr id="3" name="Freeform 2">
            <a:extLst>
              <a:ext uri="{FF2B5EF4-FFF2-40B4-BE49-F238E27FC236}">
                <a16:creationId xmlns:a16="http://schemas.microsoft.com/office/drawing/2014/main" id="{136539AC-3C93-8F44-A913-8CC01A142764}"/>
              </a:ext>
            </a:extLst>
          </p:cNvPr>
          <p:cNvSpPr/>
          <p:nvPr/>
        </p:nvSpPr>
        <p:spPr>
          <a:xfrm>
            <a:off x="801178" y="4334268"/>
            <a:ext cx="5870753" cy="647315"/>
          </a:xfrm>
          <a:custGeom>
            <a:avLst/>
            <a:gdLst>
              <a:gd name="connsiteX0" fmla="*/ 623931 w 7827670"/>
              <a:gd name="connsiteY0" fmla="*/ 142096 h 863086"/>
              <a:gd name="connsiteX1" fmla="*/ 77393 w 7827670"/>
              <a:gd name="connsiteY1" fmla="*/ 320772 h 863086"/>
              <a:gd name="connsiteX2" fmla="*/ 792096 w 7827670"/>
              <a:gd name="connsiteY2" fmla="*/ 615061 h 863086"/>
              <a:gd name="connsiteX3" fmla="*/ 7129834 w 7827670"/>
              <a:gd name="connsiteY3" fmla="*/ 856799 h 863086"/>
              <a:gd name="connsiteX4" fmla="*/ 7560758 w 7827670"/>
              <a:gd name="connsiteY4" fmla="*/ 352303 h 863086"/>
              <a:gd name="connsiteX5" fmla="*/ 6194413 w 7827670"/>
              <a:gd name="connsiteY5" fmla="*/ 47503 h 863086"/>
              <a:gd name="connsiteX6" fmla="*/ 729034 w 7827670"/>
              <a:gd name="connsiteY6" fmla="*/ 5461 h 86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7670" h="863086">
                <a:moveTo>
                  <a:pt x="623931" y="142096"/>
                </a:moveTo>
                <a:cubicBezTo>
                  <a:pt x="336648" y="192020"/>
                  <a:pt x="49366" y="241945"/>
                  <a:pt x="77393" y="320772"/>
                </a:cubicBezTo>
                <a:cubicBezTo>
                  <a:pt x="105420" y="399599"/>
                  <a:pt x="-383311" y="525723"/>
                  <a:pt x="792096" y="615061"/>
                </a:cubicBezTo>
                <a:cubicBezTo>
                  <a:pt x="1967503" y="704399"/>
                  <a:pt x="6001724" y="900592"/>
                  <a:pt x="7129834" y="856799"/>
                </a:cubicBezTo>
                <a:cubicBezTo>
                  <a:pt x="8257944" y="813006"/>
                  <a:pt x="7716661" y="487186"/>
                  <a:pt x="7560758" y="352303"/>
                </a:cubicBezTo>
                <a:cubicBezTo>
                  <a:pt x="7404855" y="217420"/>
                  <a:pt x="7333034" y="105310"/>
                  <a:pt x="6194413" y="47503"/>
                </a:cubicBezTo>
                <a:cubicBezTo>
                  <a:pt x="5055792" y="-10304"/>
                  <a:pt x="2892413" y="-2422"/>
                  <a:pt x="729034" y="54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 name="Freeform 3">
            <a:extLst>
              <a:ext uri="{FF2B5EF4-FFF2-40B4-BE49-F238E27FC236}">
                <a16:creationId xmlns:a16="http://schemas.microsoft.com/office/drawing/2014/main" id="{BE237797-7737-C74E-B3D4-7C3835F6A502}"/>
              </a:ext>
            </a:extLst>
          </p:cNvPr>
          <p:cNvSpPr/>
          <p:nvPr/>
        </p:nvSpPr>
        <p:spPr>
          <a:xfrm>
            <a:off x="6671931" y="4720657"/>
            <a:ext cx="875543" cy="364289"/>
          </a:xfrm>
          <a:custGeom>
            <a:avLst/>
            <a:gdLst>
              <a:gd name="connsiteX0" fmla="*/ 1167391 w 1167391"/>
              <a:gd name="connsiteY0" fmla="*/ 64001 h 485719"/>
              <a:gd name="connsiteX1" fmla="*/ 789018 w 1167391"/>
              <a:gd name="connsiteY1" fmla="*/ 85021 h 485719"/>
              <a:gd name="connsiteX2" fmla="*/ 147887 w 1167391"/>
              <a:gd name="connsiteY2" fmla="*/ 148083 h 485719"/>
              <a:gd name="connsiteX3" fmla="*/ 305542 w 1167391"/>
              <a:gd name="connsiteY3" fmla="*/ 939 h 485719"/>
              <a:gd name="connsiteX4" fmla="*/ 742 w 1167391"/>
              <a:gd name="connsiteY4" fmla="*/ 232166 h 485719"/>
              <a:gd name="connsiteX5" fmla="*/ 410646 w 1167391"/>
              <a:gd name="connsiteY5" fmla="*/ 484414 h 485719"/>
              <a:gd name="connsiteX6" fmla="*/ 189929 w 1167391"/>
              <a:gd name="connsiteY6" fmla="*/ 326759 h 485719"/>
              <a:gd name="connsiteX7" fmla="*/ 1135860 w 1167391"/>
              <a:gd name="connsiteY7" fmla="*/ 232166 h 48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391" h="485719">
                <a:moveTo>
                  <a:pt x="1167391" y="64001"/>
                </a:moveTo>
                <a:cubicBezTo>
                  <a:pt x="1063163" y="67504"/>
                  <a:pt x="958935" y="71007"/>
                  <a:pt x="789018" y="85021"/>
                </a:cubicBezTo>
                <a:cubicBezTo>
                  <a:pt x="619101" y="99035"/>
                  <a:pt x="228466" y="162097"/>
                  <a:pt x="147887" y="148083"/>
                </a:cubicBezTo>
                <a:cubicBezTo>
                  <a:pt x="67308" y="134069"/>
                  <a:pt x="330066" y="-13075"/>
                  <a:pt x="305542" y="939"/>
                </a:cubicBezTo>
                <a:cubicBezTo>
                  <a:pt x="281018" y="14953"/>
                  <a:pt x="-16775" y="151587"/>
                  <a:pt x="742" y="232166"/>
                </a:cubicBezTo>
                <a:cubicBezTo>
                  <a:pt x="18259" y="312745"/>
                  <a:pt x="379115" y="468649"/>
                  <a:pt x="410646" y="484414"/>
                </a:cubicBezTo>
                <a:cubicBezTo>
                  <a:pt x="442177" y="500179"/>
                  <a:pt x="69060" y="368800"/>
                  <a:pt x="189929" y="326759"/>
                </a:cubicBezTo>
                <a:cubicBezTo>
                  <a:pt x="310798" y="284718"/>
                  <a:pt x="723329" y="258442"/>
                  <a:pt x="1135860" y="23216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5" name="TextBox 4">
            <a:extLst>
              <a:ext uri="{FF2B5EF4-FFF2-40B4-BE49-F238E27FC236}">
                <a16:creationId xmlns:a16="http://schemas.microsoft.com/office/drawing/2014/main" id="{FD96AF0B-1123-9B4D-9EE6-1D47A443AA09}"/>
              </a:ext>
            </a:extLst>
          </p:cNvPr>
          <p:cNvSpPr txBox="1"/>
          <p:nvPr/>
        </p:nvSpPr>
        <p:spPr>
          <a:xfrm>
            <a:off x="7547474" y="3986110"/>
            <a:ext cx="1375809" cy="1131079"/>
          </a:xfrm>
          <a:prstGeom prst="rect">
            <a:avLst/>
          </a:prstGeom>
          <a:noFill/>
        </p:spPr>
        <p:txBody>
          <a:bodyPr wrap="square" rtlCol="0">
            <a:spAutoFit/>
          </a:bodyPr>
          <a:lstStyle/>
          <a:p>
            <a:r>
              <a:rPr lang="en-AU" sz="1350" dirty="0"/>
              <a:t>There are some 5-10 ”new” prefixes per day in the IPv6 BGP RIB</a:t>
            </a:r>
          </a:p>
        </p:txBody>
      </p:sp>
    </p:spTree>
    <p:extLst>
      <p:ext uri="{BB962C8B-B14F-4D97-AF65-F5344CB8AC3E}">
        <p14:creationId xmlns:p14="http://schemas.microsoft.com/office/powerpoint/2010/main" val="860861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19DE2-0A12-764F-84C9-6103385135E2}"/>
              </a:ext>
            </a:extLst>
          </p:cNvPr>
          <p:cNvSpPr>
            <a:spLocks noGrp="1"/>
          </p:cNvSpPr>
          <p:nvPr>
            <p:ph type="title"/>
          </p:nvPr>
        </p:nvSpPr>
        <p:spPr/>
        <p:txBody>
          <a:bodyPr/>
          <a:lstStyle/>
          <a:p>
            <a:r>
              <a:rPr lang="en-AU" dirty="0"/>
              <a:t>BGP AS Adjacency Updates - IPv4</a:t>
            </a:r>
          </a:p>
        </p:txBody>
      </p:sp>
      <p:pic>
        <p:nvPicPr>
          <p:cNvPr id="7" name="Content Placeholder 6">
            <a:extLst>
              <a:ext uri="{FF2B5EF4-FFF2-40B4-BE49-F238E27FC236}">
                <a16:creationId xmlns:a16="http://schemas.microsoft.com/office/drawing/2014/main" id="{D4F85163-3EF3-ED4E-B3D6-9EA925682951}"/>
              </a:ext>
            </a:extLst>
          </p:cNvPr>
          <p:cNvPicPr>
            <a:picLocks noGrp="1" noChangeAspect="1"/>
          </p:cNvPicPr>
          <p:nvPr>
            <p:ph idx="1"/>
          </p:nvPr>
        </p:nvPicPr>
        <p:blipFill>
          <a:blip r:embed="rId2"/>
          <a:stretch>
            <a:fillRect/>
          </a:stretch>
        </p:blipFill>
        <p:spPr>
          <a:xfrm>
            <a:off x="628650" y="1187915"/>
            <a:ext cx="6267019" cy="3581154"/>
          </a:xfrm>
        </p:spPr>
      </p:pic>
      <p:sp>
        <p:nvSpPr>
          <p:cNvPr id="8" name="Freeform 7">
            <a:extLst>
              <a:ext uri="{FF2B5EF4-FFF2-40B4-BE49-F238E27FC236}">
                <a16:creationId xmlns:a16="http://schemas.microsoft.com/office/drawing/2014/main" id="{652227F0-81FA-4B43-AACE-B42A428B78E9}"/>
              </a:ext>
            </a:extLst>
          </p:cNvPr>
          <p:cNvSpPr/>
          <p:nvPr/>
        </p:nvSpPr>
        <p:spPr>
          <a:xfrm>
            <a:off x="826783" y="3481618"/>
            <a:ext cx="5870753" cy="1378877"/>
          </a:xfrm>
          <a:custGeom>
            <a:avLst/>
            <a:gdLst>
              <a:gd name="connsiteX0" fmla="*/ 623931 w 7827670"/>
              <a:gd name="connsiteY0" fmla="*/ 142096 h 863086"/>
              <a:gd name="connsiteX1" fmla="*/ 77393 w 7827670"/>
              <a:gd name="connsiteY1" fmla="*/ 320772 h 863086"/>
              <a:gd name="connsiteX2" fmla="*/ 792096 w 7827670"/>
              <a:gd name="connsiteY2" fmla="*/ 615061 h 863086"/>
              <a:gd name="connsiteX3" fmla="*/ 7129834 w 7827670"/>
              <a:gd name="connsiteY3" fmla="*/ 856799 h 863086"/>
              <a:gd name="connsiteX4" fmla="*/ 7560758 w 7827670"/>
              <a:gd name="connsiteY4" fmla="*/ 352303 h 863086"/>
              <a:gd name="connsiteX5" fmla="*/ 6194413 w 7827670"/>
              <a:gd name="connsiteY5" fmla="*/ 47503 h 863086"/>
              <a:gd name="connsiteX6" fmla="*/ 729034 w 7827670"/>
              <a:gd name="connsiteY6" fmla="*/ 5461 h 86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7670" h="863086">
                <a:moveTo>
                  <a:pt x="623931" y="142096"/>
                </a:moveTo>
                <a:cubicBezTo>
                  <a:pt x="336648" y="192020"/>
                  <a:pt x="49366" y="241945"/>
                  <a:pt x="77393" y="320772"/>
                </a:cubicBezTo>
                <a:cubicBezTo>
                  <a:pt x="105420" y="399599"/>
                  <a:pt x="-383311" y="525723"/>
                  <a:pt x="792096" y="615061"/>
                </a:cubicBezTo>
                <a:cubicBezTo>
                  <a:pt x="1967503" y="704399"/>
                  <a:pt x="6001724" y="900592"/>
                  <a:pt x="7129834" y="856799"/>
                </a:cubicBezTo>
                <a:cubicBezTo>
                  <a:pt x="8257944" y="813006"/>
                  <a:pt x="7716661" y="487186"/>
                  <a:pt x="7560758" y="352303"/>
                </a:cubicBezTo>
                <a:cubicBezTo>
                  <a:pt x="7404855" y="217420"/>
                  <a:pt x="7333034" y="105310"/>
                  <a:pt x="6194413" y="47503"/>
                </a:cubicBezTo>
                <a:cubicBezTo>
                  <a:pt x="5055792" y="-10304"/>
                  <a:pt x="2892413" y="-2422"/>
                  <a:pt x="729034" y="546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9" name="Freeform 8">
            <a:extLst>
              <a:ext uri="{FF2B5EF4-FFF2-40B4-BE49-F238E27FC236}">
                <a16:creationId xmlns:a16="http://schemas.microsoft.com/office/drawing/2014/main" id="{0199F478-9C48-7241-975A-040158707A9A}"/>
              </a:ext>
            </a:extLst>
          </p:cNvPr>
          <p:cNvSpPr/>
          <p:nvPr/>
        </p:nvSpPr>
        <p:spPr>
          <a:xfrm>
            <a:off x="6671931" y="4496206"/>
            <a:ext cx="875543" cy="364289"/>
          </a:xfrm>
          <a:custGeom>
            <a:avLst/>
            <a:gdLst>
              <a:gd name="connsiteX0" fmla="*/ 1167391 w 1167391"/>
              <a:gd name="connsiteY0" fmla="*/ 64001 h 485719"/>
              <a:gd name="connsiteX1" fmla="*/ 789018 w 1167391"/>
              <a:gd name="connsiteY1" fmla="*/ 85021 h 485719"/>
              <a:gd name="connsiteX2" fmla="*/ 147887 w 1167391"/>
              <a:gd name="connsiteY2" fmla="*/ 148083 h 485719"/>
              <a:gd name="connsiteX3" fmla="*/ 305542 w 1167391"/>
              <a:gd name="connsiteY3" fmla="*/ 939 h 485719"/>
              <a:gd name="connsiteX4" fmla="*/ 742 w 1167391"/>
              <a:gd name="connsiteY4" fmla="*/ 232166 h 485719"/>
              <a:gd name="connsiteX5" fmla="*/ 410646 w 1167391"/>
              <a:gd name="connsiteY5" fmla="*/ 484414 h 485719"/>
              <a:gd name="connsiteX6" fmla="*/ 189929 w 1167391"/>
              <a:gd name="connsiteY6" fmla="*/ 326759 h 485719"/>
              <a:gd name="connsiteX7" fmla="*/ 1135860 w 1167391"/>
              <a:gd name="connsiteY7" fmla="*/ 232166 h 48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391" h="485719">
                <a:moveTo>
                  <a:pt x="1167391" y="64001"/>
                </a:moveTo>
                <a:cubicBezTo>
                  <a:pt x="1063163" y="67504"/>
                  <a:pt x="958935" y="71007"/>
                  <a:pt x="789018" y="85021"/>
                </a:cubicBezTo>
                <a:cubicBezTo>
                  <a:pt x="619101" y="99035"/>
                  <a:pt x="228466" y="162097"/>
                  <a:pt x="147887" y="148083"/>
                </a:cubicBezTo>
                <a:cubicBezTo>
                  <a:pt x="67308" y="134069"/>
                  <a:pt x="330066" y="-13075"/>
                  <a:pt x="305542" y="939"/>
                </a:cubicBezTo>
                <a:cubicBezTo>
                  <a:pt x="281018" y="14953"/>
                  <a:pt x="-16775" y="151587"/>
                  <a:pt x="742" y="232166"/>
                </a:cubicBezTo>
                <a:cubicBezTo>
                  <a:pt x="18259" y="312745"/>
                  <a:pt x="379115" y="468649"/>
                  <a:pt x="410646" y="484414"/>
                </a:cubicBezTo>
                <a:cubicBezTo>
                  <a:pt x="442177" y="500179"/>
                  <a:pt x="69060" y="368800"/>
                  <a:pt x="189929" y="326759"/>
                </a:cubicBezTo>
                <a:cubicBezTo>
                  <a:pt x="310798" y="284718"/>
                  <a:pt x="723329" y="258442"/>
                  <a:pt x="1135860" y="23216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0" name="TextBox 9">
            <a:extLst>
              <a:ext uri="{FF2B5EF4-FFF2-40B4-BE49-F238E27FC236}">
                <a16:creationId xmlns:a16="http://schemas.microsoft.com/office/drawing/2014/main" id="{3679E506-321C-AD42-B195-A34EC0CCE80A}"/>
              </a:ext>
            </a:extLst>
          </p:cNvPr>
          <p:cNvSpPr txBox="1"/>
          <p:nvPr/>
        </p:nvSpPr>
        <p:spPr>
          <a:xfrm>
            <a:off x="7547474" y="3761659"/>
            <a:ext cx="1375809" cy="1131079"/>
          </a:xfrm>
          <a:prstGeom prst="rect">
            <a:avLst/>
          </a:prstGeom>
          <a:noFill/>
        </p:spPr>
        <p:txBody>
          <a:bodyPr wrap="square" rtlCol="0">
            <a:spAutoFit/>
          </a:bodyPr>
          <a:lstStyle/>
          <a:p>
            <a:r>
              <a:rPr lang="en-AU" sz="1350" dirty="0"/>
              <a:t>There are up to 100 ”new” AS Adjacencies per day in the IPv4 BGP RIB</a:t>
            </a:r>
          </a:p>
        </p:txBody>
      </p:sp>
    </p:spTree>
    <p:extLst>
      <p:ext uri="{BB962C8B-B14F-4D97-AF65-F5344CB8AC3E}">
        <p14:creationId xmlns:p14="http://schemas.microsoft.com/office/powerpoint/2010/main" val="3283066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AAB6A87-307E-624C-AB37-5A1C83A6922A}"/>
              </a:ext>
            </a:extLst>
          </p:cNvPr>
          <p:cNvPicPr>
            <a:picLocks noGrp="1" noChangeAspect="1"/>
          </p:cNvPicPr>
          <p:nvPr>
            <p:ph idx="1"/>
          </p:nvPr>
        </p:nvPicPr>
        <p:blipFill>
          <a:blip r:embed="rId2"/>
          <a:stretch>
            <a:fillRect/>
          </a:stretch>
        </p:blipFill>
        <p:spPr>
          <a:xfrm>
            <a:off x="520262" y="868989"/>
            <a:ext cx="6347627" cy="3627216"/>
          </a:xfrm>
        </p:spPr>
      </p:pic>
      <p:sp>
        <p:nvSpPr>
          <p:cNvPr id="2" name="Title 1">
            <a:extLst>
              <a:ext uri="{FF2B5EF4-FFF2-40B4-BE49-F238E27FC236}">
                <a16:creationId xmlns:a16="http://schemas.microsoft.com/office/drawing/2014/main" id="{4F519DE2-0A12-764F-84C9-6103385135E2}"/>
              </a:ext>
            </a:extLst>
          </p:cNvPr>
          <p:cNvSpPr>
            <a:spLocks noGrp="1"/>
          </p:cNvSpPr>
          <p:nvPr>
            <p:ph type="title"/>
          </p:nvPr>
        </p:nvSpPr>
        <p:spPr/>
        <p:txBody>
          <a:bodyPr/>
          <a:lstStyle/>
          <a:p>
            <a:r>
              <a:rPr lang="en-AU" dirty="0"/>
              <a:t>BGP AS Adjacency Updates – V6</a:t>
            </a:r>
          </a:p>
        </p:txBody>
      </p:sp>
      <p:sp>
        <p:nvSpPr>
          <p:cNvPr id="8" name="Freeform 7">
            <a:extLst>
              <a:ext uri="{FF2B5EF4-FFF2-40B4-BE49-F238E27FC236}">
                <a16:creationId xmlns:a16="http://schemas.microsoft.com/office/drawing/2014/main" id="{652227F0-81FA-4B43-AACE-B42A428B78E9}"/>
              </a:ext>
            </a:extLst>
          </p:cNvPr>
          <p:cNvSpPr/>
          <p:nvPr/>
        </p:nvSpPr>
        <p:spPr>
          <a:xfrm>
            <a:off x="826783" y="3105808"/>
            <a:ext cx="5870753" cy="1754687"/>
          </a:xfrm>
          <a:custGeom>
            <a:avLst/>
            <a:gdLst>
              <a:gd name="connsiteX0" fmla="*/ 623931 w 7827670"/>
              <a:gd name="connsiteY0" fmla="*/ 142096 h 863086"/>
              <a:gd name="connsiteX1" fmla="*/ 77393 w 7827670"/>
              <a:gd name="connsiteY1" fmla="*/ 320772 h 863086"/>
              <a:gd name="connsiteX2" fmla="*/ 792096 w 7827670"/>
              <a:gd name="connsiteY2" fmla="*/ 615061 h 863086"/>
              <a:gd name="connsiteX3" fmla="*/ 7129834 w 7827670"/>
              <a:gd name="connsiteY3" fmla="*/ 856799 h 863086"/>
              <a:gd name="connsiteX4" fmla="*/ 7560758 w 7827670"/>
              <a:gd name="connsiteY4" fmla="*/ 352303 h 863086"/>
              <a:gd name="connsiteX5" fmla="*/ 6194413 w 7827670"/>
              <a:gd name="connsiteY5" fmla="*/ 47503 h 863086"/>
              <a:gd name="connsiteX6" fmla="*/ 729034 w 7827670"/>
              <a:gd name="connsiteY6" fmla="*/ 5461 h 86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7670" h="863086">
                <a:moveTo>
                  <a:pt x="623931" y="142096"/>
                </a:moveTo>
                <a:cubicBezTo>
                  <a:pt x="336648" y="192020"/>
                  <a:pt x="49366" y="241945"/>
                  <a:pt x="77393" y="320772"/>
                </a:cubicBezTo>
                <a:cubicBezTo>
                  <a:pt x="105420" y="399599"/>
                  <a:pt x="-383311" y="525723"/>
                  <a:pt x="792096" y="615061"/>
                </a:cubicBezTo>
                <a:cubicBezTo>
                  <a:pt x="1967503" y="704399"/>
                  <a:pt x="6001724" y="900592"/>
                  <a:pt x="7129834" y="856799"/>
                </a:cubicBezTo>
                <a:cubicBezTo>
                  <a:pt x="8257944" y="813006"/>
                  <a:pt x="7716661" y="487186"/>
                  <a:pt x="7560758" y="352303"/>
                </a:cubicBezTo>
                <a:cubicBezTo>
                  <a:pt x="7404855" y="217420"/>
                  <a:pt x="7333034" y="105310"/>
                  <a:pt x="6194413" y="47503"/>
                </a:cubicBezTo>
                <a:cubicBezTo>
                  <a:pt x="5055792" y="-10304"/>
                  <a:pt x="2892413" y="-2422"/>
                  <a:pt x="729034" y="546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9" name="Freeform 8">
            <a:extLst>
              <a:ext uri="{FF2B5EF4-FFF2-40B4-BE49-F238E27FC236}">
                <a16:creationId xmlns:a16="http://schemas.microsoft.com/office/drawing/2014/main" id="{0199F478-9C48-7241-975A-040158707A9A}"/>
              </a:ext>
            </a:extLst>
          </p:cNvPr>
          <p:cNvSpPr/>
          <p:nvPr/>
        </p:nvSpPr>
        <p:spPr>
          <a:xfrm>
            <a:off x="6671931" y="4496206"/>
            <a:ext cx="875543" cy="364289"/>
          </a:xfrm>
          <a:custGeom>
            <a:avLst/>
            <a:gdLst>
              <a:gd name="connsiteX0" fmla="*/ 1167391 w 1167391"/>
              <a:gd name="connsiteY0" fmla="*/ 64001 h 485719"/>
              <a:gd name="connsiteX1" fmla="*/ 789018 w 1167391"/>
              <a:gd name="connsiteY1" fmla="*/ 85021 h 485719"/>
              <a:gd name="connsiteX2" fmla="*/ 147887 w 1167391"/>
              <a:gd name="connsiteY2" fmla="*/ 148083 h 485719"/>
              <a:gd name="connsiteX3" fmla="*/ 305542 w 1167391"/>
              <a:gd name="connsiteY3" fmla="*/ 939 h 485719"/>
              <a:gd name="connsiteX4" fmla="*/ 742 w 1167391"/>
              <a:gd name="connsiteY4" fmla="*/ 232166 h 485719"/>
              <a:gd name="connsiteX5" fmla="*/ 410646 w 1167391"/>
              <a:gd name="connsiteY5" fmla="*/ 484414 h 485719"/>
              <a:gd name="connsiteX6" fmla="*/ 189929 w 1167391"/>
              <a:gd name="connsiteY6" fmla="*/ 326759 h 485719"/>
              <a:gd name="connsiteX7" fmla="*/ 1135860 w 1167391"/>
              <a:gd name="connsiteY7" fmla="*/ 232166 h 48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391" h="485719">
                <a:moveTo>
                  <a:pt x="1167391" y="64001"/>
                </a:moveTo>
                <a:cubicBezTo>
                  <a:pt x="1063163" y="67504"/>
                  <a:pt x="958935" y="71007"/>
                  <a:pt x="789018" y="85021"/>
                </a:cubicBezTo>
                <a:cubicBezTo>
                  <a:pt x="619101" y="99035"/>
                  <a:pt x="228466" y="162097"/>
                  <a:pt x="147887" y="148083"/>
                </a:cubicBezTo>
                <a:cubicBezTo>
                  <a:pt x="67308" y="134069"/>
                  <a:pt x="330066" y="-13075"/>
                  <a:pt x="305542" y="939"/>
                </a:cubicBezTo>
                <a:cubicBezTo>
                  <a:pt x="281018" y="14953"/>
                  <a:pt x="-16775" y="151587"/>
                  <a:pt x="742" y="232166"/>
                </a:cubicBezTo>
                <a:cubicBezTo>
                  <a:pt x="18259" y="312745"/>
                  <a:pt x="379115" y="468649"/>
                  <a:pt x="410646" y="484414"/>
                </a:cubicBezTo>
                <a:cubicBezTo>
                  <a:pt x="442177" y="500179"/>
                  <a:pt x="69060" y="368800"/>
                  <a:pt x="189929" y="326759"/>
                </a:cubicBezTo>
                <a:cubicBezTo>
                  <a:pt x="310798" y="284718"/>
                  <a:pt x="723329" y="258442"/>
                  <a:pt x="1135860" y="23216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0" name="TextBox 9">
            <a:extLst>
              <a:ext uri="{FF2B5EF4-FFF2-40B4-BE49-F238E27FC236}">
                <a16:creationId xmlns:a16="http://schemas.microsoft.com/office/drawing/2014/main" id="{3679E506-321C-AD42-B195-A34EC0CCE80A}"/>
              </a:ext>
            </a:extLst>
          </p:cNvPr>
          <p:cNvSpPr txBox="1"/>
          <p:nvPr/>
        </p:nvSpPr>
        <p:spPr>
          <a:xfrm>
            <a:off x="7547474" y="3761659"/>
            <a:ext cx="1375809" cy="1131079"/>
          </a:xfrm>
          <a:prstGeom prst="rect">
            <a:avLst/>
          </a:prstGeom>
          <a:noFill/>
        </p:spPr>
        <p:txBody>
          <a:bodyPr wrap="square" rtlCol="0">
            <a:spAutoFit/>
          </a:bodyPr>
          <a:lstStyle/>
          <a:p>
            <a:r>
              <a:rPr lang="en-AU" sz="1350" dirty="0"/>
              <a:t>There are up to 30 ”new” AS Adjacencies per day in the IPv4 BGP RIB</a:t>
            </a:r>
          </a:p>
        </p:txBody>
      </p:sp>
    </p:spTree>
    <p:extLst>
      <p:ext uri="{BB962C8B-B14F-4D97-AF65-F5344CB8AC3E}">
        <p14:creationId xmlns:p14="http://schemas.microsoft.com/office/powerpoint/2010/main" val="1552511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4561-71A0-A842-B66E-20E5E00AC0A8}"/>
              </a:ext>
            </a:extLst>
          </p:cNvPr>
          <p:cNvSpPr>
            <a:spLocks noGrp="1"/>
          </p:cNvSpPr>
          <p:nvPr>
            <p:ph type="title"/>
          </p:nvPr>
        </p:nvSpPr>
        <p:spPr/>
        <p:txBody>
          <a:bodyPr/>
          <a:lstStyle/>
          <a:p>
            <a:r>
              <a:rPr lang="en-AU" dirty="0"/>
              <a:t>BGP Updates and Information Content</a:t>
            </a:r>
          </a:p>
        </p:txBody>
      </p:sp>
      <p:sp>
        <p:nvSpPr>
          <p:cNvPr id="3" name="Content Placeholder 2">
            <a:extLst>
              <a:ext uri="{FF2B5EF4-FFF2-40B4-BE49-F238E27FC236}">
                <a16:creationId xmlns:a16="http://schemas.microsoft.com/office/drawing/2014/main" id="{34FD1CE9-C4F1-2E4C-AC46-9048DFF80D8E}"/>
              </a:ext>
            </a:extLst>
          </p:cNvPr>
          <p:cNvSpPr>
            <a:spLocks noGrp="1"/>
          </p:cNvSpPr>
          <p:nvPr>
            <p:ph idx="1"/>
          </p:nvPr>
        </p:nvSpPr>
        <p:spPr/>
        <p:txBody>
          <a:bodyPr/>
          <a:lstStyle/>
          <a:p>
            <a:r>
              <a:rPr lang="en-AU" dirty="0"/>
              <a:t>BGP updates tend to repeat previous information most of the time</a:t>
            </a:r>
          </a:p>
          <a:p>
            <a:r>
              <a:rPr lang="en-AU" dirty="0"/>
              <a:t>The “new” information content volume in BGP updates is relatively small, and is scale free</a:t>
            </a:r>
          </a:p>
          <a:p>
            <a:pPr marL="342900" lvl="1" indent="0">
              <a:buNone/>
            </a:pPr>
            <a:r>
              <a:rPr lang="en-AU" dirty="0"/>
              <a:t>(The rate of growth is not directly related to the size of the network)</a:t>
            </a:r>
          </a:p>
          <a:p>
            <a:r>
              <a:rPr lang="en-AU" dirty="0"/>
              <a:t>If we use “new” information as a trigger point to look for unusual BGP activity we might have a useful way to filter BGP updates</a:t>
            </a:r>
          </a:p>
        </p:txBody>
      </p:sp>
    </p:spTree>
    <p:extLst>
      <p:ext uri="{BB962C8B-B14F-4D97-AF65-F5344CB8AC3E}">
        <p14:creationId xmlns:p14="http://schemas.microsoft.com/office/powerpoint/2010/main" val="2283828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4116-ED1A-4947-A953-35F1566F8991}"/>
              </a:ext>
            </a:extLst>
          </p:cNvPr>
          <p:cNvSpPr>
            <a:spLocks noGrp="1"/>
          </p:cNvSpPr>
          <p:nvPr>
            <p:ph type="title"/>
          </p:nvPr>
        </p:nvSpPr>
        <p:spPr/>
        <p:txBody>
          <a:bodyPr/>
          <a:lstStyle/>
          <a:p>
            <a:r>
              <a:rPr lang="en-AU" dirty="0"/>
              <a:t>BGP Update Processing</a:t>
            </a:r>
          </a:p>
        </p:txBody>
      </p:sp>
      <p:sp>
        <p:nvSpPr>
          <p:cNvPr id="3" name="Content Placeholder 2">
            <a:extLst>
              <a:ext uri="{FF2B5EF4-FFF2-40B4-BE49-F238E27FC236}">
                <a16:creationId xmlns:a16="http://schemas.microsoft.com/office/drawing/2014/main" id="{A17F0203-8AA3-7E4A-B890-58A9E3D9A974}"/>
              </a:ext>
            </a:extLst>
          </p:cNvPr>
          <p:cNvSpPr>
            <a:spLocks noGrp="1"/>
          </p:cNvSpPr>
          <p:nvPr>
            <p:ph idx="1"/>
          </p:nvPr>
        </p:nvSpPr>
        <p:spPr/>
        <p:txBody>
          <a:bodyPr>
            <a:normAutofit fontScale="92500" lnSpcReduction="20000"/>
          </a:bodyPr>
          <a:lstStyle/>
          <a:p>
            <a:r>
              <a:rPr lang="en-AU" dirty="0"/>
              <a:t>For each Prefix, load the prefix into an aggregate and more specific context tree</a:t>
            </a:r>
          </a:p>
          <a:p>
            <a:r>
              <a:rPr lang="en-AU" dirty="0"/>
              <a:t>For each AS Path, analyse the AS ordered adjacencies and infer the provider / peer / customer relationship</a:t>
            </a:r>
          </a:p>
          <a:p>
            <a:r>
              <a:rPr lang="en-AU" dirty="0"/>
              <a:t>Geolocate the prefix and the originating AS</a:t>
            </a:r>
          </a:p>
          <a:p>
            <a:r>
              <a:rPr lang="en-AU" dirty="0"/>
              <a:t>Check the ROA status</a:t>
            </a:r>
          </a:p>
          <a:p>
            <a:r>
              <a:rPr lang="en-AU" dirty="0"/>
              <a:t>Check the IRR material for this prefix</a:t>
            </a:r>
          </a:p>
          <a:p>
            <a:r>
              <a:rPr lang="en-AU" dirty="0"/>
              <a:t>Now apply an anomaly “interest” level calculation on announcement and withdrawal</a:t>
            </a:r>
          </a:p>
          <a:p>
            <a:pPr marL="0" indent="0">
              <a:buNone/>
            </a:pPr>
            <a:endParaRPr lang="en-AU" dirty="0"/>
          </a:p>
        </p:txBody>
      </p:sp>
    </p:spTree>
    <p:extLst>
      <p:ext uri="{BB962C8B-B14F-4D97-AF65-F5344CB8AC3E}">
        <p14:creationId xmlns:p14="http://schemas.microsoft.com/office/powerpoint/2010/main" val="3171574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FAF1-ED58-DD40-839A-722A9E8AD448}"/>
              </a:ext>
            </a:extLst>
          </p:cNvPr>
          <p:cNvSpPr>
            <a:spLocks noGrp="1"/>
          </p:cNvSpPr>
          <p:nvPr>
            <p:ph type="title"/>
          </p:nvPr>
        </p:nvSpPr>
        <p:spPr/>
        <p:txBody>
          <a:bodyPr>
            <a:normAutofit fontScale="90000"/>
          </a:bodyPr>
          <a:lstStyle/>
          <a:p>
            <a:r>
              <a:rPr lang="en-AU" dirty="0"/>
              <a:t>What is “interesting” in BGP Updates?</a:t>
            </a:r>
          </a:p>
        </p:txBody>
      </p:sp>
      <p:sp>
        <p:nvSpPr>
          <p:cNvPr id="3" name="Content Placeholder 2">
            <a:extLst>
              <a:ext uri="{FF2B5EF4-FFF2-40B4-BE49-F238E27FC236}">
                <a16:creationId xmlns:a16="http://schemas.microsoft.com/office/drawing/2014/main" id="{71EA147C-314D-7B4E-BD45-B12719B2D271}"/>
              </a:ext>
            </a:extLst>
          </p:cNvPr>
          <p:cNvSpPr>
            <a:spLocks noGrp="1"/>
          </p:cNvSpPr>
          <p:nvPr>
            <p:ph idx="1"/>
          </p:nvPr>
        </p:nvSpPr>
        <p:spPr/>
        <p:txBody>
          <a:bodyPr>
            <a:normAutofit fontScale="77500" lnSpcReduction="20000"/>
          </a:bodyPr>
          <a:lstStyle/>
          <a:p>
            <a:r>
              <a:rPr lang="en-AU" dirty="0"/>
              <a:t>AS paths that contain “valleys”</a:t>
            </a:r>
          </a:p>
          <a:p>
            <a:r>
              <a:rPr lang="en-AU" dirty="0"/>
              <a:t>AS paths that contain </a:t>
            </a:r>
            <a:r>
              <a:rPr lang="en-AU" dirty="0" err="1"/>
              <a:t>ASes</a:t>
            </a:r>
            <a:r>
              <a:rPr lang="en-AU" dirty="0"/>
              <a:t> in “unusual” places</a:t>
            </a:r>
          </a:p>
          <a:p>
            <a:r>
              <a:rPr lang="en-AU" dirty="0"/>
              <a:t>Previously unseen prefixes</a:t>
            </a:r>
          </a:p>
          <a:p>
            <a:r>
              <a:rPr lang="en-AU" dirty="0"/>
              <a:t>Previously unseen </a:t>
            </a:r>
            <a:r>
              <a:rPr lang="en-AU" dirty="0" err="1"/>
              <a:t>ASes</a:t>
            </a:r>
            <a:endParaRPr lang="en-AU" dirty="0"/>
          </a:p>
          <a:p>
            <a:r>
              <a:rPr lang="en-AU" dirty="0"/>
              <a:t>Prefixes that are more specifics or aggregates where the origin ASs are different</a:t>
            </a:r>
          </a:p>
          <a:p>
            <a:r>
              <a:rPr lang="en-AU" dirty="0"/>
              <a:t>Prefixes where the geolocation of the more specifics are different</a:t>
            </a:r>
          </a:p>
          <a:p>
            <a:r>
              <a:rPr lang="en-AU" dirty="0"/>
              <a:t>Prefixes where the geolocation of the prefix and the Originating AS are different</a:t>
            </a:r>
          </a:p>
          <a:p>
            <a:r>
              <a:rPr lang="en-AU" dirty="0"/>
              <a:t>Short lived prefixes</a:t>
            </a:r>
          </a:p>
          <a:p>
            <a:endParaRPr lang="en-AU" dirty="0"/>
          </a:p>
        </p:txBody>
      </p:sp>
    </p:spTree>
    <p:extLst>
      <p:ext uri="{BB962C8B-B14F-4D97-AF65-F5344CB8AC3E}">
        <p14:creationId xmlns:p14="http://schemas.microsoft.com/office/powerpoint/2010/main" val="499686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406C7-B577-C540-B80F-1EC559072A7F}"/>
              </a:ext>
            </a:extLst>
          </p:cNvPr>
          <p:cNvSpPr>
            <a:spLocks noGrp="1"/>
          </p:cNvSpPr>
          <p:nvPr>
            <p:ph type="title"/>
          </p:nvPr>
        </p:nvSpPr>
        <p:spPr/>
        <p:txBody>
          <a:bodyPr/>
          <a:lstStyle/>
          <a:p>
            <a:r>
              <a:rPr lang="en-AU" dirty="0"/>
              <a:t>Interest and Intent Filtering</a:t>
            </a:r>
          </a:p>
        </p:txBody>
      </p:sp>
      <p:sp>
        <p:nvSpPr>
          <p:cNvPr id="3" name="Content Placeholder 2">
            <a:extLst>
              <a:ext uri="{FF2B5EF4-FFF2-40B4-BE49-F238E27FC236}">
                <a16:creationId xmlns:a16="http://schemas.microsoft.com/office/drawing/2014/main" id="{8C9BF6A4-5215-A94C-96D6-655DE5374F8A}"/>
              </a:ext>
            </a:extLst>
          </p:cNvPr>
          <p:cNvSpPr>
            <a:spLocks noGrp="1"/>
          </p:cNvSpPr>
          <p:nvPr>
            <p:ph idx="1"/>
          </p:nvPr>
        </p:nvSpPr>
        <p:spPr/>
        <p:txBody>
          <a:bodyPr/>
          <a:lstStyle/>
          <a:p>
            <a:r>
              <a:rPr lang="en-AU" dirty="0"/>
              <a:t>RPKI can be interpreted as a strong statement of routing intent</a:t>
            </a:r>
          </a:p>
          <a:p>
            <a:r>
              <a:rPr lang="en-AU" dirty="0"/>
              <a:t>IRR data can also be interpreted as intent, although without the same level of clarity of intent</a:t>
            </a:r>
          </a:p>
          <a:p>
            <a:r>
              <a:rPr lang="en-AU" dirty="0"/>
              <a:t>More specific floods is “interesting”</a:t>
            </a:r>
          </a:p>
          <a:p>
            <a:pPr marL="0" indent="0">
              <a:buNone/>
            </a:pPr>
            <a:endParaRPr lang="en-AU" dirty="0"/>
          </a:p>
          <a:p>
            <a:endParaRPr lang="en-AU" dirty="0"/>
          </a:p>
          <a:p>
            <a:endParaRPr lang="en-AU" dirty="0"/>
          </a:p>
        </p:txBody>
      </p:sp>
    </p:spTree>
    <p:extLst>
      <p:ext uri="{BB962C8B-B14F-4D97-AF65-F5344CB8AC3E}">
        <p14:creationId xmlns:p14="http://schemas.microsoft.com/office/powerpoint/2010/main" val="2961690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3D0D-B812-7248-BF5C-4A1AF3BC1D16}"/>
              </a:ext>
            </a:extLst>
          </p:cNvPr>
          <p:cNvSpPr>
            <a:spLocks noGrp="1"/>
          </p:cNvSpPr>
          <p:nvPr>
            <p:ph type="title"/>
          </p:nvPr>
        </p:nvSpPr>
        <p:spPr/>
        <p:txBody>
          <a:bodyPr/>
          <a:lstStyle/>
          <a:p>
            <a:r>
              <a:rPr lang="en-AU" dirty="0"/>
              <a:t>This Project</a:t>
            </a:r>
          </a:p>
        </p:txBody>
      </p:sp>
      <p:sp>
        <p:nvSpPr>
          <p:cNvPr id="3" name="Content Placeholder 2">
            <a:extLst>
              <a:ext uri="{FF2B5EF4-FFF2-40B4-BE49-F238E27FC236}">
                <a16:creationId xmlns:a16="http://schemas.microsoft.com/office/drawing/2014/main" id="{C82F4C36-7F8A-3441-9E0E-9953A1D154FD}"/>
              </a:ext>
            </a:extLst>
          </p:cNvPr>
          <p:cNvSpPr>
            <a:spLocks noGrp="1"/>
          </p:cNvSpPr>
          <p:nvPr>
            <p:ph idx="1"/>
          </p:nvPr>
        </p:nvSpPr>
        <p:spPr/>
        <p:txBody>
          <a:bodyPr/>
          <a:lstStyle/>
          <a:p>
            <a:r>
              <a:rPr lang="en-AU" dirty="0"/>
              <a:t>Yet another BGP Anomaly detector</a:t>
            </a:r>
          </a:p>
          <a:p>
            <a:r>
              <a:rPr lang="en-AU" dirty="0"/>
              <a:t>Why another?</a:t>
            </a:r>
          </a:p>
          <a:p>
            <a:pPr lvl="1"/>
            <a:r>
              <a:rPr lang="en-AU" dirty="0"/>
              <a:t>Open source code base (C  )</a:t>
            </a:r>
          </a:p>
          <a:p>
            <a:pPr lvl="1"/>
            <a:r>
              <a:rPr lang="en-AU" dirty="0"/>
              <a:t>Generic design that can cope with feeds from one or more  BGP speakers</a:t>
            </a:r>
          </a:p>
          <a:p>
            <a:pPr lvl="1"/>
            <a:r>
              <a:rPr lang="en-AU" dirty="0"/>
              <a:t>Intended to use plug in filter sets, to allow both specific rule applications and more general anomaly detection </a:t>
            </a:r>
          </a:p>
          <a:p>
            <a:pPr lvl="1"/>
            <a:endParaRPr lang="en-AU" dirty="0"/>
          </a:p>
          <a:p>
            <a:pPr lvl="1"/>
            <a:endParaRPr lang="en-AU" dirty="0"/>
          </a:p>
        </p:txBody>
      </p:sp>
    </p:spTree>
    <p:extLst>
      <p:ext uri="{BB962C8B-B14F-4D97-AF65-F5344CB8AC3E}">
        <p14:creationId xmlns:p14="http://schemas.microsoft.com/office/powerpoint/2010/main" val="116765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3EF57-96BA-3747-8F5A-97B3B46F1272}"/>
              </a:ext>
            </a:extLst>
          </p:cNvPr>
          <p:cNvSpPr>
            <a:spLocks noGrp="1"/>
          </p:cNvSpPr>
          <p:nvPr>
            <p:ph type="title"/>
          </p:nvPr>
        </p:nvSpPr>
        <p:spPr/>
        <p:txBody>
          <a:bodyPr/>
          <a:lstStyle/>
          <a:p>
            <a:r>
              <a:rPr lang="en-AU" dirty="0"/>
              <a:t>BGP Anomaly Detection</a:t>
            </a:r>
          </a:p>
        </p:txBody>
      </p:sp>
      <p:sp>
        <p:nvSpPr>
          <p:cNvPr id="3" name="Content Placeholder 2">
            <a:extLst>
              <a:ext uri="{FF2B5EF4-FFF2-40B4-BE49-F238E27FC236}">
                <a16:creationId xmlns:a16="http://schemas.microsoft.com/office/drawing/2014/main" id="{5529AAFB-A212-AD4C-9A4D-F6116FBDEB62}"/>
              </a:ext>
            </a:extLst>
          </p:cNvPr>
          <p:cNvSpPr>
            <a:spLocks noGrp="1"/>
          </p:cNvSpPr>
          <p:nvPr>
            <p:ph idx="1"/>
          </p:nvPr>
        </p:nvSpPr>
        <p:spPr/>
        <p:txBody>
          <a:bodyPr/>
          <a:lstStyle/>
          <a:p>
            <a:r>
              <a:rPr lang="en-AU" dirty="0"/>
              <a:t>The objective of an BGP anomaly detector is to process BGP updates and automatically detect “anomalies” where the prefix or the path does not appear to be aligned to “normal” routing behaviours</a:t>
            </a:r>
          </a:p>
          <a:p>
            <a:endParaRPr lang="en-AU" dirty="0"/>
          </a:p>
          <a:p>
            <a:r>
              <a:rPr lang="en-AU" dirty="0"/>
              <a:t>The challenge is to train an automated system to generate a useful model of “normal” and “anomalous” classification of BGP updates</a:t>
            </a:r>
          </a:p>
        </p:txBody>
      </p:sp>
    </p:spTree>
    <p:extLst>
      <p:ext uri="{BB962C8B-B14F-4D97-AF65-F5344CB8AC3E}">
        <p14:creationId xmlns:p14="http://schemas.microsoft.com/office/powerpoint/2010/main" val="4239850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32317-CCDB-5842-9679-E90EA491E502}"/>
              </a:ext>
            </a:extLst>
          </p:cNvPr>
          <p:cNvSpPr>
            <a:spLocks noGrp="1"/>
          </p:cNvSpPr>
          <p:nvPr>
            <p:ph type="title"/>
          </p:nvPr>
        </p:nvSpPr>
        <p:spPr/>
        <p:txBody>
          <a:bodyPr/>
          <a:lstStyle/>
          <a:p>
            <a:r>
              <a:rPr lang="en-AU" dirty="0"/>
              <a:t>Overall Architecture</a:t>
            </a:r>
          </a:p>
        </p:txBody>
      </p:sp>
      <p:grpSp>
        <p:nvGrpSpPr>
          <p:cNvPr id="6" name="Group 5">
            <a:extLst>
              <a:ext uri="{FF2B5EF4-FFF2-40B4-BE49-F238E27FC236}">
                <a16:creationId xmlns:a16="http://schemas.microsoft.com/office/drawing/2014/main" id="{F9B37034-6217-4044-B531-08557AB1F59A}"/>
              </a:ext>
            </a:extLst>
          </p:cNvPr>
          <p:cNvGrpSpPr/>
          <p:nvPr/>
        </p:nvGrpSpPr>
        <p:grpSpPr>
          <a:xfrm>
            <a:off x="1818975" y="2465855"/>
            <a:ext cx="314065" cy="529862"/>
            <a:chOff x="2425300" y="3287806"/>
            <a:chExt cx="418753" cy="706483"/>
          </a:xfrm>
        </p:grpSpPr>
        <p:sp>
          <p:nvSpPr>
            <p:cNvPr id="4" name="Freeform 3">
              <a:extLst>
                <a:ext uri="{FF2B5EF4-FFF2-40B4-BE49-F238E27FC236}">
                  <a16:creationId xmlns:a16="http://schemas.microsoft.com/office/drawing/2014/main" id="{C086B104-3CA5-C647-91DD-65B7DB25C819}"/>
                </a:ext>
              </a:extLst>
            </p:cNvPr>
            <p:cNvSpPr/>
            <p:nvPr/>
          </p:nvSpPr>
          <p:spPr>
            <a:xfrm>
              <a:off x="2425300" y="3301253"/>
              <a:ext cx="418753" cy="693036"/>
            </a:xfrm>
            <a:custGeom>
              <a:avLst/>
              <a:gdLst>
                <a:gd name="connsiteX0" fmla="*/ 22065 w 418753"/>
                <a:gd name="connsiteY0" fmla="*/ 0 h 693036"/>
                <a:gd name="connsiteX1" fmla="*/ 15341 w 418753"/>
                <a:gd name="connsiteY1" fmla="*/ 645459 h 693036"/>
                <a:gd name="connsiteX2" fmla="*/ 35512 w 418753"/>
                <a:gd name="connsiteY2" fmla="*/ 611841 h 693036"/>
                <a:gd name="connsiteX3" fmla="*/ 418753 w 418753"/>
                <a:gd name="connsiteY3" fmla="*/ 349623 h 693036"/>
              </a:gdLst>
              <a:ahLst/>
              <a:cxnLst>
                <a:cxn ang="0">
                  <a:pos x="connsiteX0" y="connsiteY0"/>
                </a:cxn>
                <a:cxn ang="0">
                  <a:pos x="connsiteX1" y="connsiteY1"/>
                </a:cxn>
                <a:cxn ang="0">
                  <a:pos x="connsiteX2" y="connsiteY2"/>
                </a:cxn>
                <a:cxn ang="0">
                  <a:pos x="connsiteX3" y="connsiteY3"/>
                </a:cxn>
              </a:cxnLst>
              <a:rect l="l" t="t" r="r" b="b"/>
              <a:pathLst>
                <a:path w="418753" h="693036">
                  <a:moveTo>
                    <a:pt x="22065" y="0"/>
                  </a:moveTo>
                  <a:cubicBezTo>
                    <a:pt x="17582" y="271743"/>
                    <a:pt x="13100" y="543486"/>
                    <a:pt x="15341" y="645459"/>
                  </a:cubicBezTo>
                  <a:cubicBezTo>
                    <a:pt x="17582" y="747433"/>
                    <a:pt x="-31723" y="661147"/>
                    <a:pt x="35512" y="611841"/>
                  </a:cubicBezTo>
                  <a:cubicBezTo>
                    <a:pt x="102747" y="562535"/>
                    <a:pt x="260750" y="456079"/>
                    <a:pt x="418753" y="34962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5" name="Freeform 4">
              <a:extLst>
                <a:ext uri="{FF2B5EF4-FFF2-40B4-BE49-F238E27FC236}">
                  <a16:creationId xmlns:a16="http://schemas.microsoft.com/office/drawing/2014/main" id="{702FC415-6D2F-4E47-B1F5-ECE7027711F8}"/>
                </a:ext>
              </a:extLst>
            </p:cNvPr>
            <p:cNvSpPr/>
            <p:nvPr/>
          </p:nvSpPr>
          <p:spPr>
            <a:xfrm>
              <a:off x="2467535" y="3287806"/>
              <a:ext cx="363071" cy="349623"/>
            </a:xfrm>
            <a:custGeom>
              <a:avLst/>
              <a:gdLst>
                <a:gd name="connsiteX0" fmla="*/ 0 w 363071"/>
                <a:gd name="connsiteY0" fmla="*/ 0 h 349623"/>
                <a:gd name="connsiteX1" fmla="*/ 363071 w 363071"/>
                <a:gd name="connsiteY1" fmla="*/ 349623 h 349623"/>
              </a:gdLst>
              <a:ahLst/>
              <a:cxnLst>
                <a:cxn ang="0">
                  <a:pos x="connsiteX0" y="connsiteY0"/>
                </a:cxn>
                <a:cxn ang="0">
                  <a:pos x="connsiteX1" y="connsiteY1"/>
                </a:cxn>
              </a:cxnLst>
              <a:rect l="l" t="t" r="r" b="b"/>
              <a:pathLst>
                <a:path w="363071" h="349623">
                  <a:moveTo>
                    <a:pt x="0" y="0"/>
                  </a:moveTo>
                  <a:lnTo>
                    <a:pt x="363071" y="34962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sp>
        <p:nvSpPr>
          <p:cNvPr id="7" name="TextBox 6">
            <a:extLst>
              <a:ext uri="{FF2B5EF4-FFF2-40B4-BE49-F238E27FC236}">
                <a16:creationId xmlns:a16="http://schemas.microsoft.com/office/drawing/2014/main" id="{6DF71F34-AE11-B142-AFD8-6D2D843B5902}"/>
              </a:ext>
            </a:extLst>
          </p:cNvPr>
          <p:cNvSpPr txBox="1"/>
          <p:nvPr/>
        </p:nvSpPr>
        <p:spPr>
          <a:xfrm>
            <a:off x="1517836" y="2228223"/>
            <a:ext cx="851515" cy="230832"/>
          </a:xfrm>
          <a:prstGeom prst="rect">
            <a:avLst/>
          </a:prstGeom>
          <a:noFill/>
        </p:spPr>
        <p:txBody>
          <a:bodyPr wrap="none" rtlCol="0">
            <a:spAutoFit/>
          </a:bodyPr>
          <a:lstStyle/>
          <a:p>
            <a:r>
              <a:rPr lang="en-AU" sz="900" dirty="0"/>
              <a:t>Input module</a:t>
            </a:r>
          </a:p>
        </p:txBody>
      </p:sp>
      <p:grpSp>
        <p:nvGrpSpPr>
          <p:cNvPr id="8" name="Group 7">
            <a:extLst>
              <a:ext uri="{FF2B5EF4-FFF2-40B4-BE49-F238E27FC236}">
                <a16:creationId xmlns:a16="http://schemas.microsoft.com/office/drawing/2014/main" id="{0D6FD43F-4BE6-064C-AE3D-67A2AE2A195A}"/>
              </a:ext>
            </a:extLst>
          </p:cNvPr>
          <p:cNvGrpSpPr/>
          <p:nvPr/>
        </p:nvGrpSpPr>
        <p:grpSpPr>
          <a:xfrm>
            <a:off x="1818975" y="3154981"/>
            <a:ext cx="314065" cy="529862"/>
            <a:chOff x="2425300" y="3287806"/>
            <a:chExt cx="418753" cy="706483"/>
          </a:xfrm>
        </p:grpSpPr>
        <p:sp>
          <p:nvSpPr>
            <p:cNvPr id="9" name="Freeform 8">
              <a:extLst>
                <a:ext uri="{FF2B5EF4-FFF2-40B4-BE49-F238E27FC236}">
                  <a16:creationId xmlns:a16="http://schemas.microsoft.com/office/drawing/2014/main" id="{DFA5F889-6D06-F64D-85D6-9562D14C0F22}"/>
                </a:ext>
              </a:extLst>
            </p:cNvPr>
            <p:cNvSpPr/>
            <p:nvPr/>
          </p:nvSpPr>
          <p:spPr>
            <a:xfrm>
              <a:off x="2425300" y="3301253"/>
              <a:ext cx="418753" cy="693036"/>
            </a:xfrm>
            <a:custGeom>
              <a:avLst/>
              <a:gdLst>
                <a:gd name="connsiteX0" fmla="*/ 22065 w 418753"/>
                <a:gd name="connsiteY0" fmla="*/ 0 h 693036"/>
                <a:gd name="connsiteX1" fmla="*/ 15341 w 418753"/>
                <a:gd name="connsiteY1" fmla="*/ 645459 h 693036"/>
                <a:gd name="connsiteX2" fmla="*/ 35512 w 418753"/>
                <a:gd name="connsiteY2" fmla="*/ 611841 h 693036"/>
                <a:gd name="connsiteX3" fmla="*/ 418753 w 418753"/>
                <a:gd name="connsiteY3" fmla="*/ 349623 h 693036"/>
              </a:gdLst>
              <a:ahLst/>
              <a:cxnLst>
                <a:cxn ang="0">
                  <a:pos x="connsiteX0" y="connsiteY0"/>
                </a:cxn>
                <a:cxn ang="0">
                  <a:pos x="connsiteX1" y="connsiteY1"/>
                </a:cxn>
                <a:cxn ang="0">
                  <a:pos x="connsiteX2" y="connsiteY2"/>
                </a:cxn>
                <a:cxn ang="0">
                  <a:pos x="connsiteX3" y="connsiteY3"/>
                </a:cxn>
              </a:cxnLst>
              <a:rect l="l" t="t" r="r" b="b"/>
              <a:pathLst>
                <a:path w="418753" h="693036">
                  <a:moveTo>
                    <a:pt x="22065" y="0"/>
                  </a:moveTo>
                  <a:cubicBezTo>
                    <a:pt x="17582" y="271743"/>
                    <a:pt x="13100" y="543486"/>
                    <a:pt x="15341" y="645459"/>
                  </a:cubicBezTo>
                  <a:cubicBezTo>
                    <a:pt x="17582" y="747433"/>
                    <a:pt x="-31723" y="661147"/>
                    <a:pt x="35512" y="611841"/>
                  </a:cubicBezTo>
                  <a:cubicBezTo>
                    <a:pt x="102747" y="562535"/>
                    <a:pt x="260750" y="456079"/>
                    <a:pt x="418753" y="34962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0" name="Freeform 9">
              <a:extLst>
                <a:ext uri="{FF2B5EF4-FFF2-40B4-BE49-F238E27FC236}">
                  <a16:creationId xmlns:a16="http://schemas.microsoft.com/office/drawing/2014/main" id="{4D164334-ED1B-BF40-ACAE-D3D9F7900813}"/>
                </a:ext>
              </a:extLst>
            </p:cNvPr>
            <p:cNvSpPr/>
            <p:nvPr/>
          </p:nvSpPr>
          <p:spPr>
            <a:xfrm>
              <a:off x="2467535" y="3287806"/>
              <a:ext cx="363071" cy="349623"/>
            </a:xfrm>
            <a:custGeom>
              <a:avLst/>
              <a:gdLst>
                <a:gd name="connsiteX0" fmla="*/ 0 w 363071"/>
                <a:gd name="connsiteY0" fmla="*/ 0 h 349623"/>
                <a:gd name="connsiteX1" fmla="*/ 363071 w 363071"/>
                <a:gd name="connsiteY1" fmla="*/ 349623 h 349623"/>
              </a:gdLst>
              <a:ahLst/>
              <a:cxnLst>
                <a:cxn ang="0">
                  <a:pos x="connsiteX0" y="connsiteY0"/>
                </a:cxn>
                <a:cxn ang="0">
                  <a:pos x="connsiteX1" y="connsiteY1"/>
                </a:cxn>
              </a:cxnLst>
              <a:rect l="l" t="t" r="r" b="b"/>
              <a:pathLst>
                <a:path w="363071" h="349623">
                  <a:moveTo>
                    <a:pt x="0" y="0"/>
                  </a:moveTo>
                  <a:lnTo>
                    <a:pt x="363071" y="34962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grpSp>
        <p:nvGrpSpPr>
          <p:cNvPr id="12" name="Group 11">
            <a:extLst>
              <a:ext uri="{FF2B5EF4-FFF2-40B4-BE49-F238E27FC236}">
                <a16:creationId xmlns:a16="http://schemas.microsoft.com/office/drawing/2014/main" id="{BDD0F387-4957-864B-B78E-1DC2CF19A567}"/>
              </a:ext>
            </a:extLst>
          </p:cNvPr>
          <p:cNvGrpSpPr/>
          <p:nvPr/>
        </p:nvGrpSpPr>
        <p:grpSpPr>
          <a:xfrm>
            <a:off x="1818975" y="3865229"/>
            <a:ext cx="314065" cy="529862"/>
            <a:chOff x="2425300" y="3287806"/>
            <a:chExt cx="418753" cy="706483"/>
          </a:xfrm>
        </p:grpSpPr>
        <p:sp>
          <p:nvSpPr>
            <p:cNvPr id="13" name="Freeform 12">
              <a:extLst>
                <a:ext uri="{FF2B5EF4-FFF2-40B4-BE49-F238E27FC236}">
                  <a16:creationId xmlns:a16="http://schemas.microsoft.com/office/drawing/2014/main" id="{DA8BEBF4-423D-6D45-B929-45AB53193198}"/>
                </a:ext>
              </a:extLst>
            </p:cNvPr>
            <p:cNvSpPr/>
            <p:nvPr/>
          </p:nvSpPr>
          <p:spPr>
            <a:xfrm>
              <a:off x="2425300" y="3301253"/>
              <a:ext cx="418753" cy="693036"/>
            </a:xfrm>
            <a:custGeom>
              <a:avLst/>
              <a:gdLst>
                <a:gd name="connsiteX0" fmla="*/ 22065 w 418753"/>
                <a:gd name="connsiteY0" fmla="*/ 0 h 693036"/>
                <a:gd name="connsiteX1" fmla="*/ 15341 w 418753"/>
                <a:gd name="connsiteY1" fmla="*/ 645459 h 693036"/>
                <a:gd name="connsiteX2" fmla="*/ 35512 w 418753"/>
                <a:gd name="connsiteY2" fmla="*/ 611841 h 693036"/>
                <a:gd name="connsiteX3" fmla="*/ 418753 w 418753"/>
                <a:gd name="connsiteY3" fmla="*/ 349623 h 693036"/>
              </a:gdLst>
              <a:ahLst/>
              <a:cxnLst>
                <a:cxn ang="0">
                  <a:pos x="connsiteX0" y="connsiteY0"/>
                </a:cxn>
                <a:cxn ang="0">
                  <a:pos x="connsiteX1" y="connsiteY1"/>
                </a:cxn>
                <a:cxn ang="0">
                  <a:pos x="connsiteX2" y="connsiteY2"/>
                </a:cxn>
                <a:cxn ang="0">
                  <a:pos x="connsiteX3" y="connsiteY3"/>
                </a:cxn>
              </a:cxnLst>
              <a:rect l="l" t="t" r="r" b="b"/>
              <a:pathLst>
                <a:path w="418753" h="693036">
                  <a:moveTo>
                    <a:pt x="22065" y="0"/>
                  </a:moveTo>
                  <a:cubicBezTo>
                    <a:pt x="17582" y="271743"/>
                    <a:pt x="13100" y="543486"/>
                    <a:pt x="15341" y="645459"/>
                  </a:cubicBezTo>
                  <a:cubicBezTo>
                    <a:pt x="17582" y="747433"/>
                    <a:pt x="-31723" y="661147"/>
                    <a:pt x="35512" y="611841"/>
                  </a:cubicBezTo>
                  <a:cubicBezTo>
                    <a:pt x="102747" y="562535"/>
                    <a:pt x="260750" y="456079"/>
                    <a:pt x="418753" y="34962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4" name="Freeform 13">
              <a:extLst>
                <a:ext uri="{FF2B5EF4-FFF2-40B4-BE49-F238E27FC236}">
                  <a16:creationId xmlns:a16="http://schemas.microsoft.com/office/drawing/2014/main" id="{15FB102F-217C-0C49-AEFF-57462EE2493F}"/>
                </a:ext>
              </a:extLst>
            </p:cNvPr>
            <p:cNvSpPr/>
            <p:nvPr/>
          </p:nvSpPr>
          <p:spPr>
            <a:xfrm>
              <a:off x="2467535" y="3287806"/>
              <a:ext cx="363071" cy="349623"/>
            </a:xfrm>
            <a:custGeom>
              <a:avLst/>
              <a:gdLst>
                <a:gd name="connsiteX0" fmla="*/ 0 w 363071"/>
                <a:gd name="connsiteY0" fmla="*/ 0 h 349623"/>
                <a:gd name="connsiteX1" fmla="*/ 363071 w 363071"/>
                <a:gd name="connsiteY1" fmla="*/ 349623 h 349623"/>
              </a:gdLst>
              <a:ahLst/>
              <a:cxnLst>
                <a:cxn ang="0">
                  <a:pos x="connsiteX0" y="connsiteY0"/>
                </a:cxn>
                <a:cxn ang="0">
                  <a:pos x="connsiteX1" y="connsiteY1"/>
                </a:cxn>
              </a:cxnLst>
              <a:rect l="l" t="t" r="r" b="b"/>
              <a:pathLst>
                <a:path w="363071" h="349623">
                  <a:moveTo>
                    <a:pt x="0" y="0"/>
                  </a:moveTo>
                  <a:lnTo>
                    <a:pt x="363071" y="34962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grpSp>
        <p:nvGrpSpPr>
          <p:cNvPr id="18" name="Group 17">
            <a:extLst>
              <a:ext uri="{FF2B5EF4-FFF2-40B4-BE49-F238E27FC236}">
                <a16:creationId xmlns:a16="http://schemas.microsoft.com/office/drawing/2014/main" id="{4045A800-06C5-3743-9D69-1461840A1676}"/>
              </a:ext>
            </a:extLst>
          </p:cNvPr>
          <p:cNvGrpSpPr/>
          <p:nvPr/>
        </p:nvGrpSpPr>
        <p:grpSpPr>
          <a:xfrm>
            <a:off x="2652061" y="2545848"/>
            <a:ext cx="314066" cy="364447"/>
            <a:chOff x="3704168" y="3236907"/>
            <a:chExt cx="540122" cy="636205"/>
          </a:xfrm>
        </p:grpSpPr>
        <p:sp>
          <p:nvSpPr>
            <p:cNvPr id="16" name="Freeform 15">
              <a:extLst>
                <a:ext uri="{FF2B5EF4-FFF2-40B4-BE49-F238E27FC236}">
                  <a16:creationId xmlns:a16="http://schemas.microsoft.com/office/drawing/2014/main" id="{D0F8054C-B7B6-FD4C-B255-39C3D1B8CFF8}"/>
                </a:ext>
              </a:extLst>
            </p:cNvPr>
            <p:cNvSpPr/>
            <p:nvPr/>
          </p:nvSpPr>
          <p:spPr>
            <a:xfrm>
              <a:off x="3704168" y="3247465"/>
              <a:ext cx="531656" cy="625647"/>
            </a:xfrm>
            <a:custGeom>
              <a:avLst/>
              <a:gdLst>
                <a:gd name="connsiteX0" fmla="*/ 13944 w 531656"/>
                <a:gd name="connsiteY0" fmla="*/ 0 h 625647"/>
                <a:gd name="connsiteX1" fmla="*/ 13944 w 531656"/>
                <a:gd name="connsiteY1" fmla="*/ 497541 h 625647"/>
                <a:gd name="connsiteX2" fmla="*/ 13944 w 531656"/>
                <a:gd name="connsiteY2" fmla="*/ 605117 h 625647"/>
                <a:gd name="connsiteX3" fmla="*/ 13944 w 531656"/>
                <a:gd name="connsiteY3" fmla="*/ 625288 h 625647"/>
                <a:gd name="connsiteX4" fmla="*/ 202203 w 531656"/>
                <a:gd name="connsiteY4" fmla="*/ 618564 h 625647"/>
                <a:gd name="connsiteX5" fmla="*/ 531656 w 531656"/>
                <a:gd name="connsiteY5" fmla="*/ 605117 h 62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656" h="625647">
                  <a:moveTo>
                    <a:pt x="13944" y="0"/>
                  </a:moveTo>
                  <a:lnTo>
                    <a:pt x="13944" y="497541"/>
                  </a:lnTo>
                  <a:lnTo>
                    <a:pt x="13944" y="605117"/>
                  </a:lnTo>
                  <a:cubicBezTo>
                    <a:pt x="13944" y="626408"/>
                    <a:pt x="-17432" y="623047"/>
                    <a:pt x="13944" y="625288"/>
                  </a:cubicBezTo>
                  <a:cubicBezTo>
                    <a:pt x="45320" y="627529"/>
                    <a:pt x="202203" y="618564"/>
                    <a:pt x="202203" y="618564"/>
                  </a:cubicBezTo>
                  <a:lnTo>
                    <a:pt x="531656" y="605117"/>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7" name="Freeform 16">
              <a:extLst>
                <a:ext uri="{FF2B5EF4-FFF2-40B4-BE49-F238E27FC236}">
                  <a16:creationId xmlns:a16="http://schemas.microsoft.com/office/drawing/2014/main" id="{3814CE93-54F6-0048-8E7C-C2484344EE82}"/>
                </a:ext>
              </a:extLst>
            </p:cNvPr>
            <p:cNvSpPr/>
            <p:nvPr/>
          </p:nvSpPr>
          <p:spPr>
            <a:xfrm>
              <a:off x="3731559" y="3236907"/>
              <a:ext cx="512731" cy="608952"/>
            </a:xfrm>
            <a:custGeom>
              <a:avLst/>
              <a:gdLst>
                <a:gd name="connsiteX0" fmla="*/ 0 w 512731"/>
                <a:gd name="connsiteY0" fmla="*/ 10558 h 608952"/>
                <a:gd name="connsiteX1" fmla="*/ 60512 w 512731"/>
                <a:gd name="connsiteY1" fmla="*/ 10558 h 608952"/>
                <a:gd name="connsiteX2" fmla="*/ 389965 w 512731"/>
                <a:gd name="connsiteY2" fmla="*/ 10558 h 608952"/>
                <a:gd name="connsiteX3" fmla="*/ 504265 w 512731"/>
                <a:gd name="connsiteY3" fmla="*/ 3834 h 608952"/>
                <a:gd name="connsiteX4" fmla="*/ 504265 w 512731"/>
                <a:gd name="connsiteY4" fmla="*/ 77793 h 608952"/>
                <a:gd name="connsiteX5" fmla="*/ 504265 w 512731"/>
                <a:gd name="connsiteY5" fmla="*/ 608952 h 60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731" h="608952">
                  <a:moveTo>
                    <a:pt x="0" y="10558"/>
                  </a:moveTo>
                  <a:lnTo>
                    <a:pt x="60512" y="10558"/>
                  </a:lnTo>
                  <a:lnTo>
                    <a:pt x="389965" y="10558"/>
                  </a:lnTo>
                  <a:cubicBezTo>
                    <a:pt x="463924" y="9437"/>
                    <a:pt x="485215" y="-7372"/>
                    <a:pt x="504265" y="3834"/>
                  </a:cubicBezTo>
                  <a:cubicBezTo>
                    <a:pt x="523315" y="15040"/>
                    <a:pt x="504265" y="77793"/>
                    <a:pt x="504265" y="77793"/>
                  </a:cubicBezTo>
                  <a:lnTo>
                    <a:pt x="504265" y="608952"/>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sp>
        <p:nvSpPr>
          <p:cNvPr id="19" name="TextBox 18">
            <a:extLst>
              <a:ext uri="{FF2B5EF4-FFF2-40B4-BE49-F238E27FC236}">
                <a16:creationId xmlns:a16="http://schemas.microsoft.com/office/drawing/2014/main" id="{739E4605-3F35-E548-969D-498F49267DA1}"/>
              </a:ext>
            </a:extLst>
          </p:cNvPr>
          <p:cNvSpPr txBox="1"/>
          <p:nvPr/>
        </p:nvSpPr>
        <p:spPr>
          <a:xfrm>
            <a:off x="2495128" y="2228223"/>
            <a:ext cx="723275" cy="230832"/>
          </a:xfrm>
          <a:prstGeom prst="rect">
            <a:avLst/>
          </a:prstGeom>
          <a:noFill/>
        </p:spPr>
        <p:txBody>
          <a:bodyPr wrap="none" rtlCol="0">
            <a:spAutoFit/>
          </a:bodyPr>
          <a:lstStyle/>
          <a:p>
            <a:r>
              <a:rPr lang="en-AU" sz="900" dirty="0"/>
              <a:t>RIB Model</a:t>
            </a:r>
          </a:p>
        </p:txBody>
      </p:sp>
      <p:grpSp>
        <p:nvGrpSpPr>
          <p:cNvPr id="20" name="Group 19">
            <a:extLst>
              <a:ext uri="{FF2B5EF4-FFF2-40B4-BE49-F238E27FC236}">
                <a16:creationId xmlns:a16="http://schemas.microsoft.com/office/drawing/2014/main" id="{03ACB09C-334B-C94A-A796-498D143DDD65}"/>
              </a:ext>
            </a:extLst>
          </p:cNvPr>
          <p:cNvGrpSpPr/>
          <p:nvPr/>
        </p:nvGrpSpPr>
        <p:grpSpPr>
          <a:xfrm>
            <a:off x="2643944" y="3226208"/>
            <a:ext cx="314066" cy="364447"/>
            <a:chOff x="3704168" y="3236907"/>
            <a:chExt cx="540122" cy="636205"/>
          </a:xfrm>
        </p:grpSpPr>
        <p:sp>
          <p:nvSpPr>
            <p:cNvPr id="21" name="Freeform 20">
              <a:extLst>
                <a:ext uri="{FF2B5EF4-FFF2-40B4-BE49-F238E27FC236}">
                  <a16:creationId xmlns:a16="http://schemas.microsoft.com/office/drawing/2014/main" id="{9DF5019E-7451-5C4F-AE1E-C50AE7CB1216}"/>
                </a:ext>
              </a:extLst>
            </p:cNvPr>
            <p:cNvSpPr/>
            <p:nvPr/>
          </p:nvSpPr>
          <p:spPr>
            <a:xfrm>
              <a:off x="3704168" y="3247465"/>
              <a:ext cx="531656" cy="625647"/>
            </a:xfrm>
            <a:custGeom>
              <a:avLst/>
              <a:gdLst>
                <a:gd name="connsiteX0" fmla="*/ 13944 w 531656"/>
                <a:gd name="connsiteY0" fmla="*/ 0 h 625647"/>
                <a:gd name="connsiteX1" fmla="*/ 13944 w 531656"/>
                <a:gd name="connsiteY1" fmla="*/ 497541 h 625647"/>
                <a:gd name="connsiteX2" fmla="*/ 13944 w 531656"/>
                <a:gd name="connsiteY2" fmla="*/ 605117 h 625647"/>
                <a:gd name="connsiteX3" fmla="*/ 13944 w 531656"/>
                <a:gd name="connsiteY3" fmla="*/ 625288 h 625647"/>
                <a:gd name="connsiteX4" fmla="*/ 202203 w 531656"/>
                <a:gd name="connsiteY4" fmla="*/ 618564 h 625647"/>
                <a:gd name="connsiteX5" fmla="*/ 531656 w 531656"/>
                <a:gd name="connsiteY5" fmla="*/ 605117 h 62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656" h="625647">
                  <a:moveTo>
                    <a:pt x="13944" y="0"/>
                  </a:moveTo>
                  <a:lnTo>
                    <a:pt x="13944" y="497541"/>
                  </a:lnTo>
                  <a:lnTo>
                    <a:pt x="13944" y="605117"/>
                  </a:lnTo>
                  <a:cubicBezTo>
                    <a:pt x="13944" y="626408"/>
                    <a:pt x="-17432" y="623047"/>
                    <a:pt x="13944" y="625288"/>
                  </a:cubicBezTo>
                  <a:cubicBezTo>
                    <a:pt x="45320" y="627529"/>
                    <a:pt x="202203" y="618564"/>
                    <a:pt x="202203" y="618564"/>
                  </a:cubicBezTo>
                  <a:lnTo>
                    <a:pt x="531656" y="605117"/>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2" name="Freeform 21">
              <a:extLst>
                <a:ext uri="{FF2B5EF4-FFF2-40B4-BE49-F238E27FC236}">
                  <a16:creationId xmlns:a16="http://schemas.microsoft.com/office/drawing/2014/main" id="{20B23424-F8D2-494C-87C7-27E0A18E7F7D}"/>
                </a:ext>
              </a:extLst>
            </p:cNvPr>
            <p:cNvSpPr/>
            <p:nvPr/>
          </p:nvSpPr>
          <p:spPr>
            <a:xfrm>
              <a:off x="3731559" y="3236907"/>
              <a:ext cx="512731" cy="608952"/>
            </a:xfrm>
            <a:custGeom>
              <a:avLst/>
              <a:gdLst>
                <a:gd name="connsiteX0" fmla="*/ 0 w 512731"/>
                <a:gd name="connsiteY0" fmla="*/ 10558 h 608952"/>
                <a:gd name="connsiteX1" fmla="*/ 60512 w 512731"/>
                <a:gd name="connsiteY1" fmla="*/ 10558 h 608952"/>
                <a:gd name="connsiteX2" fmla="*/ 389965 w 512731"/>
                <a:gd name="connsiteY2" fmla="*/ 10558 h 608952"/>
                <a:gd name="connsiteX3" fmla="*/ 504265 w 512731"/>
                <a:gd name="connsiteY3" fmla="*/ 3834 h 608952"/>
                <a:gd name="connsiteX4" fmla="*/ 504265 w 512731"/>
                <a:gd name="connsiteY4" fmla="*/ 77793 h 608952"/>
                <a:gd name="connsiteX5" fmla="*/ 504265 w 512731"/>
                <a:gd name="connsiteY5" fmla="*/ 608952 h 60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731" h="608952">
                  <a:moveTo>
                    <a:pt x="0" y="10558"/>
                  </a:moveTo>
                  <a:lnTo>
                    <a:pt x="60512" y="10558"/>
                  </a:lnTo>
                  <a:lnTo>
                    <a:pt x="389965" y="10558"/>
                  </a:lnTo>
                  <a:cubicBezTo>
                    <a:pt x="463924" y="9437"/>
                    <a:pt x="485215" y="-7372"/>
                    <a:pt x="504265" y="3834"/>
                  </a:cubicBezTo>
                  <a:cubicBezTo>
                    <a:pt x="523315" y="15040"/>
                    <a:pt x="504265" y="77793"/>
                    <a:pt x="504265" y="77793"/>
                  </a:cubicBezTo>
                  <a:lnTo>
                    <a:pt x="504265" y="608952"/>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grpSp>
        <p:nvGrpSpPr>
          <p:cNvPr id="23" name="Group 22">
            <a:extLst>
              <a:ext uri="{FF2B5EF4-FFF2-40B4-BE49-F238E27FC236}">
                <a16:creationId xmlns:a16="http://schemas.microsoft.com/office/drawing/2014/main" id="{C97EC045-81E7-3B44-AC62-890E7CB88F1E}"/>
              </a:ext>
            </a:extLst>
          </p:cNvPr>
          <p:cNvGrpSpPr/>
          <p:nvPr/>
        </p:nvGrpSpPr>
        <p:grpSpPr>
          <a:xfrm>
            <a:off x="2639021" y="3952979"/>
            <a:ext cx="314066" cy="364447"/>
            <a:chOff x="3704168" y="3236907"/>
            <a:chExt cx="540122" cy="636205"/>
          </a:xfrm>
        </p:grpSpPr>
        <p:sp>
          <p:nvSpPr>
            <p:cNvPr id="24" name="Freeform 23">
              <a:extLst>
                <a:ext uri="{FF2B5EF4-FFF2-40B4-BE49-F238E27FC236}">
                  <a16:creationId xmlns:a16="http://schemas.microsoft.com/office/drawing/2014/main" id="{CC12B6C6-296A-2A47-B329-6E6259B7AA50}"/>
                </a:ext>
              </a:extLst>
            </p:cNvPr>
            <p:cNvSpPr/>
            <p:nvPr/>
          </p:nvSpPr>
          <p:spPr>
            <a:xfrm>
              <a:off x="3704168" y="3247465"/>
              <a:ext cx="531656" cy="625647"/>
            </a:xfrm>
            <a:custGeom>
              <a:avLst/>
              <a:gdLst>
                <a:gd name="connsiteX0" fmla="*/ 13944 w 531656"/>
                <a:gd name="connsiteY0" fmla="*/ 0 h 625647"/>
                <a:gd name="connsiteX1" fmla="*/ 13944 w 531656"/>
                <a:gd name="connsiteY1" fmla="*/ 497541 h 625647"/>
                <a:gd name="connsiteX2" fmla="*/ 13944 w 531656"/>
                <a:gd name="connsiteY2" fmla="*/ 605117 h 625647"/>
                <a:gd name="connsiteX3" fmla="*/ 13944 w 531656"/>
                <a:gd name="connsiteY3" fmla="*/ 625288 h 625647"/>
                <a:gd name="connsiteX4" fmla="*/ 202203 w 531656"/>
                <a:gd name="connsiteY4" fmla="*/ 618564 h 625647"/>
                <a:gd name="connsiteX5" fmla="*/ 531656 w 531656"/>
                <a:gd name="connsiteY5" fmla="*/ 605117 h 62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656" h="625647">
                  <a:moveTo>
                    <a:pt x="13944" y="0"/>
                  </a:moveTo>
                  <a:lnTo>
                    <a:pt x="13944" y="497541"/>
                  </a:lnTo>
                  <a:lnTo>
                    <a:pt x="13944" y="605117"/>
                  </a:lnTo>
                  <a:cubicBezTo>
                    <a:pt x="13944" y="626408"/>
                    <a:pt x="-17432" y="623047"/>
                    <a:pt x="13944" y="625288"/>
                  </a:cubicBezTo>
                  <a:cubicBezTo>
                    <a:pt x="45320" y="627529"/>
                    <a:pt x="202203" y="618564"/>
                    <a:pt x="202203" y="618564"/>
                  </a:cubicBezTo>
                  <a:lnTo>
                    <a:pt x="531656" y="605117"/>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5" name="Freeform 24">
              <a:extLst>
                <a:ext uri="{FF2B5EF4-FFF2-40B4-BE49-F238E27FC236}">
                  <a16:creationId xmlns:a16="http://schemas.microsoft.com/office/drawing/2014/main" id="{48377B2E-42E4-DE4A-BAFF-69954082E60B}"/>
                </a:ext>
              </a:extLst>
            </p:cNvPr>
            <p:cNvSpPr/>
            <p:nvPr/>
          </p:nvSpPr>
          <p:spPr>
            <a:xfrm>
              <a:off x="3731559" y="3236907"/>
              <a:ext cx="512731" cy="608952"/>
            </a:xfrm>
            <a:custGeom>
              <a:avLst/>
              <a:gdLst>
                <a:gd name="connsiteX0" fmla="*/ 0 w 512731"/>
                <a:gd name="connsiteY0" fmla="*/ 10558 h 608952"/>
                <a:gd name="connsiteX1" fmla="*/ 60512 w 512731"/>
                <a:gd name="connsiteY1" fmla="*/ 10558 h 608952"/>
                <a:gd name="connsiteX2" fmla="*/ 389965 w 512731"/>
                <a:gd name="connsiteY2" fmla="*/ 10558 h 608952"/>
                <a:gd name="connsiteX3" fmla="*/ 504265 w 512731"/>
                <a:gd name="connsiteY3" fmla="*/ 3834 h 608952"/>
                <a:gd name="connsiteX4" fmla="*/ 504265 w 512731"/>
                <a:gd name="connsiteY4" fmla="*/ 77793 h 608952"/>
                <a:gd name="connsiteX5" fmla="*/ 504265 w 512731"/>
                <a:gd name="connsiteY5" fmla="*/ 608952 h 60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731" h="608952">
                  <a:moveTo>
                    <a:pt x="0" y="10558"/>
                  </a:moveTo>
                  <a:lnTo>
                    <a:pt x="60512" y="10558"/>
                  </a:lnTo>
                  <a:lnTo>
                    <a:pt x="389965" y="10558"/>
                  </a:lnTo>
                  <a:cubicBezTo>
                    <a:pt x="463924" y="9437"/>
                    <a:pt x="485215" y="-7372"/>
                    <a:pt x="504265" y="3834"/>
                  </a:cubicBezTo>
                  <a:cubicBezTo>
                    <a:pt x="523315" y="15040"/>
                    <a:pt x="504265" y="77793"/>
                    <a:pt x="504265" y="77793"/>
                  </a:cubicBezTo>
                  <a:lnTo>
                    <a:pt x="504265" y="608952"/>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sp>
        <p:nvSpPr>
          <p:cNvPr id="26" name="Freeform 25">
            <a:extLst>
              <a:ext uri="{FF2B5EF4-FFF2-40B4-BE49-F238E27FC236}">
                <a16:creationId xmlns:a16="http://schemas.microsoft.com/office/drawing/2014/main" id="{89417374-B731-714F-9799-11675EE1A017}"/>
              </a:ext>
            </a:extLst>
          </p:cNvPr>
          <p:cNvSpPr/>
          <p:nvPr/>
        </p:nvSpPr>
        <p:spPr>
          <a:xfrm>
            <a:off x="2168339" y="2692757"/>
            <a:ext cx="451094" cy="115998"/>
          </a:xfrm>
          <a:custGeom>
            <a:avLst/>
            <a:gdLst>
              <a:gd name="connsiteX0" fmla="*/ 0 w 601459"/>
              <a:gd name="connsiteY0" fmla="*/ 53811 h 154664"/>
              <a:gd name="connsiteX1" fmla="*/ 578223 w 601459"/>
              <a:gd name="connsiteY1" fmla="*/ 47087 h 154664"/>
              <a:gd name="connsiteX2" fmla="*/ 497541 w 601459"/>
              <a:gd name="connsiteY2" fmla="*/ 23 h 154664"/>
              <a:gd name="connsiteX3" fmla="*/ 591670 w 601459"/>
              <a:gd name="connsiteY3" fmla="*/ 53811 h 154664"/>
              <a:gd name="connsiteX4" fmla="*/ 443753 w 601459"/>
              <a:gd name="connsiteY4" fmla="*/ 154664 h 15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59" h="154664">
                <a:moveTo>
                  <a:pt x="0" y="53811"/>
                </a:moveTo>
                <a:lnTo>
                  <a:pt x="578223" y="47087"/>
                </a:lnTo>
                <a:cubicBezTo>
                  <a:pt x="661146" y="38122"/>
                  <a:pt x="495300" y="-1098"/>
                  <a:pt x="497541" y="23"/>
                </a:cubicBezTo>
                <a:cubicBezTo>
                  <a:pt x="499782" y="1144"/>
                  <a:pt x="600635" y="28037"/>
                  <a:pt x="591670" y="53811"/>
                </a:cubicBezTo>
                <a:cubicBezTo>
                  <a:pt x="582705" y="79585"/>
                  <a:pt x="513229" y="117124"/>
                  <a:pt x="443753" y="1546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7" name="Freeform 26">
            <a:extLst>
              <a:ext uri="{FF2B5EF4-FFF2-40B4-BE49-F238E27FC236}">
                <a16:creationId xmlns:a16="http://schemas.microsoft.com/office/drawing/2014/main" id="{2537BF7F-828E-104B-AC3A-0BC0DE86E4FB}"/>
              </a:ext>
            </a:extLst>
          </p:cNvPr>
          <p:cNvSpPr/>
          <p:nvPr/>
        </p:nvSpPr>
        <p:spPr>
          <a:xfrm>
            <a:off x="2112865" y="3367943"/>
            <a:ext cx="451094" cy="115998"/>
          </a:xfrm>
          <a:custGeom>
            <a:avLst/>
            <a:gdLst>
              <a:gd name="connsiteX0" fmla="*/ 0 w 601459"/>
              <a:gd name="connsiteY0" fmla="*/ 53811 h 154664"/>
              <a:gd name="connsiteX1" fmla="*/ 578223 w 601459"/>
              <a:gd name="connsiteY1" fmla="*/ 47087 h 154664"/>
              <a:gd name="connsiteX2" fmla="*/ 497541 w 601459"/>
              <a:gd name="connsiteY2" fmla="*/ 23 h 154664"/>
              <a:gd name="connsiteX3" fmla="*/ 591670 w 601459"/>
              <a:gd name="connsiteY3" fmla="*/ 53811 h 154664"/>
              <a:gd name="connsiteX4" fmla="*/ 443753 w 601459"/>
              <a:gd name="connsiteY4" fmla="*/ 154664 h 15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59" h="154664">
                <a:moveTo>
                  <a:pt x="0" y="53811"/>
                </a:moveTo>
                <a:lnTo>
                  <a:pt x="578223" y="47087"/>
                </a:lnTo>
                <a:cubicBezTo>
                  <a:pt x="661146" y="38122"/>
                  <a:pt x="495300" y="-1098"/>
                  <a:pt x="497541" y="23"/>
                </a:cubicBezTo>
                <a:cubicBezTo>
                  <a:pt x="499782" y="1144"/>
                  <a:pt x="600635" y="28037"/>
                  <a:pt x="591670" y="53811"/>
                </a:cubicBezTo>
                <a:cubicBezTo>
                  <a:pt x="582705" y="79585"/>
                  <a:pt x="513229" y="117124"/>
                  <a:pt x="443753" y="1546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8" name="Freeform 27">
            <a:extLst>
              <a:ext uri="{FF2B5EF4-FFF2-40B4-BE49-F238E27FC236}">
                <a16:creationId xmlns:a16="http://schemas.microsoft.com/office/drawing/2014/main" id="{54DA3EF1-6C8B-F340-A71E-8A9827016E3F}"/>
              </a:ext>
            </a:extLst>
          </p:cNvPr>
          <p:cNvSpPr/>
          <p:nvPr/>
        </p:nvSpPr>
        <p:spPr>
          <a:xfrm>
            <a:off x="2100031" y="4088933"/>
            <a:ext cx="451094" cy="115998"/>
          </a:xfrm>
          <a:custGeom>
            <a:avLst/>
            <a:gdLst>
              <a:gd name="connsiteX0" fmla="*/ 0 w 601459"/>
              <a:gd name="connsiteY0" fmla="*/ 53811 h 154664"/>
              <a:gd name="connsiteX1" fmla="*/ 578223 w 601459"/>
              <a:gd name="connsiteY1" fmla="*/ 47087 h 154664"/>
              <a:gd name="connsiteX2" fmla="*/ 497541 w 601459"/>
              <a:gd name="connsiteY2" fmla="*/ 23 h 154664"/>
              <a:gd name="connsiteX3" fmla="*/ 591670 w 601459"/>
              <a:gd name="connsiteY3" fmla="*/ 53811 h 154664"/>
              <a:gd name="connsiteX4" fmla="*/ 443753 w 601459"/>
              <a:gd name="connsiteY4" fmla="*/ 154664 h 15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59" h="154664">
                <a:moveTo>
                  <a:pt x="0" y="53811"/>
                </a:moveTo>
                <a:lnTo>
                  <a:pt x="578223" y="47087"/>
                </a:lnTo>
                <a:cubicBezTo>
                  <a:pt x="661146" y="38122"/>
                  <a:pt x="495300" y="-1098"/>
                  <a:pt x="497541" y="23"/>
                </a:cubicBezTo>
                <a:cubicBezTo>
                  <a:pt x="499782" y="1144"/>
                  <a:pt x="600635" y="28037"/>
                  <a:pt x="591670" y="53811"/>
                </a:cubicBezTo>
                <a:cubicBezTo>
                  <a:pt x="582705" y="79585"/>
                  <a:pt x="513229" y="117124"/>
                  <a:pt x="443753" y="1546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0" name="Freeform 29">
            <a:extLst>
              <a:ext uri="{FF2B5EF4-FFF2-40B4-BE49-F238E27FC236}">
                <a16:creationId xmlns:a16="http://schemas.microsoft.com/office/drawing/2014/main" id="{EF35E909-1863-AF47-83AB-7F4A5883DD5C}"/>
              </a:ext>
            </a:extLst>
          </p:cNvPr>
          <p:cNvSpPr/>
          <p:nvPr/>
        </p:nvSpPr>
        <p:spPr>
          <a:xfrm>
            <a:off x="3417662" y="2195911"/>
            <a:ext cx="415352" cy="248517"/>
          </a:xfrm>
          <a:custGeom>
            <a:avLst/>
            <a:gdLst>
              <a:gd name="connsiteX0" fmla="*/ 8393 w 553802"/>
              <a:gd name="connsiteY0" fmla="*/ 23748 h 331356"/>
              <a:gd name="connsiteX1" fmla="*/ 526105 w 553802"/>
              <a:gd name="connsiteY1" fmla="*/ 23748 h 331356"/>
              <a:gd name="connsiteX2" fmla="*/ 458870 w 553802"/>
              <a:gd name="connsiteY2" fmla="*/ 104431 h 331356"/>
              <a:gd name="connsiteX3" fmla="*/ 250441 w 553802"/>
              <a:gd name="connsiteY3" fmla="*/ 306137 h 331356"/>
              <a:gd name="connsiteX4" fmla="*/ 210099 w 553802"/>
              <a:gd name="connsiteY4" fmla="*/ 299413 h 331356"/>
              <a:gd name="connsiteX5" fmla="*/ 8393 w 553802"/>
              <a:gd name="connsiteY5" fmla="*/ 23748 h 33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802" h="331356">
                <a:moveTo>
                  <a:pt x="8393" y="23748"/>
                </a:moveTo>
                <a:cubicBezTo>
                  <a:pt x="61061" y="-22196"/>
                  <a:pt x="451026" y="10301"/>
                  <a:pt x="526105" y="23748"/>
                </a:cubicBezTo>
                <a:cubicBezTo>
                  <a:pt x="601184" y="37195"/>
                  <a:pt x="504814" y="57366"/>
                  <a:pt x="458870" y="104431"/>
                </a:cubicBezTo>
                <a:cubicBezTo>
                  <a:pt x="412926" y="151496"/>
                  <a:pt x="291903" y="273640"/>
                  <a:pt x="250441" y="306137"/>
                </a:cubicBezTo>
                <a:cubicBezTo>
                  <a:pt x="208979" y="338634"/>
                  <a:pt x="253802" y="343116"/>
                  <a:pt x="210099" y="299413"/>
                </a:cubicBezTo>
                <a:cubicBezTo>
                  <a:pt x="166396" y="255710"/>
                  <a:pt x="-44275" y="69692"/>
                  <a:pt x="8393" y="2374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1" name="Freeform 30">
            <a:extLst>
              <a:ext uri="{FF2B5EF4-FFF2-40B4-BE49-F238E27FC236}">
                <a16:creationId xmlns:a16="http://schemas.microsoft.com/office/drawing/2014/main" id="{23495BAC-0115-CA4F-86BE-B1E141AE4267}"/>
              </a:ext>
            </a:extLst>
          </p:cNvPr>
          <p:cNvSpPr/>
          <p:nvPr/>
        </p:nvSpPr>
        <p:spPr>
          <a:xfrm>
            <a:off x="4132540" y="2187455"/>
            <a:ext cx="415352" cy="248517"/>
          </a:xfrm>
          <a:custGeom>
            <a:avLst/>
            <a:gdLst>
              <a:gd name="connsiteX0" fmla="*/ 8393 w 553802"/>
              <a:gd name="connsiteY0" fmla="*/ 23748 h 331356"/>
              <a:gd name="connsiteX1" fmla="*/ 526105 w 553802"/>
              <a:gd name="connsiteY1" fmla="*/ 23748 h 331356"/>
              <a:gd name="connsiteX2" fmla="*/ 458870 w 553802"/>
              <a:gd name="connsiteY2" fmla="*/ 104431 h 331356"/>
              <a:gd name="connsiteX3" fmla="*/ 250441 w 553802"/>
              <a:gd name="connsiteY3" fmla="*/ 306137 h 331356"/>
              <a:gd name="connsiteX4" fmla="*/ 210099 w 553802"/>
              <a:gd name="connsiteY4" fmla="*/ 299413 h 331356"/>
              <a:gd name="connsiteX5" fmla="*/ 8393 w 553802"/>
              <a:gd name="connsiteY5" fmla="*/ 23748 h 33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802" h="331356">
                <a:moveTo>
                  <a:pt x="8393" y="23748"/>
                </a:moveTo>
                <a:cubicBezTo>
                  <a:pt x="61061" y="-22196"/>
                  <a:pt x="451026" y="10301"/>
                  <a:pt x="526105" y="23748"/>
                </a:cubicBezTo>
                <a:cubicBezTo>
                  <a:pt x="601184" y="37195"/>
                  <a:pt x="504814" y="57366"/>
                  <a:pt x="458870" y="104431"/>
                </a:cubicBezTo>
                <a:cubicBezTo>
                  <a:pt x="412926" y="151496"/>
                  <a:pt x="291903" y="273640"/>
                  <a:pt x="250441" y="306137"/>
                </a:cubicBezTo>
                <a:cubicBezTo>
                  <a:pt x="208979" y="338634"/>
                  <a:pt x="253802" y="343116"/>
                  <a:pt x="210099" y="299413"/>
                </a:cubicBezTo>
                <a:cubicBezTo>
                  <a:pt x="166396" y="255710"/>
                  <a:pt x="-44275" y="69692"/>
                  <a:pt x="8393" y="2374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3" name="TextBox 32">
            <a:extLst>
              <a:ext uri="{FF2B5EF4-FFF2-40B4-BE49-F238E27FC236}">
                <a16:creationId xmlns:a16="http://schemas.microsoft.com/office/drawing/2014/main" id="{EDB7F481-AF55-CD43-A593-FE9EE8C0C2C7}"/>
              </a:ext>
            </a:extLst>
          </p:cNvPr>
          <p:cNvSpPr txBox="1"/>
          <p:nvPr/>
        </p:nvSpPr>
        <p:spPr>
          <a:xfrm>
            <a:off x="3255692" y="1921249"/>
            <a:ext cx="696024" cy="219291"/>
          </a:xfrm>
          <a:prstGeom prst="rect">
            <a:avLst/>
          </a:prstGeom>
          <a:noFill/>
        </p:spPr>
        <p:txBody>
          <a:bodyPr wrap="none" rtlCol="0">
            <a:spAutoFit/>
          </a:bodyPr>
          <a:lstStyle/>
          <a:p>
            <a:r>
              <a:rPr lang="en-AU" sz="825" dirty="0"/>
              <a:t>RPKI Filter</a:t>
            </a:r>
          </a:p>
        </p:txBody>
      </p:sp>
      <p:sp>
        <p:nvSpPr>
          <p:cNvPr id="34" name="TextBox 33">
            <a:extLst>
              <a:ext uri="{FF2B5EF4-FFF2-40B4-BE49-F238E27FC236}">
                <a16:creationId xmlns:a16="http://schemas.microsoft.com/office/drawing/2014/main" id="{E5AB488B-63FD-BF46-8CA0-49051F67A630}"/>
              </a:ext>
            </a:extLst>
          </p:cNvPr>
          <p:cNvSpPr txBox="1"/>
          <p:nvPr/>
        </p:nvSpPr>
        <p:spPr>
          <a:xfrm>
            <a:off x="4022267" y="1921249"/>
            <a:ext cx="631904" cy="219291"/>
          </a:xfrm>
          <a:prstGeom prst="rect">
            <a:avLst/>
          </a:prstGeom>
          <a:noFill/>
        </p:spPr>
        <p:txBody>
          <a:bodyPr wrap="none" rtlCol="0">
            <a:spAutoFit/>
          </a:bodyPr>
          <a:lstStyle/>
          <a:p>
            <a:r>
              <a:rPr lang="en-AU" sz="825" dirty="0"/>
              <a:t>IRR Filter</a:t>
            </a:r>
          </a:p>
        </p:txBody>
      </p:sp>
      <p:sp>
        <p:nvSpPr>
          <p:cNvPr id="35" name="TextBox 34">
            <a:extLst>
              <a:ext uri="{FF2B5EF4-FFF2-40B4-BE49-F238E27FC236}">
                <a16:creationId xmlns:a16="http://schemas.microsoft.com/office/drawing/2014/main" id="{FA72B353-8DBF-7245-9250-F821B6E98F2D}"/>
              </a:ext>
            </a:extLst>
          </p:cNvPr>
          <p:cNvSpPr txBox="1"/>
          <p:nvPr/>
        </p:nvSpPr>
        <p:spPr>
          <a:xfrm>
            <a:off x="4546115" y="1923035"/>
            <a:ext cx="891591" cy="219291"/>
          </a:xfrm>
          <a:prstGeom prst="rect">
            <a:avLst/>
          </a:prstGeom>
          <a:noFill/>
        </p:spPr>
        <p:txBody>
          <a:bodyPr wrap="none" rtlCol="0">
            <a:spAutoFit/>
          </a:bodyPr>
          <a:lstStyle/>
          <a:p>
            <a:r>
              <a:rPr lang="en-AU" sz="825" dirty="0"/>
              <a:t>AS valley Filter</a:t>
            </a:r>
          </a:p>
        </p:txBody>
      </p:sp>
      <p:sp>
        <p:nvSpPr>
          <p:cNvPr id="36" name="TextBox 35">
            <a:extLst>
              <a:ext uri="{FF2B5EF4-FFF2-40B4-BE49-F238E27FC236}">
                <a16:creationId xmlns:a16="http://schemas.microsoft.com/office/drawing/2014/main" id="{C0EA0298-C9B5-894C-A1B7-559D178B250B}"/>
              </a:ext>
            </a:extLst>
          </p:cNvPr>
          <p:cNvSpPr txBox="1"/>
          <p:nvPr/>
        </p:nvSpPr>
        <p:spPr>
          <a:xfrm>
            <a:off x="5364997" y="1921249"/>
            <a:ext cx="668773" cy="219291"/>
          </a:xfrm>
          <a:prstGeom prst="rect">
            <a:avLst/>
          </a:prstGeom>
          <a:noFill/>
        </p:spPr>
        <p:txBody>
          <a:bodyPr wrap="none" rtlCol="0">
            <a:spAutoFit/>
          </a:bodyPr>
          <a:lstStyle/>
          <a:p>
            <a:r>
              <a:rPr lang="en-AU" sz="825" dirty="0"/>
              <a:t>Rule Filter</a:t>
            </a:r>
          </a:p>
        </p:txBody>
      </p:sp>
      <p:sp>
        <p:nvSpPr>
          <p:cNvPr id="39" name="Freeform 38">
            <a:extLst>
              <a:ext uri="{FF2B5EF4-FFF2-40B4-BE49-F238E27FC236}">
                <a16:creationId xmlns:a16="http://schemas.microsoft.com/office/drawing/2014/main" id="{E3E5FB0D-DAD8-D24A-967C-45B2F3E64429}"/>
              </a:ext>
            </a:extLst>
          </p:cNvPr>
          <p:cNvSpPr/>
          <p:nvPr/>
        </p:nvSpPr>
        <p:spPr>
          <a:xfrm>
            <a:off x="4835700" y="2182730"/>
            <a:ext cx="415352" cy="248517"/>
          </a:xfrm>
          <a:custGeom>
            <a:avLst/>
            <a:gdLst>
              <a:gd name="connsiteX0" fmla="*/ 8393 w 553802"/>
              <a:gd name="connsiteY0" fmla="*/ 23748 h 331356"/>
              <a:gd name="connsiteX1" fmla="*/ 526105 w 553802"/>
              <a:gd name="connsiteY1" fmla="*/ 23748 h 331356"/>
              <a:gd name="connsiteX2" fmla="*/ 458870 w 553802"/>
              <a:gd name="connsiteY2" fmla="*/ 104431 h 331356"/>
              <a:gd name="connsiteX3" fmla="*/ 250441 w 553802"/>
              <a:gd name="connsiteY3" fmla="*/ 306137 h 331356"/>
              <a:gd name="connsiteX4" fmla="*/ 210099 w 553802"/>
              <a:gd name="connsiteY4" fmla="*/ 299413 h 331356"/>
              <a:gd name="connsiteX5" fmla="*/ 8393 w 553802"/>
              <a:gd name="connsiteY5" fmla="*/ 23748 h 33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802" h="331356">
                <a:moveTo>
                  <a:pt x="8393" y="23748"/>
                </a:moveTo>
                <a:cubicBezTo>
                  <a:pt x="61061" y="-22196"/>
                  <a:pt x="451026" y="10301"/>
                  <a:pt x="526105" y="23748"/>
                </a:cubicBezTo>
                <a:cubicBezTo>
                  <a:pt x="601184" y="37195"/>
                  <a:pt x="504814" y="57366"/>
                  <a:pt x="458870" y="104431"/>
                </a:cubicBezTo>
                <a:cubicBezTo>
                  <a:pt x="412926" y="151496"/>
                  <a:pt x="291903" y="273640"/>
                  <a:pt x="250441" y="306137"/>
                </a:cubicBezTo>
                <a:cubicBezTo>
                  <a:pt x="208979" y="338634"/>
                  <a:pt x="253802" y="343116"/>
                  <a:pt x="210099" y="299413"/>
                </a:cubicBezTo>
                <a:cubicBezTo>
                  <a:pt x="166396" y="255710"/>
                  <a:pt x="-44275" y="69692"/>
                  <a:pt x="8393" y="2374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0" name="Freeform 39">
            <a:extLst>
              <a:ext uri="{FF2B5EF4-FFF2-40B4-BE49-F238E27FC236}">
                <a16:creationId xmlns:a16="http://schemas.microsoft.com/office/drawing/2014/main" id="{E12E68EF-1DCE-EB44-A610-8B9E7EB999D5}"/>
              </a:ext>
            </a:extLst>
          </p:cNvPr>
          <p:cNvSpPr/>
          <p:nvPr/>
        </p:nvSpPr>
        <p:spPr>
          <a:xfrm>
            <a:off x="5444179" y="2187773"/>
            <a:ext cx="415352" cy="248517"/>
          </a:xfrm>
          <a:custGeom>
            <a:avLst/>
            <a:gdLst>
              <a:gd name="connsiteX0" fmla="*/ 8393 w 553802"/>
              <a:gd name="connsiteY0" fmla="*/ 23748 h 331356"/>
              <a:gd name="connsiteX1" fmla="*/ 526105 w 553802"/>
              <a:gd name="connsiteY1" fmla="*/ 23748 h 331356"/>
              <a:gd name="connsiteX2" fmla="*/ 458870 w 553802"/>
              <a:gd name="connsiteY2" fmla="*/ 104431 h 331356"/>
              <a:gd name="connsiteX3" fmla="*/ 250441 w 553802"/>
              <a:gd name="connsiteY3" fmla="*/ 306137 h 331356"/>
              <a:gd name="connsiteX4" fmla="*/ 210099 w 553802"/>
              <a:gd name="connsiteY4" fmla="*/ 299413 h 331356"/>
              <a:gd name="connsiteX5" fmla="*/ 8393 w 553802"/>
              <a:gd name="connsiteY5" fmla="*/ 23748 h 33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802" h="331356">
                <a:moveTo>
                  <a:pt x="8393" y="23748"/>
                </a:moveTo>
                <a:cubicBezTo>
                  <a:pt x="61061" y="-22196"/>
                  <a:pt x="451026" y="10301"/>
                  <a:pt x="526105" y="23748"/>
                </a:cubicBezTo>
                <a:cubicBezTo>
                  <a:pt x="601184" y="37195"/>
                  <a:pt x="504814" y="57366"/>
                  <a:pt x="458870" y="104431"/>
                </a:cubicBezTo>
                <a:cubicBezTo>
                  <a:pt x="412926" y="151496"/>
                  <a:pt x="291903" y="273640"/>
                  <a:pt x="250441" y="306137"/>
                </a:cubicBezTo>
                <a:cubicBezTo>
                  <a:pt x="208979" y="338634"/>
                  <a:pt x="253802" y="343116"/>
                  <a:pt x="210099" y="299413"/>
                </a:cubicBezTo>
                <a:cubicBezTo>
                  <a:pt x="166396" y="255710"/>
                  <a:pt x="-44275" y="69692"/>
                  <a:pt x="8393" y="2374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2" name="Freeform 41">
            <a:extLst>
              <a:ext uri="{FF2B5EF4-FFF2-40B4-BE49-F238E27FC236}">
                <a16:creationId xmlns:a16="http://schemas.microsoft.com/office/drawing/2014/main" id="{5FE3149F-0AB1-1243-9A20-CD56FA7C4DBA}"/>
              </a:ext>
            </a:extLst>
          </p:cNvPr>
          <p:cNvSpPr/>
          <p:nvPr/>
        </p:nvSpPr>
        <p:spPr>
          <a:xfrm>
            <a:off x="3000375" y="2628125"/>
            <a:ext cx="3161740" cy="125160"/>
          </a:xfrm>
          <a:custGeom>
            <a:avLst/>
            <a:gdLst>
              <a:gd name="connsiteX0" fmla="*/ 0 w 4215653"/>
              <a:gd name="connsiteY0" fmla="*/ 79474 h 166880"/>
              <a:gd name="connsiteX1" fmla="*/ 833718 w 4215653"/>
              <a:gd name="connsiteY1" fmla="*/ 39133 h 166880"/>
              <a:gd name="connsiteX2" fmla="*/ 1848971 w 4215653"/>
              <a:gd name="connsiteY2" fmla="*/ 32409 h 166880"/>
              <a:gd name="connsiteX3" fmla="*/ 2998694 w 4215653"/>
              <a:gd name="connsiteY3" fmla="*/ 12239 h 166880"/>
              <a:gd name="connsiteX4" fmla="*/ 3718112 w 4215653"/>
              <a:gd name="connsiteY4" fmla="*/ 12239 h 166880"/>
              <a:gd name="connsiteX5" fmla="*/ 4215653 w 4215653"/>
              <a:gd name="connsiteY5" fmla="*/ 166880 h 16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653" h="166880">
                <a:moveTo>
                  <a:pt x="0" y="79474"/>
                </a:moveTo>
                <a:cubicBezTo>
                  <a:pt x="262778" y="63225"/>
                  <a:pt x="525556" y="46977"/>
                  <a:pt x="833718" y="39133"/>
                </a:cubicBezTo>
                <a:cubicBezTo>
                  <a:pt x="1141880" y="31289"/>
                  <a:pt x="1848971" y="32409"/>
                  <a:pt x="1848971" y="32409"/>
                </a:cubicBezTo>
                <a:lnTo>
                  <a:pt x="2998694" y="12239"/>
                </a:lnTo>
                <a:cubicBezTo>
                  <a:pt x="3310218" y="8877"/>
                  <a:pt x="3515286" y="-13534"/>
                  <a:pt x="3718112" y="12239"/>
                </a:cubicBezTo>
                <a:cubicBezTo>
                  <a:pt x="3920938" y="38012"/>
                  <a:pt x="4068295" y="102446"/>
                  <a:pt x="4215653" y="1668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3" name="Freeform 42">
            <a:extLst>
              <a:ext uri="{FF2B5EF4-FFF2-40B4-BE49-F238E27FC236}">
                <a16:creationId xmlns:a16="http://schemas.microsoft.com/office/drawing/2014/main" id="{30E188D3-B049-D840-A468-9C19CB7434B6}"/>
              </a:ext>
            </a:extLst>
          </p:cNvPr>
          <p:cNvSpPr/>
          <p:nvPr/>
        </p:nvSpPr>
        <p:spPr>
          <a:xfrm>
            <a:off x="5995707" y="2632262"/>
            <a:ext cx="162465" cy="158546"/>
          </a:xfrm>
          <a:custGeom>
            <a:avLst/>
            <a:gdLst>
              <a:gd name="connsiteX0" fmla="*/ 154642 w 216620"/>
              <a:gd name="connsiteY0" fmla="*/ 0 h 211395"/>
              <a:gd name="connsiteX1" fmla="*/ 208430 w 216620"/>
              <a:gd name="connsiteY1" fmla="*/ 188259 h 211395"/>
              <a:gd name="connsiteX2" fmla="*/ 0 w 216620"/>
              <a:gd name="connsiteY2" fmla="*/ 201706 h 211395"/>
            </a:gdLst>
            <a:ahLst/>
            <a:cxnLst>
              <a:cxn ang="0">
                <a:pos x="connsiteX0" y="connsiteY0"/>
              </a:cxn>
              <a:cxn ang="0">
                <a:pos x="connsiteX1" y="connsiteY1"/>
              </a:cxn>
              <a:cxn ang="0">
                <a:pos x="connsiteX2" y="connsiteY2"/>
              </a:cxn>
            </a:cxnLst>
            <a:rect l="l" t="t" r="r" b="b"/>
            <a:pathLst>
              <a:path w="216620" h="211395">
                <a:moveTo>
                  <a:pt x="154642" y="0"/>
                </a:moveTo>
                <a:cubicBezTo>
                  <a:pt x="194423" y="77320"/>
                  <a:pt x="234204" y="154641"/>
                  <a:pt x="208430" y="188259"/>
                </a:cubicBezTo>
                <a:cubicBezTo>
                  <a:pt x="182656" y="221877"/>
                  <a:pt x="91328" y="211791"/>
                  <a:pt x="0" y="2017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4" name="Freeform 43">
            <a:extLst>
              <a:ext uri="{FF2B5EF4-FFF2-40B4-BE49-F238E27FC236}">
                <a16:creationId xmlns:a16="http://schemas.microsoft.com/office/drawing/2014/main" id="{5721FC38-AC6F-2A4D-9EDF-575F1E6C8320}"/>
              </a:ext>
            </a:extLst>
          </p:cNvPr>
          <p:cNvSpPr/>
          <p:nvPr/>
        </p:nvSpPr>
        <p:spPr>
          <a:xfrm>
            <a:off x="6222626" y="2672604"/>
            <a:ext cx="455145" cy="701639"/>
          </a:xfrm>
          <a:custGeom>
            <a:avLst/>
            <a:gdLst>
              <a:gd name="connsiteX0" fmla="*/ 0 w 606860"/>
              <a:gd name="connsiteY0" fmla="*/ 0 h 935519"/>
              <a:gd name="connsiteX1" fmla="*/ 33618 w 606860"/>
              <a:gd name="connsiteY1" fmla="*/ 840441 h 935519"/>
              <a:gd name="connsiteX2" fmla="*/ 47065 w 606860"/>
              <a:gd name="connsiteY2" fmla="*/ 874058 h 935519"/>
              <a:gd name="connsiteX3" fmla="*/ 517712 w 606860"/>
              <a:gd name="connsiteY3" fmla="*/ 463923 h 935519"/>
              <a:gd name="connsiteX4" fmla="*/ 584947 w 606860"/>
              <a:gd name="connsiteY4" fmla="*/ 389964 h 935519"/>
              <a:gd name="connsiteX5" fmla="*/ 255494 w 606860"/>
              <a:gd name="connsiteY5" fmla="*/ 168088 h 935519"/>
              <a:gd name="connsiteX6" fmla="*/ 47065 w 606860"/>
              <a:gd name="connsiteY6" fmla="*/ 33617 h 93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860" h="935519">
                <a:moveTo>
                  <a:pt x="0" y="0"/>
                </a:moveTo>
                <a:cubicBezTo>
                  <a:pt x="12887" y="347382"/>
                  <a:pt x="25774" y="694765"/>
                  <a:pt x="33618" y="840441"/>
                </a:cubicBezTo>
                <a:cubicBezTo>
                  <a:pt x="41462" y="986117"/>
                  <a:pt x="-33617" y="936811"/>
                  <a:pt x="47065" y="874058"/>
                </a:cubicBezTo>
                <a:cubicBezTo>
                  <a:pt x="127747" y="811305"/>
                  <a:pt x="428065" y="544605"/>
                  <a:pt x="517712" y="463923"/>
                </a:cubicBezTo>
                <a:cubicBezTo>
                  <a:pt x="607359" y="383241"/>
                  <a:pt x="628650" y="439270"/>
                  <a:pt x="584947" y="389964"/>
                </a:cubicBezTo>
                <a:cubicBezTo>
                  <a:pt x="541244" y="340658"/>
                  <a:pt x="345141" y="227479"/>
                  <a:pt x="255494" y="168088"/>
                </a:cubicBezTo>
                <a:cubicBezTo>
                  <a:pt x="165847" y="108697"/>
                  <a:pt x="106456" y="71157"/>
                  <a:pt x="47065" y="3361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5" name="TextBox 44">
            <a:extLst>
              <a:ext uri="{FF2B5EF4-FFF2-40B4-BE49-F238E27FC236}">
                <a16:creationId xmlns:a16="http://schemas.microsoft.com/office/drawing/2014/main" id="{06F322C7-5C33-514A-9E40-C55AADEDB773}"/>
              </a:ext>
            </a:extLst>
          </p:cNvPr>
          <p:cNvSpPr txBox="1"/>
          <p:nvPr/>
        </p:nvSpPr>
        <p:spPr>
          <a:xfrm>
            <a:off x="6472474" y="3147189"/>
            <a:ext cx="622286" cy="219291"/>
          </a:xfrm>
          <a:prstGeom prst="rect">
            <a:avLst/>
          </a:prstGeom>
          <a:noFill/>
        </p:spPr>
        <p:txBody>
          <a:bodyPr wrap="none" rtlCol="0">
            <a:spAutoFit/>
          </a:bodyPr>
          <a:lstStyle/>
          <a:p>
            <a:r>
              <a:rPr lang="en-AU" sz="825" dirty="0"/>
              <a:t>Classifier</a:t>
            </a:r>
          </a:p>
        </p:txBody>
      </p:sp>
      <p:sp>
        <p:nvSpPr>
          <p:cNvPr id="46" name="Freeform 45">
            <a:extLst>
              <a:ext uri="{FF2B5EF4-FFF2-40B4-BE49-F238E27FC236}">
                <a16:creationId xmlns:a16="http://schemas.microsoft.com/office/drawing/2014/main" id="{C1865FBA-F6F3-4E49-891A-707CA8D31934}"/>
              </a:ext>
            </a:extLst>
          </p:cNvPr>
          <p:cNvSpPr/>
          <p:nvPr/>
        </p:nvSpPr>
        <p:spPr>
          <a:xfrm>
            <a:off x="2985247" y="3001919"/>
            <a:ext cx="3198058" cy="391783"/>
          </a:xfrm>
          <a:custGeom>
            <a:avLst/>
            <a:gdLst>
              <a:gd name="connsiteX0" fmla="*/ 0 w 4264077"/>
              <a:gd name="connsiteY0" fmla="*/ 522377 h 522377"/>
              <a:gd name="connsiteX1" fmla="*/ 1243853 w 4264077"/>
              <a:gd name="connsiteY1" fmla="*/ 468589 h 522377"/>
              <a:gd name="connsiteX2" fmla="*/ 3321424 w 4264077"/>
              <a:gd name="connsiteY2" fmla="*/ 441695 h 522377"/>
              <a:gd name="connsiteX3" fmla="*/ 4222377 w 4264077"/>
              <a:gd name="connsiteY3" fmla="*/ 24836 h 522377"/>
              <a:gd name="connsiteX4" fmla="*/ 4000500 w 4264077"/>
              <a:gd name="connsiteY4" fmla="*/ 45007 h 522377"/>
              <a:gd name="connsiteX5" fmla="*/ 4255995 w 4264077"/>
              <a:gd name="connsiteY5" fmla="*/ 4666 h 522377"/>
              <a:gd name="connsiteX6" fmla="*/ 4175312 w 4264077"/>
              <a:gd name="connsiteY6" fmla="*/ 172754 h 52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4077" h="522377">
                <a:moveTo>
                  <a:pt x="0" y="522377"/>
                </a:moveTo>
                <a:cubicBezTo>
                  <a:pt x="345141" y="502206"/>
                  <a:pt x="690282" y="482036"/>
                  <a:pt x="1243853" y="468589"/>
                </a:cubicBezTo>
                <a:cubicBezTo>
                  <a:pt x="1797424" y="455142"/>
                  <a:pt x="2825003" y="515654"/>
                  <a:pt x="3321424" y="441695"/>
                </a:cubicBezTo>
                <a:cubicBezTo>
                  <a:pt x="3817845" y="367736"/>
                  <a:pt x="4109198" y="90951"/>
                  <a:pt x="4222377" y="24836"/>
                </a:cubicBezTo>
                <a:cubicBezTo>
                  <a:pt x="4335556" y="-41279"/>
                  <a:pt x="3994897" y="48369"/>
                  <a:pt x="4000500" y="45007"/>
                </a:cubicBezTo>
                <a:cubicBezTo>
                  <a:pt x="4006103" y="41645"/>
                  <a:pt x="4226860" y="-16625"/>
                  <a:pt x="4255995" y="4666"/>
                </a:cubicBezTo>
                <a:cubicBezTo>
                  <a:pt x="4285130" y="25957"/>
                  <a:pt x="4230221" y="99355"/>
                  <a:pt x="4175312" y="17275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7" name="Freeform 46">
            <a:extLst>
              <a:ext uri="{FF2B5EF4-FFF2-40B4-BE49-F238E27FC236}">
                <a16:creationId xmlns:a16="http://schemas.microsoft.com/office/drawing/2014/main" id="{CC4CD109-57D2-3B42-8428-3AC74779463B}"/>
              </a:ext>
            </a:extLst>
          </p:cNvPr>
          <p:cNvSpPr/>
          <p:nvPr/>
        </p:nvSpPr>
        <p:spPr>
          <a:xfrm>
            <a:off x="3030631" y="3217482"/>
            <a:ext cx="3149318" cy="873707"/>
          </a:xfrm>
          <a:custGeom>
            <a:avLst/>
            <a:gdLst>
              <a:gd name="connsiteX0" fmla="*/ 0 w 4199091"/>
              <a:gd name="connsiteY0" fmla="*/ 1149360 h 1164943"/>
              <a:gd name="connsiteX1" fmla="*/ 1795183 w 4199091"/>
              <a:gd name="connsiteY1" fmla="*/ 1122466 h 1164943"/>
              <a:gd name="connsiteX2" fmla="*/ 2951630 w 4199091"/>
              <a:gd name="connsiteY2" fmla="*/ 1075401 h 1164943"/>
              <a:gd name="connsiteX3" fmla="*/ 4148418 w 4199091"/>
              <a:gd name="connsiteY3" fmla="*/ 60149 h 1164943"/>
              <a:gd name="connsiteX4" fmla="*/ 3980330 w 4199091"/>
              <a:gd name="connsiteY4" fmla="*/ 107213 h 1164943"/>
              <a:gd name="connsiteX5" fmla="*/ 4188759 w 4199091"/>
              <a:gd name="connsiteY5" fmla="*/ 19807 h 1164943"/>
              <a:gd name="connsiteX6" fmla="*/ 4148418 w 4199091"/>
              <a:gd name="connsiteY6" fmla="*/ 241684 h 116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9091" h="1164943">
                <a:moveTo>
                  <a:pt x="0" y="1149360"/>
                </a:moveTo>
                <a:lnTo>
                  <a:pt x="1795183" y="1122466"/>
                </a:lnTo>
                <a:cubicBezTo>
                  <a:pt x="2287121" y="1110139"/>
                  <a:pt x="2559424" y="1252454"/>
                  <a:pt x="2951630" y="1075401"/>
                </a:cubicBezTo>
                <a:cubicBezTo>
                  <a:pt x="3343836" y="898348"/>
                  <a:pt x="3976968" y="221514"/>
                  <a:pt x="4148418" y="60149"/>
                </a:cubicBezTo>
                <a:cubicBezTo>
                  <a:pt x="4319868" y="-101216"/>
                  <a:pt x="3973607" y="113937"/>
                  <a:pt x="3980330" y="107213"/>
                </a:cubicBezTo>
                <a:cubicBezTo>
                  <a:pt x="3987053" y="100489"/>
                  <a:pt x="4160744" y="-2605"/>
                  <a:pt x="4188759" y="19807"/>
                </a:cubicBezTo>
                <a:cubicBezTo>
                  <a:pt x="4216774" y="42219"/>
                  <a:pt x="4182596" y="141951"/>
                  <a:pt x="4148418" y="2416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nvGrpSpPr>
          <p:cNvPr id="51" name="Group 50">
            <a:extLst>
              <a:ext uri="{FF2B5EF4-FFF2-40B4-BE49-F238E27FC236}">
                <a16:creationId xmlns:a16="http://schemas.microsoft.com/office/drawing/2014/main" id="{BCB3F72B-0972-DA4B-BA0B-28159642D0F5}"/>
              </a:ext>
            </a:extLst>
          </p:cNvPr>
          <p:cNvGrpSpPr/>
          <p:nvPr/>
        </p:nvGrpSpPr>
        <p:grpSpPr>
          <a:xfrm>
            <a:off x="3523234" y="2440642"/>
            <a:ext cx="133893" cy="1655228"/>
            <a:chOff x="4697645" y="3254188"/>
            <a:chExt cx="178524" cy="2206971"/>
          </a:xfrm>
        </p:grpSpPr>
        <p:sp>
          <p:nvSpPr>
            <p:cNvPr id="49" name="Freeform 48">
              <a:extLst>
                <a:ext uri="{FF2B5EF4-FFF2-40B4-BE49-F238E27FC236}">
                  <a16:creationId xmlns:a16="http://schemas.microsoft.com/office/drawing/2014/main" id="{17ED4D80-0A87-1948-882E-B4C8646A5A10}"/>
                </a:ext>
              </a:extLst>
            </p:cNvPr>
            <p:cNvSpPr/>
            <p:nvPr/>
          </p:nvSpPr>
          <p:spPr>
            <a:xfrm>
              <a:off x="4697645" y="3254188"/>
              <a:ext cx="176924" cy="2206971"/>
            </a:xfrm>
            <a:custGeom>
              <a:avLst/>
              <a:gdLst>
                <a:gd name="connsiteX0" fmla="*/ 89508 w 176924"/>
                <a:gd name="connsiteY0" fmla="*/ 0 h 2206971"/>
                <a:gd name="connsiteX1" fmla="*/ 89508 w 176924"/>
                <a:gd name="connsiteY1" fmla="*/ 194983 h 2206971"/>
                <a:gd name="connsiteX2" fmla="*/ 22273 w 176924"/>
                <a:gd name="connsiteY2" fmla="*/ 208430 h 2206971"/>
                <a:gd name="connsiteX3" fmla="*/ 28996 w 176924"/>
                <a:gd name="connsiteY3" fmla="*/ 376518 h 2206971"/>
                <a:gd name="connsiteX4" fmla="*/ 109679 w 176924"/>
                <a:gd name="connsiteY4" fmla="*/ 356347 h 2206971"/>
                <a:gd name="connsiteX5" fmla="*/ 123126 w 176924"/>
                <a:gd name="connsiteY5" fmla="*/ 1169894 h 2206971"/>
                <a:gd name="connsiteX6" fmla="*/ 28996 w 176924"/>
                <a:gd name="connsiteY6" fmla="*/ 1230406 h 2206971"/>
                <a:gd name="connsiteX7" fmla="*/ 89508 w 176924"/>
                <a:gd name="connsiteY7" fmla="*/ 1136277 h 2206971"/>
                <a:gd name="connsiteX8" fmla="*/ 102955 w 176924"/>
                <a:gd name="connsiteY8" fmla="*/ 1694330 h 2206971"/>
                <a:gd name="connsiteX9" fmla="*/ 123126 w 176924"/>
                <a:gd name="connsiteY9" fmla="*/ 2138083 h 2206971"/>
                <a:gd name="connsiteX10" fmla="*/ 2102 w 176924"/>
                <a:gd name="connsiteY10" fmla="*/ 2171700 h 2206971"/>
                <a:gd name="connsiteX11" fmla="*/ 55890 w 176924"/>
                <a:gd name="connsiteY11" fmla="*/ 2091018 h 2206971"/>
                <a:gd name="connsiteX12" fmla="*/ 176914 w 176924"/>
                <a:gd name="connsiteY12" fmla="*/ 2198594 h 2206971"/>
                <a:gd name="connsiteX13" fmla="*/ 49167 w 176924"/>
                <a:gd name="connsiteY13" fmla="*/ 2191871 h 220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924" h="2206971">
                  <a:moveTo>
                    <a:pt x="89508" y="0"/>
                  </a:moveTo>
                  <a:cubicBezTo>
                    <a:pt x="95111" y="80122"/>
                    <a:pt x="100714" y="160245"/>
                    <a:pt x="89508" y="194983"/>
                  </a:cubicBezTo>
                  <a:cubicBezTo>
                    <a:pt x="78302" y="229721"/>
                    <a:pt x="32358" y="178174"/>
                    <a:pt x="22273" y="208430"/>
                  </a:cubicBezTo>
                  <a:cubicBezTo>
                    <a:pt x="12188" y="238686"/>
                    <a:pt x="14428" y="351865"/>
                    <a:pt x="28996" y="376518"/>
                  </a:cubicBezTo>
                  <a:cubicBezTo>
                    <a:pt x="43564" y="401171"/>
                    <a:pt x="93991" y="224118"/>
                    <a:pt x="109679" y="356347"/>
                  </a:cubicBezTo>
                  <a:cubicBezTo>
                    <a:pt x="125367" y="488576"/>
                    <a:pt x="136573" y="1024217"/>
                    <a:pt x="123126" y="1169894"/>
                  </a:cubicBezTo>
                  <a:cubicBezTo>
                    <a:pt x="109679" y="1315571"/>
                    <a:pt x="34599" y="1236009"/>
                    <a:pt x="28996" y="1230406"/>
                  </a:cubicBezTo>
                  <a:cubicBezTo>
                    <a:pt x="23393" y="1224803"/>
                    <a:pt x="77182" y="1058956"/>
                    <a:pt x="89508" y="1136277"/>
                  </a:cubicBezTo>
                  <a:cubicBezTo>
                    <a:pt x="101834" y="1213598"/>
                    <a:pt x="97352" y="1527362"/>
                    <a:pt x="102955" y="1694330"/>
                  </a:cubicBezTo>
                  <a:cubicBezTo>
                    <a:pt x="108558" y="1861298"/>
                    <a:pt x="139935" y="2058521"/>
                    <a:pt x="123126" y="2138083"/>
                  </a:cubicBezTo>
                  <a:cubicBezTo>
                    <a:pt x="106317" y="2217645"/>
                    <a:pt x="13308" y="2179544"/>
                    <a:pt x="2102" y="2171700"/>
                  </a:cubicBezTo>
                  <a:cubicBezTo>
                    <a:pt x="-9104" y="2163856"/>
                    <a:pt x="26755" y="2086536"/>
                    <a:pt x="55890" y="2091018"/>
                  </a:cubicBezTo>
                  <a:cubicBezTo>
                    <a:pt x="85025" y="2095500"/>
                    <a:pt x="178034" y="2181785"/>
                    <a:pt x="176914" y="2198594"/>
                  </a:cubicBezTo>
                  <a:cubicBezTo>
                    <a:pt x="175794" y="2215403"/>
                    <a:pt x="112480" y="2203637"/>
                    <a:pt x="49167" y="21918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50" name="Freeform 49">
              <a:extLst>
                <a:ext uri="{FF2B5EF4-FFF2-40B4-BE49-F238E27FC236}">
                  <a16:creationId xmlns:a16="http://schemas.microsoft.com/office/drawing/2014/main" id="{1C2C5754-0625-0A4D-9137-9A24869DC54D}"/>
                </a:ext>
              </a:extLst>
            </p:cNvPr>
            <p:cNvSpPr/>
            <p:nvPr/>
          </p:nvSpPr>
          <p:spPr>
            <a:xfrm>
              <a:off x="4753535" y="3457773"/>
              <a:ext cx="122634" cy="120639"/>
            </a:xfrm>
            <a:custGeom>
              <a:avLst/>
              <a:gdLst>
                <a:gd name="connsiteX0" fmla="*/ 0 w 122634"/>
                <a:gd name="connsiteY0" fmla="*/ 4845 h 120639"/>
                <a:gd name="connsiteX1" fmla="*/ 121024 w 122634"/>
                <a:gd name="connsiteY1" fmla="*/ 11568 h 120639"/>
                <a:gd name="connsiteX2" fmla="*/ 67236 w 122634"/>
                <a:gd name="connsiteY2" fmla="*/ 105698 h 120639"/>
                <a:gd name="connsiteX3" fmla="*/ 33618 w 122634"/>
                <a:gd name="connsiteY3" fmla="*/ 119145 h 120639"/>
              </a:gdLst>
              <a:ahLst/>
              <a:cxnLst>
                <a:cxn ang="0">
                  <a:pos x="connsiteX0" y="connsiteY0"/>
                </a:cxn>
                <a:cxn ang="0">
                  <a:pos x="connsiteX1" y="connsiteY1"/>
                </a:cxn>
                <a:cxn ang="0">
                  <a:pos x="connsiteX2" y="connsiteY2"/>
                </a:cxn>
                <a:cxn ang="0">
                  <a:pos x="connsiteX3" y="connsiteY3"/>
                </a:cxn>
              </a:cxnLst>
              <a:rect l="l" t="t" r="r" b="b"/>
              <a:pathLst>
                <a:path w="122634" h="120639">
                  <a:moveTo>
                    <a:pt x="0" y="4845"/>
                  </a:moveTo>
                  <a:cubicBezTo>
                    <a:pt x="54909" y="-198"/>
                    <a:pt x="109818" y="-5241"/>
                    <a:pt x="121024" y="11568"/>
                  </a:cubicBezTo>
                  <a:cubicBezTo>
                    <a:pt x="132230" y="28377"/>
                    <a:pt x="81804" y="87769"/>
                    <a:pt x="67236" y="105698"/>
                  </a:cubicBezTo>
                  <a:cubicBezTo>
                    <a:pt x="52668" y="123628"/>
                    <a:pt x="43143" y="121386"/>
                    <a:pt x="33618" y="1191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grpSp>
        <p:nvGrpSpPr>
          <p:cNvPr id="52" name="Group 51">
            <a:extLst>
              <a:ext uri="{FF2B5EF4-FFF2-40B4-BE49-F238E27FC236}">
                <a16:creationId xmlns:a16="http://schemas.microsoft.com/office/drawing/2014/main" id="{3C32BE2E-72DE-3D43-9199-2F5BE19300D4}"/>
              </a:ext>
            </a:extLst>
          </p:cNvPr>
          <p:cNvGrpSpPr/>
          <p:nvPr/>
        </p:nvGrpSpPr>
        <p:grpSpPr>
          <a:xfrm>
            <a:off x="4261151" y="2431247"/>
            <a:ext cx="133893" cy="1655228"/>
            <a:chOff x="4697645" y="3254188"/>
            <a:chExt cx="178524" cy="2206971"/>
          </a:xfrm>
        </p:grpSpPr>
        <p:sp>
          <p:nvSpPr>
            <p:cNvPr id="53" name="Freeform 52">
              <a:extLst>
                <a:ext uri="{FF2B5EF4-FFF2-40B4-BE49-F238E27FC236}">
                  <a16:creationId xmlns:a16="http://schemas.microsoft.com/office/drawing/2014/main" id="{9D35D5A0-73A1-4B49-9A34-C790AE4878D6}"/>
                </a:ext>
              </a:extLst>
            </p:cNvPr>
            <p:cNvSpPr/>
            <p:nvPr/>
          </p:nvSpPr>
          <p:spPr>
            <a:xfrm>
              <a:off x="4697645" y="3254188"/>
              <a:ext cx="176924" cy="2206971"/>
            </a:xfrm>
            <a:custGeom>
              <a:avLst/>
              <a:gdLst>
                <a:gd name="connsiteX0" fmla="*/ 89508 w 176924"/>
                <a:gd name="connsiteY0" fmla="*/ 0 h 2206971"/>
                <a:gd name="connsiteX1" fmla="*/ 89508 w 176924"/>
                <a:gd name="connsiteY1" fmla="*/ 194983 h 2206971"/>
                <a:gd name="connsiteX2" fmla="*/ 22273 w 176924"/>
                <a:gd name="connsiteY2" fmla="*/ 208430 h 2206971"/>
                <a:gd name="connsiteX3" fmla="*/ 28996 w 176924"/>
                <a:gd name="connsiteY3" fmla="*/ 376518 h 2206971"/>
                <a:gd name="connsiteX4" fmla="*/ 109679 w 176924"/>
                <a:gd name="connsiteY4" fmla="*/ 356347 h 2206971"/>
                <a:gd name="connsiteX5" fmla="*/ 123126 w 176924"/>
                <a:gd name="connsiteY5" fmla="*/ 1169894 h 2206971"/>
                <a:gd name="connsiteX6" fmla="*/ 28996 w 176924"/>
                <a:gd name="connsiteY6" fmla="*/ 1230406 h 2206971"/>
                <a:gd name="connsiteX7" fmla="*/ 89508 w 176924"/>
                <a:gd name="connsiteY7" fmla="*/ 1136277 h 2206971"/>
                <a:gd name="connsiteX8" fmla="*/ 102955 w 176924"/>
                <a:gd name="connsiteY8" fmla="*/ 1694330 h 2206971"/>
                <a:gd name="connsiteX9" fmla="*/ 123126 w 176924"/>
                <a:gd name="connsiteY9" fmla="*/ 2138083 h 2206971"/>
                <a:gd name="connsiteX10" fmla="*/ 2102 w 176924"/>
                <a:gd name="connsiteY10" fmla="*/ 2171700 h 2206971"/>
                <a:gd name="connsiteX11" fmla="*/ 55890 w 176924"/>
                <a:gd name="connsiteY11" fmla="*/ 2091018 h 2206971"/>
                <a:gd name="connsiteX12" fmla="*/ 176914 w 176924"/>
                <a:gd name="connsiteY12" fmla="*/ 2198594 h 2206971"/>
                <a:gd name="connsiteX13" fmla="*/ 49167 w 176924"/>
                <a:gd name="connsiteY13" fmla="*/ 2191871 h 220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924" h="2206971">
                  <a:moveTo>
                    <a:pt x="89508" y="0"/>
                  </a:moveTo>
                  <a:cubicBezTo>
                    <a:pt x="95111" y="80122"/>
                    <a:pt x="100714" y="160245"/>
                    <a:pt x="89508" y="194983"/>
                  </a:cubicBezTo>
                  <a:cubicBezTo>
                    <a:pt x="78302" y="229721"/>
                    <a:pt x="32358" y="178174"/>
                    <a:pt x="22273" y="208430"/>
                  </a:cubicBezTo>
                  <a:cubicBezTo>
                    <a:pt x="12188" y="238686"/>
                    <a:pt x="14428" y="351865"/>
                    <a:pt x="28996" y="376518"/>
                  </a:cubicBezTo>
                  <a:cubicBezTo>
                    <a:pt x="43564" y="401171"/>
                    <a:pt x="93991" y="224118"/>
                    <a:pt x="109679" y="356347"/>
                  </a:cubicBezTo>
                  <a:cubicBezTo>
                    <a:pt x="125367" y="488576"/>
                    <a:pt x="136573" y="1024217"/>
                    <a:pt x="123126" y="1169894"/>
                  </a:cubicBezTo>
                  <a:cubicBezTo>
                    <a:pt x="109679" y="1315571"/>
                    <a:pt x="34599" y="1236009"/>
                    <a:pt x="28996" y="1230406"/>
                  </a:cubicBezTo>
                  <a:cubicBezTo>
                    <a:pt x="23393" y="1224803"/>
                    <a:pt x="77182" y="1058956"/>
                    <a:pt x="89508" y="1136277"/>
                  </a:cubicBezTo>
                  <a:cubicBezTo>
                    <a:pt x="101834" y="1213598"/>
                    <a:pt x="97352" y="1527362"/>
                    <a:pt x="102955" y="1694330"/>
                  </a:cubicBezTo>
                  <a:cubicBezTo>
                    <a:pt x="108558" y="1861298"/>
                    <a:pt x="139935" y="2058521"/>
                    <a:pt x="123126" y="2138083"/>
                  </a:cubicBezTo>
                  <a:cubicBezTo>
                    <a:pt x="106317" y="2217645"/>
                    <a:pt x="13308" y="2179544"/>
                    <a:pt x="2102" y="2171700"/>
                  </a:cubicBezTo>
                  <a:cubicBezTo>
                    <a:pt x="-9104" y="2163856"/>
                    <a:pt x="26755" y="2086536"/>
                    <a:pt x="55890" y="2091018"/>
                  </a:cubicBezTo>
                  <a:cubicBezTo>
                    <a:pt x="85025" y="2095500"/>
                    <a:pt x="178034" y="2181785"/>
                    <a:pt x="176914" y="2198594"/>
                  </a:cubicBezTo>
                  <a:cubicBezTo>
                    <a:pt x="175794" y="2215403"/>
                    <a:pt x="112480" y="2203637"/>
                    <a:pt x="49167" y="21918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54" name="Freeform 53">
              <a:extLst>
                <a:ext uri="{FF2B5EF4-FFF2-40B4-BE49-F238E27FC236}">
                  <a16:creationId xmlns:a16="http://schemas.microsoft.com/office/drawing/2014/main" id="{7D660B40-589B-DA48-8962-4FF4DCD713E9}"/>
                </a:ext>
              </a:extLst>
            </p:cNvPr>
            <p:cNvSpPr/>
            <p:nvPr/>
          </p:nvSpPr>
          <p:spPr>
            <a:xfrm>
              <a:off x="4753535" y="3457773"/>
              <a:ext cx="122634" cy="120639"/>
            </a:xfrm>
            <a:custGeom>
              <a:avLst/>
              <a:gdLst>
                <a:gd name="connsiteX0" fmla="*/ 0 w 122634"/>
                <a:gd name="connsiteY0" fmla="*/ 4845 h 120639"/>
                <a:gd name="connsiteX1" fmla="*/ 121024 w 122634"/>
                <a:gd name="connsiteY1" fmla="*/ 11568 h 120639"/>
                <a:gd name="connsiteX2" fmla="*/ 67236 w 122634"/>
                <a:gd name="connsiteY2" fmla="*/ 105698 h 120639"/>
                <a:gd name="connsiteX3" fmla="*/ 33618 w 122634"/>
                <a:gd name="connsiteY3" fmla="*/ 119145 h 120639"/>
              </a:gdLst>
              <a:ahLst/>
              <a:cxnLst>
                <a:cxn ang="0">
                  <a:pos x="connsiteX0" y="connsiteY0"/>
                </a:cxn>
                <a:cxn ang="0">
                  <a:pos x="connsiteX1" y="connsiteY1"/>
                </a:cxn>
                <a:cxn ang="0">
                  <a:pos x="connsiteX2" y="connsiteY2"/>
                </a:cxn>
                <a:cxn ang="0">
                  <a:pos x="connsiteX3" y="connsiteY3"/>
                </a:cxn>
              </a:cxnLst>
              <a:rect l="l" t="t" r="r" b="b"/>
              <a:pathLst>
                <a:path w="122634" h="120639">
                  <a:moveTo>
                    <a:pt x="0" y="4845"/>
                  </a:moveTo>
                  <a:cubicBezTo>
                    <a:pt x="54909" y="-198"/>
                    <a:pt x="109818" y="-5241"/>
                    <a:pt x="121024" y="11568"/>
                  </a:cubicBezTo>
                  <a:cubicBezTo>
                    <a:pt x="132230" y="28377"/>
                    <a:pt x="81804" y="87769"/>
                    <a:pt x="67236" y="105698"/>
                  </a:cubicBezTo>
                  <a:cubicBezTo>
                    <a:pt x="52668" y="123628"/>
                    <a:pt x="43143" y="121386"/>
                    <a:pt x="33618" y="1191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grpSp>
        <p:nvGrpSpPr>
          <p:cNvPr id="55" name="Group 54">
            <a:extLst>
              <a:ext uri="{FF2B5EF4-FFF2-40B4-BE49-F238E27FC236}">
                <a16:creationId xmlns:a16="http://schemas.microsoft.com/office/drawing/2014/main" id="{D3E4EAA1-7869-7845-B200-AFFC0228B27D}"/>
              </a:ext>
            </a:extLst>
          </p:cNvPr>
          <p:cNvGrpSpPr/>
          <p:nvPr/>
        </p:nvGrpSpPr>
        <p:grpSpPr>
          <a:xfrm>
            <a:off x="4930922" y="2444428"/>
            <a:ext cx="133893" cy="1655228"/>
            <a:chOff x="4697645" y="3254188"/>
            <a:chExt cx="178524" cy="2206971"/>
          </a:xfrm>
        </p:grpSpPr>
        <p:sp>
          <p:nvSpPr>
            <p:cNvPr id="56" name="Freeform 55">
              <a:extLst>
                <a:ext uri="{FF2B5EF4-FFF2-40B4-BE49-F238E27FC236}">
                  <a16:creationId xmlns:a16="http://schemas.microsoft.com/office/drawing/2014/main" id="{7C7B1697-0192-E540-8CB7-B17C6C3737A0}"/>
                </a:ext>
              </a:extLst>
            </p:cNvPr>
            <p:cNvSpPr/>
            <p:nvPr/>
          </p:nvSpPr>
          <p:spPr>
            <a:xfrm>
              <a:off x="4697645" y="3254188"/>
              <a:ext cx="176924" cy="2206971"/>
            </a:xfrm>
            <a:custGeom>
              <a:avLst/>
              <a:gdLst>
                <a:gd name="connsiteX0" fmla="*/ 89508 w 176924"/>
                <a:gd name="connsiteY0" fmla="*/ 0 h 2206971"/>
                <a:gd name="connsiteX1" fmla="*/ 89508 w 176924"/>
                <a:gd name="connsiteY1" fmla="*/ 194983 h 2206971"/>
                <a:gd name="connsiteX2" fmla="*/ 22273 w 176924"/>
                <a:gd name="connsiteY2" fmla="*/ 208430 h 2206971"/>
                <a:gd name="connsiteX3" fmla="*/ 28996 w 176924"/>
                <a:gd name="connsiteY3" fmla="*/ 376518 h 2206971"/>
                <a:gd name="connsiteX4" fmla="*/ 109679 w 176924"/>
                <a:gd name="connsiteY4" fmla="*/ 356347 h 2206971"/>
                <a:gd name="connsiteX5" fmla="*/ 123126 w 176924"/>
                <a:gd name="connsiteY5" fmla="*/ 1169894 h 2206971"/>
                <a:gd name="connsiteX6" fmla="*/ 28996 w 176924"/>
                <a:gd name="connsiteY6" fmla="*/ 1230406 h 2206971"/>
                <a:gd name="connsiteX7" fmla="*/ 89508 w 176924"/>
                <a:gd name="connsiteY7" fmla="*/ 1136277 h 2206971"/>
                <a:gd name="connsiteX8" fmla="*/ 102955 w 176924"/>
                <a:gd name="connsiteY8" fmla="*/ 1694330 h 2206971"/>
                <a:gd name="connsiteX9" fmla="*/ 123126 w 176924"/>
                <a:gd name="connsiteY9" fmla="*/ 2138083 h 2206971"/>
                <a:gd name="connsiteX10" fmla="*/ 2102 w 176924"/>
                <a:gd name="connsiteY10" fmla="*/ 2171700 h 2206971"/>
                <a:gd name="connsiteX11" fmla="*/ 55890 w 176924"/>
                <a:gd name="connsiteY11" fmla="*/ 2091018 h 2206971"/>
                <a:gd name="connsiteX12" fmla="*/ 176914 w 176924"/>
                <a:gd name="connsiteY12" fmla="*/ 2198594 h 2206971"/>
                <a:gd name="connsiteX13" fmla="*/ 49167 w 176924"/>
                <a:gd name="connsiteY13" fmla="*/ 2191871 h 220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924" h="2206971">
                  <a:moveTo>
                    <a:pt x="89508" y="0"/>
                  </a:moveTo>
                  <a:cubicBezTo>
                    <a:pt x="95111" y="80122"/>
                    <a:pt x="100714" y="160245"/>
                    <a:pt x="89508" y="194983"/>
                  </a:cubicBezTo>
                  <a:cubicBezTo>
                    <a:pt x="78302" y="229721"/>
                    <a:pt x="32358" y="178174"/>
                    <a:pt x="22273" y="208430"/>
                  </a:cubicBezTo>
                  <a:cubicBezTo>
                    <a:pt x="12188" y="238686"/>
                    <a:pt x="14428" y="351865"/>
                    <a:pt x="28996" y="376518"/>
                  </a:cubicBezTo>
                  <a:cubicBezTo>
                    <a:pt x="43564" y="401171"/>
                    <a:pt x="93991" y="224118"/>
                    <a:pt x="109679" y="356347"/>
                  </a:cubicBezTo>
                  <a:cubicBezTo>
                    <a:pt x="125367" y="488576"/>
                    <a:pt x="136573" y="1024217"/>
                    <a:pt x="123126" y="1169894"/>
                  </a:cubicBezTo>
                  <a:cubicBezTo>
                    <a:pt x="109679" y="1315571"/>
                    <a:pt x="34599" y="1236009"/>
                    <a:pt x="28996" y="1230406"/>
                  </a:cubicBezTo>
                  <a:cubicBezTo>
                    <a:pt x="23393" y="1224803"/>
                    <a:pt x="77182" y="1058956"/>
                    <a:pt x="89508" y="1136277"/>
                  </a:cubicBezTo>
                  <a:cubicBezTo>
                    <a:pt x="101834" y="1213598"/>
                    <a:pt x="97352" y="1527362"/>
                    <a:pt x="102955" y="1694330"/>
                  </a:cubicBezTo>
                  <a:cubicBezTo>
                    <a:pt x="108558" y="1861298"/>
                    <a:pt x="139935" y="2058521"/>
                    <a:pt x="123126" y="2138083"/>
                  </a:cubicBezTo>
                  <a:cubicBezTo>
                    <a:pt x="106317" y="2217645"/>
                    <a:pt x="13308" y="2179544"/>
                    <a:pt x="2102" y="2171700"/>
                  </a:cubicBezTo>
                  <a:cubicBezTo>
                    <a:pt x="-9104" y="2163856"/>
                    <a:pt x="26755" y="2086536"/>
                    <a:pt x="55890" y="2091018"/>
                  </a:cubicBezTo>
                  <a:cubicBezTo>
                    <a:pt x="85025" y="2095500"/>
                    <a:pt x="178034" y="2181785"/>
                    <a:pt x="176914" y="2198594"/>
                  </a:cubicBezTo>
                  <a:cubicBezTo>
                    <a:pt x="175794" y="2215403"/>
                    <a:pt x="112480" y="2203637"/>
                    <a:pt x="49167" y="21918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57" name="Freeform 56">
              <a:extLst>
                <a:ext uri="{FF2B5EF4-FFF2-40B4-BE49-F238E27FC236}">
                  <a16:creationId xmlns:a16="http://schemas.microsoft.com/office/drawing/2014/main" id="{809E9CA5-0CE2-6B48-8061-A5953A3DC2EC}"/>
                </a:ext>
              </a:extLst>
            </p:cNvPr>
            <p:cNvSpPr/>
            <p:nvPr/>
          </p:nvSpPr>
          <p:spPr>
            <a:xfrm>
              <a:off x="4753535" y="3457773"/>
              <a:ext cx="122634" cy="120639"/>
            </a:xfrm>
            <a:custGeom>
              <a:avLst/>
              <a:gdLst>
                <a:gd name="connsiteX0" fmla="*/ 0 w 122634"/>
                <a:gd name="connsiteY0" fmla="*/ 4845 h 120639"/>
                <a:gd name="connsiteX1" fmla="*/ 121024 w 122634"/>
                <a:gd name="connsiteY1" fmla="*/ 11568 h 120639"/>
                <a:gd name="connsiteX2" fmla="*/ 67236 w 122634"/>
                <a:gd name="connsiteY2" fmla="*/ 105698 h 120639"/>
                <a:gd name="connsiteX3" fmla="*/ 33618 w 122634"/>
                <a:gd name="connsiteY3" fmla="*/ 119145 h 120639"/>
              </a:gdLst>
              <a:ahLst/>
              <a:cxnLst>
                <a:cxn ang="0">
                  <a:pos x="connsiteX0" y="connsiteY0"/>
                </a:cxn>
                <a:cxn ang="0">
                  <a:pos x="connsiteX1" y="connsiteY1"/>
                </a:cxn>
                <a:cxn ang="0">
                  <a:pos x="connsiteX2" y="connsiteY2"/>
                </a:cxn>
                <a:cxn ang="0">
                  <a:pos x="connsiteX3" y="connsiteY3"/>
                </a:cxn>
              </a:cxnLst>
              <a:rect l="l" t="t" r="r" b="b"/>
              <a:pathLst>
                <a:path w="122634" h="120639">
                  <a:moveTo>
                    <a:pt x="0" y="4845"/>
                  </a:moveTo>
                  <a:cubicBezTo>
                    <a:pt x="54909" y="-198"/>
                    <a:pt x="109818" y="-5241"/>
                    <a:pt x="121024" y="11568"/>
                  </a:cubicBezTo>
                  <a:cubicBezTo>
                    <a:pt x="132230" y="28377"/>
                    <a:pt x="81804" y="87769"/>
                    <a:pt x="67236" y="105698"/>
                  </a:cubicBezTo>
                  <a:cubicBezTo>
                    <a:pt x="52668" y="123628"/>
                    <a:pt x="43143" y="121386"/>
                    <a:pt x="33618" y="1191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sp>
        <p:nvSpPr>
          <p:cNvPr id="61" name="Freeform 60">
            <a:extLst>
              <a:ext uri="{FF2B5EF4-FFF2-40B4-BE49-F238E27FC236}">
                <a16:creationId xmlns:a16="http://schemas.microsoft.com/office/drawing/2014/main" id="{3D786A34-0CB1-114F-ACEA-A59A4368AE5B}"/>
              </a:ext>
            </a:extLst>
          </p:cNvPr>
          <p:cNvSpPr/>
          <p:nvPr/>
        </p:nvSpPr>
        <p:spPr>
          <a:xfrm>
            <a:off x="5576761" y="2445684"/>
            <a:ext cx="181957" cy="1356472"/>
          </a:xfrm>
          <a:custGeom>
            <a:avLst/>
            <a:gdLst>
              <a:gd name="connsiteX0" fmla="*/ 74501 w 242609"/>
              <a:gd name="connsiteY0" fmla="*/ 0 h 1808629"/>
              <a:gd name="connsiteX1" fmla="*/ 94672 w 242609"/>
              <a:gd name="connsiteY1" fmla="*/ 53788 h 1808629"/>
              <a:gd name="connsiteX2" fmla="*/ 81225 w 242609"/>
              <a:gd name="connsiteY2" fmla="*/ 208429 h 1808629"/>
              <a:gd name="connsiteX3" fmla="*/ 543 w 242609"/>
              <a:gd name="connsiteY3" fmla="*/ 262217 h 1808629"/>
              <a:gd name="connsiteX4" fmla="*/ 47607 w 242609"/>
              <a:gd name="connsiteY4" fmla="*/ 147917 h 1808629"/>
              <a:gd name="connsiteX5" fmla="*/ 81225 w 242609"/>
              <a:gd name="connsiteY5" fmla="*/ 248770 h 1808629"/>
              <a:gd name="connsiteX6" fmla="*/ 121566 w 242609"/>
              <a:gd name="connsiteY6" fmla="*/ 1008529 h 1808629"/>
              <a:gd name="connsiteX7" fmla="*/ 67778 w 242609"/>
              <a:gd name="connsiteY7" fmla="*/ 1230406 h 1808629"/>
              <a:gd name="connsiteX8" fmla="*/ 13990 w 242609"/>
              <a:gd name="connsiteY8" fmla="*/ 1102659 h 1808629"/>
              <a:gd name="connsiteX9" fmla="*/ 121566 w 242609"/>
              <a:gd name="connsiteY9" fmla="*/ 1008529 h 1808629"/>
              <a:gd name="connsiteX10" fmla="*/ 101395 w 242609"/>
              <a:gd name="connsiteY10" fmla="*/ 1405217 h 1808629"/>
              <a:gd name="connsiteX11" fmla="*/ 155184 w 242609"/>
              <a:gd name="connsiteY11" fmla="*/ 1606923 h 1808629"/>
              <a:gd name="connsiteX12" fmla="*/ 54331 w 242609"/>
              <a:gd name="connsiteY12" fmla="*/ 1721223 h 1808629"/>
              <a:gd name="connsiteX13" fmla="*/ 141737 w 242609"/>
              <a:gd name="connsiteY13" fmla="*/ 1808629 h 1808629"/>
              <a:gd name="connsiteX14" fmla="*/ 242590 w 242609"/>
              <a:gd name="connsiteY14" fmla="*/ 1721223 h 1808629"/>
              <a:gd name="connsiteX15" fmla="*/ 148460 w 242609"/>
              <a:gd name="connsiteY15" fmla="*/ 1593476 h 180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609" h="1808629">
                <a:moveTo>
                  <a:pt x="74501" y="0"/>
                </a:moveTo>
                <a:cubicBezTo>
                  <a:pt x="84026" y="9525"/>
                  <a:pt x="93551" y="19050"/>
                  <a:pt x="94672" y="53788"/>
                </a:cubicBezTo>
                <a:cubicBezTo>
                  <a:pt x="95793" y="88526"/>
                  <a:pt x="96913" y="173691"/>
                  <a:pt x="81225" y="208429"/>
                </a:cubicBezTo>
                <a:cubicBezTo>
                  <a:pt x="65537" y="243167"/>
                  <a:pt x="6146" y="272302"/>
                  <a:pt x="543" y="262217"/>
                </a:cubicBezTo>
                <a:cubicBezTo>
                  <a:pt x="-5060" y="252132"/>
                  <a:pt x="34160" y="150158"/>
                  <a:pt x="47607" y="147917"/>
                </a:cubicBezTo>
                <a:cubicBezTo>
                  <a:pt x="61054" y="145676"/>
                  <a:pt x="68898" y="105335"/>
                  <a:pt x="81225" y="248770"/>
                </a:cubicBezTo>
                <a:cubicBezTo>
                  <a:pt x="93552" y="392205"/>
                  <a:pt x="123807" y="844923"/>
                  <a:pt x="121566" y="1008529"/>
                </a:cubicBezTo>
                <a:cubicBezTo>
                  <a:pt x="119325" y="1172135"/>
                  <a:pt x="85707" y="1214718"/>
                  <a:pt x="67778" y="1230406"/>
                </a:cubicBezTo>
                <a:cubicBezTo>
                  <a:pt x="49849" y="1246094"/>
                  <a:pt x="5025" y="1139638"/>
                  <a:pt x="13990" y="1102659"/>
                </a:cubicBezTo>
                <a:cubicBezTo>
                  <a:pt x="22955" y="1065680"/>
                  <a:pt x="106999" y="958103"/>
                  <a:pt x="121566" y="1008529"/>
                </a:cubicBezTo>
                <a:cubicBezTo>
                  <a:pt x="136133" y="1058955"/>
                  <a:pt x="95792" y="1305485"/>
                  <a:pt x="101395" y="1405217"/>
                </a:cubicBezTo>
                <a:cubicBezTo>
                  <a:pt x="106998" y="1504949"/>
                  <a:pt x="163028" y="1554255"/>
                  <a:pt x="155184" y="1606923"/>
                </a:cubicBezTo>
                <a:cubicBezTo>
                  <a:pt x="147340" y="1659591"/>
                  <a:pt x="56572" y="1687605"/>
                  <a:pt x="54331" y="1721223"/>
                </a:cubicBezTo>
                <a:cubicBezTo>
                  <a:pt x="52090" y="1754841"/>
                  <a:pt x="110361" y="1808629"/>
                  <a:pt x="141737" y="1808629"/>
                </a:cubicBezTo>
                <a:cubicBezTo>
                  <a:pt x="173113" y="1808629"/>
                  <a:pt x="241470" y="1757082"/>
                  <a:pt x="242590" y="1721223"/>
                </a:cubicBezTo>
                <a:cubicBezTo>
                  <a:pt x="243710" y="1685364"/>
                  <a:pt x="196085" y="1639420"/>
                  <a:pt x="148460" y="15934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62" name="Freeform 61">
            <a:extLst>
              <a:ext uri="{FF2B5EF4-FFF2-40B4-BE49-F238E27FC236}">
                <a16:creationId xmlns:a16="http://schemas.microsoft.com/office/drawing/2014/main" id="{30B8FD71-E392-1344-AE74-2ADE4C84672C}"/>
              </a:ext>
            </a:extLst>
          </p:cNvPr>
          <p:cNvSpPr/>
          <p:nvPr/>
        </p:nvSpPr>
        <p:spPr>
          <a:xfrm>
            <a:off x="6676465" y="2909599"/>
            <a:ext cx="1107812" cy="242056"/>
          </a:xfrm>
          <a:custGeom>
            <a:avLst/>
            <a:gdLst>
              <a:gd name="connsiteX0" fmla="*/ 0 w 1477083"/>
              <a:gd name="connsiteY0" fmla="*/ 94141 h 322741"/>
              <a:gd name="connsiteX1" fmla="*/ 894229 w 1477083"/>
              <a:gd name="connsiteY1" fmla="*/ 94141 h 322741"/>
              <a:gd name="connsiteX2" fmla="*/ 1452282 w 1477083"/>
              <a:gd name="connsiteY2" fmla="*/ 94141 h 322741"/>
              <a:gd name="connsiteX3" fmla="*/ 1290918 w 1477083"/>
              <a:gd name="connsiteY3" fmla="*/ 11 h 322741"/>
              <a:gd name="connsiteX4" fmla="*/ 1472453 w 1477083"/>
              <a:gd name="connsiteY4" fmla="*/ 100864 h 322741"/>
              <a:gd name="connsiteX5" fmla="*/ 1405218 w 1477083"/>
              <a:gd name="connsiteY5" fmla="*/ 322741 h 32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7083" h="322741">
                <a:moveTo>
                  <a:pt x="0" y="94141"/>
                </a:moveTo>
                <a:lnTo>
                  <a:pt x="894229" y="94141"/>
                </a:lnTo>
                <a:cubicBezTo>
                  <a:pt x="1136276" y="94141"/>
                  <a:pt x="1386167" y="109829"/>
                  <a:pt x="1452282" y="94141"/>
                </a:cubicBezTo>
                <a:cubicBezTo>
                  <a:pt x="1518397" y="78453"/>
                  <a:pt x="1287556" y="-1109"/>
                  <a:pt x="1290918" y="11"/>
                </a:cubicBezTo>
                <a:cubicBezTo>
                  <a:pt x="1294280" y="1131"/>
                  <a:pt x="1453403" y="47076"/>
                  <a:pt x="1472453" y="100864"/>
                </a:cubicBezTo>
                <a:cubicBezTo>
                  <a:pt x="1491503" y="154652"/>
                  <a:pt x="1448360" y="238696"/>
                  <a:pt x="1405218" y="32274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63" name="TextBox 62">
            <a:extLst>
              <a:ext uri="{FF2B5EF4-FFF2-40B4-BE49-F238E27FC236}">
                <a16:creationId xmlns:a16="http://schemas.microsoft.com/office/drawing/2014/main" id="{E932EA8B-8F07-7A4E-AC7B-AFABB6990DB7}"/>
              </a:ext>
            </a:extLst>
          </p:cNvPr>
          <p:cNvSpPr txBox="1"/>
          <p:nvPr/>
        </p:nvSpPr>
        <p:spPr>
          <a:xfrm>
            <a:off x="7831334" y="2785969"/>
            <a:ext cx="813563" cy="346249"/>
          </a:xfrm>
          <a:prstGeom prst="rect">
            <a:avLst/>
          </a:prstGeom>
          <a:noFill/>
        </p:spPr>
        <p:txBody>
          <a:bodyPr wrap="square" rtlCol="0">
            <a:spAutoFit/>
          </a:bodyPr>
          <a:lstStyle/>
          <a:p>
            <a:r>
              <a:rPr lang="en-AU" sz="825" dirty="0"/>
              <a:t>Anomalous update feed</a:t>
            </a:r>
          </a:p>
        </p:txBody>
      </p:sp>
    </p:spTree>
    <p:extLst>
      <p:ext uri="{BB962C8B-B14F-4D97-AF65-F5344CB8AC3E}">
        <p14:creationId xmlns:p14="http://schemas.microsoft.com/office/powerpoint/2010/main" val="35203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E2D2-FF61-624E-BF09-283EC65684DB}"/>
              </a:ext>
            </a:extLst>
          </p:cNvPr>
          <p:cNvSpPr>
            <a:spLocks noGrp="1"/>
          </p:cNvSpPr>
          <p:nvPr>
            <p:ph type="title"/>
          </p:nvPr>
        </p:nvSpPr>
        <p:spPr/>
        <p:txBody>
          <a:bodyPr/>
          <a:lstStyle/>
          <a:p>
            <a:r>
              <a:rPr lang="en-AU" dirty="0"/>
              <a:t>Reporting</a:t>
            </a:r>
          </a:p>
        </p:txBody>
      </p:sp>
      <p:sp>
        <p:nvSpPr>
          <p:cNvPr id="3" name="Content Placeholder 2">
            <a:extLst>
              <a:ext uri="{FF2B5EF4-FFF2-40B4-BE49-F238E27FC236}">
                <a16:creationId xmlns:a16="http://schemas.microsoft.com/office/drawing/2014/main" id="{2579F462-9C71-944D-8226-10CDE60F4FF8}"/>
              </a:ext>
            </a:extLst>
          </p:cNvPr>
          <p:cNvSpPr>
            <a:spLocks noGrp="1"/>
          </p:cNvSpPr>
          <p:nvPr>
            <p:ph idx="1"/>
          </p:nvPr>
        </p:nvSpPr>
        <p:spPr/>
        <p:txBody>
          <a:bodyPr/>
          <a:lstStyle/>
          <a:p>
            <a:r>
              <a:rPr lang="en-AU" dirty="0"/>
              <a:t>How should the tool report?</a:t>
            </a:r>
          </a:p>
          <a:p>
            <a:pPr lvl="1"/>
            <a:r>
              <a:rPr lang="en-AU" dirty="0"/>
              <a:t>JSON feed</a:t>
            </a:r>
          </a:p>
          <a:p>
            <a:pPr lvl="1"/>
            <a:r>
              <a:rPr lang="en-AU" dirty="0"/>
              <a:t>Web Archive</a:t>
            </a:r>
          </a:p>
          <a:p>
            <a:pPr lvl="1"/>
            <a:r>
              <a:rPr lang="en-AU" dirty="0"/>
              <a:t>Linked into </a:t>
            </a:r>
            <a:r>
              <a:rPr lang="en-AU" dirty="0" err="1"/>
              <a:t>RIPEStat</a:t>
            </a:r>
            <a:endParaRPr lang="en-AU" dirty="0"/>
          </a:p>
          <a:p>
            <a:pPr lvl="1"/>
            <a:r>
              <a:rPr lang="en-AU" dirty="0"/>
              <a:t>Other report formats?</a:t>
            </a:r>
          </a:p>
        </p:txBody>
      </p:sp>
    </p:spTree>
    <p:extLst>
      <p:ext uri="{BB962C8B-B14F-4D97-AF65-F5344CB8AC3E}">
        <p14:creationId xmlns:p14="http://schemas.microsoft.com/office/powerpoint/2010/main" val="2159554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7D870-0825-A54F-8B8A-535B31F5404A}"/>
              </a:ext>
            </a:extLst>
          </p:cNvPr>
          <p:cNvSpPr>
            <a:spLocks noGrp="1"/>
          </p:cNvSpPr>
          <p:nvPr>
            <p:ph type="title"/>
          </p:nvPr>
        </p:nvSpPr>
        <p:spPr>
          <a:xfrm>
            <a:off x="395536" y="205979"/>
            <a:ext cx="8352928" cy="857250"/>
          </a:xfrm>
        </p:spPr>
        <p:txBody>
          <a:bodyPr/>
          <a:lstStyle/>
          <a:p>
            <a:r>
              <a:rPr lang="en-AU" dirty="0"/>
              <a:t>Current Status</a:t>
            </a:r>
          </a:p>
        </p:txBody>
      </p:sp>
      <p:pic>
        <p:nvPicPr>
          <p:cNvPr id="5" name="Content Placeholder 4">
            <a:extLst>
              <a:ext uri="{FF2B5EF4-FFF2-40B4-BE49-F238E27FC236}">
                <a16:creationId xmlns:a16="http://schemas.microsoft.com/office/drawing/2014/main" id="{4F9041A9-9739-7E45-B14D-CFBF2704B159}"/>
              </a:ext>
            </a:extLst>
          </p:cNvPr>
          <p:cNvPicPr>
            <a:picLocks noGrp="1" noChangeAspect="1"/>
          </p:cNvPicPr>
          <p:nvPr>
            <p:ph idx="1"/>
          </p:nvPr>
        </p:nvPicPr>
        <p:blipFill>
          <a:blip r:embed="rId2"/>
          <a:stretch>
            <a:fillRect/>
          </a:stretch>
        </p:blipFill>
        <p:spPr>
          <a:xfrm>
            <a:off x="2154802" y="1063229"/>
            <a:ext cx="4377465" cy="3283098"/>
          </a:xfrm>
        </p:spPr>
      </p:pic>
      <p:sp>
        <p:nvSpPr>
          <p:cNvPr id="6" name="TextBox 5">
            <a:extLst>
              <a:ext uri="{FF2B5EF4-FFF2-40B4-BE49-F238E27FC236}">
                <a16:creationId xmlns:a16="http://schemas.microsoft.com/office/drawing/2014/main" id="{3272EBE6-2FCC-0746-B200-C98F04FE86F7}"/>
              </a:ext>
            </a:extLst>
          </p:cNvPr>
          <p:cNvSpPr txBox="1"/>
          <p:nvPr/>
        </p:nvSpPr>
        <p:spPr>
          <a:xfrm>
            <a:off x="4914011" y="4407068"/>
            <a:ext cx="1444626" cy="196208"/>
          </a:xfrm>
          <a:prstGeom prst="rect">
            <a:avLst/>
          </a:prstGeom>
          <a:noFill/>
        </p:spPr>
        <p:txBody>
          <a:bodyPr wrap="square" rtlCol="0">
            <a:spAutoFit/>
          </a:bodyPr>
          <a:lstStyle/>
          <a:p>
            <a:r>
              <a:rPr lang="en-AU" sz="675" dirty="0" err="1"/>
              <a:t>Flikr</a:t>
            </a:r>
            <a:r>
              <a:rPr lang="en-AU" sz="675" dirty="0"/>
              <a:t>: P.A.H. http://</a:t>
            </a:r>
            <a:r>
              <a:rPr lang="en-AU" sz="675" dirty="0" err="1"/>
              <a:t>bit.ly</a:t>
            </a:r>
            <a:r>
              <a:rPr lang="en-AU" sz="675" dirty="0"/>
              <a:t>/320TEF4</a:t>
            </a:r>
          </a:p>
        </p:txBody>
      </p:sp>
    </p:spTree>
    <p:extLst>
      <p:ext uri="{BB962C8B-B14F-4D97-AF65-F5344CB8AC3E}">
        <p14:creationId xmlns:p14="http://schemas.microsoft.com/office/powerpoint/2010/main" val="4049795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17E7E-2453-6049-B7EB-F9F4F7569242}"/>
              </a:ext>
            </a:extLst>
          </p:cNvPr>
          <p:cNvSpPr>
            <a:spLocks noGrp="1"/>
          </p:cNvSpPr>
          <p:nvPr>
            <p:ph type="title"/>
          </p:nvPr>
        </p:nvSpPr>
        <p:spPr/>
        <p:txBody>
          <a:bodyPr/>
          <a:lstStyle/>
          <a:p>
            <a:r>
              <a:rPr lang="en-AU" dirty="0"/>
              <a:t>Interested in this work?</a:t>
            </a:r>
          </a:p>
        </p:txBody>
      </p:sp>
      <p:sp>
        <p:nvSpPr>
          <p:cNvPr id="3" name="Content Placeholder 2">
            <a:extLst>
              <a:ext uri="{FF2B5EF4-FFF2-40B4-BE49-F238E27FC236}">
                <a16:creationId xmlns:a16="http://schemas.microsoft.com/office/drawing/2014/main" id="{ACE0D945-1F12-0244-BB6D-E33811BD45CD}"/>
              </a:ext>
            </a:extLst>
          </p:cNvPr>
          <p:cNvSpPr>
            <a:spLocks noGrp="1"/>
          </p:cNvSpPr>
          <p:nvPr>
            <p:ph idx="1"/>
          </p:nvPr>
        </p:nvSpPr>
        <p:spPr/>
        <p:txBody>
          <a:bodyPr/>
          <a:lstStyle/>
          <a:p>
            <a:pPr marL="0" indent="0">
              <a:buNone/>
            </a:pPr>
            <a:r>
              <a:rPr lang="en-AU" dirty="0"/>
              <a:t>You can play too:</a:t>
            </a:r>
          </a:p>
          <a:p>
            <a:r>
              <a:rPr lang="en-AU" dirty="0"/>
              <a:t>Pass an eBGP feed to a detector</a:t>
            </a:r>
          </a:p>
          <a:p>
            <a:r>
              <a:rPr lang="en-AU" dirty="0">
                <a:solidFill>
                  <a:schemeClr val="bg1">
                    <a:lumMod val="65000"/>
                  </a:schemeClr>
                </a:solidFill>
              </a:rPr>
              <a:t>Take a copy of the code and apply it to your own BGP feeds?</a:t>
            </a:r>
          </a:p>
          <a:p>
            <a:r>
              <a:rPr lang="en-AU" dirty="0">
                <a:solidFill>
                  <a:schemeClr val="bg1">
                    <a:lumMod val="65000"/>
                  </a:schemeClr>
                </a:solidFill>
              </a:rPr>
              <a:t>Subscribing to a BGP anomaly feed service using your rule set</a:t>
            </a:r>
          </a:p>
          <a:p>
            <a:r>
              <a:rPr lang="en-AU" dirty="0">
                <a:solidFill>
                  <a:schemeClr val="bg1">
                    <a:lumMod val="65000"/>
                  </a:schemeClr>
                </a:solidFill>
              </a:rPr>
              <a:t>Interested in subscribing to a general BGP anomaly feed</a:t>
            </a:r>
          </a:p>
        </p:txBody>
      </p:sp>
    </p:spTree>
    <p:extLst>
      <p:ext uri="{BB962C8B-B14F-4D97-AF65-F5344CB8AC3E}">
        <p14:creationId xmlns:p14="http://schemas.microsoft.com/office/powerpoint/2010/main" val="57138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AC953-222D-A442-9608-D6C3F359153D}"/>
              </a:ext>
            </a:extLst>
          </p:cNvPr>
          <p:cNvSpPr>
            <a:spLocks noGrp="1"/>
          </p:cNvSpPr>
          <p:nvPr>
            <p:ph type="title"/>
          </p:nvPr>
        </p:nvSpPr>
        <p:spPr/>
        <p:txBody>
          <a:bodyPr/>
          <a:lstStyle/>
          <a:p>
            <a:r>
              <a:rPr lang="en-AU" dirty="0"/>
              <a:t>APNIC’s Role</a:t>
            </a:r>
          </a:p>
        </p:txBody>
      </p:sp>
      <p:sp>
        <p:nvSpPr>
          <p:cNvPr id="3" name="Content Placeholder 2">
            <a:extLst>
              <a:ext uri="{FF2B5EF4-FFF2-40B4-BE49-F238E27FC236}">
                <a16:creationId xmlns:a16="http://schemas.microsoft.com/office/drawing/2014/main" id="{34AECE66-5573-934A-928B-54A06F2531D9}"/>
              </a:ext>
            </a:extLst>
          </p:cNvPr>
          <p:cNvSpPr>
            <a:spLocks noGrp="1"/>
          </p:cNvSpPr>
          <p:nvPr>
            <p:ph idx="1"/>
          </p:nvPr>
        </p:nvSpPr>
        <p:spPr/>
        <p:txBody>
          <a:bodyPr/>
          <a:lstStyle/>
          <a:p>
            <a:r>
              <a:rPr lang="en-AU" dirty="0"/>
              <a:t>We share an interest in a secure and stable routing system</a:t>
            </a:r>
          </a:p>
          <a:p>
            <a:r>
              <a:rPr lang="en-AU" dirty="0"/>
              <a:t>We’d like to help operators by informing them of the status of routing stability</a:t>
            </a:r>
          </a:p>
          <a:p>
            <a:r>
              <a:rPr lang="en-AU" dirty="0"/>
              <a:t>We are interested in trying to measure the incidence of BGP anomalies over time to inform the community about the severity and incidence of these anomalies</a:t>
            </a:r>
          </a:p>
        </p:txBody>
      </p:sp>
    </p:spTree>
    <p:extLst>
      <p:ext uri="{BB962C8B-B14F-4D97-AF65-F5344CB8AC3E}">
        <p14:creationId xmlns:p14="http://schemas.microsoft.com/office/powerpoint/2010/main" val="2193220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65FA-DAF8-7C48-A523-8DC4EA8D895E}"/>
              </a:ext>
            </a:extLst>
          </p:cNvPr>
          <p:cNvSpPr>
            <a:spLocks noGrp="1"/>
          </p:cNvSpPr>
          <p:nvPr>
            <p:ph type="title"/>
          </p:nvPr>
        </p:nvSpPr>
        <p:spPr/>
        <p:txBody>
          <a:bodyPr/>
          <a:lstStyle/>
          <a:p>
            <a:r>
              <a:rPr lang="en-AU" dirty="0"/>
              <a:t>Approaches to Anomaly Detection</a:t>
            </a:r>
          </a:p>
        </p:txBody>
      </p:sp>
      <p:sp>
        <p:nvSpPr>
          <p:cNvPr id="3" name="Content Placeholder 2">
            <a:extLst>
              <a:ext uri="{FF2B5EF4-FFF2-40B4-BE49-F238E27FC236}">
                <a16:creationId xmlns:a16="http://schemas.microsoft.com/office/drawing/2014/main" id="{6C4DCD8F-1384-5F4A-AFC4-B71EF8532090}"/>
              </a:ext>
            </a:extLst>
          </p:cNvPr>
          <p:cNvSpPr>
            <a:spLocks noGrp="1"/>
          </p:cNvSpPr>
          <p:nvPr>
            <p:ph idx="1"/>
          </p:nvPr>
        </p:nvSpPr>
        <p:spPr/>
        <p:txBody>
          <a:bodyPr>
            <a:normAutofit fontScale="85000" lnSpcReduction="20000"/>
          </a:bodyPr>
          <a:lstStyle/>
          <a:p>
            <a:pPr marL="0" indent="0">
              <a:buNone/>
            </a:pPr>
            <a:r>
              <a:rPr lang="en-AU" b="1" dirty="0"/>
              <a:t>I - Rule-based systems</a:t>
            </a:r>
          </a:p>
          <a:p>
            <a:pPr lvl="1"/>
            <a:r>
              <a:rPr lang="en-AU" dirty="0"/>
              <a:t>Have network operators describe  their routing policies </a:t>
            </a:r>
          </a:p>
          <a:p>
            <a:pPr lvl="1"/>
            <a:r>
              <a:rPr lang="en-AU" dirty="0"/>
              <a:t>Trigger notification on detected exceptions</a:t>
            </a:r>
          </a:p>
          <a:p>
            <a:pPr lvl="1"/>
            <a:endParaRPr lang="en-AU" dirty="0"/>
          </a:p>
          <a:p>
            <a:pPr lvl="1"/>
            <a:r>
              <a:rPr lang="en-AU" dirty="0"/>
              <a:t>For example:</a:t>
            </a:r>
          </a:p>
          <a:p>
            <a:pPr marL="685800" lvl="2" indent="0">
              <a:buNone/>
            </a:pPr>
            <a:r>
              <a:rPr lang="en-AU" dirty="0"/>
              <a:t>AS131072 </a:t>
            </a:r>
          </a:p>
          <a:p>
            <a:pPr marL="1028700" lvl="3" indent="0">
              <a:buNone/>
            </a:pPr>
            <a:r>
              <a:rPr lang="en-AU" dirty="0"/>
              <a:t>Originates: </a:t>
            </a:r>
          </a:p>
          <a:p>
            <a:pPr lvl="4"/>
            <a:r>
              <a:rPr lang="en-AU" dirty="0"/>
              <a:t>192.0.2.0/24</a:t>
            </a:r>
          </a:p>
          <a:p>
            <a:pPr lvl="4"/>
            <a:r>
              <a:rPr lang="en-AU" dirty="0"/>
              <a:t>2001:DB8::/32</a:t>
            </a:r>
          </a:p>
          <a:p>
            <a:pPr lvl="3"/>
            <a:r>
              <a:rPr lang="en-AU" dirty="0"/>
              <a:t>Provider AS</a:t>
            </a:r>
          </a:p>
          <a:p>
            <a:pPr lvl="4"/>
            <a:r>
              <a:rPr lang="en-AU" dirty="0"/>
              <a:t>AS4608</a:t>
            </a:r>
          </a:p>
          <a:p>
            <a:pPr lvl="3"/>
            <a:r>
              <a:rPr lang="en-AU" dirty="0" err="1"/>
              <a:t>DownstreamAS</a:t>
            </a:r>
            <a:r>
              <a:rPr lang="en-AU" dirty="0"/>
              <a:t>:</a:t>
            </a:r>
          </a:p>
          <a:p>
            <a:pPr lvl="4"/>
            <a:r>
              <a:rPr lang="en-AU" dirty="0"/>
              <a:t>Nil</a:t>
            </a:r>
          </a:p>
        </p:txBody>
      </p:sp>
      <p:sp>
        <p:nvSpPr>
          <p:cNvPr id="4" name="TextBox 3">
            <a:extLst>
              <a:ext uri="{FF2B5EF4-FFF2-40B4-BE49-F238E27FC236}">
                <a16:creationId xmlns:a16="http://schemas.microsoft.com/office/drawing/2014/main" id="{C22CE9C9-F216-C149-9056-4584855765B0}"/>
              </a:ext>
            </a:extLst>
          </p:cNvPr>
          <p:cNvSpPr txBox="1"/>
          <p:nvPr/>
        </p:nvSpPr>
        <p:spPr>
          <a:xfrm>
            <a:off x="3938729" y="4299235"/>
            <a:ext cx="5205271" cy="461665"/>
          </a:xfrm>
          <a:prstGeom prst="rect">
            <a:avLst/>
          </a:prstGeom>
          <a:noFill/>
        </p:spPr>
        <p:txBody>
          <a:bodyPr wrap="none" rtlCol="0">
            <a:spAutoFit/>
          </a:bodyPr>
          <a:lstStyle/>
          <a:p>
            <a:r>
              <a:rPr lang="en-AU" sz="1200" b="1" dirty="0">
                <a:solidFill>
                  <a:srgbClr val="00B050"/>
                </a:solidFill>
                <a:latin typeface="Courier New" panose="02070309020205020404" pitchFamily="49" charset="0"/>
                <a:cs typeface="Courier New" panose="02070309020205020404" pitchFamily="49" charset="0"/>
              </a:rPr>
              <a:t>BGP4MP|1566349266|A|192.0.2.0/24|4608 4777 131072|IGP|</a:t>
            </a:r>
          </a:p>
          <a:p>
            <a:r>
              <a:rPr lang="en-AU" sz="1200" b="1" dirty="0">
                <a:solidFill>
                  <a:srgbClr val="FF0000"/>
                </a:solidFill>
                <a:latin typeface="Courier New" panose="02070309020205020404" pitchFamily="49" charset="0"/>
                <a:cs typeface="Courier New" panose="02070309020205020404" pitchFamily="49" charset="0"/>
              </a:rPr>
              <a:t>BGP4MP|1566349266|A|192.0.2.128/25|4608 4777|IGP</a:t>
            </a:r>
          </a:p>
        </p:txBody>
      </p:sp>
      <p:sp>
        <p:nvSpPr>
          <p:cNvPr id="5" name="TextBox 4">
            <a:extLst>
              <a:ext uri="{FF2B5EF4-FFF2-40B4-BE49-F238E27FC236}">
                <a16:creationId xmlns:a16="http://schemas.microsoft.com/office/drawing/2014/main" id="{7438AF39-53D1-5244-8359-BC83DCBBE937}"/>
              </a:ext>
            </a:extLst>
          </p:cNvPr>
          <p:cNvSpPr txBox="1"/>
          <p:nvPr/>
        </p:nvSpPr>
        <p:spPr>
          <a:xfrm rot="21235376">
            <a:off x="2475364" y="4355312"/>
            <a:ext cx="1337226" cy="219291"/>
          </a:xfrm>
          <a:prstGeom prst="rect">
            <a:avLst/>
          </a:prstGeom>
          <a:noFill/>
        </p:spPr>
        <p:txBody>
          <a:bodyPr wrap="none" rtlCol="0">
            <a:spAutoFit/>
          </a:bodyPr>
          <a:lstStyle/>
          <a:p>
            <a:r>
              <a:rPr lang="en-AU" sz="825" dirty="0">
                <a:latin typeface="AhnbergHand" pitchFamily="2" charset="0"/>
              </a:rPr>
              <a:t>matches the rule set</a:t>
            </a:r>
          </a:p>
        </p:txBody>
      </p:sp>
      <p:sp>
        <p:nvSpPr>
          <p:cNvPr id="6" name="TextBox 5">
            <a:extLst>
              <a:ext uri="{FF2B5EF4-FFF2-40B4-BE49-F238E27FC236}">
                <a16:creationId xmlns:a16="http://schemas.microsoft.com/office/drawing/2014/main" id="{B06647B1-294A-3340-8B69-6E3510B85686}"/>
              </a:ext>
            </a:extLst>
          </p:cNvPr>
          <p:cNvSpPr txBox="1"/>
          <p:nvPr/>
        </p:nvSpPr>
        <p:spPr>
          <a:xfrm rot="21235376">
            <a:off x="2283101" y="4550720"/>
            <a:ext cx="1627369" cy="219291"/>
          </a:xfrm>
          <a:prstGeom prst="rect">
            <a:avLst/>
          </a:prstGeom>
          <a:noFill/>
        </p:spPr>
        <p:txBody>
          <a:bodyPr wrap="none" rtlCol="0">
            <a:spAutoFit/>
          </a:bodyPr>
          <a:lstStyle/>
          <a:p>
            <a:r>
              <a:rPr lang="en-AU" sz="825" dirty="0">
                <a:latin typeface="AhnbergHand" pitchFamily="2" charset="0"/>
              </a:rPr>
              <a:t>does not matches rule set</a:t>
            </a:r>
          </a:p>
        </p:txBody>
      </p:sp>
      <p:sp>
        <p:nvSpPr>
          <p:cNvPr id="7" name="Freeform 6">
            <a:extLst>
              <a:ext uri="{FF2B5EF4-FFF2-40B4-BE49-F238E27FC236}">
                <a16:creationId xmlns:a16="http://schemas.microsoft.com/office/drawing/2014/main" id="{65EBD5B1-2D95-E541-A878-489E7E4BF5A7}"/>
              </a:ext>
            </a:extLst>
          </p:cNvPr>
          <p:cNvSpPr/>
          <p:nvPr/>
        </p:nvSpPr>
        <p:spPr>
          <a:xfrm>
            <a:off x="3763659" y="4398489"/>
            <a:ext cx="217097" cy="80817"/>
          </a:xfrm>
          <a:custGeom>
            <a:avLst/>
            <a:gdLst>
              <a:gd name="connsiteX0" fmla="*/ 0 w 289462"/>
              <a:gd name="connsiteY0" fmla="*/ 33797 h 107756"/>
              <a:gd name="connsiteX1" fmla="*/ 268941 w 289462"/>
              <a:gd name="connsiteY1" fmla="*/ 47244 h 107756"/>
              <a:gd name="connsiteX2" fmla="*/ 188259 w 289462"/>
              <a:gd name="connsiteY2" fmla="*/ 179 h 107756"/>
              <a:gd name="connsiteX3" fmla="*/ 289112 w 289462"/>
              <a:gd name="connsiteY3" fmla="*/ 67415 h 107756"/>
              <a:gd name="connsiteX4" fmla="*/ 215153 w 289462"/>
              <a:gd name="connsiteY4" fmla="*/ 107756 h 107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462" h="107756">
                <a:moveTo>
                  <a:pt x="0" y="33797"/>
                </a:moveTo>
                <a:cubicBezTo>
                  <a:pt x="118782" y="43322"/>
                  <a:pt x="237565" y="52847"/>
                  <a:pt x="268941" y="47244"/>
                </a:cubicBezTo>
                <a:cubicBezTo>
                  <a:pt x="300317" y="41641"/>
                  <a:pt x="184897" y="-3183"/>
                  <a:pt x="188259" y="179"/>
                </a:cubicBezTo>
                <a:cubicBezTo>
                  <a:pt x="191621" y="3541"/>
                  <a:pt x="284630" y="49486"/>
                  <a:pt x="289112" y="67415"/>
                </a:cubicBezTo>
                <a:cubicBezTo>
                  <a:pt x="293594" y="85345"/>
                  <a:pt x="254373" y="96550"/>
                  <a:pt x="215153" y="10775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8" name="Freeform 7">
            <a:extLst>
              <a:ext uri="{FF2B5EF4-FFF2-40B4-BE49-F238E27FC236}">
                <a16:creationId xmlns:a16="http://schemas.microsoft.com/office/drawing/2014/main" id="{20B22E2D-EE22-1D45-A989-25AB3F3ECEA6}"/>
              </a:ext>
            </a:extLst>
          </p:cNvPr>
          <p:cNvSpPr/>
          <p:nvPr/>
        </p:nvSpPr>
        <p:spPr>
          <a:xfrm>
            <a:off x="3844341" y="4565031"/>
            <a:ext cx="146426" cy="75640"/>
          </a:xfrm>
          <a:custGeom>
            <a:avLst/>
            <a:gdLst>
              <a:gd name="connsiteX0" fmla="*/ 0 w 195234"/>
              <a:gd name="connsiteY0" fmla="*/ 47065 h 100853"/>
              <a:gd name="connsiteX1" fmla="*/ 154641 w 195234"/>
              <a:gd name="connsiteY1" fmla="*/ 53788 h 100853"/>
              <a:gd name="connsiteX2" fmla="*/ 60511 w 195234"/>
              <a:gd name="connsiteY2" fmla="*/ 0 h 100853"/>
              <a:gd name="connsiteX3" fmla="*/ 194982 w 195234"/>
              <a:gd name="connsiteY3" fmla="*/ 53788 h 100853"/>
              <a:gd name="connsiteX4" fmla="*/ 87406 w 195234"/>
              <a:gd name="connsiteY4" fmla="*/ 100853 h 100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34" h="100853">
                <a:moveTo>
                  <a:pt x="0" y="47065"/>
                </a:moveTo>
                <a:cubicBezTo>
                  <a:pt x="72278" y="54348"/>
                  <a:pt x="144556" y="61632"/>
                  <a:pt x="154641" y="53788"/>
                </a:cubicBezTo>
                <a:cubicBezTo>
                  <a:pt x="164726" y="45944"/>
                  <a:pt x="53788" y="0"/>
                  <a:pt x="60511" y="0"/>
                </a:cubicBezTo>
                <a:cubicBezTo>
                  <a:pt x="67234" y="0"/>
                  <a:pt x="190500" y="36979"/>
                  <a:pt x="194982" y="53788"/>
                </a:cubicBezTo>
                <a:cubicBezTo>
                  <a:pt x="199464" y="70597"/>
                  <a:pt x="143435" y="85725"/>
                  <a:pt x="87406" y="10085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9" name="TextBox 8">
            <a:extLst>
              <a:ext uri="{FF2B5EF4-FFF2-40B4-BE49-F238E27FC236}">
                <a16:creationId xmlns:a16="http://schemas.microsoft.com/office/drawing/2014/main" id="{94025972-9162-6944-B337-8A695B54E19A}"/>
              </a:ext>
            </a:extLst>
          </p:cNvPr>
          <p:cNvSpPr txBox="1"/>
          <p:nvPr/>
        </p:nvSpPr>
        <p:spPr>
          <a:xfrm>
            <a:off x="3794672" y="4116557"/>
            <a:ext cx="949299" cy="219291"/>
          </a:xfrm>
          <a:prstGeom prst="rect">
            <a:avLst/>
          </a:prstGeom>
          <a:noFill/>
        </p:spPr>
        <p:txBody>
          <a:bodyPr wrap="none" rtlCol="0">
            <a:spAutoFit/>
          </a:bodyPr>
          <a:lstStyle/>
          <a:p>
            <a:r>
              <a:rPr lang="en-AU" sz="825" dirty="0">
                <a:latin typeface="AhnbergHand" pitchFamily="2" charset="0"/>
              </a:rPr>
              <a:t>BGP updates:</a:t>
            </a:r>
          </a:p>
        </p:txBody>
      </p:sp>
    </p:spTree>
    <p:extLst>
      <p:ext uri="{BB962C8B-B14F-4D97-AF65-F5344CB8AC3E}">
        <p14:creationId xmlns:p14="http://schemas.microsoft.com/office/powerpoint/2010/main" val="3336244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65FA-DAF8-7C48-A523-8DC4EA8D895E}"/>
              </a:ext>
            </a:extLst>
          </p:cNvPr>
          <p:cNvSpPr>
            <a:spLocks noGrp="1"/>
          </p:cNvSpPr>
          <p:nvPr>
            <p:ph type="title"/>
          </p:nvPr>
        </p:nvSpPr>
        <p:spPr/>
        <p:txBody>
          <a:bodyPr/>
          <a:lstStyle/>
          <a:p>
            <a:r>
              <a:rPr lang="en-AU" dirty="0"/>
              <a:t>Approaches to Anomaly Detection</a:t>
            </a:r>
          </a:p>
        </p:txBody>
      </p:sp>
      <p:sp>
        <p:nvSpPr>
          <p:cNvPr id="3" name="Content Placeholder 2">
            <a:extLst>
              <a:ext uri="{FF2B5EF4-FFF2-40B4-BE49-F238E27FC236}">
                <a16:creationId xmlns:a16="http://schemas.microsoft.com/office/drawing/2014/main" id="{6C4DCD8F-1384-5F4A-AFC4-B71EF8532090}"/>
              </a:ext>
            </a:extLst>
          </p:cNvPr>
          <p:cNvSpPr>
            <a:spLocks noGrp="1"/>
          </p:cNvSpPr>
          <p:nvPr>
            <p:ph idx="1"/>
          </p:nvPr>
        </p:nvSpPr>
        <p:spPr/>
        <p:txBody>
          <a:bodyPr>
            <a:normAutofit/>
          </a:bodyPr>
          <a:lstStyle/>
          <a:p>
            <a:pPr marL="0" indent="0">
              <a:buNone/>
            </a:pPr>
            <a:r>
              <a:rPr lang="en-AU" b="1" dirty="0"/>
              <a:t>II – Machine Based Learning</a:t>
            </a:r>
          </a:p>
          <a:p>
            <a:pPr lvl="1"/>
            <a:r>
              <a:rPr lang="en-AU" dirty="0"/>
              <a:t>Feed updates into a parameter generator</a:t>
            </a:r>
          </a:p>
          <a:p>
            <a:pPr lvl="1"/>
            <a:r>
              <a:rPr lang="en-AU" dirty="0"/>
              <a:t>Perform n-dimensional cluster analysis on the data set</a:t>
            </a:r>
          </a:p>
          <a:p>
            <a:pPr lvl="1"/>
            <a:r>
              <a:rPr lang="en-AU" dirty="0"/>
              <a:t>Identify outliers as potential anomalies</a:t>
            </a:r>
          </a:p>
        </p:txBody>
      </p:sp>
      <p:pic>
        <p:nvPicPr>
          <p:cNvPr id="4" name="Picture 3">
            <a:extLst>
              <a:ext uri="{FF2B5EF4-FFF2-40B4-BE49-F238E27FC236}">
                <a16:creationId xmlns:a16="http://schemas.microsoft.com/office/drawing/2014/main" id="{8A787D6C-A2F7-574F-9051-70B2983F3C5E}"/>
              </a:ext>
            </a:extLst>
          </p:cNvPr>
          <p:cNvPicPr>
            <a:picLocks noChangeAspect="1"/>
          </p:cNvPicPr>
          <p:nvPr/>
        </p:nvPicPr>
        <p:blipFill>
          <a:blip r:embed="rId2"/>
          <a:stretch>
            <a:fillRect/>
          </a:stretch>
        </p:blipFill>
        <p:spPr>
          <a:xfrm>
            <a:off x="3224556" y="2727722"/>
            <a:ext cx="1771650" cy="1905000"/>
          </a:xfrm>
          <a:prstGeom prst="rect">
            <a:avLst/>
          </a:prstGeom>
        </p:spPr>
      </p:pic>
      <p:sp>
        <p:nvSpPr>
          <p:cNvPr id="5" name="Freeform 4">
            <a:extLst>
              <a:ext uri="{FF2B5EF4-FFF2-40B4-BE49-F238E27FC236}">
                <a16:creationId xmlns:a16="http://schemas.microsoft.com/office/drawing/2014/main" id="{35C38217-4890-CB44-B74B-79C16F8DD699}"/>
              </a:ext>
            </a:extLst>
          </p:cNvPr>
          <p:cNvSpPr/>
          <p:nvPr/>
        </p:nvSpPr>
        <p:spPr>
          <a:xfrm>
            <a:off x="2943749" y="2902230"/>
            <a:ext cx="1009346" cy="532045"/>
          </a:xfrm>
          <a:custGeom>
            <a:avLst/>
            <a:gdLst>
              <a:gd name="connsiteX0" fmla="*/ 317549 w 1345795"/>
              <a:gd name="connsiteY0" fmla="*/ 366185 h 709393"/>
              <a:gd name="connsiteX1" fmla="*/ 613384 w 1345795"/>
              <a:gd name="connsiteY1" fmla="*/ 709085 h 709393"/>
              <a:gd name="connsiteX2" fmla="*/ 1191608 w 1345795"/>
              <a:gd name="connsiteY2" fmla="*/ 419973 h 709393"/>
              <a:gd name="connsiteX3" fmla="*/ 1265567 w 1345795"/>
              <a:gd name="connsiteY3" fmla="*/ 50179 h 709393"/>
              <a:gd name="connsiteX4" fmla="*/ 176355 w 1345795"/>
              <a:gd name="connsiteY4" fmla="*/ 36732 h 709393"/>
              <a:gd name="connsiteX5" fmla="*/ 14990 w 1345795"/>
              <a:gd name="connsiteY5" fmla="*/ 359461 h 70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5795" h="709393">
                <a:moveTo>
                  <a:pt x="317549" y="366185"/>
                </a:moveTo>
                <a:cubicBezTo>
                  <a:pt x="392628" y="533152"/>
                  <a:pt x="467708" y="700120"/>
                  <a:pt x="613384" y="709085"/>
                </a:cubicBezTo>
                <a:cubicBezTo>
                  <a:pt x="759060" y="718050"/>
                  <a:pt x="1082911" y="529791"/>
                  <a:pt x="1191608" y="419973"/>
                </a:cubicBezTo>
                <a:cubicBezTo>
                  <a:pt x="1300305" y="310155"/>
                  <a:pt x="1434776" y="114053"/>
                  <a:pt x="1265567" y="50179"/>
                </a:cubicBezTo>
                <a:cubicBezTo>
                  <a:pt x="1096358" y="-13695"/>
                  <a:pt x="384784" y="-14815"/>
                  <a:pt x="176355" y="36732"/>
                </a:cubicBezTo>
                <a:cubicBezTo>
                  <a:pt x="-32074" y="88279"/>
                  <a:pt x="-8542" y="223870"/>
                  <a:pt x="14990" y="3594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6" name="TextBox 5">
            <a:extLst>
              <a:ext uri="{FF2B5EF4-FFF2-40B4-BE49-F238E27FC236}">
                <a16:creationId xmlns:a16="http://schemas.microsoft.com/office/drawing/2014/main" id="{DF00EFC3-06D1-894C-BB44-EDDF983A4910}"/>
              </a:ext>
            </a:extLst>
          </p:cNvPr>
          <p:cNvSpPr txBox="1"/>
          <p:nvPr/>
        </p:nvSpPr>
        <p:spPr>
          <a:xfrm>
            <a:off x="2465854" y="3168251"/>
            <a:ext cx="712054" cy="230832"/>
          </a:xfrm>
          <a:prstGeom prst="rect">
            <a:avLst/>
          </a:prstGeom>
          <a:noFill/>
        </p:spPr>
        <p:txBody>
          <a:bodyPr wrap="none" rtlCol="0">
            <a:spAutoFit/>
          </a:bodyPr>
          <a:lstStyle/>
          <a:p>
            <a:r>
              <a:rPr lang="en-AU" sz="900" dirty="0">
                <a:solidFill>
                  <a:srgbClr val="0070C0"/>
                </a:solidFill>
                <a:latin typeface="AhnbergHand" pitchFamily="2" charset="0"/>
              </a:rPr>
              <a:t>Outliers?</a:t>
            </a:r>
          </a:p>
        </p:txBody>
      </p:sp>
    </p:spTree>
    <p:extLst>
      <p:ext uri="{BB962C8B-B14F-4D97-AF65-F5344CB8AC3E}">
        <p14:creationId xmlns:p14="http://schemas.microsoft.com/office/powerpoint/2010/main" val="3827780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65FA-DAF8-7C48-A523-8DC4EA8D895E}"/>
              </a:ext>
            </a:extLst>
          </p:cNvPr>
          <p:cNvSpPr>
            <a:spLocks noGrp="1"/>
          </p:cNvSpPr>
          <p:nvPr>
            <p:ph type="title"/>
          </p:nvPr>
        </p:nvSpPr>
        <p:spPr/>
        <p:txBody>
          <a:bodyPr/>
          <a:lstStyle/>
          <a:p>
            <a:r>
              <a:rPr lang="en-AU" dirty="0"/>
              <a:t>Approaches to Anomaly Detection</a:t>
            </a:r>
          </a:p>
        </p:txBody>
      </p:sp>
      <p:sp>
        <p:nvSpPr>
          <p:cNvPr id="3" name="Content Placeholder 2">
            <a:extLst>
              <a:ext uri="{FF2B5EF4-FFF2-40B4-BE49-F238E27FC236}">
                <a16:creationId xmlns:a16="http://schemas.microsoft.com/office/drawing/2014/main" id="{6C4DCD8F-1384-5F4A-AFC4-B71EF8532090}"/>
              </a:ext>
            </a:extLst>
          </p:cNvPr>
          <p:cNvSpPr>
            <a:spLocks noGrp="1"/>
          </p:cNvSpPr>
          <p:nvPr>
            <p:ph idx="1"/>
          </p:nvPr>
        </p:nvSpPr>
        <p:spPr/>
        <p:txBody>
          <a:bodyPr>
            <a:normAutofit/>
          </a:bodyPr>
          <a:lstStyle/>
          <a:p>
            <a:pPr marL="0" indent="0">
              <a:buNone/>
            </a:pPr>
            <a:r>
              <a:rPr lang="en-AU" b="1" dirty="0"/>
              <a:t>III – Heuristics</a:t>
            </a:r>
          </a:p>
          <a:p>
            <a:pPr lvl="1"/>
            <a:r>
              <a:rPr lang="en-AU" dirty="0"/>
              <a:t>Feed updates into an analyser</a:t>
            </a:r>
          </a:p>
          <a:p>
            <a:pPr lvl="1"/>
            <a:r>
              <a:rPr lang="en-AU" dirty="0"/>
              <a:t>Generate a n-dimensional ‘score’ for the update</a:t>
            </a:r>
          </a:p>
          <a:p>
            <a:pPr lvl="1"/>
            <a:r>
              <a:rPr lang="en-AU" dirty="0"/>
              <a:t>Use thresholds to pick out out candidate anomalies</a:t>
            </a:r>
          </a:p>
          <a:p>
            <a:pPr lvl="1"/>
            <a:endParaRPr lang="en-AU" dirty="0"/>
          </a:p>
          <a:p>
            <a:pPr lvl="1"/>
            <a:endParaRPr lang="en-AU" dirty="0"/>
          </a:p>
          <a:p>
            <a:pPr lvl="1"/>
            <a:r>
              <a:rPr lang="en-AU" dirty="0"/>
              <a:t>Which is the focus of this project…</a:t>
            </a:r>
          </a:p>
          <a:p>
            <a:pPr lvl="1"/>
            <a:endParaRPr lang="en-AU" dirty="0"/>
          </a:p>
          <a:p>
            <a:pPr lvl="1"/>
            <a:endParaRPr lang="en-AU" dirty="0"/>
          </a:p>
        </p:txBody>
      </p:sp>
    </p:spTree>
    <p:extLst>
      <p:ext uri="{BB962C8B-B14F-4D97-AF65-F5344CB8AC3E}">
        <p14:creationId xmlns:p14="http://schemas.microsoft.com/office/powerpoint/2010/main" val="853518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2ED31-F71C-5A45-8074-BEC9B901739B}"/>
              </a:ext>
            </a:extLst>
          </p:cNvPr>
          <p:cNvSpPr>
            <a:spLocks noGrp="1"/>
          </p:cNvSpPr>
          <p:nvPr>
            <p:ph type="title"/>
          </p:nvPr>
        </p:nvSpPr>
        <p:spPr/>
        <p:txBody>
          <a:bodyPr/>
          <a:lstStyle/>
          <a:p>
            <a:r>
              <a:rPr lang="en-AU" dirty="0"/>
              <a:t>BGP is a Chatty Protocol</a:t>
            </a:r>
          </a:p>
        </p:txBody>
      </p:sp>
      <p:sp>
        <p:nvSpPr>
          <p:cNvPr id="3" name="Content Placeholder 2">
            <a:extLst>
              <a:ext uri="{FF2B5EF4-FFF2-40B4-BE49-F238E27FC236}">
                <a16:creationId xmlns:a16="http://schemas.microsoft.com/office/drawing/2014/main" id="{F43B6402-7D2C-D448-9BAC-8B08BFAA6BBC}"/>
              </a:ext>
            </a:extLst>
          </p:cNvPr>
          <p:cNvSpPr>
            <a:spLocks noGrp="1"/>
          </p:cNvSpPr>
          <p:nvPr>
            <p:ph idx="1"/>
          </p:nvPr>
        </p:nvSpPr>
        <p:spPr/>
        <p:txBody>
          <a:bodyPr>
            <a:normAutofit lnSpcReduction="10000"/>
          </a:bodyPr>
          <a:lstStyle/>
          <a:p>
            <a:r>
              <a:rPr lang="en-AU" dirty="0"/>
              <a:t>It’s a distance vector protocol</a:t>
            </a:r>
          </a:p>
          <a:p>
            <a:r>
              <a:rPr lang="en-AU" dirty="0"/>
              <a:t>Which means that it converges through exhaustion via progressive refinement, not through direct computation </a:t>
            </a:r>
            <a:r>
              <a:rPr lang="en-AU" sz="1500" dirty="0"/>
              <a:t>(as is the case with SPF protocols)</a:t>
            </a:r>
            <a:endParaRPr lang="en-AU" dirty="0"/>
          </a:p>
          <a:p>
            <a:r>
              <a:rPr lang="en-AU" dirty="0"/>
              <a:t>Which also implies that there are transient states that are not stable </a:t>
            </a:r>
          </a:p>
          <a:p>
            <a:r>
              <a:rPr lang="en-AU" dirty="0"/>
              <a:t>Which implies that when we look for anomalies in BGP updates there is a huge amount of BGP chaff to work through!</a:t>
            </a:r>
          </a:p>
          <a:p>
            <a:pPr marL="0" indent="0">
              <a:buNone/>
            </a:pPr>
            <a:endParaRPr lang="en-AU" dirty="0"/>
          </a:p>
          <a:p>
            <a:endParaRPr lang="en-AU" dirty="0"/>
          </a:p>
        </p:txBody>
      </p:sp>
    </p:spTree>
    <p:extLst>
      <p:ext uri="{BB962C8B-B14F-4D97-AF65-F5344CB8AC3E}">
        <p14:creationId xmlns:p14="http://schemas.microsoft.com/office/powerpoint/2010/main" val="1915372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C5768-DA26-824E-905C-97AF6C53362B}"/>
              </a:ext>
            </a:extLst>
          </p:cNvPr>
          <p:cNvSpPr>
            <a:spLocks noGrp="1"/>
          </p:cNvSpPr>
          <p:nvPr>
            <p:ph type="title"/>
          </p:nvPr>
        </p:nvSpPr>
        <p:spPr/>
        <p:txBody>
          <a:bodyPr/>
          <a:lstStyle/>
          <a:p>
            <a:r>
              <a:rPr lang="en-AU" dirty="0"/>
              <a:t>BGP Update Profile</a:t>
            </a:r>
          </a:p>
        </p:txBody>
      </p:sp>
      <p:pic>
        <p:nvPicPr>
          <p:cNvPr id="4" name="Content Placeholder 5">
            <a:extLst>
              <a:ext uri="{FF2B5EF4-FFF2-40B4-BE49-F238E27FC236}">
                <a16:creationId xmlns:a16="http://schemas.microsoft.com/office/drawing/2014/main" id="{C91FB497-0D45-5A4A-B34F-03CBA5B80AA6}"/>
              </a:ext>
            </a:extLst>
          </p:cNvPr>
          <p:cNvPicPr>
            <a:picLocks noChangeAspect="1"/>
          </p:cNvPicPr>
          <p:nvPr/>
        </p:nvPicPr>
        <p:blipFill>
          <a:blip r:embed="rId2"/>
          <a:stretch>
            <a:fillRect/>
          </a:stretch>
        </p:blipFill>
        <p:spPr>
          <a:xfrm>
            <a:off x="1321614" y="1146252"/>
            <a:ext cx="6085128" cy="3613046"/>
          </a:xfrm>
          <a:prstGeom prst="rect">
            <a:avLst/>
          </a:prstGeom>
        </p:spPr>
      </p:pic>
    </p:spTree>
    <p:extLst>
      <p:ext uri="{BB962C8B-B14F-4D97-AF65-F5344CB8AC3E}">
        <p14:creationId xmlns:p14="http://schemas.microsoft.com/office/powerpoint/2010/main" val="2849436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C5768-DA26-824E-905C-97AF6C53362B}"/>
              </a:ext>
            </a:extLst>
          </p:cNvPr>
          <p:cNvSpPr>
            <a:spLocks noGrp="1"/>
          </p:cNvSpPr>
          <p:nvPr>
            <p:ph type="title"/>
          </p:nvPr>
        </p:nvSpPr>
        <p:spPr/>
        <p:txBody>
          <a:bodyPr/>
          <a:lstStyle/>
          <a:p>
            <a:r>
              <a:rPr lang="en-AU" dirty="0"/>
              <a:t>BGP Update Profile</a:t>
            </a:r>
          </a:p>
        </p:txBody>
      </p:sp>
      <p:pic>
        <p:nvPicPr>
          <p:cNvPr id="4" name="Content Placeholder 5">
            <a:extLst>
              <a:ext uri="{FF2B5EF4-FFF2-40B4-BE49-F238E27FC236}">
                <a16:creationId xmlns:a16="http://schemas.microsoft.com/office/drawing/2014/main" id="{C91FB497-0D45-5A4A-B34F-03CBA5B80AA6}"/>
              </a:ext>
            </a:extLst>
          </p:cNvPr>
          <p:cNvPicPr>
            <a:picLocks noChangeAspect="1"/>
          </p:cNvPicPr>
          <p:nvPr/>
        </p:nvPicPr>
        <p:blipFill>
          <a:blip r:embed="rId2"/>
          <a:stretch>
            <a:fillRect/>
          </a:stretch>
        </p:blipFill>
        <p:spPr>
          <a:xfrm>
            <a:off x="1321614" y="1146252"/>
            <a:ext cx="6085128" cy="3613046"/>
          </a:xfrm>
          <a:prstGeom prst="rect">
            <a:avLst/>
          </a:prstGeom>
        </p:spPr>
      </p:pic>
      <p:sp>
        <p:nvSpPr>
          <p:cNvPr id="3" name="TextBox 2">
            <a:extLst>
              <a:ext uri="{FF2B5EF4-FFF2-40B4-BE49-F238E27FC236}">
                <a16:creationId xmlns:a16="http://schemas.microsoft.com/office/drawing/2014/main" id="{85B884AC-27FD-1B48-A608-D9DAA2B3B4ED}"/>
              </a:ext>
            </a:extLst>
          </p:cNvPr>
          <p:cNvSpPr txBox="1"/>
          <p:nvPr/>
        </p:nvSpPr>
        <p:spPr>
          <a:xfrm>
            <a:off x="7288105" y="1268016"/>
            <a:ext cx="1855895" cy="577081"/>
          </a:xfrm>
          <a:prstGeom prst="rect">
            <a:avLst/>
          </a:prstGeom>
          <a:noFill/>
        </p:spPr>
        <p:txBody>
          <a:bodyPr wrap="square" rtlCol="0">
            <a:spAutoFit/>
          </a:bodyPr>
          <a:lstStyle/>
          <a:p>
            <a:r>
              <a:rPr lang="en-AU" sz="1050" dirty="0">
                <a:solidFill>
                  <a:srgbClr val="FFC000"/>
                </a:solidFill>
                <a:latin typeface="AhnbergHand" pitchFamily="2" charset="0"/>
              </a:rPr>
              <a:t>Over 10 years the number of prefixes has more than doubled</a:t>
            </a:r>
          </a:p>
        </p:txBody>
      </p:sp>
      <p:sp>
        <p:nvSpPr>
          <p:cNvPr id="5" name="TextBox 4">
            <a:extLst>
              <a:ext uri="{FF2B5EF4-FFF2-40B4-BE49-F238E27FC236}">
                <a16:creationId xmlns:a16="http://schemas.microsoft.com/office/drawing/2014/main" id="{A23C69B9-3B8E-2043-A5C6-258138263A95}"/>
              </a:ext>
            </a:extLst>
          </p:cNvPr>
          <p:cNvSpPr txBox="1"/>
          <p:nvPr/>
        </p:nvSpPr>
        <p:spPr>
          <a:xfrm>
            <a:off x="7288105" y="3178515"/>
            <a:ext cx="1855895" cy="738664"/>
          </a:xfrm>
          <a:prstGeom prst="rect">
            <a:avLst/>
          </a:prstGeom>
          <a:noFill/>
        </p:spPr>
        <p:txBody>
          <a:bodyPr wrap="square" rtlCol="0">
            <a:spAutoFit/>
          </a:bodyPr>
          <a:lstStyle/>
          <a:p>
            <a:r>
              <a:rPr lang="en-AU" sz="1050" dirty="0">
                <a:solidFill>
                  <a:srgbClr val="00B050"/>
                </a:solidFill>
                <a:latin typeface="AhnbergHand" pitchFamily="2" charset="0"/>
              </a:rPr>
              <a:t>Number of prefix updates was stable for 4 years, then has been rising slowly</a:t>
            </a:r>
          </a:p>
        </p:txBody>
      </p:sp>
      <p:sp>
        <p:nvSpPr>
          <p:cNvPr id="6" name="TextBox 5">
            <a:extLst>
              <a:ext uri="{FF2B5EF4-FFF2-40B4-BE49-F238E27FC236}">
                <a16:creationId xmlns:a16="http://schemas.microsoft.com/office/drawing/2014/main" id="{04CE4337-CF80-A04D-AAE0-7A0CD77A11E4}"/>
              </a:ext>
            </a:extLst>
          </p:cNvPr>
          <p:cNvSpPr txBox="1"/>
          <p:nvPr/>
        </p:nvSpPr>
        <p:spPr>
          <a:xfrm>
            <a:off x="7288105" y="4037067"/>
            <a:ext cx="1855895" cy="577081"/>
          </a:xfrm>
          <a:prstGeom prst="rect">
            <a:avLst/>
          </a:prstGeom>
          <a:noFill/>
        </p:spPr>
        <p:txBody>
          <a:bodyPr wrap="square" rtlCol="0">
            <a:spAutoFit/>
          </a:bodyPr>
          <a:lstStyle/>
          <a:p>
            <a:r>
              <a:rPr lang="en-AU" sz="1050" dirty="0">
                <a:solidFill>
                  <a:srgbClr val="002060"/>
                </a:solidFill>
                <a:latin typeface="AhnbergHand" pitchFamily="2" charset="0"/>
              </a:rPr>
              <a:t>Number of prefix withdrawals has been steady</a:t>
            </a:r>
          </a:p>
        </p:txBody>
      </p:sp>
    </p:spTree>
    <p:extLst>
      <p:ext uri="{BB962C8B-B14F-4D97-AF65-F5344CB8AC3E}">
        <p14:creationId xmlns:p14="http://schemas.microsoft.com/office/powerpoint/2010/main" val="36463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A7D9C-5982-6848-9FDE-76AA5CED218F}"/>
              </a:ext>
            </a:extLst>
          </p:cNvPr>
          <p:cNvSpPr>
            <a:spLocks noGrp="1"/>
          </p:cNvSpPr>
          <p:nvPr>
            <p:ph type="title"/>
          </p:nvPr>
        </p:nvSpPr>
        <p:spPr/>
        <p:txBody>
          <a:bodyPr/>
          <a:lstStyle/>
          <a:p>
            <a:r>
              <a:rPr lang="en-AU" dirty="0"/>
              <a:t>BGP Update Profile</a:t>
            </a:r>
          </a:p>
        </p:txBody>
      </p:sp>
      <p:sp>
        <p:nvSpPr>
          <p:cNvPr id="3" name="Content Placeholder 2">
            <a:extLst>
              <a:ext uri="{FF2B5EF4-FFF2-40B4-BE49-F238E27FC236}">
                <a16:creationId xmlns:a16="http://schemas.microsoft.com/office/drawing/2014/main" id="{76D84FE3-F564-0949-AD57-F1C177F98AE2}"/>
              </a:ext>
            </a:extLst>
          </p:cNvPr>
          <p:cNvSpPr>
            <a:spLocks noGrp="1"/>
          </p:cNvSpPr>
          <p:nvPr>
            <p:ph idx="1"/>
          </p:nvPr>
        </p:nvSpPr>
        <p:spPr/>
        <p:txBody>
          <a:bodyPr/>
          <a:lstStyle/>
          <a:p>
            <a:r>
              <a:rPr lang="en-AU" dirty="0"/>
              <a:t>A conventional default-free IPv4 eBGP session at the edge of the Internet will process some 150,000 – 200,000 prefix announcements per day</a:t>
            </a:r>
          </a:p>
          <a:p>
            <a:r>
              <a:rPr lang="en-AU" dirty="0"/>
              <a:t>And some 10,000 prefix withdrawals per day</a:t>
            </a:r>
          </a:p>
          <a:p>
            <a:r>
              <a:rPr lang="en-AU" dirty="0"/>
              <a:t>This is a relatively stable profile for BGP </a:t>
            </a:r>
          </a:p>
        </p:txBody>
      </p:sp>
    </p:spTree>
    <p:extLst>
      <p:ext uri="{BB962C8B-B14F-4D97-AF65-F5344CB8AC3E}">
        <p14:creationId xmlns:p14="http://schemas.microsoft.com/office/powerpoint/2010/main" val="1557974529"/>
      </p:ext>
    </p:extLst>
  </p:cSld>
  <p:clrMapOvr>
    <a:masterClrMapping/>
  </p:clrMapOvr>
</p:sld>
</file>

<file path=ppt/theme/theme1.xml><?xml version="1.0" encoding="utf-8"?>
<a:theme xmlns:a="http://schemas.openxmlformats.org/drawingml/2006/main" name="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931AACE063D241B46B3DC5C07BA8B7" ma:contentTypeVersion="10" ma:contentTypeDescription="Create a new document." ma:contentTypeScope="" ma:versionID="bd98fdbbaec67e4b75f157998eca886c">
  <xsd:schema xmlns:xsd="http://www.w3.org/2001/XMLSchema" xmlns:xs="http://www.w3.org/2001/XMLSchema" xmlns:p="http://schemas.microsoft.com/office/2006/metadata/properties" xmlns:ns2="3aca21ad-443f-4e74-b301-f32116a9d1a4" xmlns:ns3="52337f47-1ee8-4d8a-8e13-f0ec0e135c4a" targetNamespace="http://schemas.microsoft.com/office/2006/metadata/properties" ma:root="true" ma:fieldsID="6b245aacfd89b37bd22b2fecf0e8fa23" ns2:_="" ns3:_="">
    <xsd:import namespace="3aca21ad-443f-4e74-b301-f32116a9d1a4"/>
    <xsd:import namespace="52337f47-1ee8-4d8a-8e13-f0ec0e135c4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ca21ad-443f-4e74-b301-f32116a9d1a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2337f47-1ee8-4d8a-8e13-f0ec0e135c4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3A08F6D-A536-4610-A4C9-496C930E34AE}">
  <ds:schemaRefs>
    <ds:schemaRef ds:uri="http://schemas.microsoft.com/sharepoint/v3/contenttype/forms"/>
  </ds:schemaRefs>
</ds:datastoreItem>
</file>

<file path=customXml/itemProps2.xml><?xml version="1.0" encoding="utf-8"?>
<ds:datastoreItem xmlns:ds="http://schemas.openxmlformats.org/officeDocument/2006/customXml" ds:itemID="{EDF7528C-DB6D-469C-BEE9-DCC7929083F3}">
  <ds:schemaRefs>
    <ds:schemaRef ds:uri="3aca21ad-443f-4e74-b301-f32116a9d1a4"/>
    <ds:schemaRef ds:uri="52337f47-1ee8-4d8a-8e13-f0ec0e135c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27E03BB-D7D6-4D85-AD91-DA228D7BF1D5}">
  <ds:schemaRefs>
    <ds:schemaRef ds:uri="52337f47-1ee8-4d8a-8e13-f0ec0e135c4a"/>
    <ds:schemaRef ds:uri="http://purl.org/dc/dcmitype/"/>
    <ds:schemaRef ds:uri="http://schemas.openxmlformats.org/package/2006/metadata/core-properties"/>
    <ds:schemaRef ds:uri="http://www.w3.org/XML/1998/namespace"/>
    <ds:schemaRef ds:uri="http://schemas.microsoft.com/office/infopath/2007/PartnerControls"/>
    <ds:schemaRef ds:uri="http://purl.org/dc/terms/"/>
    <ds:schemaRef ds:uri="http://schemas.microsoft.com/office/2006/documentManagement/types"/>
    <ds:schemaRef ds:uri="3aca21ad-443f-4e74-b301-f32116a9d1a4"/>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APNIC33PowerPointTemplateFinal.potx</Template>
  <TotalTime>0</TotalTime>
  <Words>969</Words>
  <Application>Microsoft Macintosh PowerPoint</Application>
  <PresentationFormat>On-screen Show (16:9)</PresentationFormat>
  <Paragraphs>124</Paragraphs>
  <Slides>24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AhnbergHand</vt:lpstr>
      <vt:lpstr>Arial</vt:lpstr>
      <vt:lpstr>Calibri</vt:lpstr>
      <vt:lpstr>Courier New</vt:lpstr>
      <vt:lpstr>APNIC33PowerPointTemplateFinal</vt:lpstr>
      <vt:lpstr>Custom Design</vt:lpstr>
      <vt:lpstr>Detecting BGP Anomalies</vt:lpstr>
      <vt:lpstr>BGP Anomaly Detection</vt:lpstr>
      <vt:lpstr>Approaches to Anomaly Detection</vt:lpstr>
      <vt:lpstr>Approaches to Anomaly Detection</vt:lpstr>
      <vt:lpstr>Approaches to Anomaly Detection</vt:lpstr>
      <vt:lpstr>BGP is a Chatty Protocol</vt:lpstr>
      <vt:lpstr>BGP Update Profile</vt:lpstr>
      <vt:lpstr>BGP Update Profile</vt:lpstr>
      <vt:lpstr>BGP Update Profile</vt:lpstr>
      <vt:lpstr>BGP Update Profile</vt:lpstr>
      <vt:lpstr>BGP Prefix Updates – IPv4</vt:lpstr>
      <vt:lpstr>BGP Prefix Updates – IPv6</vt:lpstr>
      <vt:lpstr>BGP AS Adjacency Updates - IPv4</vt:lpstr>
      <vt:lpstr>BGP AS Adjacency Updates – V6</vt:lpstr>
      <vt:lpstr>BGP Updates and Information Content</vt:lpstr>
      <vt:lpstr>BGP Update Processing</vt:lpstr>
      <vt:lpstr>What is “interesting” in BGP Updates?</vt:lpstr>
      <vt:lpstr>Interest and Intent Filtering</vt:lpstr>
      <vt:lpstr>This Project</vt:lpstr>
      <vt:lpstr>Overall Architecture</vt:lpstr>
      <vt:lpstr>Reporting</vt:lpstr>
      <vt:lpstr>Current Status</vt:lpstr>
      <vt:lpstr>Interested in this work?</vt:lpstr>
      <vt:lpstr>APNIC’s Role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APNIC PowerPoint Template</dc:title>
  <dc:creator>Rebekah</dc:creator>
  <cp:lastModifiedBy>Geoff Huston</cp:lastModifiedBy>
  <cp:revision>1</cp:revision>
  <dcterms:created xsi:type="dcterms:W3CDTF">2014-08-25T06:17:12Z</dcterms:created>
  <dcterms:modified xsi:type="dcterms:W3CDTF">2019-09-02T01:01:04Z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0x0101001C931AACE063D241B46B3DC5C07BA8B7</vt:lpwstr>
  </property>
</Properties>
</file>