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0"/>
  </p:notesMasterIdLst>
  <p:sldIdLst>
    <p:sldId id="269" r:id="rId5"/>
    <p:sldId id="270" r:id="rId6"/>
    <p:sldId id="271" r:id="rId7"/>
    <p:sldId id="272"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73" r:id="rId21"/>
    <p:sldId id="288" r:id="rId22"/>
    <p:sldId id="289" r:id="rId23"/>
    <p:sldId id="290" r:id="rId24"/>
    <p:sldId id="291" r:id="rId25"/>
    <p:sldId id="292" r:id="rId26"/>
    <p:sldId id="293" r:id="rId27"/>
    <p:sldId id="274" r:id="rId28"/>
    <p:sldId id="275" r:id="rId29"/>
    <p:sldId id="294" r:id="rId30"/>
    <p:sldId id="295" r:id="rId31"/>
    <p:sldId id="296" r:id="rId32"/>
    <p:sldId id="297" r:id="rId33"/>
    <p:sldId id="298" r:id="rId34"/>
    <p:sldId id="299" r:id="rId35"/>
    <p:sldId id="300" r:id="rId36"/>
    <p:sldId id="301" r:id="rId37"/>
    <p:sldId id="302" r:id="rId38"/>
    <p:sldId id="268" r:id="rId39"/>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FE6"/>
          </a:solidFill>
        </a:fill>
      </a:tcStyle>
    </a:wholeTbl>
    <a:band2H>
      <a:tcTxStyle/>
      <a:tcStyle>
        <a:tcBdr/>
        <a:fill>
          <a:solidFill>
            <a:srgbClr val="E6E8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CACE"/>
          </a:solidFill>
        </a:fill>
      </a:tcStyle>
    </a:wholeTbl>
    <a:band2H>
      <a:tcTxStyle/>
      <a:tcStyle>
        <a:tcBdr/>
        <a:fill>
          <a:solidFill>
            <a:srgbClr val="E9E6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DCA"/>
          </a:solidFill>
        </a:fill>
      </a:tcStyle>
    </a:wholeTbl>
    <a:band2H>
      <a:tcTxStyle/>
      <a:tcStyle>
        <a:tcBdr/>
        <a:fill>
          <a:solidFill>
            <a:srgbClr val="FFF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61" d="100"/>
          <a:sy n="161" d="100"/>
        </p:scale>
        <p:origin x="784"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550" y="497514"/>
            <a:ext cx="8208915" cy="1620180"/>
          </a:xfrm>
          <a:prstGeom prst="rect">
            <a:avLst/>
          </a:prstGeom>
        </p:spPr>
        <p:txBody>
          <a:bodyPr/>
          <a:lstStyle>
            <a:lvl1pPr>
              <a:defRPr sz="5400"/>
            </a:lvl1pPr>
          </a:lstStyle>
          <a:p>
            <a:r>
              <a:t>Title Text</a:t>
            </a:r>
          </a:p>
        </p:txBody>
      </p:sp>
      <p:sp>
        <p:nvSpPr>
          <p:cNvPr id="13" name="Body Level One…"/>
          <p:cNvSpPr txBox="1">
            <a:spLocks noGrp="1"/>
          </p:cNvSpPr>
          <p:nvPr>
            <p:ph type="body" sz="half" idx="1"/>
          </p:nvPr>
        </p:nvSpPr>
        <p:spPr>
          <a:xfrm>
            <a:off x="539550" y="2171700"/>
            <a:ext cx="8208915" cy="1314450"/>
          </a:xfrm>
          <a:prstGeom prst="rect">
            <a:avLst/>
          </a:prstGeom>
        </p:spPr>
        <p:txBody>
          <a:bodyPr/>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Body Level One</a:t>
            </a:r>
          </a:p>
          <a:p>
            <a:pPr lvl="1"/>
            <a:r>
              <a:t>Body Level Two</a:t>
            </a:r>
          </a:p>
          <a:p>
            <a:pPr lvl="2"/>
            <a:r>
              <a:t>Body Level Three</a:t>
            </a:r>
          </a:p>
          <a:p>
            <a:pPr lvl="3"/>
            <a:r>
              <a:t>Body Level Four</a:t>
            </a:r>
          </a:p>
          <a:p>
            <a:pPr lvl="4"/>
            <a:r>
              <a:t>Body Level Five</a:t>
            </a:r>
          </a:p>
        </p:txBody>
      </p:sp>
      <p:pic>
        <p:nvPicPr>
          <p:cNvPr id="14" name="APRICOT 2020_Powerpoint graphic 16-9 01 copy_APRICOT-2015_Powerpoint-graphic-04.pdf" descr="APRICOT 2020_Powerpoint graphic 16-9 01 copy_APRICOT-2015_Powerpoint-graphic-04.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15" name="Slide Number"/>
          <p:cNvSpPr txBox="1">
            <a:spLocks noGrp="1"/>
          </p:cNvSpPr>
          <p:nvPr>
            <p:ph type="sldNum" sz="quarter" idx="2"/>
          </p:nvPr>
        </p:nvSpPr>
        <p:spPr>
          <a:xfrm>
            <a:off x="6426199" y="4640263"/>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2">
    <p:spTree>
      <p:nvGrpSpPr>
        <p:cNvPr id="1" name=""/>
        <p:cNvGrpSpPr/>
        <p:nvPr/>
      </p:nvGrpSpPr>
      <p:grpSpPr>
        <a:xfrm>
          <a:off x="0" y="0"/>
          <a:ext cx="0" cy="0"/>
          <a:chOff x="0" y="0"/>
          <a:chExt cx="0" cy="0"/>
        </a:xfrm>
      </p:grpSpPr>
      <p:sp>
        <p:nvSpPr>
          <p:cNvPr id="104" name="Title Text"/>
          <p:cNvSpPr txBox="1">
            <a:spLocks noGrp="1"/>
          </p:cNvSpPr>
          <p:nvPr>
            <p:ph type="title"/>
          </p:nvPr>
        </p:nvSpPr>
        <p:spPr>
          <a:prstGeom prst="rect">
            <a:avLst/>
          </a:prstGeom>
        </p:spPr>
        <p:txBody>
          <a:bodyPr/>
          <a:lstStyle/>
          <a:p>
            <a:r>
              <a:t>Title Text</a:t>
            </a:r>
          </a:p>
        </p:txBody>
      </p:sp>
      <p:sp>
        <p:nvSpPr>
          <p:cNvPr id="10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106"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14" name="Title Text"/>
          <p:cNvSpPr txBox="1">
            <a:spLocks noGrp="1"/>
          </p:cNvSpPr>
          <p:nvPr>
            <p:ph type="title"/>
          </p:nvPr>
        </p:nvSpPr>
        <p:spPr>
          <a:prstGeom prst="rect">
            <a:avLst/>
          </a:prstGeom>
        </p:spPr>
        <p:txBody>
          <a:bodyPr/>
          <a:lstStyle/>
          <a:p>
            <a:r>
              <a:t>Title Text</a:t>
            </a:r>
          </a:p>
        </p:txBody>
      </p:sp>
      <p:sp>
        <p:nvSpPr>
          <p:cNvPr id="115" name="Body Level One…"/>
          <p:cNvSpPr txBox="1">
            <a:spLocks noGrp="1"/>
          </p:cNvSpPr>
          <p:nvPr>
            <p:ph type="body" sz="half" idx="1"/>
          </p:nvPr>
        </p:nvSpPr>
        <p:spPr>
          <a:xfrm>
            <a:off x="395536" y="1200150"/>
            <a:ext cx="4104457" cy="3423829"/>
          </a:xfrm>
          <a:prstGeom prst="rect">
            <a:avLst/>
          </a:prstGeom>
        </p:spPr>
        <p:txBody>
          <a:bodyPr/>
          <a:lstStyle>
            <a:lvl1pPr>
              <a:defRPr sz="2000"/>
            </a:lvl1pPr>
            <a:lvl2pPr marL="563032" indent="-296333">
              <a:defRPr sz="2000"/>
            </a:lvl2pPr>
            <a:lvl3pPr marL="882650" indent="-349250">
              <a:defRPr sz="2000"/>
            </a:lvl3pPr>
            <a:lvl4pPr marL="1625600" indent="-254000">
              <a:defRPr sz="2000"/>
            </a:lvl4pPr>
            <a:lvl5pPr marL="2082800" indent="-254000">
              <a:defRPr sz="2000"/>
            </a:lvl5pPr>
          </a:lstStyle>
          <a:p>
            <a:r>
              <a:t>Body Level One</a:t>
            </a:r>
          </a:p>
          <a:p>
            <a:pPr lvl="1"/>
            <a:r>
              <a:t>Body Level Two</a:t>
            </a:r>
          </a:p>
          <a:p>
            <a:pPr lvl="2"/>
            <a:r>
              <a:t>Body Level Three</a:t>
            </a:r>
          </a:p>
          <a:p>
            <a:pPr lvl="3"/>
            <a:r>
              <a:t>Body Level Four</a:t>
            </a:r>
          </a:p>
          <a:p>
            <a:pPr lvl="4"/>
            <a:r>
              <a:t>Body Level Five</a:t>
            </a:r>
          </a:p>
        </p:txBody>
      </p:sp>
      <p:pic>
        <p:nvPicPr>
          <p:cNvPr id="116"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24" name="Title Text"/>
          <p:cNvSpPr txBox="1">
            <a:spLocks noGrp="1"/>
          </p:cNvSpPr>
          <p:nvPr>
            <p:ph type="title"/>
          </p:nvPr>
        </p:nvSpPr>
        <p:spPr>
          <a:prstGeom prst="rect">
            <a:avLst/>
          </a:prstGeom>
        </p:spPr>
        <p:txBody>
          <a:bodyPr/>
          <a:lstStyle/>
          <a:p>
            <a:r>
              <a:t>Title Text</a:t>
            </a:r>
          </a:p>
        </p:txBody>
      </p:sp>
      <p:pic>
        <p:nvPicPr>
          <p:cNvPr id="125"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33"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41" name="APRICOT 2020_Powerpoint graphic 16-9 01 copy_APRICOT-2015_Powerpoint-graphic-02.pdf" descr="APRICOT 2020_Powerpoint graphic 16-9 01 copy_APRICOT-2015_Powerpoint-graphic-02.pdf"/>
          <p:cNvPicPr>
            <a:picLocks noChangeAspect="1"/>
          </p:cNvPicPr>
          <p:nvPr/>
        </p:nvPicPr>
        <p:blipFill>
          <a:blip r:embed="rId2"/>
          <a:stretch>
            <a:fillRect/>
          </a:stretch>
        </p:blipFill>
        <p:spPr>
          <a:xfrm>
            <a:off x="0" y="950"/>
            <a:ext cx="9144000" cy="5141600"/>
          </a:xfrm>
          <a:prstGeom prst="rect">
            <a:avLst/>
          </a:prstGeom>
          <a:ln w="12700">
            <a:miter lim="400000"/>
          </a:ln>
        </p:spPr>
      </p:pic>
      <p:sp>
        <p:nvSpPr>
          <p:cNvPr id="142" name="Slide Number"/>
          <p:cNvSpPr txBox="1">
            <a:spLocks noGrp="1"/>
          </p:cNvSpPr>
          <p:nvPr>
            <p:ph type="sldNum" sz="quarter" idx="2"/>
          </p:nvPr>
        </p:nvSpPr>
        <p:spPr>
          <a:xfrm>
            <a:off x="6426199" y="4640263"/>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lour background title + content">
    <p:spTree>
      <p:nvGrpSpPr>
        <p:cNvPr id="1" name=""/>
        <p:cNvGrpSpPr/>
        <p:nvPr/>
      </p:nvGrpSpPr>
      <p:grpSpPr>
        <a:xfrm>
          <a:off x="0" y="0"/>
          <a:ext cx="0" cy="0"/>
          <a:chOff x="0" y="0"/>
          <a:chExt cx="0" cy="0"/>
        </a:xfrm>
      </p:grpSpPr>
      <p:sp>
        <p:nvSpPr>
          <p:cNvPr id="31" name="Title 1"/>
          <p:cNvSpPr txBox="1"/>
          <p:nvPr/>
        </p:nvSpPr>
        <p:spPr>
          <a:xfrm>
            <a:off x="395535" y="205978"/>
            <a:ext cx="8352929"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defRPr sz="3600" b="1">
                <a:latin typeface="Arial"/>
                <a:ea typeface="Arial"/>
                <a:cs typeface="Arial"/>
                <a:sym typeface="Arial"/>
              </a:defRPr>
            </a:lvl1pPr>
          </a:lstStyle>
          <a:p>
            <a:r>
              <a:t>Click to edit Master title style</a:t>
            </a:r>
          </a:p>
        </p:txBody>
      </p:sp>
      <p:sp>
        <p:nvSpPr>
          <p:cNvPr id="3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33" name="APRICOT 2020_Powerpoint graphic 16-9 01 copy_APRICOT-2015_Powerpoint-graphic-04.pdf" descr="APRICOT 2020_Powerpoint graphic 16-9 01 copy_APRICOT-2015_Powerpoint-graphic-04.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34" name="Slide Number"/>
          <p:cNvSpPr txBox="1">
            <a:spLocks noGrp="1"/>
          </p:cNvSpPr>
          <p:nvPr>
            <p:ph type="sldNum" sz="quarter" idx="2"/>
          </p:nvPr>
        </p:nvSpPr>
        <p:spPr>
          <a:xfrm>
            <a:off x="8996237" y="5003866"/>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2">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9" name="Title Text"/>
          <p:cNvSpPr txBox="1">
            <a:spLocks noGrp="1"/>
          </p:cNvSpPr>
          <p:nvPr>
            <p:ph type="title"/>
          </p:nvPr>
        </p:nvSpPr>
        <p:spPr>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74" name="Title Text"/>
          <p:cNvSpPr txBox="1">
            <a:spLocks noGrp="1"/>
          </p:cNvSpPr>
          <p:nvPr>
            <p:ph type="title"/>
          </p:nvPr>
        </p:nvSpPr>
        <p:spPr>
          <a:xfrm>
            <a:off x="539550" y="497514"/>
            <a:ext cx="8208915" cy="1620180"/>
          </a:xfrm>
          <a:prstGeom prst="rect">
            <a:avLst/>
          </a:prstGeom>
        </p:spPr>
        <p:txBody>
          <a:bodyPr/>
          <a:lstStyle>
            <a:lvl1pPr>
              <a:defRPr sz="5400"/>
            </a:lvl1pPr>
          </a:lstStyle>
          <a:p>
            <a:r>
              <a:t>Title Text</a:t>
            </a:r>
          </a:p>
        </p:txBody>
      </p:sp>
      <p:sp>
        <p:nvSpPr>
          <p:cNvPr id="75" name="Body Level One…"/>
          <p:cNvSpPr txBox="1">
            <a:spLocks noGrp="1"/>
          </p:cNvSpPr>
          <p:nvPr>
            <p:ph type="body" sz="half" idx="1"/>
          </p:nvPr>
        </p:nvSpPr>
        <p:spPr>
          <a:xfrm>
            <a:off x="539550" y="2171700"/>
            <a:ext cx="8208915" cy="1314450"/>
          </a:xfrm>
          <a:prstGeom prst="rect">
            <a:avLst/>
          </a:prstGeom>
        </p:spPr>
        <p:txBody>
          <a:bodyPr/>
          <a:lstStyle>
            <a:lvl1pPr marL="0" indent="0">
              <a:buSzTx/>
              <a:buFontTx/>
              <a:buNone/>
            </a:lvl1pPr>
            <a:lvl2pPr marL="0" indent="0">
              <a:buSzTx/>
              <a:buFontTx/>
              <a:buNone/>
            </a:lvl2pPr>
            <a:lvl3pPr marL="0" indent="0">
              <a:buSzTx/>
              <a:buFontTx/>
              <a:buNone/>
            </a:lvl3pPr>
            <a:lvl4pPr marL="0" indent="0">
              <a:buSzTx/>
              <a:buFontTx/>
              <a:buNone/>
            </a:lvl4pPr>
            <a:lvl5pPr marL="0" indent="0">
              <a:buSzTx/>
              <a:buFontTx/>
              <a:buNone/>
            </a:lvl5pPr>
          </a:lstStyle>
          <a:p>
            <a:r>
              <a:t>Body Level One</a:t>
            </a:r>
          </a:p>
          <a:p>
            <a:pPr lvl="1"/>
            <a:r>
              <a:t>Body Level Two</a:t>
            </a:r>
          </a:p>
          <a:p>
            <a:pPr lvl="2"/>
            <a:r>
              <a:t>Body Level Three</a:t>
            </a:r>
          </a:p>
          <a:p>
            <a:pPr lvl="3"/>
            <a:r>
              <a:t>Body Level Four</a:t>
            </a:r>
          </a:p>
          <a:p>
            <a:pPr lvl="4"/>
            <a:r>
              <a:t>Body Level Five</a:t>
            </a:r>
          </a:p>
        </p:txBody>
      </p:sp>
      <p:pic>
        <p:nvPicPr>
          <p:cNvPr id="76"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77" name="Slide Number"/>
          <p:cNvSpPr txBox="1">
            <a:spLocks noGrp="1"/>
          </p:cNvSpPr>
          <p:nvPr>
            <p:ph type="sldNum" sz="quarter" idx="2"/>
          </p:nvPr>
        </p:nvSpPr>
        <p:spPr>
          <a:xfrm>
            <a:off x="6426199" y="4640263"/>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86"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lour background title + content">
    <p:spTree>
      <p:nvGrpSpPr>
        <p:cNvPr id="1" name=""/>
        <p:cNvGrpSpPr/>
        <p:nvPr/>
      </p:nvGrpSpPr>
      <p:grpSpPr>
        <a:xfrm>
          <a:off x="0" y="0"/>
          <a:ext cx="0" cy="0"/>
          <a:chOff x="0" y="0"/>
          <a:chExt cx="0" cy="0"/>
        </a:xfrm>
      </p:grpSpPr>
      <p:sp>
        <p:nvSpPr>
          <p:cNvPr id="94" name="Title 1"/>
          <p:cNvSpPr txBox="1"/>
          <p:nvPr/>
        </p:nvSpPr>
        <p:spPr>
          <a:xfrm>
            <a:off x="395535" y="205978"/>
            <a:ext cx="8352929"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defRPr sz="3600" b="1">
                <a:latin typeface="Arial"/>
                <a:ea typeface="Arial"/>
                <a:cs typeface="Arial"/>
                <a:sym typeface="Arial"/>
              </a:defRPr>
            </a:lvl1pPr>
          </a:lstStyle>
          <a:p>
            <a:r>
              <a:t>Click to edit Master title style</a:t>
            </a:r>
          </a:p>
        </p:txBody>
      </p:sp>
      <p:sp>
        <p:nvSpPr>
          <p:cNvPr id="9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96" name="APRICOT 2020_Powerpoint graphic 16-9 01 copy_APRICOT-2015_Powerpoint-graphic-03.pdf" descr="APRICOT 2020_Powerpoint graphic 16-9 01 copy_APRICOT-2015_Powerpoint-graphic-03.pdf"/>
          <p:cNvPicPr>
            <a:picLocks noChangeAspect="1"/>
          </p:cNvPicPr>
          <p:nvPr/>
        </p:nvPicPr>
        <p:blipFill>
          <a:blip r:embed="rId2"/>
          <a:stretch>
            <a:fillRect/>
          </a:stretch>
        </p:blipFill>
        <p:spPr>
          <a:xfrm>
            <a:off x="0" y="951"/>
            <a:ext cx="9144000" cy="5141598"/>
          </a:xfrm>
          <a:prstGeom prst="rect">
            <a:avLst/>
          </a:prstGeom>
          <a:ln w="12700">
            <a:miter lim="400000"/>
          </a:ln>
        </p:spPr>
      </p:pic>
      <p:sp>
        <p:nvSpPr>
          <p:cNvPr id="97" name="Slide Number"/>
          <p:cNvSpPr txBox="1">
            <a:spLocks noGrp="1"/>
          </p:cNvSpPr>
          <p:nvPr>
            <p:ph type="sldNum" sz="quarter" idx="2"/>
          </p:nvPr>
        </p:nvSpPr>
        <p:spPr>
          <a:xfrm>
            <a:off x="8996237" y="5003866"/>
            <a:ext cx="127001" cy="1270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95536" y="205978"/>
            <a:ext cx="8352929"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Title Text</a:t>
            </a:r>
          </a:p>
        </p:txBody>
      </p:sp>
      <p:sp>
        <p:nvSpPr>
          <p:cNvPr id="3" name="Body Level One…"/>
          <p:cNvSpPr txBox="1">
            <a:spLocks noGrp="1"/>
          </p:cNvSpPr>
          <p:nvPr>
            <p:ph type="body" idx="1"/>
          </p:nvPr>
        </p:nvSpPr>
        <p:spPr>
          <a:xfrm>
            <a:off x="395536" y="1200150"/>
            <a:ext cx="8352929" cy="3423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4" name="APRICOT 2020_Powerpoint graphic 16-9 01 copy_APRICOT-2015_Powerpoint-graphic-04.pdf" descr="APRICOT 2020_Powerpoint graphic 16-9 01 copy_APRICOT-2015_Powerpoint-graphic-04.pdf"/>
          <p:cNvPicPr>
            <a:picLocks noChangeAspect="1"/>
          </p:cNvPicPr>
          <p:nvPr/>
        </p:nvPicPr>
        <p:blipFill>
          <a:blip r:embed="rId16"/>
          <a:stretch>
            <a:fillRect/>
          </a:stretch>
        </p:blipFill>
        <p:spPr>
          <a:xfrm>
            <a:off x="0" y="951"/>
            <a:ext cx="9144000" cy="5141598"/>
          </a:xfrm>
          <a:prstGeom prst="rect">
            <a:avLst/>
          </a:prstGeom>
          <a:ln w="12700">
            <a:miter lim="400000"/>
          </a:ln>
        </p:spPr>
      </p:pic>
      <p:sp>
        <p:nvSpPr>
          <p:cNvPr id="5" name="Slide Number"/>
          <p:cNvSpPr txBox="1">
            <a:spLocks noGrp="1"/>
          </p:cNvSpPr>
          <p:nvPr>
            <p:ph type="sldNum" sz="quarter" idx="2"/>
          </p:nvPr>
        </p:nvSpPr>
        <p:spPr>
          <a:xfrm>
            <a:off x="8981503" y="4983032"/>
            <a:ext cx="127001" cy="127001"/>
          </a:xfrm>
          <a:prstGeom prst="rect">
            <a:avLst/>
          </a:prstGeom>
          <a:ln w="12700">
            <a:miter lim="400000"/>
          </a:ln>
        </p:spPr>
        <p:txBody>
          <a:bodyPr wrap="none" lIns="0" tIns="0" rIns="0" bIns="0" anchor="b">
            <a:spAutoFit/>
          </a:bodyPr>
          <a:lstStyle>
            <a:lvl1pPr algn="r">
              <a:defRPr sz="800">
                <a:solidFill>
                  <a:srgbClr val="BFBFBF"/>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titleStyle>
    <p:bodyStyle>
      <a:lvl1pPr marL="266700" marR="0" indent="-26670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1pPr>
      <a:lvl2pPr marL="586738" marR="0" indent="-320038"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2pPr>
      <a:lvl3pPr marL="952500" marR="0" indent="-41910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3pPr>
      <a:lvl4pPr marL="1645920" marR="0" indent="-274319"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4pPr>
      <a:lvl5pPr marL="21031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5pPr>
      <a:lvl6pPr marL="25603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6pPr>
      <a:lvl7pPr marL="30175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7pPr>
      <a:lvl8pPr marL="34747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8pPr>
      <a:lvl9pPr marL="3931920" marR="0" indent="-274320" algn="l" defTabSz="914400" rtl="0" latinLnBrk="0">
        <a:lnSpc>
          <a:spcPct val="100000"/>
        </a:lnSpc>
        <a:spcBef>
          <a:spcPts val="1200"/>
        </a:spcBef>
        <a:spcAft>
          <a:spcPts val="0"/>
        </a:spcAft>
        <a:buClrTx/>
        <a:buSzPct val="100000"/>
        <a:buFont typeface="Arial"/>
        <a:buChar char="•"/>
        <a:tabLst/>
        <a:defRPr sz="2400" b="0"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hyperlink" Target="http://ipv4marketgroup.com/ipv4-price-trends/"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hyperlink" Target="https://lassekarstensen.wordpress.com/2019/01/03/some-ipv4-address-price-forecasting/" TargetMode="External"/><Relationship Id="rId4" Type="http://schemas.openxmlformats.org/officeDocument/2006/relationships/image" Target="../media/image25.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76475-314D-A247-BA06-0FC94B2DC1C2}"/>
              </a:ext>
            </a:extLst>
          </p:cNvPr>
          <p:cNvSpPr>
            <a:spLocks noGrp="1"/>
          </p:cNvSpPr>
          <p:nvPr>
            <p:ph type="ctrTitle"/>
          </p:nvPr>
        </p:nvSpPr>
        <p:spPr/>
        <p:txBody>
          <a:bodyPr/>
          <a:lstStyle/>
          <a:p>
            <a:r>
              <a:rPr lang="en-AU" dirty="0">
                <a:solidFill>
                  <a:schemeClr val="accent4">
                    <a:lumMod val="50000"/>
                  </a:schemeClr>
                </a:solidFill>
                <a:latin typeface="Powderfinger Type" panose="02020709070000000403" pitchFamily="49" charset="77"/>
              </a:rPr>
              <a:t>The End of Days</a:t>
            </a:r>
          </a:p>
        </p:txBody>
      </p:sp>
      <p:sp>
        <p:nvSpPr>
          <p:cNvPr id="3" name="Subtitle 2">
            <a:extLst>
              <a:ext uri="{FF2B5EF4-FFF2-40B4-BE49-F238E27FC236}">
                <a16:creationId xmlns:a16="http://schemas.microsoft.com/office/drawing/2014/main" id="{D6B8E88F-F98B-814C-AD0C-CA3901975CC1}"/>
              </a:ext>
            </a:extLst>
          </p:cNvPr>
          <p:cNvSpPr>
            <a:spLocks noGrp="1"/>
          </p:cNvSpPr>
          <p:nvPr>
            <p:ph type="subTitle" idx="1"/>
          </p:nvPr>
        </p:nvSpPr>
        <p:spPr/>
        <p:txBody>
          <a:bodyPr>
            <a:normAutofit/>
          </a:bodyPr>
          <a:lstStyle/>
          <a:p>
            <a:pPr algn="r"/>
            <a:r>
              <a:rPr lang="en-AU" sz="1800" dirty="0">
                <a:solidFill>
                  <a:schemeClr val="bg1">
                    <a:lumMod val="50000"/>
                  </a:schemeClr>
                </a:solidFill>
                <a:latin typeface="AhnbergHand" pitchFamily="2" charset="0"/>
              </a:rPr>
              <a:t>Geoff Huston</a:t>
            </a:r>
          </a:p>
          <a:p>
            <a:pPr algn="r"/>
            <a:r>
              <a:rPr lang="en-AU" sz="1800" dirty="0">
                <a:solidFill>
                  <a:schemeClr val="bg1">
                    <a:lumMod val="50000"/>
                  </a:schemeClr>
                </a:solidFill>
                <a:latin typeface="AhnbergHand" pitchFamily="2" charset="0"/>
              </a:rPr>
              <a:t>APNIC Labs</a:t>
            </a:r>
          </a:p>
        </p:txBody>
      </p:sp>
    </p:spTree>
    <p:extLst>
      <p:ext uri="{BB962C8B-B14F-4D97-AF65-F5344CB8AC3E}">
        <p14:creationId xmlns:p14="http://schemas.microsoft.com/office/powerpoint/2010/main" val="200792380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54F39-4318-E540-99BA-C0B4BD2C85F1}"/>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II – APNIC Reservations</a:t>
            </a:r>
          </a:p>
        </p:txBody>
      </p:sp>
      <p:sp>
        <p:nvSpPr>
          <p:cNvPr id="4" name="Content Placeholder 3">
            <a:extLst>
              <a:ext uri="{FF2B5EF4-FFF2-40B4-BE49-F238E27FC236}">
                <a16:creationId xmlns:a16="http://schemas.microsoft.com/office/drawing/2014/main" id="{D7B7EDCE-70F5-8D46-8A8A-F7B1C03C9FF5}"/>
              </a:ext>
            </a:extLst>
          </p:cNvPr>
          <p:cNvSpPr>
            <a:spLocks noGrp="1"/>
          </p:cNvSpPr>
          <p:nvPr>
            <p:ph idx="1"/>
          </p:nvPr>
        </p:nvSpPr>
        <p:spPr/>
        <p:txBody>
          <a:bodyPr/>
          <a:lstStyle/>
          <a:p>
            <a:endParaRPr lang="en-AU" dirty="0"/>
          </a:p>
        </p:txBody>
      </p:sp>
    </p:spTree>
    <p:extLst>
      <p:ext uri="{BB962C8B-B14F-4D97-AF65-F5344CB8AC3E}">
        <p14:creationId xmlns:p14="http://schemas.microsoft.com/office/powerpoint/2010/main" val="191095680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54F39-4318-E540-99BA-C0B4BD2C85F1}"/>
              </a:ext>
            </a:extLst>
          </p:cNvPr>
          <p:cNvSpPr>
            <a:spLocks noGrp="1"/>
          </p:cNvSpPr>
          <p:nvPr>
            <p:ph type="title"/>
          </p:nvPr>
        </p:nvSpPr>
        <p:spPr>
          <a:xfrm>
            <a:off x="628650" y="273844"/>
            <a:ext cx="8515350" cy="994172"/>
          </a:xfrm>
        </p:spPr>
        <p:txBody>
          <a:bodyPr>
            <a:normAutofit fontScale="90000"/>
          </a:bodyPr>
          <a:lstStyle/>
          <a:p>
            <a:r>
              <a:rPr lang="en-AU" dirty="0">
                <a:solidFill>
                  <a:schemeClr val="accent4">
                    <a:lumMod val="50000"/>
                  </a:schemeClr>
                </a:solidFill>
                <a:latin typeface="Powderfinger Type" panose="02020709070000000403" pitchFamily="49" charset="77"/>
              </a:rPr>
              <a:t>APNIC Reserved Address Pool Size </a:t>
            </a:r>
          </a:p>
        </p:txBody>
      </p:sp>
      <p:pic>
        <p:nvPicPr>
          <p:cNvPr id="5" name="Content Placeholder 4">
            <a:extLst>
              <a:ext uri="{FF2B5EF4-FFF2-40B4-BE49-F238E27FC236}">
                <a16:creationId xmlns:a16="http://schemas.microsoft.com/office/drawing/2014/main" id="{F8A1E54A-5BC6-A646-8F77-5079AE20B4F8}"/>
              </a:ext>
            </a:extLst>
          </p:cNvPr>
          <p:cNvPicPr>
            <a:picLocks noGrp="1" noChangeAspect="1"/>
          </p:cNvPicPr>
          <p:nvPr>
            <p:ph idx="1"/>
          </p:nvPr>
        </p:nvPicPr>
        <p:blipFill>
          <a:blip r:embed="rId2"/>
          <a:stretch>
            <a:fillRect/>
          </a:stretch>
        </p:blipFill>
        <p:spPr>
          <a:xfrm>
            <a:off x="1111470" y="1038265"/>
            <a:ext cx="5945263" cy="3831392"/>
          </a:xfrm>
        </p:spPr>
      </p:pic>
      <p:sp>
        <p:nvSpPr>
          <p:cNvPr id="6" name="Freeform 5">
            <a:extLst>
              <a:ext uri="{FF2B5EF4-FFF2-40B4-BE49-F238E27FC236}">
                <a16:creationId xmlns:a16="http://schemas.microsoft.com/office/drawing/2014/main" id="{50139914-FA88-B54B-B995-80602B544BEF}"/>
              </a:ext>
            </a:extLst>
          </p:cNvPr>
          <p:cNvSpPr/>
          <p:nvPr/>
        </p:nvSpPr>
        <p:spPr>
          <a:xfrm>
            <a:off x="6250844" y="2199714"/>
            <a:ext cx="1085951" cy="906093"/>
          </a:xfrm>
          <a:custGeom>
            <a:avLst/>
            <a:gdLst>
              <a:gd name="connsiteX0" fmla="*/ 431170 w 1447935"/>
              <a:gd name="connsiteY0" fmla="*/ 913834 h 1208124"/>
              <a:gd name="connsiteX1" fmla="*/ 1440163 w 1447935"/>
              <a:gd name="connsiteY1" fmla="*/ 756179 h 1208124"/>
              <a:gd name="connsiteX2" fmla="*/ 851583 w 1447935"/>
              <a:gd name="connsiteY2" fmla="*/ 30965 h 1208124"/>
              <a:gd name="connsiteX3" fmla="*/ 10756 w 1447935"/>
              <a:gd name="connsiteY3" fmla="*/ 241172 h 1208124"/>
              <a:gd name="connsiteX4" fmla="*/ 452190 w 1447935"/>
              <a:gd name="connsiteY4" fmla="*/ 1208124 h 1208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935" h="1208124">
                <a:moveTo>
                  <a:pt x="431170" y="913834"/>
                </a:moveTo>
                <a:cubicBezTo>
                  <a:pt x="900632" y="908579"/>
                  <a:pt x="1370094" y="903324"/>
                  <a:pt x="1440163" y="756179"/>
                </a:cubicBezTo>
                <a:cubicBezTo>
                  <a:pt x="1510232" y="609034"/>
                  <a:pt x="1089817" y="116799"/>
                  <a:pt x="851583" y="30965"/>
                </a:cubicBezTo>
                <a:cubicBezTo>
                  <a:pt x="613349" y="-54869"/>
                  <a:pt x="77321" y="44979"/>
                  <a:pt x="10756" y="241172"/>
                </a:cubicBezTo>
                <a:cubicBezTo>
                  <a:pt x="-55809" y="437365"/>
                  <a:pt x="198190" y="822744"/>
                  <a:pt x="452190" y="12081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7" name="TextBox 6">
            <a:extLst>
              <a:ext uri="{FF2B5EF4-FFF2-40B4-BE49-F238E27FC236}">
                <a16:creationId xmlns:a16="http://schemas.microsoft.com/office/drawing/2014/main" id="{CD4B0A5F-E406-A046-886B-6CC27EE7B1B7}"/>
              </a:ext>
            </a:extLst>
          </p:cNvPr>
          <p:cNvSpPr txBox="1"/>
          <p:nvPr/>
        </p:nvSpPr>
        <p:spPr>
          <a:xfrm>
            <a:off x="7457089" y="2199714"/>
            <a:ext cx="1329210" cy="300082"/>
          </a:xfrm>
          <a:prstGeom prst="rect">
            <a:avLst/>
          </a:prstGeom>
          <a:noFill/>
        </p:spPr>
        <p:txBody>
          <a:bodyPr wrap="none" rtlCol="0">
            <a:spAutoFit/>
          </a:bodyPr>
          <a:lstStyle/>
          <a:p>
            <a:r>
              <a:rPr lang="en-AU" sz="1350" dirty="0"/>
              <a:t>4,423,424 /32s</a:t>
            </a:r>
          </a:p>
        </p:txBody>
      </p:sp>
      <p:sp>
        <p:nvSpPr>
          <p:cNvPr id="8" name="Freeform 7">
            <a:extLst>
              <a:ext uri="{FF2B5EF4-FFF2-40B4-BE49-F238E27FC236}">
                <a16:creationId xmlns:a16="http://schemas.microsoft.com/office/drawing/2014/main" id="{EE499E98-A37D-AC42-B45B-F9AABA4FD338}"/>
              </a:ext>
            </a:extLst>
          </p:cNvPr>
          <p:cNvSpPr/>
          <p:nvPr/>
        </p:nvSpPr>
        <p:spPr>
          <a:xfrm>
            <a:off x="7409350" y="2435773"/>
            <a:ext cx="662798" cy="362606"/>
          </a:xfrm>
          <a:custGeom>
            <a:avLst/>
            <a:gdLst>
              <a:gd name="connsiteX0" fmla="*/ 694274 w 883730"/>
              <a:gd name="connsiteY0" fmla="*/ 0 h 483475"/>
              <a:gd name="connsiteX1" fmla="*/ 725805 w 883730"/>
              <a:gd name="connsiteY1" fmla="*/ 73572 h 483475"/>
              <a:gd name="connsiteX2" fmla="*/ 851929 w 883730"/>
              <a:gd name="connsiteY2" fmla="*/ 357351 h 483475"/>
              <a:gd name="connsiteX3" fmla="*/ 63653 w 883730"/>
              <a:gd name="connsiteY3" fmla="*/ 388882 h 483475"/>
              <a:gd name="connsiteX4" fmla="*/ 294881 w 883730"/>
              <a:gd name="connsiteY4" fmla="*/ 294289 h 483475"/>
              <a:gd name="connsiteX5" fmla="*/ 11101 w 883730"/>
              <a:gd name="connsiteY5" fmla="*/ 378372 h 483475"/>
              <a:gd name="connsiteX6" fmla="*/ 84674 w 883730"/>
              <a:gd name="connsiteY6" fmla="*/ 483475 h 48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730" h="483475">
                <a:moveTo>
                  <a:pt x="694274" y="0"/>
                </a:moveTo>
                <a:cubicBezTo>
                  <a:pt x="696901" y="7007"/>
                  <a:pt x="699529" y="14014"/>
                  <a:pt x="725805" y="73572"/>
                </a:cubicBezTo>
                <a:cubicBezTo>
                  <a:pt x="752081" y="133130"/>
                  <a:pt x="962288" y="304799"/>
                  <a:pt x="851929" y="357351"/>
                </a:cubicBezTo>
                <a:cubicBezTo>
                  <a:pt x="741570" y="409903"/>
                  <a:pt x="156494" y="399392"/>
                  <a:pt x="63653" y="388882"/>
                </a:cubicBezTo>
                <a:cubicBezTo>
                  <a:pt x="-29188" y="378372"/>
                  <a:pt x="303640" y="296041"/>
                  <a:pt x="294881" y="294289"/>
                </a:cubicBezTo>
                <a:cubicBezTo>
                  <a:pt x="286122" y="292537"/>
                  <a:pt x="46135" y="346841"/>
                  <a:pt x="11101" y="378372"/>
                </a:cubicBezTo>
                <a:cubicBezTo>
                  <a:pt x="-23933" y="409903"/>
                  <a:pt x="30370" y="446689"/>
                  <a:pt x="84674" y="4834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71208392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8D9E9-CCD2-ED4A-A4D8-313494512499}"/>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APNIC Reserved Address Age</a:t>
            </a:r>
          </a:p>
        </p:txBody>
      </p:sp>
      <p:pic>
        <p:nvPicPr>
          <p:cNvPr id="5" name="Content Placeholder 4">
            <a:extLst>
              <a:ext uri="{FF2B5EF4-FFF2-40B4-BE49-F238E27FC236}">
                <a16:creationId xmlns:a16="http://schemas.microsoft.com/office/drawing/2014/main" id="{FBABCD1C-9166-FF49-B51B-A2FED62EAE63}"/>
              </a:ext>
            </a:extLst>
          </p:cNvPr>
          <p:cNvPicPr>
            <a:picLocks noGrp="1" noChangeAspect="1"/>
          </p:cNvPicPr>
          <p:nvPr>
            <p:ph idx="1"/>
          </p:nvPr>
        </p:nvPicPr>
        <p:blipFill>
          <a:blip r:embed="rId2"/>
          <a:stretch>
            <a:fillRect/>
          </a:stretch>
        </p:blipFill>
        <p:spPr>
          <a:xfrm>
            <a:off x="1038400" y="1268016"/>
            <a:ext cx="7067201" cy="3926223"/>
          </a:xfrm>
        </p:spPr>
      </p:pic>
      <p:sp>
        <p:nvSpPr>
          <p:cNvPr id="3" name="TextBox 2">
            <a:extLst>
              <a:ext uri="{FF2B5EF4-FFF2-40B4-BE49-F238E27FC236}">
                <a16:creationId xmlns:a16="http://schemas.microsoft.com/office/drawing/2014/main" id="{1406A4F7-6FCF-D84A-B8E6-F09EB41A7AAC}"/>
              </a:ext>
            </a:extLst>
          </p:cNvPr>
          <p:cNvSpPr txBox="1"/>
          <p:nvPr/>
        </p:nvSpPr>
        <p:spPr>
          <a:xfrm>
            <a:off x="63062" y="954697"/>
            <a:ext cx="7734810" cy="507831"/>
          </a:xfrm>
          <a:prstGeom prst="rect">
            <a:avLst/>
          </a:prstGeom>
          <a:noFill/>
        </p:spPr>
        <p:txBody>
          <a:bodyPr wrap="none" rtlCol="0">
            <a:spAutoFit/>
          </a:bodyPr>
          <a:lstStyle/>
          <a:p>
            <a:r>
              <a:rPr lang="en-AU" sz="1350" dirty="0"/>
              <a:t>Looks at the start date for each currently reserved prefix to find when it was first marked “reserved”</a:t>
            </a:r>
          </a:p>
          <a:p>
            <a:r>
              <a:rPr lang="en-AU" sz="1350" dirty="0"/>
              <a:t>Public records go back to the start of 2010 for APNIC</a:t>
            </a:r>
          </a:p>
        </p:txBody>
      </p:sp>
    </p:spTree>
    <p:extLst>
      <p:ext uri="{BB962C8B-B14F-4D97-AF65-F5344CB8AC3E}">
        <p14:creationId xmlns:p14="http://schemas.microsoft.com/office/powerpoint/2010/main" val="51452705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8D9E9-CCD2-ED4A-A4D8-313494512499}"/>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APNIC Reserved Address Age</a:t>
            </a:r>
          </a:p>
        </p:txBody>
      </p:sp>
      <p:pic>
        <p:nvPicPr>
          <p:cNvPr id="5" name="Content Placeholder 4">
            <a:extLst>
              <a:ext uri="{FF2B5EF4-FFF2-40B4-BE49-F238E27FC236}">
                <a16:creationId xmlns:a16="http://schemas.microsoft.com/office/drawing/2014/main" id="{FBABCD1C-9166-FF49-B51B-A2FED62EAE63}"/>
              </a:ext>
            </a:extLst>
          </p:cNvPr>
          <p:cNvPicPr>
            <a:picLocks noGrp="1" noChangeAspect="1"/>
          </p:cNvPicPr>
          <p:nvPr>
            <p:ph idx="1"/>
          </p:nvPr>
        </p:nvPicPr>
        <p:blipFill>
          <a:blip r:embed="rId2"/>
          <a:stretch>
            <a:fillRect/>
          </a:stretch>
        </p:blipFill>
        <p:spPr>
          <a:xfrm>
            <a:off x="985345" y="1008384"/>
            <a:ext cx="7067201" cy="3926223"/>
          </a:xfrm>
        </p:spPr>
      </p:pic>
      <p:sp>
        <p:nvSpPr>
          <p:cNvPr id="3" name="Freeform 2">
            <a:extLst>
              <a:ext uri="{FF2B5EF4-FFF2-40B4-BE49-F238E27FC236}">
                <a16:creationId xmlns:a16="http://schemas.microsoft.com/office/drawing/2014/main" id="{E793A666-2954-7144-8042-AC6A6AA0956B}"/>
              </a:ext>
            </a:extLst>
          </p:cNvPr>
          <p:cNvSpPr/>
          <p:nvPr/>
        </p:nvSpPr>
        <p:spPr>
          <a:xfrm>
            <a:off x="7267768" y="1523090"/>
            <a:ext cx="362743" cy="1486346"/>
          </a:xfrm>
          <a:custGeom>
            <a:avLst/>
            <a:gdLst>
              <a:gd name="connsiteX0" fmla="*/ 473146 w 483657"/>
              <a:gd name="connsiteY0" fmla="*/ 18730 h 1981794"/>
              <a:gd name="connsiteX1" fmla="*/ 168346 w 483657"/>
              <a:gd name="connsiteY1" fmla="*/ 113323 h 1981794"/>
              <a:gd name="connsiteX2" fmla="*/ 178857 w 483657"/>
              <a:gd name="connsiteY2" fmla="*/ 880579 h 1981794"/>
              <a:gd name="connsiteX3" fmla="*/ 181 w 483657"/>
              <a:gd name="connsiteY3" fmla="*/ 1038234 h 1981794"/>
              <a:gd name="connsiteX4" fmla="*/ 147326 w 483657"/>
              <a:gd name="connsiteY4" fmla="*/ 1111806 h 1981794"/>
              <a:gd name="connsiteX5" fmla="*/ 252429 w 483657"/>
              <a:gd name="connsiteY5" fmla="*/ 1879061 h 1981794"/>
              <a:gd name="connsiteX6" fmla="*/ 483657 w 483657"/>
              <a:gd name="connsiteY6" fmla="*/ 1952634 h 198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657" h="1981794">
                <a:moveTo>
                  <a:pt x="473146" y="18730"/>
                </a:moveTo>
                <a:cubicBezTo>
                  <a:pt x="345270" y="-5794"/>
                  <a:pt x="217394" y="-30318"/>
                  <a:pt x="168346" y="113323"/>
                </a:cubicBezTo>
                <a:cubicBezTo>
                  <a:pt x="119298" y="256964"/>
                  <a:pt x="206884" y="726427"/>
                  <a:pt x="178857" y="880579"/>
                </a:cubicBezTo>
                <a:cubicBezTo>
                  <a:pt x="150829" y="1034731"/>
                  <a:pt x="5436" y="999696"/>
                  <a:pt x="181" y="1038234"/>
                </a:cubicBezTo>
                <a:cubicBezTo>
                  <a:pt x="-5074" y="1076772"/>
                  <a:pt x="105285" y="971668"/>
                  <a:pt x="147326" y="1111806"/>
                </a:cubicBezTo>
                <a:cubicBezTo>
                  <a:pt x="189367" y="1251944"/>
                  <a:pt x="196374" y="1738923"/>
                  <a:pt x="252429" y="1879061"/>
                </a:cubicBezTo>
                <a:cubicBezTo>
                  <a:pt x="308484" y="2019199"/>
                  <a:pt x="396070" y="1985916"/>
                  <a:pt x="483657" y="195263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4" name="TextBox 3">
            <a:extLst>
              <a:ext uri="{FF2B5EF4-FFF2-40B4-BE49-F238E27FC236}">
                <a16:creationId xmlns:a16="http://schemas.microsoft.com/office/drawing/2014/main" id="{91C07AA8-1B6A-784C-B7FC-77C12E8B374A}"/>
              </a:ext>
            </a:extLst>
          </p:cNvPr>
          <p:cNvSpPr txBox="1"/>
          <p:nvPr/>
        </p:nvSpPr>
        <p:spPr>
          <a:xfrm>
            <a:off x="3578637" y="1765682"/>
            <a:ext cx="3689131" cy="923330"/>
          </a:xfrm>
          <a:prstGeom prst="rect">
            <a:avLst/>
          </a:prstGeom>
          <a:noFill/>
        </p:spPr>
        <p:txBody>
          <a:bodyPr wrap="square" rtlCol="0">
            <a:spAutoFit/>
          </a:bodyPr>
          <a:lstStyle/>
          <a:p>
            <a:pPr algn="r"/>
            <a:r>
              <a:rPr lang="en-AU" sz="1350" dirty="0">
                <a:latin typeface="AhnbergHand" pitchFamily="2" charset="0"/>
              </a:rPr>
              <a:t>More than one half </a:t>
            </a:r>
            <a:r>
              <a:rPr lang="en-AU" sz="1350">
                <a:latin typeface="AhnbergHand" pitchFamily="2" charset="0"/>
              </a:rPr>
              <a:t>the current reserved </a:t>
            </a:r>
            <a:r>
              <a:rPr lang="en-AU" sz="1350" dirty="0">
                <a:latin typeface="AhnbergHand" pitchFamily="2" charset="0"/>
              </a:rPr>
              <a:t>addresses have been marked as reserved since the start of the published reserved pool by APNIC</a:t>
            </a:r>
          </a:p>
        </p:txBody>
      </p:sp>
      <p:sp>
        <p:nvSpPr>
          <p:cNvPr id="6" name="TextBox 5">
            <a:extLst>
              <a:ext uri="{FF2B5EF4-FFF2-40B4-BE49-F238E27FC236}">
                <a16:creationId xmlns:a16="http://schemas.microsoft.com/office/drawing/2014/main" id="{DB4993F1-F4D0-F840-8E96-4224603DFCEB}"/>
              </a:ext>
            </a:extLst>
          </p:cNvPr>
          <p:cNvSpPr txBox="1"/>
          <p:nvPr/>
        </p:nvSpPr>
        <p:spPr>
          <a:xfrm>
            <a:off x="2169427" y="2915721"/>
            <a:ext cx="3951723" cy="507831"/>
          </a:xfrm>
          <a:prstGeom prst="rect">
            <a:avLst/>
          </a:prstGeom>
          <a:noFill/>
        </p:spPr>
        <p:txBody>
          <a:bodyPr wrap="none" rtlCol="0">
            <a:spAutoFit/>
          </a:bodyPr>
          <a:lstStyle/>
          <a:p>
            <a:r>
              <a:rPr lang="en-AU" sz="1350" dirty="0">
                <a:latin typeface="AhnbergHand" pitchFamily="2" charset="0"/>
              </a:rPr>
              <a:t>1M addresses removed from reserved pool</a:t>
            </a:r>
          </a:p>
          <a:p>
            <a:r>
              <a:rPr lang="en-AU" sz="1350" dirty="0">
                <a:latin typeface="AhnbergHand" pitchFamily="2" charset="0"/>
              </a:rPr>
              <a:t>In October 2015</a:t>
            </a:r>
          </a:p>
        </p:txBody>
      </p:sp>
      <p:sp>
        <p:nvSpPr>
          <p:cNvPr id="7" name="Freeform 6">
            <a:extLst>
              <a:ext uri="{FF2B5EF4-FFF2-40B4-BE49-F238E27FC236}">
                <a16:creationId xmlns:a16="http://schemas.microsoft.com/office/drawing/2014/main" id="{5D6F8F7B-0B18-B542-8214-5C7A95BE26BB}"/>
              </a:ext>
            </a:extLst>
          </p:cNvPr>
          <p:cNvSpPr/>
          <p:nvPr/>
        </p:nvSpPr>
        <p:spPr>
          <a:xfrm>
            <a:off x="3345296" y="3452648"/>
            <a:ext cx="448377" cy="402021"/>
          </a:xfrm>
          <a:custGeom>
            <a:avLst/>
            <a:gdLst>
              <a:gd name="connsiteX0" fmla="*/ 17012 w 597836"/>
              <a:gd name="connsiteY0" fmla="*/ 0 h 536028"/>
              <a:gd name="connsiteX1" fmla="*/ 69564 w 597836"/>
              <a:gd name="connsiteY1" fmla="*/ 409903 h 536028"/>
              <a:gd name="connsiteX2" fmla="*/ 574060 w 597836"/>
              <a:gd name="connsiteY2" fmla="*/ 430924 h 536028"/>
              <a:gd name="connsiteX3" fmla="*/ 468957 w 597836"/>
              <a:gd name="connsiteY3" fmla="*/ 325821 h 536028"/>
              <a:gd name="connsiteX4" fmla="*/ 595081 w 597836"/>
              <a:gd name="connsiteY4" fmla="*/ 420414 h 536028"/>
              <a:gd name="connsiteX5" fmla="*/ 321812 w 597836"/>
              <a:gd name="connsiteY5" fmla="*/ 536028 h 53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836" h="536028">
                <a:moveTo>
                  <a:pt x="17012" y="0"/>
                </a:moveTo>
                <a:cubicBezTo>
                  <a:pt x="-3133" y="169041"/>
                  <a:pt x="-23277" y="338082"/>
                  <a:pt x="69564" y="409903"/>
                </a:cubicBezTo>
                <a:cubicBezTo>
                  <a:pt x="162405" y="481724"/>
                  <a:pt x="507494" y="444938"/>
                  <a:pt x="574060" y="430924"/>
                </a:cubicBezTo>
                <a:cubicBezTo>
                  <a:pt x="640626" y="416910"/>
                  <a:pt x="465454" y="327573"/>
                  <a:pt x="468957" y="325821"/>
                </a:cubicBezTo>
                <a:cubicBezTo>
                  <a:pt x="472460" y="324069"/>
                  <a:pt x="619605" y="385380"/>
                  <a:pt x="595081" y="420414"/>
                </a:cubicBezTo>
                <a:cubicBezTo>
                  <a:pt x="570557" y="455448"/>
                  <a:pt x="446184" y="495738"/>
                  <a:pt x="321812" y="53602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19601087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F417-DB57-6E45-ADAE-2E8DFD53146D}"/>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Reservations 2014 - 2020</a:t>
            </a:r>
          </a:p>
        </p:txBody>
      </p:sp>
      <p:sp>
        <p:nvSpPr>
          <p:cNvPr id="6" name="TextBox 5">
            <a:extLst>
              <a:ext uri="{FF2B5EF4-FFF2-40B4-BE49-F238E27FC236}">
                <a16:creationId xmlns:a16="http://schemas.microsoft.com/office/drawing/2014/main" id="{5E255285-E2E7-EA4C-BA40-6F284394FB4D}"/>
              </a:ext>
            </a:extLst>
          </p:cNvPr>
          <p:cNvSpPr txBox="1"/>
          <p:nvPr/>
        </p:nvSpPr>
        <p:spPr>
          <a:xfrm>
            <a:off x="6686974" y="2187434"/>
            <a:ext cx="1828376" cy="1131079"/>
          </a:xfrm>
          <a:prstGeom prst="rect">
            <a:avLst/>
          </a:prstGeom>
          <a:noFill/>
        </p:spPr>
        <p:txBody>
          <a:bodyPr wrap="square" rtlCol="0">
            <a:spAutoFit/>
          </a:bodyPr>
          <a:lstStyle/>
          <a:p>
            <a:r>
              <a:rPr lang="en-AU" sz="1350" dirty="0"/>
              <a:t>Since 2017 the number of reserved address prefixes is growing by some 200 per year</a:t>
            </a:r>
          </a:p>
        </p:txBody>
      </p:sp>
      <p:pic>
        <p:nvPicPr>
          <p:cNvPr id="10" name="Content Placeholder 9">
            <a:extLst>
              <a:ext uri="{FF2B5EF4-FFF2-40B4-BE49-F238E27FC236}">
                <a16:creationId xmlns:a16="http://schemas.microsoft.com/office/drawing/2014/main" id="{3A4C9E28-CEEA-F448-A5ED-6908489A135E}"/>
              </a:ext>
            </a:extLst>
          </p:cNvPr>
          <p:cNvPicPr>
            <a:picLocks noGrp="1" noChangeAspect="1"/>
          </p:cNvPicPr>
          <p:nvPr>
            <p:ph idx="1"/>
          </p:nvPr>
        </p:nvPicPr>
        <p:blipFill>
          <a:blip r:embed="rId2"/>
          <a:stretch>
            <a:fillRect/>
          </a:stretch>
        </p:blipFill>
        <p:spPr>
          <a:xfrm>
            <a:off x="788242" y="1455929"/>
            <a:ext cx="5439173" cy="3263504"/>
          </a:xfrm>
        </p:spPr>
      </p:pic>
      <p:sp>
        <p:nvSpPr>
          <p:cNvPr id="3" name="TextBox 2">
            <a:extLst>
              <a:ext uri="{FF2B5EF4-FFF2-40B4-BE49-F238E27FC236}">
                <a16:creationId xmlns:a16="http://schemas.microsoft.com/office/drawing/2014/main" id="{90464741-52F9-A645-9D8C-A7C94E11C64A}"/>
              </a:ext>
            </a:extLst>
          </p:cNvPr>
          <p:cNvSpPr txBox="1"/>
          <p:nvPr/>
        </p:nvSpPr>
        <p:spPr>
          <a:xfrm>
            <a:off x="5836258" y="4073390"/>
            <a:ext cx="1151914"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AU" sz="1200" b="0" i="0" u="none" strike="noStrike" cap="none" spc="0" normalizeH="0" baseline="0" dirty="0">
                <a:ln>
                  <a:noFill/>
                </a:ln>
                <a:solidFill>
                  <a:srgbClr val="000000"/>
                </a:solidFill>
                <a:effectLst/>
                <a:uFillTx/>
                <a:latin typeface="AhnbergHand" pitchFamily="2" charset="0"/>
                <a:sym typeface="Helvetica"/>
              </a:rPr>
              <a:t>Daily Activity</a:t>
            </a:r>
          </a:p>
        </p:txBody>
      </p:sp>
      <p:sp>
        <p:nvSpPr>
          <p:cNvPr id="7" name="TextBox 6">
            <a:extLst>
              <a:ext uri="{FF2B5EF4-FFF2-40B4-BE49-F238E27FC236}">
                <a16:creationId xmlns:a16="http://schemas.microsoft.com/office/drawing/2014/main" id="{F6F5CD9D-08CC-3F4F-BF3A-0A94817F8302}"/>
              </a:ext>
            </a:extLst>
          </p:cNvPr>
          <p:cNvSpPr txBox="1"/>
          <p:nvPr/>
        </p:nvSpPr>
        <p:spPr>
          <a:xfrm>
            <a:off x="367776" y="3492506"/>
            <a:ext cx="840932"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AU" sz="1200" b="0" i="0" u="none" strike="noStrike" cap="none" spc="0" normalizeH="0" baseline="0" dirty="0">
                <a:ln>
                  <a:noFill/>
                </a:ln>
                <a:solidFill>
                  <a:srgbClr val="000000"/>
                </a:solidFill>
                <a:effectLst/>
                <a:uFillTx/>
                <a:latin typeface="AhnbergHand" pitchFamily="2" charset="0"/>
                <a:sym typeface="Helvetica"/>
              </a:rPr>
              <a:t>Pool Size</a:t>
            </a:r>
          </a:p>
        </p:txBody>
      </p:sp>
    </p:spTree>
    <p:extLst>
      <p:ext uri="{BB962C8B-B14F-4D97-AF65-F5344CB8AC3E}">
        <p14:creationId xmlns:p14="http://schemas.microsoft.com/office/powerpoint/2010/main" val="25785325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772CE-4EC0-E940-94C3-671229C8F94D}"/>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Reservations 2014 - 2020</a:t>
            </a:r>
            <a:endParaRPr lang="en-AU" dirty="0"/>
          </a:p>
        </p:txBody>
      </p:sp>
      <p:pic>
        <p:nvPicPr>
          <p:cNvPr id="5" name="Content Placeholder 4">
            <a:extLst>
              <a:ext uri="{FF2B5EF4-FFF2-40B4-BE49-F238E27FC236}">
                <a16:creationId xmlns:a16="http://schemas.microsoft.com/office/drawing/2014/main" id="{6CCDFD88-5900-8F46-AABF-61DC6E5751E7}"/>
              </a:ext>
            </a:extLst>
          </p:cNvPr>
          <p:cNvPicPr>
            <a:picLocks noGrp="1" noChangeAspect="1"/>
          </p:cNvPicPr>
          <p:nvPr>
            <p:ph idx="1"/>
          </p:nvPr>
        </p:nvPicPr>
        <p:blipFill>
          <a:blip r:embed="rId2"/>
          <a:stretch>
            <a:fillRect/>
          </a:stretch>
        </p:blipFill>
        <p:spPr>
          <a:xfrm>
            <a:off x="1734206" y="1099645"/>
            <a:ext cx="5391807" cy="4043855"/>
          </a:xfrm>
        </p:spPr>
      </p:pic>
    </p:spTree>
    <p:extLst>
      <p:ext uri="{BB962C8B-B14F-4D97-AF65-F5344CB8AC3E}">
        <p14:creationId xmlns:p14="http://schemas.microsoft.com/office/powerpoint/2010/main" val="102959252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882C-43B4-A941-852C-31C1AFA2790B}"/>
              </a:ext>
            </a:extLst>
          </p:cNvPr>
          <p:cNvSpPr>
            <a:spLocks noGrp="1"/>
          </p:cNvSpPr>
          <p:nvPr>
            <p:ph type="title"/>
          </p:nvPr>
        </p:nvSpPr>
        <p:spPr>
          <a:xfrm>
            <a:off x="628650" y="273844"/>
            <a:ext cx="9055958" cy="994172"/>
          </a:xfrm>
        </p:spPr>
        <p:txBody>
          <a:bodyPr/>
          <a:lstStyle/>
          <a:p>
            <a:r>
              <a:rPr lang="en-AU" dirty="0">
                <a:solidFill>
                  <a:schemeClr val="accent4">
                    <a:lumMod val="50000"/>
                  </a:schemeClr>
                </a:solidFill>
                <a:latin typeface="Powderfinger Type" panose="02020709070000000403" pitchFamily="49" charset="77"/>
              </a:rPr>
              <a:t>Reservations and </a:t>
            </a:r>
            <a:r>
              <a:rPr lang="en-AU" dirty="0" err="1">
                <a:solidFill>
                  <a:schemeClr val="accent4">
                    <a:lumMod val="50000"/>
                  </a:schemeClr>
                </a:solidFill>
                <a:latin typeface="Powderfinger Type" panose="02020709070000000403" pitchFamily="49" charset="77"/>
              </a:rPr>
              <a:t>UnReservations</a:t>
            </a:r>
            <a:endParaRPr lang="en-AU" dirty="0"/>
          </a:p>
        </p:txBody>
      </p:sp>
      <p:pic>
        <p:nvPicPr>
          <p:cNvPr id="10" name="Picture 9">
            <a:extLst>
              <a:ext uri="{FF2B5EF4-FFF2-40B4-BE49-F238E27FC236}">
                <a16:creationId xmlns:a16="http://schemas.microsoft.com/office/drawing/2014/main" id="{0412FF54-0C25-4047-90A9-8AD18CFC9D79}"/>
              </a:ext>
            </a:extLst>
          </p:cNvPr>
          <p:cNvPicPr>
            <a:picLocks noChangeAspect="1"/>
          </p:cNvPicPr>
          <p:nvPr/>
        </p:nvPicPr>
        <p:blipFill>
          <a:blip r:embed="rId2"/>
          <a:stretch>
            <a:fillRect/>
          </a:stretch>
        </p:blipFill>
        <p:spPr>
          <a:xfrm>
            <a:off x="628650" y="1268017"/>
            <a:ext cx="6296354" cy="3777812"/>
          </a:xfrm>
          <a:prstGeom prst="rect">
            <a:avLst/>
          </a:prstGeom>
        </p:spPr>
      </p:pic>
      <p:sp>
        <p:nvSpPr>
          <p:cNvPr id="11" name="TextBox 10">
            <a:extLst>
              <a:ext uri="{FF2B5EF4-FFF2-40B4-BE49-F238E27FC236}">
                <a16:creationId xmlns:a16="http://schemas.microsoft.com/office/drawing/2014/main" id="{E375CE20-78B2-6042-8A34-77DA5D5F1100}"/>
              </a:ext>
            </a:extLst>
          </p:cNvPr>
          <p:cNvSpPr txBox="1"/>
          <p:nvPr/>
        </p:nvSpPr>
        <p:spPr>
          <a:xfrm>
            <a:off x="6925003" y="1268017"/>
            <a:ext cx="1828376" cy="1546577"/>
          </a:xfrm>
          <a:prstGeom prst="rect">
            <a:avLst/>
          </a:prstGeom>
          <a:noFill/>
        </p:spPr>
        <p:txBody>
          <a:bodyPr wrap="square" rtlCol="0">
            <a:spAutoFit/>
          </a:bodyPr>
          <a:lstStyle/>
          <a:p>
            <a:r>
              <a:rPr lang="en-AU" sz="1350" dirty="0"/>
              <a:t>“long term” pool of some 4M addresses</a:t>
            </a:r>
          </a:p>
          <a:p>
            <a:endParaRPr lang="en-AU" sz="1350" dirty="0"/>
          </a:p>
          <a:p>
            <a:r>
              <a:rPr lang="en-AU" sz="1350" dirty="0"/>
              <a:t>Short term recent growth by some 100K /32s per year net</a:t>
            </a:r>
          </a:p>
        </p:txBody>
      </p:sp>
      <p:sp>
        <p:nvSpPr>
          <p:cNvPr id="5" name="TextBox 4">
            <a:extLst>
              <a:ext uri="{FF2B5EF4-FFF2-40B4-BE49-F238E27FC236}">
                <a16:creationId xmlns:a16="http://schemas.microsoft.com/office/drawing/2014/main" id="{D8804D56-3CB3-8E48-9967-9C4F7F062E2A}"/>
              </a:ext>
            </a:extLst>
          </p:cNvPr>
          <p:cNvSpPr txBox="1"/>
          <p:nvPr/>
        </p:nvSpPr>
        <p:spPr>
          <a:xfrm>
            <a:off x="6769513" y="3437286"/>
            <a:ext cx="1151914"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AU" sz="1200" b="0" i="0" u="none" strike="noStrike" cap="none" spc="0" normalizeH="0" baseline="0" dirty="0">
                <a:ln>
                  <a:noFill/>
                </a:ln>
                <a:solidFill>
                  <a:srgbClr val="000000"/>
                </a:solidFill>
                <a:effectLst/>
                <a:uFillTx/>
                <a:latin typeface="AhnbergHand" pitchFamily="2" charset="0"/>
                <a:sym typeface="Helvetica"/>
              </a:rPr>
              <a:t>Daily Activity</a:t>
            </a:r>
          </a:p>
        </p:txBody>
      </p:sp>
      <p:sp>
        <p:nvSpPr>
          <p:cNvPr id="6" name="TextBox 5">
            <a:extLst>
              <a:ext uri="{FF2B5EF4-FFF2-40B4-BE49-F238E27FC236}">
                <a16:creationId xmlns:a16="http://schemas.microsoft.com/office/drawing/2014/main" id="{E29D3DA4-E106-F642-97FC-3EC537E81EA6}"/>
              </a:ext>
            </a:extLst>
          </p:cNvPr>
          <p:cNvSpPr txBox="1"/>
          <p:nvPr/>
        </p:nvSpPr>
        <p:spPr>
          <a:xfrm>
            <a:off x="57109" y="2116930"/>
            <a:ext cx="840932"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AU" sz="1200" b="0" i="0" u="none" strike="noStrike" cap="none" spc="0" normalizeH="0" baseline="0" dirty="0">
                <a:ln>
                  <a:noFill/>
                </a:ln>
                <a:solidFill>
                  <a:srgbClr val="000000"/>
                </a:solidFill>
                <a:effectLst/>
                <a:uFillTx/>
                <a:latin typeface="AhnbergHand" pitchFamily="2" charset="0"/>
                <a:sym typeface="Helvetica"/>
              </a:rPr>
              <a:t>Pool Size</a:t>
            </a:r>
          </a:p>
        </p:txBody>
      </p:sp>
    </p:spTree>
    <p:extLst>
      <p:ext uri="{BB962C8B-B14F-4D97-AF65-F5344CB8AC3E}">
        <p14:creationId xmlns:p14="http://schemas.microsoft.com/office/powerpoint/2010/main" val="236430255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D93A-3858-5444-B17E-F44C627D40AB}"/>
              </a:ext>
            </a:extLst>
          </p:cNvPr>
          <p:cNvSpPr>
            <a:spLocks noGrp="1"/>
          </p:cNvSpPr>
          <p:nvPr>
            <p:ph type="title"/>
          </p:nvPr>
        </p:nvSpPr>
        <p:spPr>
          <a:xfrm>
            <a:off x="628650" y="273844"/>
            <a:ext cx="9333986" cy="994172"/>
          </a:xfrm>
        </p:spPr>
        <p:txBody>
          <a:bodyPr/>
          <a:lstStyle/>
          <a:p>
            <a:r>
              <a:rPr lang="en-AU" dirty="0">
                <a:solidFill>
                  <a:schemeClr val="accent4">
                    <a:lumMod val="50000"/>
                  </a:schemeClr>
                </a:solidFill>
                <a:latin typeface="Powderfinger Type" panose="02020709070000000403" pitchFamily="49" charset="77"/>
              </a:rPr>
              <a:t>Reservations and </a:t>
            </a:r>
            <a:r>
              <a:rPr lang="en-AU" dirty="0" err="1">
                <a:solidFill>
                  <a:schemeClr val="accent4">
                    <a:lumMod val="50000"/>
                  </a:schemeClr>
                </a:solidFill>
                <a:latin typeface="Powderfinger Type" panose="02020709070000000403" pitchFamily="49" charset="77"/>
              </a:rPr>
              <a:t>UnReservations</a:t>
            </a:r>
            <a:endParaRPr lang="en-AU" dirty="0"/>
          </a:p>
        </p:txBody>
      </p:sp>
      <p:pic>
        <p:nvPicPr>
          <p:cNvPr id="5" name="Content Placeholder 4">
            <a:extLst>
              <a:ext uri="{FF2B5EF4-FFF2-40B4-BE49-F238E27FC236}">
                <a16:creationId xmlns:a16="http://schemas.microsoft.com/office/drawing/2014/main" id="{A93EF04A-EA5E-5449-BC9B-67B321E9AF1F}"/>
              </a:ext>
            </a:extLst>
          </p:cNvPr>
          <p:cNvPicPr>
            <a:picLocks noGrp="1" noChangeAspect="1"/>
          </p:cNvPicPr>
          <p:nvPr>
            <p:ph idx="1"/>
          </p:nvPr>
        </p:nvPicPr>
        <p:blipFill>
          <a:blip r:embed="rId2"/>
          <a:stretch>
            <a:fillRect/>
          </a:stretch>
        </p:blipFill>
        <p:spPr>
          <a:xfrm>
            <a:off x="2033752" y="1203681"/>
            <a:ext cx="4800628" cy="3600471"/>
          </a:xfrm>
        </p:spPr>
      </p:pic>
    </p:spTree>
    <p:extLst>
      <p:ext uri="{BB962C8B-B14F-4D97-AF65-F5344CB8AC3E}">
        <p14:creationId xmlns:p14="http://schemas.microsoft.com/office/powerpoint/2010/main" val="97372094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A442-40A4-EC4F-B6F3-964A66D63D8D}"/>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Reserved Addresses</a:t>
            </a:r>
          </a:p>
        </p:txBody>
      </p:sp>
      <p:sp>
        <p:nvSpPr>
          <p:cNvPr id="3" name="Content Placeholder 2">
            <a:extLst>
              <a:ext uri="{FF2B5EF4-FFF2-40B4-BE49-F238E27FC236}">
                <a16:creationId xmlns:a16="http://schemas.microsoft.com/office/drawing/2014/main" id="{A301883E-9612-2C4B-92DF-D7EED19561AF}"/>
              </a:ext>
            </a:extLst>
          </p:cNvPr>
          <p:cNvSpPr>
            <a:spLocks noGrp="1"/>
          </p:cNvSpPr>
          <p:nvPr>
            <p:ph idx="1"/>
          </p:nvPr>
        </p:nvSpPr>
        <p:spPr>
          <a:xfrm>
            <a:off x="395536" y="1200151"/>
            <a:ext cx="8352929" cy="3188970"/>
          </a:xfrm>
        </p:spPr>
        <p:txBody>
          <a:bodyPr>
            <a:normAutofit lnSpcReduction="10000"/>
          </a:bodyPr>
          <a:lstStyle/>
          <a:p>
            <a:pPr marL="0" indent="0">
              <a:buNone/>
            </a:pPr>
            <a:r>
              <a:rPr lang="en-AU" dirty="0"/>
              <a:t>What is the story here?</a:t>
            </a:r>
          </a:p>
          <a:p>
            <a:r>
              <a:rPr lang="en-AU" dirty="0"/>
              <a:t>What is a reasonable expectation of ‘release’ from reserved status?</a:t>
            </a:r>
          </a:p>
          <a:p>
            <a:pPr lvl="1"/>
            <a:r>
              <a:rPr lang="en-AU" dirty="0"/>
              <a:t>Of the 1,399 address prefixes marked as “reserved” in the past 24 months the average (*) period of reservation is 26 months</a:t>
            </a:r>
          </a:p>
          <a:p>
            <a:pPr lvl="1"/>
            <a:r>
              <a:rPr lang="en-AU" dirty="0"/>
              <a:t>The prefix-size weighted reservation average period is 40 months</a:t>
            </a:r>
          </a:p>
          <a:p>
            <a:pPr marL="0" indent="0">
              <a:buNone/>
            </a:pPr>
            <a:endParaRPr lang="en-AU" dirty="0"/>
          </a:p>
        </p:txBody>
      </p:sp>
      <p:sp>
        <p:nvSpPr>
          <p:cNvPr id="4" name="TextBox 3">
            <a:extLst>
              <a:ext uri="{FF2B5EF4-FFF2-40B4-BE49-F238E27FC236}">
                <a16:creationId xmlns:a16="http://schemas.microsoft.com/office/drawing/2014/main" id="{CFA96858-5F51-A449-9766-D9046DC7320E}"/>
              </a:ext>
            </a:extLst>
          </p:cNvPr>
          <p:cNvSpPr txBox="1"/>
          <p:nvPr/>
        </p:nvSpPr>
        <p:spPr>
          <a:xfrm>
            <a:off x="946207" y="4526043"/>
            <a:ext cx="5216055" cy="507831"/>
          </a:xfrm>
          <a:prstGeom prst="rect">
            <a:avLst/>
          </a:prstGeom>
          <a:noFill/>
        </p:spPr>
        <p:txBody>
          <a:bodyPr wrap="square" rtlCol="0">
            <a:spAutoFit/>
          </a:bodyPr>
          <a:lstStyle/>
          <a:p>
            <a:r>
              <a:rPr lang="en-AU" sz="1350" dirty="0"/>
              <a:t>* This does not include the 2.2M addresses (300 prefixes) that have been marked as reserved before 2011  </a:t>
            </a:r>
          </a:p>
        </p:txBody>
      </p:sp>
    </p:spTree>
    <p:extLst>
      <p:ext uri="{BB962C8B-B14F-4D97-AF65-F5344CB8AC3E}">
        <p14:creationId xmlns:p14="http://schemas.microsoft.com/office/powerpoint/2010/main" val="105817142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A442-40A4-EC4F-B6F3-964A66D63D8D}"/>
              </a:ext>
            </a:extLst>
          </p:cNvPr>
          <p:cNvSpPr>
            <a:spLocks noGrp="1"/>
          </p:cNvSpPr>
          <p:nvPr>
            <p:ph type="title"/>
          </p:nvPr>
        </p:nvSpPr>
        <p:spPr/>
        <p:txBody>
          <a:bodyPr>
            <a:normAutofit fontScale="90000"/>
          </a:bodyPr>
          <a:lstStyle/>
          <a:p>
            <a:r>
              <a:rPr lang="en-AU" dirty="0">
                <a:solidFill>
                  <a:schemeClr val="accent4">
                    <a:lumMod val="50000"/>
                  </a:schemeClr>
                </a:solidFill>
                <a:latin typeface="Powderfinger Type" panose="02020709070000000403" pitchFamily="49" charset="77"/>
              </a:rPr>
              <a:t>Assumptions for Reserved Addresses</a:t>
            </a:r>
          </a:p>
        </p:txBody>
      </p:sp>
      <p:sp>
        <p:nvSpPr>
          <p:cNvPr id="3" name="Content Placeholder 2">
            <a:extLst>
              <a:ext uri="{FF2B5EF4-FFF2-40B4-BE49-F238E27FC236}">
                <a16:creationId xmlns:a16="http://schemas.microsoft.com/office/drawing/2014/main" id="{A301883E-9612-2C4B-92DF-D7EED19561AF}"/>
              </a:ext>
            </a:extLst>
          </p:cNvPr>
          <p:cNvSpPr>
            <a:spLocks noGrp="1"/>
          </p:cNvSpPr>
          <p:nvPr>
            <p:ph idx="1"/>
          </p:nvPr>
        </p:nvSpPr>
        <p:spPr/>
        <p:txBody>
          <a:bodyPr/>
          <a:lstStyle/>
          <a:p>
            <a:r>
              <a:rPr lang="en-AU" dirty="0"/>
              <a:t>The experience since 2017  points to a small number  larger old blocks being removed from the reserved pool and  a larger number of smaller blocks being listed as ‘Reserved’</a:t>
            </a:r>
          </a:p>
          <a:p>
            <a:r>
              <a:rPr lang="en-AU" dirty="0"/>
              <a:t>The ‘Reserved’ listing lasts on average for two years for recent reservations</a:t>
            </a:r>
          </a:p>
          <a:p>
            <a:r>
              <a:rPr lang="en-AU" dirty="0"/>
              <a:t>Unless release this 3.6M address pool of “old” reservation blocks, recovery of reservations will have little impact on the IPv4 address pool</a:t>
            </a:r>
          </a:p>
          <a:p>
            <a:pPr lvl="1"/>
            <a:endParaRPr lang="en-AU" dirty="0"/>
          </a:p>
          <a:p>
            <a:pPr marL="0" indent="0">
              <a:buNone/>
            </a:pPr>
            <a:endParaRPr lang="en-AU" dirty="0"/>
          </a:p>
        </p:txBody>
      </p:sp>
    </p:spTree>
    <p:extLst>
      <p:ext uri="{BB962C8B-B14F-4D97-AF65-F5344CB8AC3E}">
        <p14:creationId xmlns:p14="http://schemas.microsoft.com/office/powerpoint/2010/main" val="20464122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1D0CADD-9393-4041-BFDC-9A7C7F14FB41}"/>
              </a:ext>
            </a:extLst>
          </p:cNvPr>
          <p:cNvPicPr>
            <a:picLocks noGrp="1" noChangeAspect="1"/>
          </p:cNvPicPr>
          <p:nvPr>
            <p:ph idx="1"/>
          </p:nvPr>
        </p:nvPicPr>
        <p:blipFill>
          <a:blip r:embed="rId2"/>
          <a:stretch>
            <a:fillRect/>
          </a:stretch>
        </p:blipFill>
        <p:spPr>
          <a:xfrm>
            <a:off x="1237593" y="506689"/>
            <a:ext cx="5515766" cy="4126034"/>
          </a:xfrm>
        </p:spPr>
      </p:pic>
    </p:spTree>
    <p:extLst>
      <p:ext uri="{BB962C8B-B14F-4D97-AF65-F5344CB8AC3E}">
        <p14:creationId xmlns:p14="http://schemas.microsoft.com/office/powerpoint/2010/main" val="284732080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AF05-AEB7-864B-84EC-25EC1890487C}"/>
              </a:ext>
            </a:extLst>
          </p:cNvPr>
          <p:cNvSpPr>
            <a:spLocks noGrp="1"/>
          </p:cNvSpPr>
          <p:nvPr>
            <p:ph type="title"/>
          </p:nvPr>
        </p:nvSpPr>
        <p:spPr>
          <a:xfrm>
            <a:off x="395536" y="205978"/>
            <a:ext cx="8931344" cy="857251"/>
          </a:xfrm>
        </p:spPr>
        <p:txBody>
          <a:bodyPr>
            <a:normAutofit fontScale="90000"/>
          </a:bodyPr>
          <a:lstStyle/>
          <a:p>
            <a:r>
              <a:rPr lang="en-AU" dirty="0">
                <a:solidFill>
                  <a:schemeClr val="accent4">
                    <a:lumMod val="50000"/>
                  </a:schemeClr>
                </a:solidFill>
                <a:latin typeface="Powderfinger Type" panose="02020709070000000403" pitchFamily="49" charset="77"/>
              </a:rPr>
              <a:t>Advertising APNIC Reserved Prefixes</a:t>
            </a:r>
          </a:p>
        </p:txBody>
      </p:sp>
      <p:sp>
        <p:nvSpPr>
          <p:cNvPr id="3" name="Content Placeholder 2">
            <a:extLst>
              <a:ext uri="{FF2B5EF4-FFF2-40B4-BE49-F238E27FC236}">
                <a16:creationId xmlns:a16="http://schemas.microsoft.com/office/drawing/2014/main" id="{AF54AC21-BF3B-F34B-ACBC-93AD15DD79B9}"/>
              </a:ext>
            </a:extLst>
          </p:cNvPr>
          <p:cNvSpPr>
            <a:spLocks noGrp="1"/>
          </p:cNvSpPr>
          <p:nvPr>
            <p:ph idx="1"/>
          </p:nvPr>
        </p:nvSpPr>
        <p:spPr/>
        <p:txBody>
          <a:bodyPr>
            <a:normAutofit lnSpcReduction="10000"/>
          </a:bodyPr>
          <a:lstStyle/>
          <a:p>
            <a:r>
              <a:rPr lang="en-AU" dirty="0"/>
              <a:t>In the APNIC Registry 1,501 prefix blocks are marked as reserved</a:t>
            </a:r>
          </a:p>
          <a:p>
            <a:r>
              <a:rPr lang="en-AU" dirty="0"/>
              <a:t>34 of these blocks contain advertised prefixes</a:t>
            </a:r>
          </a:p>
          <a:p>
            <a:pPr lvl="1"/>
            <a:r>
              <a:rPr lang="en-AU" dirty="0"/>
              <a:t>These blocks advertise 14,336 addresses</a:t>
            </a:r>
          </a:p>
          <a:p>
            <a:r>
              <a:rPr lang="en-AU" dirty="0"/>
              <a:t>The remaining 1,467 reserved blocks are not visible in the BGP routing table</a:t>
            </a:r>
          </a:p>
          <a:p>
            <a:pPr lvl="1"/>
            <a:r>
              <a:rPr lang="en-AU" dirty="0"/>
              <a:t>These unadvertised blocks contain 4,414,9766 addresses</a:t>
            </a:r>
          </a:p>
          <a:p>
            <a:endParaRPr lang="en-AU" dirty="0"/>
          </a:p>
        </p:txBody>
      </p:sp>
    </p:spTree>
    <p:extLst>
      <p:ext uri="{BB962C8B-B14F-4D97-AF65-F5344CB8AC3E}">
        <p14:creationId xmlns:p14="http://schemas.microsoft.com/office/powerpoint/2010/main" val="235461653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2667-77C0-5049-9C9C-AB8CE7BED598}"/>
              </a:ext>
            </a:extLst>
          </p:cNvPr>
          <p:cNvSpPr>
            <a:spLocks noGrp="1"/>
          </p:cNvSpPr>
          <p:nvPr>
            <p:ph type="title"/>
          </p:nvPr>
        </p:nvSpPr>
        <p:spPr/>
        <p:txBody>
          <a:bodyPr>
            <a:normAutofit fontScale="90000"/>
          </a:bodyPr>
          <a:lstStyle/>
          <a:p>
            <a:r>
              <a:rPr lang="en-AU" dirty="0">
                <a:solidFill>
                  <a:schemeClr val="accent4">
                    <a:lumMod val="50000"/>
                  </a:schemeClr>
                </a:solidFill>
                <a:latin typeface="Powderfinger Type" panose="02020709070000000403" pitchFamily="49" charset="77"/>
              </a:rPr>
              <a:t>Advertising APNIC Reserved Prefixes</a:t>
            </a:r>
            <a:endParaRPr lang="en-AU" dirty="0"/>
          </a:p>
        </p:txBody>
      </p:sp>
      <p:pic>
        <p:nvPicPr>
          <p:cNvPr id="5" name="Content Placeholder 4">
            <a:extLst>
              <a:ext uri="{FF2B5EF4-FFF2-40B4-BE49-F238E27FC236}">
                <a16:creationId xmlns:a16="http://schemas.microsoft.com/office/drawing/2014/main" id="{23EA6B06-1ED8-CB40-9225-1F8AEC4AE73F}"/>
              </a:ext>
            </a:extLst>
          </p:cNvPr>
          <p:cNvPicPr>
            <a:picLocks noGrp="1" noChangeAspect="1"/>
          </p:cNvPicPr>
          <p:nvPr>
            <p:ph idx="1"/>
          </p:nvPr>
        </p:nvPicPr>
        <p:blipFill>
          <a:blip r:embed="rId2"/>
          <a:stretch>
            <a:fillRect/>
          </a:stretch>
        </p:blipFill>
        <p:spPr>
          <a:xfrm>
            <a:off x="415961" y="1336561"/>
            <a:ext cx="5855463" cy="3578339"/>
          </a:xfrm>
        </p:spPr>
      </p:pic>
      <p:sp>
        <p:nvSpPr>
          <p:cNvPr id="6" name="Freeform 5">
            <a:extLst>
              <a:ext uri="{FF2B5EF4-FFF2-40B4-BE49-F238E27FC236}">
                <a16:creationId xmlns:a16="http://schemas.microsoft.com/office/drawing/2014/main" id="{7A3DCAF4-9689-E142-9970-CED5E9D92BC2}"/>
              </a:ext>
            </a:extLst>
          </p:cNvPr>
          <p:cNvSpPr/>
          <p:nvPr/>
        </p:nvSpPr>
        <p:spPr>
          <a:xfrm>
            <a:off x="6096000" y="1696988"/>
            <a:ext cx="158256" cy="1644772"/>
          </a:xfrm>
          <a:custGeom>
            <a:avLst/>
            <a:gdLst>
              <a:gd name="connsiteX0" fmla="*/ 0 w 211008"/>
              <a:gd name="connsiteY0" fmla="*/ 52379 h 2193029"/>
              <a:gd name="connsiteX1" fmla="*/ 130629 w 211008"/>
              <a:gd name="connsiteY1" fmla="*/ 81407 h 2193029"/>
              <a:gd name="connsiteX2" fmla="*/ 94343 w 211008"/>
              <a:gd name="connsiteY2" fmla="*/ 821636 h 2193029"/>
              <a:gd name="connsiteX3" fmla="*/ 210457 w 211008"/>
              <a:gd name="connsiteY3" fmla="*/ 959521 h 2193029"/>
              <a:gd name="connsiteX4" fmla="*/ 137886 w 211008"/>
              <a:gd name="connsiteY4" fmla="*/ 1010321 h 2193029"/>
              <a:gd name="connsiteX5" fmla="*/ 130629 w 211008"/>
              <a:gd name="connsiteY5" fmla="*/ 1177236 h 2193029"/>
              <a:gd name="connsiteX6" fmla="*/ 123371 w 211008"/>
              <a:gd name="connsiteY6" fmla="*/ 2084379 h 2193029"/>
              <a:gd name="connsiteX7" fmla="*/ 29029 w 211008"/>
              <a:gd name="connsiteY7" fmla="*/ 2142436 h 219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008" h="2193029">
                <a:moveTo>
                  <a:pt x="0" y="52379"/>
                </a:moveTo>
                <a:cubicBezTo>
                  <a:pt x="57452" y="2788"/>
                  <a:pt x="114905" y="-46802"/>
                  <a:pt x="130629" y="81407"/>
                </a:cubicBezTo>
                <a:cubicBezTo>
                  <a:pt x="146353" y="209616"/>
                  <a:pt x="81038" y="675284"/>
                  <a:pt x="94343" y="821636"/>
                </a:cubicBezTo>
                <a:cubicBezTo>
                  <a:pt x="107648" y="967988"/>
                  <a:pt x="203200" y="928074"/>
                  <a:pt x="210457" y="959521"/>
                </a:cubicBezTo>
                <a:cubicBezTo>
                  <a:pt x="217714" y="990969"/>
                  <a:pt x="151191" y="974035"/>
                  <a:pt x="137886" y="1010321"/>
                </a:cubicBezTo>
                <a:cubicBezTo>
                  <a:pt x="124581" y="1046607"/>
                  <a:pt x="133048" y="998226"/>
                  <a:pt x="130629" y="1177236"/>
                </a:cubicBezTo>
                <a:cubicBezTo>
                  <a:pt x="128210" y="1356246"/>
                  <a:pt x="140304" y="1923512"/>
                  <a:pt x="123371" y="2084379"/>
                </a:cubicBezTo>
                <a:cubicBezTo>
                  <a:pt x="106438" y="2245246"/>
                  <a:pt x="67733" y="2193841"/>
                  <a:pt x="29029" y="2142436"/>
                </a:cubicBezTo>
              </a:path>
            </a:pathLst>
          </a:custGeom>
          <a:noFill/>
          <a:ln>
            <a:solidFill>
              <a:schemeClr val="bg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7" name="TextBox 6">
            <a:extLst>
              <a:ext uri="{FF2B5EF4-FFF2-40B4-BE49-F238E27FC236}">
                <a16:creationId xmlns:a16="http://schemas.microsoft.com/office/drawing/2014/main" id="{819C0A12-3E01-E648-B33B-774DFFC4AC77}"/>
              </a:ext>
            </a:extLst>
          </p:cNvPr>
          <p:cNvSpPr txBox="1"/>
          <p:nvPr/>
        </p:nvSpPr>
        <p:spPr>
          <a:xfrm>
            <a:off x="6330043" y="2117271"/>
            <a:ext cx="2634563" cy="923330"/>
          </a:xfrm>
          <a:prstGeom prst="rect">
            <a:avLst/>
          </a:prstGeom>
          <a:noFill/>
        </p:spPr>
        <p:txBody>
          <a:bodyPr wrap="square" rtlCol="0">
            <a:spAutoFit/>
          </a:bodyPr>
          <a:lstStyle/>
          <a:p>
            <a:r>
              <a:rPr lang="en-AU" sz="1350" dirty="0"/>
              <a:t>57% of all reserved addresses have not been seen in logs of advertised addresses since 1997</a:t>
            </a:r>
          </a:p>
        </p:txBody>
      </p:sp>
      <p:sp>
        <p:nvSpPr>
          <p:cNvPr id="8" name="TextBox 7">
            <a:extLst>
              <a:ext uri="{FF2B5EF4-FFF2-40B4-BE49-F238E27FC236}">
                <a16:creationId xmlns:a16="http://schemas.microsoft.com/office/drawing/2014/main" id="{1A1F9461-0BDC-194D-957B-21C38075DEC3}"/>
              </a:ext>
            </a:extLst>
          </p:cNvPr>
          <p:cNvSpPr txBox="1"/>
          <p:nvPr/>
        </p:nvSpPr>
        <p:spPr>
          <a:xfrm>
            <a:off x="6400800" y="3632978"/>
            <a:ext cx="2634563" cy="923330"/>
          </a:xfrm>
          <a:prstGeom prst="rect">
            <a:avLst/>
          </a:prstGeom>
          <a:noFill/>
        </p:spPr>
        <p:txBody>
          <a:bodyPr wrap="square" rtlCol="0">
            <a:spAutoFit/>
          </a:bodyPr>
          <a:lstStyle/>
          <a:p>
            <a:r>
              <a:rPr lang="en-AU" sz="1350" dirty="0"/>
              <a:t>90% of all reserved addresses have not been seen in logs of advertised addresses for the past 2 years</a:t>
            </a:r>
          </a:p>
        </p:txBody>
      </p:sp>
      <p:sp>
        <p:nvSpPr>
          <p:cNvPr id="10" name="Freeform 9">
            <a:extLst>
              <a:ext uri="{FF2B5EF4-FFF2-40B4-BE49-F238E27FC236}">
                <a16:creationId xmlns:a16="http://schemas.microsoft.com/office/drawing/2014/main" id="{9C9FF0FE-DC18-184C-8E03-CD80DFB35640}"/>
              </a:ext>
            </a:extLst>
          </p:cNvPr>
          <p:cNvSpPr/>
          <p:nvPr/>
        </p:nvSpPr>
        <p:spPr>
          <a:xfrm>
            <a:off x="1371600" y="1736558"/>
            <a:ext cx="169163" cy="2497985"/>
          </a:xfrm>
          <a:custGeom>
            <a:avLst/>
            <a:gdLst>
              <a:gd name="connsiteX0" fmla="*/ 0 w 225550"/>
              <a:gd name="connsiteY0" fmla="*/ 14132 h 3330646"/>
              <a:gd name="connsiteX1" fmla="*/ 181429 w 225550"/>
              <a:gd name="connsiteY1" fmla="*/ 21389 h 3330646"/>
              <a:gd name="connsiteX2" fmla="*/ 210457 w 225550"/>
              <a:gd name="connsiteY2" fmla="*/ 217332 h 3330646"/>
              <a:gd name="connsiteX3" fmla="*/ 116114 w 225550"/>
              <a:gd name="connsiteY3" fmla="*/ 1588932 h 3330646"/>
              <a:gd name="connsiteX4" fmla="*/ 159657 w 225550"/>
              <a:gd name="connsiteY4" fmla="*/ 1806646 h 3330646"/>
              <a:gd name="connsiteX5" fmla="*/ 224971 w 225550"/>
              <a:gd name="connsiteY5" fmla="*/ 1850189 h 3330646"/>
              <a:gd name="connsiteX6" fmla="*/ 188686 w 225550"/>
              <a:gd name="connsiteY6" fmla="*/ 1879218 h 3330646"/>
              <a:gd name="connsiteX7" fmla="*/ 137886 w 225550"/>
              <a:gd name="connsiteY7" fmla="*/ 1908246 h 3330646"/>
              <a:gd name="connsiteX8" fmla="*/ 137886 w 225550"/>
              <a:gd name="connsiteY8" fmla="*/ 2017103 h 3330646"/>
              <a:gd name="connsiteX9" fmla="*/ 152400 w 225550"/>
              <a:gd name="connsiteY9" fmla="*/ 2800875 h 3330646"/>
              <a:gd name="connsiteX10" fmla="*/ 137886 w 225550"/>
              <a:gd name="connsiteY10" fmla="*/ 3163732 h 3330646"/>
              <a:gd name="connsiteX11" fmla="*/ 50800 w 225550"/>
              <a:gd name="connsiteY11" fmla="*/ 3330646 h 333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550" h="3330646">
                <a:moveTo>
                  <a:pt x="0" y="14132"/>
                </a:moveTo>
                <a:cubicBezTo>
                  <a:pt x="73176" y="827"/>
                  <a:pt x="146353" y="-12478"/>
                  <a:pt x="181429" y="21389"/>
                </a:cubicBezTo>
                <a:cubicBezTo>
                  <a:pt x="216505" y="55256"/>
                  <a:pt x="221343" y="-43925"/>
                  <a:pt x="210457" y="217332"/>
                </a:cubicBezTo>
                <a:cubicBezTo>
                  <a:pt x="199571" y="478589"/>
                  <a:pt x="124581" y="1324046"/>
                  <a:pt x="116114" y="1588932"/>
                </a:cubicBezTo>
                <a:cubicBezTo>
                  <a:pt x="107647" y="1853818"/>
                  <a:pt x="141514" y="1763103"/>
                  <a:pt x="159657" y="1806646"/>
                </a:cubicBezTo>
                <a:cubicBezTo>
                  <a:pt x="177800" y="1850189"/>
                  <a:pt x="220133" y="1838094"/>
                  <a:pt x="224971" y="1850189"/>
                </a:cubicBezTo>
                <a:cubicBezTo>
                  <a:pt x="229809" y="1862284"/>
                  <a:pt x="203200" y="1869542"/>
                  <a:pt x="188686" y="1879218"/>
                </a:cubicBezTo>
                <a:cubicBezTo>
                  <a:pt x="174172" y="1888894"/>
                  <a:pt x="146353" y="1885265"/>
                  <a:pt x="137886" y="1908246"/>
                </a:cubicBezTo>
                <a:cubicBezTo>
                  <a:pt x="129419" y="1931227"/>
                  <a:pt x="135467" y="1868332"/>
                  <a:pt x="137886" y="2017103"/>
                </a:cubicBezTo>
                <a:cubicBezTo>
                  <a:pt x="140305" y="2165874"/>
                  <a:pt x="152400" y="2609770"/>
                  <a:pt x="152400" y="2800875"/>
                </a:cubicBezTo>
                <a:cubicBezTo>
                  <a:pt x="152400" y="2991980"/>
                  <a:pt x="154819" y="3075437"/>
                  <a:pt x="137886" y="3163732"/>
                </a:cubicBezTo>
                <a:cubicBezTo>
                  <a:pt x="120953" y="3252027"/>
                  <a:pt x="85876" y="3291336"/>
                  <a:pt x="50800" y="3330646"/>
                </a:cubicBezTo>
              </a:path>
            </a:pathLst>
          </a:custGeom>
          <a:noFill/>
          <a:ln>
            <a:solidFill>
              <a:schemeClr val="bg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1" name="Freeform 10">
            <a:extLst>
              <a:ext uri="{FF2B5EF4-FFF2-40B4-BE49-F238E27FC236}">
                <a16:creationId xmlns:a16="http://schemas.microsoft.com/office/drawing/2014/main" id="{10BD8CA1-B006-8641-A797-82C711F51BF1}"/>
              </a:ext>
            </a:extLst>
          </p:cNvPr>
          <p:cNvSpPr/>
          <p:nvPr/>
        </p:nvSpPr>
        <p:spPr>
          <a:xfrm>
            <a:off x="1551214" y="3140529"/>
            <a:ext cx="4849586" cy="772886"/>
          </a:xfrm>
          <a:custGeom>
            <a:avLst/>
            <a:gdLst>
              <a:gd name="connsiteX0" fmla="*/ 6466114 w 6466114"/>
              <a:gd name="connsiteY0" fmla="*/ 1030515 h 1030515"/>
              <a:gd name="connsiteX1" fmla="*/ 0 w 6466114"/>
              <a:gd name="connsiteY1" fmla="*/ 0 h 1030515"/>
            </a:gdLst>
            <a:ahLst/>
            <a:cxnLst>
              <a:cxn ang="0">
                <a:pos x="connsiteX0" y="connsiteY0"/>
              </a:cxn>
              <a:cxn ang="0">
                <a:pos x="connsiteX1" y="connsiteY1"/>
              </a:cxn>
            </a:cxnLst>
            <a:rect l="l" t="t" r="r" b="b"/>
            <a:pathLst>
              <a:path w="6466114" h="1030515">
                <a:moveTo>
                  <a:pt x="6466114" y="1030515"/>
                </a:moveTo>
                <a:lnTo>
                  <a:pt x="0" y="0"/>
                </a:lnTo>
              </a:path>
            </a:pathLst>
          </a:custGeom>
          <a:noFill/>
          <a:ln>
            <a:solidFill>
              <a:schemeClr val="bg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72235330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0A3D-F593-D041-B9B9-25D0391C05E6}"/>
              </a:ext>
            </a:extLst>
          </p:cNvPr>
          <p:cNvSpPr>
            <a:spLocks noGrp="1"/>
          </p:cNvSpPr>
          <p:nvPr>
            <p:ph type="title"/>
          </p:nvPr>
        </p:nvSpPr>
        <p:spPr/>
        <p:txBody>
          <a:bodyPr>
            <a:normAutofit fontScale="90000"/>
          </a:bodyPr>
          <a:lstStyle/>
          <a:p>
            <a:r>
              <a:rPr lang="en-AU" dirty="0">
                <a:solidFill>
                  <a:schemeClr val="accent4">
                    <a:lumMod val="50000"/>
                  </a:schemeClr>
                </a:solidFill>
                <a:latin typeface="Powderfinger Type" panose="02020709070000000403" pitchFamily="49" charset="77"/>
              </a:rPr>
              <a:t>III  - Advertised and Unadvertised Addresses</a:t>
            </a:r>
          </a:p>
        </p:txBody>
      </p:sp>
      <p:sp>
        <p:nvSpPr>
          <p:cNvPr id="4" name="Content Placeholder 3">
            <a:extLst>
              <a:ext uri="{FF2B5EF4-FFF2-40B4-BE49-F238E27FC236}">
                <a16:creationId xmlns:a16="http://schemas.microsoft.com/office/drawing/2014/main" id="{D2D5DDE9-AD7F-F343-A68E-0BF3A658C238}"/>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305541026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0A3D-F593-D041-B9B9-25D0391C05E6}"/>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Advertised Addresses</a:t>
            </a:r>
          </a:p>
        </p:txBody>
      </p:sp>
      <p:pic>
        <p:nvPicPr>
          <p:cNvPr id="5" name="Content Placeholder 4">
            <a:extLst>
              <a:ext uri="{FF2B5EF4-FFF2-40B4-BE49-F238E27FC236}">
                <a16:creationId xmlns:a16="http://schemas.microsoft.com/office/drawing/2014/main" id="{F68F74EC-E096-F343-961F-79F318E54D4F}"/>
              </a:ext>
            </a:extLst>
          </p:cNvPr>
          <p:cNvPicPr>
            <a:picLocks noGrp="1" noChangeAspect="1"/>
          </p:cNvPicPr>
          <p:nvPr>
            <p:ph idx="1"/>
          </p:nvPr>
        </p:nvPicPr>
        <p:blipFill>
          <a:blip r:embed="rId2"/>
          <a:stretch>
            <a:fillRect/>
          </a:stretch>
        </p:blipFill>
        <p:spPr>
          <a:xfrm>
            <a:off x="995572" y="1391096"/>
            <a:ext cx="5214476" cy="3476317"/>
          </a:xfrm>
        </p:spPr>
      </p:pic>
      <p:sp>
        <p:nvSpPr>
          <p:cNvPr id="6" name="TextBox 5">
            <a:extLst>
              <a:ext uri="{FF2B5EF4-FFF2-40B4-BE49-F238E27FC236}">
                <a16:creationId xmlns:a16="http://schemas.microsoft.com/office/drawing/2014/main" id="{72609066-DFD2-664D-AF2C-9372007A8F6F}"/>
              </a:ext>
            </a:extLst>
          </p:cNvPr>
          <p:cNvSpPr txBox="1"/>
          <p:nvPr/>
        </p:nvSpPr>
        <p:spPr>
          <a:xfrm>
            <a:off x="6386132" y="2229007"/>
            <a:ext cx="1992853" cy="923330"/>
          </a:xfrm>
          <a:prstGeom prst="rect">
            <a:avLst/>
          </a:prstGeom>
          <a:noFill/>
        </p:spPr>
        <p:txBody>
          <a:bodyPr wrap="none" rtlCol="0">
            <a:spAutoFit/>
          </a:bodyPr>
          <a:lstStyle/>
          <a:p>
            <a:r>
              <a:rPr lang="en-AU" sz="1350" dirty="0"/>
              <a:t>768,477,696 addresses</a:t>
            </a:r>
          </a:p>
          <a:p>
            <a:r>
              <a:rPr lang="en-AU" sz="1350" dirty="0"/>
              <a:t>advertised from a total</a:t>
            </a:r>
          </a:p>
          <a:p>
            <a:r>
              <a:rPr lang="en-AU" sz="1350" dirty="0"/>
              <a:t>pool of 883,441,664 </a:t>
            </a:r>
          </a:p>
          <a:p>
            <a:r>
              <a:rPr lang="en-AU" sz="1350" dirty="0"/>
              <a:t>addresses</a:t>
            </a:r>
          </a:p>
        </p:txBody>
      </p:sp>
      <p:sp>
        <p:nvSpPr>
          <p:cNvPr id="3" name="Freeform 2">
            <a:extLst>
              <a:ext uri="{FF2B5EF4-FFF2-40B4-BE49-F238E27FC236}">
                <a16:creationId xmlns:a16="http://schemas.microsoft.com/office/drawing/2014/main" id="{1D2FAA47-A42D-C64B-9606-0ADC94F309AC}"/>
              </a:ext>
            </a:extLst>
          </p:cNvPr>
          <p:cNvSpPr/>
          <p:nvPr/>
        </p:nvSpPr>
        <p:spPr>
          <a:xfrm>
            <a:off x="6098041" y="2669060"/>
            <a:ext cx="296581" cy="240957"/>
          </a:xfrm>
          <a:custGeom>
            <a:avLst/>
            <a:gdLst>
              <a:gd name="connsiteX0" fmla="*/ 395441 w 395441"/>
              <a:gd name="connsiteY0" fmla="*/ 0 h 321276"/>
              <a:gd name="connsiteX1" fmla="*/ 346014 w 395441"/>
              <a:gd name="connsiteY1" fmla="*/ 49427 h 321276"/>
              <a:gd name="connsiteX2" fmla="*/ 12382 w 395441"/>
              <a:gd name="connsiteY2" fmla="*/ 210065 h 321276"/>
              <a:gd name="connsiteX3" fmla="*/ 123593 w 395441"/>
              <a:gd name="connsiteY3" fmla="*/ 12357 h 321276"/>
              <a:gd name="connsiteX4" fmla="*/ 25 w 395441"/>
              <a:gd name="connsiteY4" fmla="*/ 234778 h 321276"/>
              <a:gd name="connsiteX5" fmla="*/ 135949 w 395441"/>
              <a:gd name="connsiteY5" fmla="*/ 321276 h 32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441" h="321276">
                <a:moveTo>
                  <a:pt x="395441" y="0"/>
                </a:moveTo>
                <a:lnTo>
                  <a:pt x="346014" y="49427"/>
                </a:lnTo>
                <a:cubicBezTo>
                  <a:pt x="282171" y="84438"/>
                  <a:pt x="49452" y="216243"/>
                  <a:pt x="12382" y="210065"/>
                </a:cubicBezTo>
                <a:cubicBezTo>
                  <a:pt x="-24688" y="203887"/>
                  <a:pt x="125652" y="8238"/>
                  <a:pt x="123593" y="12357"/>
                </a:cubicBezTo>
                <a:cubicBezTo>
                  <a:pt x="121534" y="16476"/>
                  <a:pt x="-2034" y="183292"/>
                  <a:pt x="25" y="234778"/>
                </a:cubicBezTo>
                <a:cubicBezTo>
                  <a:pt x="2084" y="286264"/>
                  <a:pt x="69016" y="303770"/>
                  <a:pt x="135949" y="32127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77725381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0A3D-F593-D041-B9B9-25D0391C05E6}"/>
              </a:ext>
            </a:extLst>
          </p:cNvPr>
          <p:cNvSpPr>
            <a:spLocks noGrp="1"/>
          </p:cNvSpPr>
          <p:nvPr>
            <p:ph type="title"/>
          </p:nvPr>
        </p:nvSpPr>
        <p:spPr>
          <a:xfrm>
            <a:off x="508172" y="111631"/>
            <a:ext cx="7886700" cy="994172"/>
          </a:xfrm>
        </p:spPr>
        <p:txBody>
          <a:bodyPr/>
          <a:lstStyle/>
          <a:p>
            <a:r>
              <a:rPr lang="en-AU" dirty="0">
                <a:solidFill>
                  <a:schemeClr val="accent4">
                    <a:lumMod val="50000"/>
                  </a:schemeClr>
                </a:solidFill>
                <a:latin typeface="Powderfinger Type" panose="02020709070000000403" pitchFamily="49" charset="77"/>
              </a:rPr>
              <a:t>Unadvertised Addresses</a:t>
            </a:r>
          </a:p>
        </p:txBody>
      </p:sp>
      <p:pic>
        <p:nvPicPr>
          <p:cNvPr id="7" name="Content Placeholder 6">
            <a:extLst>
              <a:ext uri="{FF2B5EF4-FFF2-40B4-BE49-F238E27FC236}">
                <a16:creationId xmlns:a16="http://schemas.microsoft.com/office/drawing/2014/main" id="{A91666B7-F016-2748-9D6E-43E786E9547C}"/>
              </a:ext>
            </a:extLst>
          </p:cNvPr>
          <p:cNvPicPr>
            <a:picLocks noGrp="1" noChangeAspect="1"/>
          </p:cNvPicPr>
          <p:nvPr>
            <p:ph idx="1"/>
          </p:nvPr>
        </p:nvPicPr>
        <p:blipFill>
          <a:blip r:embed="rId2"/>
          <a:stretch>
            <a:fillRect/>
          </a:stretch>
        </p:blipFill>
        <p:spPr>
          <a:xfrm>
            <a:off x="222745" y="976771"/>
            <a:ext cx="6250094" cy="4166729"/>
          </a:xfrm>
        </p:spPr>
      </p:pic>
      <p:sp>
        <p:nvSpPr>
          <p:cNvPr id="8" name="TextBox 7">
            <a:extLst>
              <a:ext uri="{FF2B5EF4-FFF2-40B4-BE49-F238E27FC236}">
                <a16:creationId xmlns:a16="http://schemas.microsoft.com/office/drawing/2014/main" id="{39204D60-810E-3746-8286-D3F1F5C67796}"/>
              </a:ext>
            </a:extLst>
          </p:cNvPr>
          <p:cNvSpPr txBox="1"/>
          <p:nvPr/>
        </p:nvSpPr>
        <p:spPr>
          <a:xfrm>
            <a:off x="6386131" y="2229007"/>
            <a:ext cx="2185214" cy="923330"/>
          </a:xfrm>
          <a:prstGeom prst="rect">
            <a:avLst/>
          </a:prstGeom>
          <a:noFill/>
        </p:spPr>
        <p:txBody>
          <a:bodyPr wrap="none" rtlCol="0">
            <a:spAutoFit/>
          </a:bodyPr>
          <a:lstStyle/>
          <a:p>
            <a:r>
              <a:rPr lang="en-AU" sz="1350" dirty="0"/>
              <a:t>114,963,968 addresses</a:t>
            </a:r>
          </a:p>
          <a:p>
            <a:r>
              <a:rPr lang="en-AU" sz="1350" dirty="0"/>
              <a:t>not advertised from a total</a:t>
            </a:r>
          </a:p>
          <a:p>
            <a:r>
              <a:rPr lang="en-AU" sz="1350" dirty="0"/>
              <a:t>pool of 883,441,664 </a:t>
            </a:r>
          </a:p>
          <a:p>
            <a:r>
              <a:rPr lang="en-AU" sz="1350" dirty="0"/>
              <a:t>addresses</a:t>
            </a:r>
          </a:p>
        </p:txBody>
      </p:sp>
      <p:sp>
        <p:nvSpPr>
          <p:cNvPr id="3" name="Freeform 2">
            <a:extLst>
              <a:ext uri="{FF2B5EF4-FFF2-40B4-BE49-F238E27FC236}">
                <a16:creationId xmlns:a16="http://schemas.microsoft.com/office/drawing/2014/main" id="{F64B03DD-B045-3A4E-8EBC-0AA38EAC81F0}"/>
              </a:ext>
            </a:extLst>
          </p:cNvPr>
          <p:cNvSpPr/>
          <p:nvPr/>
        </p:nvSpPr>
        <p:spPr>
          <a:xfrm>
            <a:off x="6403681" y="1695938"/>
            <a:ext cx="460405" cy="463943"/>
          </a:xfrm>
          <a:custGeom>
            <a:avLst/>
            <a:gdLst>
              <a:gd name="connsiteX0" fmla="*/ 556332 w 613873"/>
              <a:gd name="connsiteY0" fmla="*/ 617874 h 618591"/>
              <a:gd name="connsiteX1" fmla="*/ 581045 w 613873"/>
              <a:gd name="connsiteY1" fmla="*/ 556091 h 618591"/>
              <a:gd name="connsiteX2" fmla="*/ 568689 w 613873"/>
              <a:gd name="connsiteY2" fmla="*/ 222458 h 618591"/>
              <a:gd name="connsiteX3" fmla="*/ 24991 w 613873"/>
              <a:gd name="connsiteY3" fmla="*/ 173031 h 618591"/>
              <a:gd name="connsiteX4" fmla="*/ 173273 w 613873"/>
              <a:gd name="connsiteY4" fmla="*/ 36 h 618591"/>
              <a:gd name="connsiteX5" fmla="*/ 278 w 613873"/>
              <a:gd name="connsiteY5" fmla="*/ 160674 h 618591"/>
              <a:gd name="connsiteX6" fmla="*/ 222700 w 613873"/>
              <a:gd name="connsiteY6" fmla="*/ 457236 h 61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873" h="618591">
                <a:moveTo>
                  <a:pt x="556332" y="617874"/>
                </a:moveTo>
                <a:cubicBezTo>
                  <a:pt x="567659" y="619934"/>
                  <a:pt x="578986" y="621994"/>
                  <a:pt x="581045" y="556091"/>
                </a:cubicBezTo>
                <a:cubicBezTo>
                  <a:pt x="583104" y="490188"/>
                  <a:pt x="661365" y="286301"/>
                  <a:pt x="568689" y="222458"/>
                </a:cubicBezTo>
                <a:cubicBezTo>
                  <a:pt x="476013" y="158615"/>
                  <a:pt x="90894" y="210101"/>
                  <a:pt x="24991" y="173031"/>
                </a:cubicBezTo>
                <a:cubicBezTo>
                  <a:pt x="-40912" y="135961"/>
                  <a:pt x="177392" y="2095"/>
                  <a:pt x="173273" y="36"/>
                </a:cubicBezTo>
                <a:cubicBezTo>
                  <a:pt x="169154" y="-2023"/>
                  <a:pt x="-7960" y="84474"/>
                  <a:pt x="278" y="160674"/>
                </a:cubicBezTo>
                <a:cubicBezTo>
                  <a:pt x="8516" y="236874"/>
                  <a:pt x="115608" y="347055"/>
                  <a:pt x="222700" y="4572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8685624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0A3D-F593-D041-B9B9-25D0391C05E6}"/>
              </a:ext>
            </a:extLst>
          </p:cNvPr>
          <p:cNvSpPr>
            <a:spLocks noGrp="1"/>
          </p:cNvSpPr>
          <p:nvPr>
            <p:ph type="title"/>
          </p:nvPr>
        </p:nvSpPr>
        <p:spPr>
          <a:xfrm>
            <a:off x="378425" y="51421"/>
            <a:ext cx="8515350" cy="994172"/>
          </a:xfrm>
        </p:spPr>
        <p:txBody>
          <a:bodyPr>
            <a:normAutofit fontScale="90000"/>
          </a:bodyPr>
          <a:lstStyle/>
          <a:p>
            <a:r>
              <a:rPr lang="en-AU" dirty="0">
                <a:solidFill>
                  <a:schemeClr val="accent4">
                    <a:lumMod val="50000"/>
                  </a:schemeClr>
                </a:solidFill>
                <a:latin typeface="Powderfinger Type" panose="02020709070000000403" pitchFamily="49" charset="77"/>
              </a:rPr>
              <a:t>APNIC Unadvertised Address Ratio</a:t>
            </a:r>
          </a:p>
        </p:txBody>
      </p:sp>
      <p:pic>
        <p:nvPicPr>
          <p:cNvPr id="6" name="Content Placeholder 5">
            <a:extLst>
              <a:ext uri="{FF2B5EF4-FFF2-40B4-BE49-F238E27FC236}">
                <a16:creationId xmlns:a16="http://schemas.microsoft.com/office/drawing/2014/main" id="{4BE34C94-64E5-8E44-BF5C-FD705360A612}"/>
              </a:ext>
            </a:extLst>
          </p:cNvPr>
          <p:cNvPicPr>
            <a:picLocks noGrp="1" noChangeAspect="1"/>
          </p:cNvPicPr>
          <p:nvPr>
            <p:ph idx="1"/>
          </p:nvPr>
        </p:nvPicPr>
        <p:blipFill>
          <a:blip r:embed="rId2"/>
          <a:stretch>
            <a:fillRect/>
          </a:stretch>
        </p:blipFill>
        <p:spPr>
          <a:xfrm>
            <a:off x="315098" y="898262"/>
            <a:ext cx="6159336" cy="4106225"/>
          </a:xfrm>
        </p:spPr>
      </p:pic>
      <p:sp>
        <p:nvSpPr>
          <p:cNvPr id="8" name="Rectangle 7">
            <a:extLst>
              <a:ext uri="{FF2B5EF4-FFF2-40B4-BE49-F238E27FC236}">
                <a16:creationId xmlns:a16="http://schemas.microsoft.com/office/drawing/2014/main" id="{87F70110-5227-504D-93EA-D055AE7F3ACD}"/>
              </a:ext>
            </a:extLst>
          </p:cNvPr>
          <p:cNvSpPr/>
          <p:nvPr/>
        </p:nvSpPr>
        <p:spPr>
          <a:xfrm>
            <a:off x="6567617" y="1939917"/>
            <a:ext cx="2412657" cy="1546577"/>
          </a:xfrm>
          <a:prstGeom prst="rect">
            <a:avLst/>
          </a:prstGeom>
        </p:spPr>
        <p:txBody>
          <a:bodyPr wrap="square">
            <a:spAutoFit/>
          </a:bodyPr>
          <a:lstStyle/>
          <a:p>
            <a:r>
              <a:rPr lang="en-AU" sz="1350" dirty="0"/>
              <a:t>114,963,968 addresses</a:t>
            </a:r>
          </a:p>
          <a:p>
            <a:r>
              <a:rPr lang="en-AU" sz="1350" dirty="0"/>
              <a:t>are unadvertised from a total pool of 883,441,664 </a:t>
            </a:r>
          </a:p>
          <a:p>
            <a:r>
              <a:rPr lang="en-AU" sz="1350" dirty="0"/>
              <a:t>addresses</a:t>
            </a:r>
          </a:p>
          <a:p>
            <a:endParaRPr lang="en-AU" sz="1350" dirty="0"/>
          </a:p>
          <a:p>
            <a:r>
              <a:rPr lang="en-AU" sz="1350" dirty="0"/>
              <a:t>That’s 13% of the assigned address pool</a:t>
            </a:r>
          </a:p>
        </p:txBody>
      </p:sp>
      <p:sp>
        <p:nvSpPr>
          <p:cNvPr id="3" name="Freeform 2">
            <a:extLst>
              <a:ext uri="{FF2B5EF4-FFF2-40B4-BE49-F238E27FC236}">
                <a16:creationId xmlns:a16="http://schemas.microsoft.com/office/drawing/2014/main" id="{FA60E1ED-CE7E-6849-B4B6-69A3D6B26DF0}"/>
              </a:ext>
            </a:extLst>
          </p:cNvPr>
          <p:cNvSpPr/>
          <p:nvPr/>
        </p:nvSpPr>
        <p:spPr>
          <a:xfrm>
            <a:off x="6379852" y="2675935"/>
            <a:ext cx="255727" cy="400898"/>
          </a:xfrm>
          <a:custGeom>
            <a:avLst/>
            <a:gdLst>
              <a:gd name="connsiteX0" fmla="*/ 340969 w 340969"/>
              <a:gd name="connsiteY0" fmla="*/ 534530 h 534530"/>
              <a:gd name="connsiteX1" fmla="*/ 7336 w 340969"/>
              <a:gd name="connsiteY1" fmla="*/ 3190 h 534530"/>
              <a:gd name="connsiteX2" fmla="*/ 106190 w 340969"/>
              <a:gd name="connsiteY2" fmla="*/ 299752 h 534530"/>
              <a:gd name="connsiteX3" fmla="*/ 56763 w 340969"/>
              <a:gd name="connsiteY3" fmla="*/ 15546 h 534530"/>
              <a:gd name="connsiteX4" fmla="*/ 266828 w 340969"/>
              <a:gd name="connsiteY4" fmla="*/ 126757 h 5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969" h="534530">
                <a:moveTo>
                  <a:pt x="340969" y="534530"/>
                </a:moveTo>
                <a:cubicBezTo>
                  <a:pt x="193717" y="288425"/>
                  <a:pt x="46466" y="42320"/>
                  <a:pt x="7336" y="3190"/>
                </a:cubicBezTo>
                <a:cubicBezTo>
                  <a:pt x="-31794" y="-35940"/>
                  <a:pt x="97952" y="297693"/>
                  <a:pt x="106190" y="299752"/>
                </a:cubicBezTo>
                <a:cubicBezTo>
                  <a:pt x="114428" y="301811"/>
                  <a:pt x="29990" y="44378"/>
                  <a:pt x="56763" y="15546"/>
                </a:cubicBezTo>
                <a:cubicBezTo>
                  <a:pt x="83536" y="-13286"/>
                  <a:pt x="175182" y="56735"/>
                  <a:pt x="266828" y="12675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78426793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0A3D-F593-D041-B9B9-25D0391C05E6}"/>
              </a:ext>
            </a:extLst>
          </p:cNvPr>
          <p:cNvSpPr>
            <a:spLocks noGrp="1"/>
          </p:cNvSpPr>
          <p:nvPr>
            <p:ph type="title"/>
          </p:nvPr>
        </p:nvSpPr>
        <p:spPr>
          <a:xfrm>
            <a:off x="378425" y="51421"/>
            <a:ext cx="8515350" cy="994172"/>
          </a:xfrm>
        </p:spPr>
        <p:txBody>
          <a:bodyPr>
            <a:normAutofit fontScale="90000"/>
          </a:bodyPr>
          <a:lstStyle/>
          <a:p>
            <a:r>
              <a:rPr lang="en-AU" dirty="0">
                <a:solidFill>
                  <a:schemeClr val="accent4">
                    <a:lumMod val="50000"/>
                  </a:schemeClr>
                </a:solidFill>
                <a:latin typeface="Powderfinger Type" panose="02020709070000000403" pitchFamily="49" charset="77"/>
              </a:rPr>
              <a:t>Unadvertised Address Age Profile</a:t>
            </a:r>
          </a:p>
        </p:txBody>
      </p:sp>
      <p:sp>
        <p:nvSpPr>
          <p:cNvPr id="8" name="Content Placeholder 7">
            <a:extLst>
              <a:ext uri="{FF2B5EF4-FFF2-40B4-BE49-F238E27FC236}">
                <a16:creationId xmlns:a16="http://schemas.microsoft.com/office/drawing/2014/main" id="{E33520BD-E2A0-7A4E-AE03-A3BAB2BB9689}"/>
              </a:ext>
            </a:extLst>
          </p:cNvPr>
          <p:cNvSpPr>
            <a:spLocks noGrp="1"/>
          </p:cNvSpPr>
          <p:nvPr>
            <p:ph idx="1"/>
          </p:nvPr>
        </p:nvSpPr>
        <p:spPr/>
        <p:txBody>
          <a:bodyPr/>
          <a:lstStyle/>
          <a:p>
            <a:r>
              <a:rPr lang="en-AU" dirty="0"/>
              <a:t>Lets take the entire sequence of BGP dumps in Route Views archive from 1997 onward, using one dump per day</a:t>
            </a:r>
          </a:p>
          <a:p>
            <a:r>
              <a:rPr lang="en-AU" dirty="0"/>
              <a:t>Parse each dump file (8,000 of them!) and assemble the “last seen” date for every  /24 in the IPv4 address space that is ‘visible</a:t>
            </a:r>
          </a:p>
        </p:txBody>
      </p:sp>
    </p:spTree>
    <p:extLst>
      <p:ext uri="{BB962C8B-B14F-4D97-AF65-F5344CB8AC3E}">
        <p14:creationId xmlns:p14="http://schemas.microsoft.com/office/powerpoint/2010/main" val="18327902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0A3D-F593-D041-B9B9-25D0391C05E6}"/>
              </a:ext>
            </a:extLst>
          </p:cNvPr>
          <p:cNvSpPr>
            <a:spLocks noGrp="1"/>
          </p:cNvSpPr>
          <p:nvPr>
            <p:ph type="title"/>
          </p:nvPr>
        </p:nvSpPr>
        <p:spPr>
          <a:xfrm>
            <a:off x="378425" y="51421"/>
            <a:ext cx="8515350" cy="994172"/>
          </a:xfrm>
        </p:spPr>
        <p:txBody>
          <a:bodyPr>
            <a:normAutofit fontScale="90000"/>
          </a:bodyPr>
          <a:lstStyle/>
          <a:p>
            <a:r>
              <a:rPr lang="en-AU" dirty="0">
                <a:solidFill>
                  <a:schemeClr val="accent4">
                    <a:lumMod val="50000"/>
                  </a:schemeClr>
                </a:solidFill>
                <a:latin typeface="Powderfinger Type" panose="02020709070000000403" pitchFamily="49" charset="77"/>
              </a:rPr>
              <a:t>Unadvertised Address Age Profile</a:t>
            </a:r>
          </a:p>
        </p:txBody>
      </p:sp>
      <p:pic>
        <p:nvPicPr>
          <p:cNvPr id="4" name="Content Placeholder 3">
            <a:extLst>
              <a:ext uri="{FF2B5EF4-FFF2-40B4-BE49-F238E27FC236}">
                <a16:creationId xmlns:a16="http://schemas.microsoft.com/office/drawing/2014/main" id="{3CD97614-2436-044F-8FC2-B665A23527C8}"/>
              </a:ext>
            </a:extLst>
          </p:cNvPr>
          <p:cNvPicPr>
            <a:picLocks noGrp="1" noChangeAspect="1"/>
          </p:cNvPicPr>
          <p:nvPr>
            <p:ph idx="1"/>
          </p:nvPr>
        </p:nvPicPr>
        <p:blipFill>
          <a:blip r:embed="rId2"/>
          <a:stretch>
            <a:fillRect/>
          </a:stretch>
        </p:blipFill>
        <p:spPr>
          <a:xfrm>
            <a:off x="562918" y="1450862"/>
            <a:ext cx="5340278" cy="3263504"/>
          </a:xfrm>
        </p:spPr>
      </p:pic>
      <p:sp>
        <p:nvSpPr>
          <p:cNvPr id="6" name="TextBox 5">
            <a:extLst>
              <a:ext uri="{FF2B5EF4-FFF2-40B4-BE49-F238E27FC236}">
                <a16:creationId xmlns:a16="http://schemas.microsoft.com/office/drawing/2014/main" id="{E9821E31-1A37-0B46-BCFF-24355D1E3010}"/>
              </a:ext>
            </a:extLst>
          </p:cNvPr>
          <p:cNvSpPr txBox="1"/>
          <p:nvPr/>
        </p:nvSpPr>
        <p:spPr>
          <a:xfrm>
            <a:off x="6232072" y="1810003"/>
            <a:ext cx="2856755" cy="2793072"/>
          </a:xfrm>
          <a:prstGeom prst="rect">
            <a:avLst/>
          </a:prstGeom>
          <a:noFill/>
        </p:spPr>
        <p:txBody>
          <a:bodyPr wrap="square" rtlCol="0">
            <a:spAutoFit/>
          </a:bodyPr>
          <a:lstStyle/>
          <a:p>
            <a:r>
              <a:rPr lang="en-AU" sz="1350" dirty="0"/>
              <a:t>78,046,208 addresses (68%) of all unadvertised addresses have been seen in the routing table at some point in the past</a:t>
            </a:r>
          </a:p>
          <a:p>
            <a:endParaRPr lang="en-AU" sz="1350" dirty="0"/>
          </a:p>
          <a:p>
            <a:r>
              <a:rPr lang="en-AU" sz="1350" dirty="0"/>
              <a:t>This is the  cumulative profile of ages since these prefixes were last seen</a:t>
            </a:r>
          </a:p>
          <a:p>
            <a:endParaRPr lang="en-AU" sz="1350" dirty="0"/>
          </a:p>
          <a:p>
            <a:r>
              <a:rPr lang="en-AU" sz="1350" dirty="0"/>
              <a:t>36,852,224 (32%) have not been observed in the routing table since 1997 (the start of the Route Views archive) </a:t>
            </a:r>
          </a:p>
        </p:txBody>
      </p:sp>
    </p:spTree>
    <p:extLst>
      <p:ext uri="{BB962C8B-B14F-4D97-AF65-F5344CB8AC3E}">
        <p14:creationId xmlns:p14="http://schemas.microsoft.com/office/powerpoint/2010/main" val="277320805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0A3D-F593-D041-B9B9-25D0391C05E6}"/>
              </a:ext>
            </a:extLst>
          </p:cNvPr>
          <p:cNvSpPr>
            <a:spLocks noGrp="1"/>
          </p:cNvSpPr>
          <p:nvPr>
            <p:ph type="title"/>
          </p:nvPr>
        </p:nvSpPr>
        <p:spPr>
          <a:xfrm>
            <a:off x="378425" y="51421"/>
            <a:ext cx="8515350" cy="994172"/>
          </a:xfrm>
        </p:spPr>
        <p:txBody>
          <a:bodyPr>
            <a:normAutofit fontScale="90000"/>
          </a:bodyPr>
          <a:lstStyle/>
          <a:p>
            <a:r>
              <a:rPr lang="en-AU" dirty="0">
                <a:solidFill>
                  <a:schemeClr val="accent4">
                    <a:lumMod val="50000"/>
                  </a:schemeClr>
                </a:solidFill>
                <a:latin typeface="Powderfinger Type" panose="02020709070000000403" pitchFamily="49" charset="77"/>
              </a:rPr>
              <a:t>Unadvertised Address Registration Age Profile</a:t>
            </a:r>
          </a:p>
        </p:txBody>
      </p:sp>
      <p:sp>
        <p:nvSpPr>
          <p:cNvPr id="6" name="TextBox 5">
            <a:extLst>
              <a:ext uri="{FF2B5EF4-FFF2-40B4-BE49-F238E27FC236}">
                <a16:creationId xmlns:a16="http://schemas.microsoft.com/office/drawing/2014/main" id="{E9821E31-1A37-0B46-BCFF-24355D1E3010}"/>
              </a:ext>
            </a:extLst>
          </p:cNvPr>
          <p:cNvSpPr txBox="1"/>
          <p:nvPr/>
        </p:nvSpPr>
        <p:spPr>
          <a:xfrm>
            <a:off x="6232072" y="1810003"/>
            <a:ext cx="2856755" cy="2377574"/>
          </a:xfrm>
          <a:prstGeom prst="rect">
            <a:avLst/>
          </a:prstGeom>
          <a:noFill/>
        </p:spPr>
        <p:txBody>
          <a:bodyPr wrap="square" rtlCol="0">
            <a:spAutoFit/>
          </a:bodyPr>
          <a:lstStyle/>
          <a:p>
            <a:r>
              <a:rPr lang="en-AU" sz="1350" dirty="0"/>
              <a:t>114,963,968 addresses</a:t>
            </a:r>
          </a:p>
          <a:p>
            <a:r>
              <a:rPr lang="en-AU" sz="1350" dirty="0"/>
              <a:t>not advertised from a total</a:t>
            </a:r>
          </a:p>
          <a:p>
            <a:r>
              <a:rPr lang="en-AU" sz="1350" dirty="0"/>
              <a:t>pool of 883,441,664 </a:t>
            </a:r>
          </a:p>
          <a:p>
            <a:r>
              <a:rPr lang="en-AU" sz="1350" dirty="0"/>
              <a:t>addresses</a:t>
            </a:r>
          </a:p>
          <a:p>
            <a:endParaRPr lang="en-AU" sz="1350" dirty="0"/>
          </a:p>
          <a:p>
            <a:r>
              <a:rPr lang="en-AU" sz="1350" dirty="0"/>
              <a:t>This plot shows the age profile of these unadvertised addresses using the APNIC Registration date</a:t>
            </a:r>
          </a:p>
          <a:p>
            <a:endParaRPr lang="en-AU" sz="1350" dirty="0"/>
          </a:p>
          <a:p>
            <a:r>
              <a:rPr lang="en-AU" sz="1350" dirty="0"/>
              <a:t>90% of these addresses were assigned prior to 2012</a:t>
            </a:r>
          </a:p>
        </p:txBody>
      </p:sp>
      <p:pic>
        <p:nvPicPr>
          <p:cNvPr id="8" name="Content Placeholder 7">
            <a:extLst>
              <a:ext uri="{FF2B5EF4-FFF2-40B4-BE49-F238E27FC236}">
                <a16:creationId xmlns:a16="http://schemas.microsoft.com/office/drawing/2014/main" id="{D34032F0-08C8-E24B-8F3D-1EF589779F9F}"/>
              </a:ext>
            </a:extLst>
          </p:cNvPr>
          <p:cNvPicPr>
            <a:picLocks noGrp="1" noChangeAspect="1"/>
          </p:cNvPicPr>
          <p:nvPr>
            <p:ph idx="1"/>
          </p:nvPr>
        </p:nvPicPr>
        <p:blipFill>
          <a:blip r:embed="rId2"/>
          <a:stretch>
            <a:fillRect/>
          </a:stretch>
        </p:blipFill>
        <p:spPr>
          <a:xfrm>
            <a:off x="448618" y="1401876"/>
            <a:ext cx="5340278" cy="3263504"/>
          </a:xfrm>
        </p:spPr>
      </p:pic>
    </p:spTree>
    <p:extLst>
      <p:ext uri="{BB962C8B-B14F-4D97-AF65-F5344CB8AC3E}">
        <p14:creationId xmlns:p14="http://schemas.microsoft.com/office/powerpoint/2010/main" val="361146535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40A3D-F593-D041-B9B9-25D0391C05E6}"/>
              </a:ext>
            </a:extLst>
          </p:cNvPr>
          <p:cNvSpPr>
            <a:spLocks noGrp="1"/>
          </p:cNvSpPr>
          <p:nvPr>
            <p:ph type="title"/>
          </p:nvPr>
        </p:nvSpPr>
        <p:spPr>
          <a:xfrm>
            <a:off x="378425" y="51421"/>
            <a:ext cx="8515350" cy="994172"/>
          </a:xfrm>
        </p:spPr>
        <p:txBody>
          <a:bodyPr>
            <a:normAutofit fontScale="90000"/>
          </a:bodyPr>
          <a:lstStyle/>
          <a:p>
            <a:r>
              <a:rPr lang="en-AU" dirty="0">
                <a:solidFill>
                  <a:schemeClr val="accent4">
                    <a:lumMod val="50000"/>
                  </a:schemeClr>
                </a:solidFill>
                <a:latin typeface="Powderfinger Type" panose="02020709070000000403" pitchFamily="49" charset="77"/>
              </a:rPr>
              <a:t>Unadvertised Address Age Profile</a:t>
            </a:r>
          </a:p>
        </p:txBody>
      </p:sp>
      <p:sp>
        <p:nvSpPr>
          <p:cNvPr id="6" name="TextBox 5">
            <a:extLst>
              <a:ext uri="{FF2B5EF4-FFF2-40B4-BE49-F238E27FC236}">
                <a16:creationId xmlns:a16="http://schemas.microsoft.com/office/drawing/2014/main" id="{E9821E31-1A37-0B46-BCFF-24355D1E3010}"/>
              </a:ext>
            </a:extLst>
          </p:cNvPr>
          <p:cNvSpPr txBox="1"/>
          <p:nvPr/>
        </p:nvSpPr>
        <p:spPr>
          <a:xfrm>
            <a:off x="6232072" y="1810003"/>
            <a:ext cx="2856755" cy="2169825"/>
          </a:xfrm>
          <a:prstGeom prst="rect">
            <a:avLst/>
          </a:prstGeom>
          <a:noFill/>
        </p:spPr>
        <p:txBody>
          <a:bodyPr wrap="square" rtlCol="0">
            <a:spAutoFit/>
          </a:bodyPr>
          <a:lstStyle/>
          <a:p>
            <a:r>
              <a:rPr lang="en-AU" sz="1350" dirty="0"/>
              <a:t>This plot combines the registration and last seen profiles</a:t>
            </a:r>
          </a:p>
          <a:p>
            <a:endParaRPr lang="en-AU" sz="1350" dirty="0"/>
          </a:p>
          <a:p>
            <a:r>
              <a:rPr lang="en-AU" sz="1350" dirty="0"/>
              <a:t>Some 58% of unadvertised addresses are “older” than 8 years</a:t>
            </a:r>
          </a:p>
          <a:p>
            <a:endParaRPr lang="en-AU" sz="1350" dirty="0"/>
          </a:p>
          <a:p>
            <a:r>
              <a:rPr lang="en-AU" sz="1350" dirty="0"/>
              <a:t>Some 30% of unadvertised addresses are “older” than 22 years</a:t>
            </a:r>
          </a:p>
          <a:p>
            <a:endParaRPr lang="en-AU" sz="1350" dirty="0"/>
          </a:p>
        </p:txBody>
      </p:sp>
      <p:pic>
        <p:nvPicPr>
          <p:cNvPr id="7" name="Content Placeholder 6">
            <a:extLst>
              <a:ext uri="{FF2B5EF4-FFF2-40B4-BE49-F238E27FC236}">
                <a16:creationId xmlns:a16="http://schemas.microsoft.com/office/drawing/2014/main" id="{A906E2AE-3DBD-8342-A5C6-30E245EEBF8D}"/>
              </a:ext>
            </a:extLst>
          </p:cNvPr>
          <p:cNvPicPr>
            <a:picLocks noGrp="1" noChangeAspect="1"/>
          </p:cNvPicPr>
          <p:nvPr>
            <p:ph idx="1"/>
          </p:nvPr>
        </p:nvPicPr>
        <p:blipFill>
          <a:blip r:embed="rId2"/>
          <a:stretch>
            <a:fillRect/>
          </a:stretch>
        </p:blipFill>
        <p:spPr>
          <a:xfrm>
            <a:off x="176475" y="1254919"/>
            <a:ext cx="5935621" cy="3627324"/>
          </a:xfrm>
        </p:spPr>
      </p:pic>
    </p:spTree>
    <p:extLst>
      <p:ext uri="{BB962C8B-B14F-4D97-AF65-F5344CB8AC3E}">
        <p14:creationId xmlns:p14="http://schemas.microsoft.com/office/powerpoint/2010/main" val="309388204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4E767-663C-B34B-85BD-D75D4090EEBE}"/>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No, not THAT “End of Days”!</a:t>
            </a:r>
          </a:p>
        </p:txBody>
      </p:sp>
      <p:sp>
        <p:nvSpPr>
          <p:cNvPr id="3" name="Content Placeholder 2">
            <a:extLst>
              <a:ext uri="{FF2B5EF4-FFF2-40B4-BE49-F238E27FC236}">
                <a16:creationId xmlns:a16="http://schemas.microsoft.com/office/drawing/2014/main" id="{038C417F-10DC-A54E-B551-129FF7791D07}"/>
              </a:ext>
            </a:extLst>
          </p:cNvPr>
          <p:cNvSpPr>
            <a:spLocks noGrp="1"/>
          </p:cNvSpPr>
          <p:nvPr>
            <p:ph idx="1"/>
          </p:nvPr>
        </p:nvSpPr>
        <p:spPr/>
        <p:txBody>
          <a:bodyPr/>
          <a:lstStyle/>
          <a:p>
            <a:r>
              <a:rPr lang="en-AU" dirty="0"/>
              <a:t>Let’s look at the end of IPv4 address allocation in the APNIC Registry</a:t>
            </a:r>
          </a:p>
        </p:txBody>
      </p:sp>
    </p:spTree>
    <p:extLst>
      <p:ext uri="{BB962C8B-B14F-4D97-AF65-F5344CB8AC3E}">
        <p14:creationId xmlns:p14="http://schemas.microsoft.com/office/powerpoint/2010/main" val="118659335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65A5D-79B1-AE4C-824F-7139A1F804BF}"/>
              </a:ext>
            </a:extLst>
          </p:cNvPr>
          <p:cNvSpPr>
            <a:spLocks noGrp="1"/>
          </p:cNvSpPr>
          <p:nvPr>
            <p:ph type="title"/>
          </p:nvPr>
        </p:nvSpPr>
        <p:spPr/>
        <p:txBody>
          <a:bodyPr>
            <a:normAutofit fontScale="90000"/>
          </a:bodyPr>
          <a:lstStyle/>
          <a:p>
            <a:r>
              <a:rPr lang="en-AU" dirty="0">
                <a:solidFill>
                  <a:schemeClr val="accent4">
                    <a:lumMod val="50000"/>
                  </a:schemeClr>
                </a:solidFill>
                <a:latin typeface="Powderfinger Type" panose="02020709070000000403" pitchFamily="49" charset="77"/>
              </a:rPr>
              <a:t>Where are these Unadvertised Allocated Addresses?</a:t>
            </a:r>
          </a:p>
        </p:txBody>
      </p:sp>
      <p:pic>
        <p:nvPicPr>
          <p:cNvPr id="7" name="Picture 6">
            <a:extLst>
              <a:ext uri="{FF2B5EF4-FFF2-40B4-BE49-F238E27FC236}">
                <a16:creationId xmlns:a16="http://schemas.microsoft.com/office/drawing/2014/main" id="{527CCE83-B11A-1347-8281-CDF779D9F026}"/>
              </a:ext>
            </a:extLst>
          </p:cNvPr>
          <p:cNvPicPr>
            <a:picLocks noChangeAspect="1"/>
          </p:cNvPicPr>
          <p:nvPr/>
        </p:nvPicPr>
        <p:blipFill>
          <a:blip r:embed="rId2"/>
          <a:stretch>
            <a:fillRect/>
          </a:stretch>
        </p:blipFill>
        <p:spPr>
          <a:xfrm>
            <a:off x="1945822" y="1381125"/>
            <a:ext cx="4457700" cy="3352800"/>
          </a:xfrm>
          <a:prstGeom prst="rect">
            <a:avLst/>
          </a:prstGeom>
        </p:spPr>
      </p:pic>
    </p:spTree>
    <p:extLst>
      <p:ext uri="{BB962C8B-B14F-4D97-AF65-F5344CB8AC3E}">
        <p14:creationId xmlns:p14="http://schemas.microsoft.com/office/powerpoint/2010/main" val="338469122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4797-ECE8-8642-93F1-14B95B16AB6F}"/>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Observations</a:t>
            </a:r>
          </a:p>
        </p:txBody>
      </p:sp>
      <p:sp>
        <p:nvSpPr>
          <p:cNvPr id="3" name="Content Placeholder 2">
            <a:extLst>
              <a:ext uri="{FF2B5EF4-FFF2-40B4-BE49-F238E27FC236}">
                <a16:creationId xmlns:a16="http://schemas.microsoft.com/office/drawing/2014/main" id="{B5C85363-46DF-7546-B364-7A28D4878B50}"/>
              </a:ext>
            </a:extLst>
          </p:cNvPr>
          <p:cNvSpPr>
            <a:spLocks noGrp="1"/>
          </p:cNvSpPr>
          <p:nvPr>
            <p:ph idx="1"/>
          </p:nvPr>
        </p:nvSpPr>
        <p:spPr/>
        <p:txBody>
          <a:bodyPr>
            <a:normAutofit/>
          </a:bodyPr>
          <a:lstStyle/>
          <a:p>
            <a:r>
              <a:rPr lang="en-AU" sz="1800" dirty="0"/>
              <a:t>It would be useful to understand the conditions or caveats that apply to the pool of reserved addresses, particularly the large pool of ‘old’ reservations</a:t>
            </a:r>
          </a:p>
          <a:p>
            <a:pPr lvl="1"/>
            <a:r>
              <a:rPr lang="en-AU" sz="1500" dirty="0"/>
              <a:t>Releasing this reserved address pool of 4.4 M addresses would extend the availability of the IPv4 address pool by a further 3 years at current address consumption rates</a:t>
            </a:r>
          </a:p>
          <a:p>
            <a:r>
              <a:rPr lang="en-AU" sz="1800" dirty="0"/>
              <a:t>The </a:t>
            </a:r>
            <a:r>
              <a:rPr lang="en-AU" sz="1800" dirty="0" err="1"/>
              <a:t>unadavertised</a:t>
            </a:r>
            <a:r>
              <a:rPr lang="en-AU" sz="1800" dirty="0"/>
              <a:t> allocated address pool (115M) is far larger than the reserved pool (4.4M)</a:t>
            </a:r>
          </a:p>
          <a:p>
            <a:pPr lvl="1"/>
            <a:r>
              <a:rPr lang="en-AU" sz="1500" dirty="0"/>
              <a:t>One line of thought is that a rising market price for IPv4 addresses would release these addresses for reuse through the transfer market</a:t>
            </a:r>
          </a:p>
          <a:p>
            <a:pPr lvl="1"/>
            <a:endParaRPr lang="en-AU" sz="1500" dirty="0"/>
          </a:p>
        </p:txBody>
      </p:sp>
    </p:spTree>
    <p:extLst>
      <p:ext uri="{BB962C8B-B14F-4D97-AF65-F5344CB8AC3E}">
        <p14:creationId xmlns:p14="http://schemas.microsoft.com/office/powerpoint/2010/main" val="309977782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DA6E-3790-7145-9655-B27939FD5578}"/>
              </a:ext>
            </a:extLst>
          </p:cNvPr>
          <p:cNvSpPr>
            <a:spLocks noGrp="1"/>
          </p:cNvSpPr>
          <p:nvPr>
            <p:ph type="title"/>
          </p:nvPr>
        </p:nvSpPr>
        <p:spPr>
          <a:xfrm>
            <a:off x="467817" y="153232"/>
            <a:ext cx="7886700" cy="994172"/>
          </a:xfrm>
        </p:spPr>
        <p:txBody>
          <a:bodyPr/>
          <a:lstStyle/>
          <a:p>
            <a:r>
              <a:rPr lang="en-AU" dirty="0">
                <a:solidFill>
                  <a:schemeClr val="accent4">
                    <a:lumMod val="50000"/>
                  </a:schemeClr>
                </a:solidFill>
                <a:latin typeface="Powderfinger Type" panose="02020709070000000403" pitchFamily="49" charset="77"/>
              </a:rPr>
              <a:t>Market Signals</a:t>
            </a:r>
          </a:p>
        </p:txBody>
      </p:sp>
      <p:pic>
        <p:nvPicPr>
          <p:cNvPr id="7" name="Picture 6">
            <a:extLst>
              <a:ext uri="{FF2B5EF4-FFF2-40B4-BE49-F238E27FC236}">
                <a16:creationId xmlns:a16="http://schemas.microsoft.com/office/drawing/2014/main" id="{46BC6C2B-84FB-7240-8A40-EFC0E860B72A}"/>
              </a:ext>
            </a:extLst>
          </p:cNvPr>
          <p:cNvPicPr>
            <a:picLocks noChangeAspect="1"/>
          </p:cNvPicPr>
          <p:nvPr/>
        </p:nvPicPr>
        <p:blipFill>
          <a:blip r:embed="rId2"/>
          <a:stretch>
            <a:fillRect/>
          </a:stretch>
        </p:blipFill>
        <p:spPr>
          <a:xfrm>
            <a:off x="152253" y="1122286"/>
            <a:ext cx="3174175" cy="1759181"/>
          </a:xfrm>
          <a:prstGeom prst="rect">
            <a:avLst/>
          </a:prstGeom>
        </p:spPr>
      </p:pic>
      <p:pic>
        <p:nvPicPr>
          <p:cNvPr id="5" name="Picture 4">
            <a:extLst>
              <a:ext uri="{FF2B5EF4-FFF2-40B4-BE49-F238E27FC236}">
                <a16:creationId xmlns:a16="http://schemas.microsoft.com/office/drawing/2014/main" id="{497910BA-1952-0E4B-A487-FEA9274359ED}"/>
              </a:ext>
            </a:extLst>
          </p:cNvPr>
          <p:cNvPicPr>
            <a:picLocks noChangeAspect="1"/>
          </p:cNvPicPr>
          <p:nvPr/>
        </p:nvPicPr>
        <p:blipFill>
          <a:blip r:embed="rId3"/>
          <a:stretch>
            <a:fillRect/>
          </a:stretch>
        </p:blipFill>
        <p:spPr>
          <a:xfrm>
            <a:off x="4603341" y="873473"/>
            <a:ext cx="4058264" cy="1623306"/>
          </a:xfrm>
          <a:prstGeom prst="rect">
            <a:avLst/>
          </a:prstGeom>
        </p:spPr>
      </p:pic>
      <p:pic>
        <p:nvPicPr>
          <p:cNvPr id="6" name="Picture 5">
            <a:extLst>
              <a:ext uri="{FF2B5EF4-FFF2-40B4-BE49-F238E27FC236}">
                <a16:creationId xmlns:a16="http://schemas.microsoft.com/office/drawing/2014/main" id="{C7D82584-DA6F-B445-A9C3-32845025D92F}"/>
              </a:ext>
            </a:extLst>
          </p:cNvPr>
          <p:cNvPicPr>
            <a:picLocks noChangeAspect="1"/>
          </p:cNvPicPr>
          <p:nvPr/>
        </p:nvPicPr>
        <p:blipFill>
          <a:blip r:embed="rId4"/>
          <a:stretch>
            <a:fillRect/>
          </a:stretch>
        </p:blipFill>
        <p:spPr>
          <a:xfrm>
            <a:off x="4578760" y="2380267"/>
            <a:ext cx="4107425" cy="1642970"/>
          </a:xfrm>
          <a:prstGeom prst="rect">
            <a:avLst/>
          </a:prstGeom>
        </p:spPr>
      </p:pic>
      <p:sp>
        <p:nvSpPr>
          <p:cNvPr id="8" name="Rectangle 7">
            <a:extLst>
              <a:ext uri="{FF2B5EF4-FFF2-40B4-BE49-F238E27FC236}">
                <a16:creationId xmlns:a16="http://schemas.microsoft.com/office/drawing/2014/main" id="{4471AEF2-ADBA-6942-AAFF-0B2BB833D453}"/>
              </a:ext>
            </a:extLst>
          </p:cNvPr>
          <p:cNvSpPr/>
          <p:nvPr/>
        </p:nvSpPr>
        <p:spPr>
          <a:xfrm>
            <a:off x="5123221" y="3942445"/>
            <a:ext cx="4572000" cy="184666"/>
          </a:xfrm>
          <a:prstGeom prst="rect">
            <a:avLst/>
          </a:prstGeom>
        </p:spPr>
        <p:txBody>
          <a:bodyPr>
            <a:spAutoFit/>
          </a:bodyPr>
          <a:lstStyle/>
          <a:p>
            <a:r>
              <a:rPr lang="en-AU" sz="600" dirty="0">
                <a:solidFill>
                  <a:schemeClr val="bg1">
                    <a:lumMod val="65000"/>
                  </a:schemeClr>
                </a:solidFill>
                <a:hlinkClick r:id="rId5">
                  <a:extLst>
                    <a:ext uri="{A12FA001-AC4F-418D-AE19-62706E023703}">
                      <ahyp:hlinkClr xmlns:ahyp="http://schemas.microsoft.com/office/drawing/2018/hyperlinkcolor" val="tx"/>
                    </a:ext>
                  </a:extLst>
                </a:hlinkClick>
              </a:rPr>
              <a:t>https://lassekarstensen.wordpress.com/2019/01/03/some-ipv4-address-price-forecasting/</a:t>
            </a:r>
            <a:endParaRPr lang="en-AU" sz="600" dirty="0">
              <a:solidFill>
                <a:schemeClr val="bg1">
                  <a:lumMod val="65000"/>
                </a:schemeClr>
              </a:solidFill>
            </a:endParaRPr>
          </a:p>
        </p:txBody>
      </p:sp>
      <p:pic>
        <p:nvPicPr>
          <p:cNvPr id="9" name="Content Placeholder 8">
            <a:extLst>
              <a:ext uri="{FF2B5EF4-FFF2-40B4-BE49-F238E27FC236}">
                <a16:creationId xmlns:a16="http://schemas.microsoft.com/office/drawing/2014/main" id="{B826F8BC-0B76-AC42-A5C7-75DD5818A7E8}"/>
              </a:ext>
            </a:extLst>
          </p:cNvPr>
          <p:cNvPicPr>
            <a:picLocks noGrp="1" noChangeAspect="1"/>
          </p:cNvPicPr>
          <p:nvPr>
            <p:ph idx="1"/>
          </p:nvPr>
        </p:nvPicPr>
        <p:blipFill>
          <a:blip r:embed="rId6"/>
          <a:stretch>
            <a:fillRect/>
          </a:stretch>
        </p:blipFill>
        <p:spPr>
          <a:xfrm>
            <a:off x="1162189" y="2742043"/>
            <a:ext cx="3808204" cy="2193708"/>
          </a:xfrm>
          <a:prstGeom prst="rect">
            <a:avLst/>
          </a:prstGeom>
        </p:spPr>
      </p:pic>
      <p:sp>
        <p:nvSpPr>
          <p:cNvPr id="10" name="Rectangle 9">
            <a:extLst>
              <a:ext uri="{FF2B5EF4-FFF2-40B4-BE49-F238E27FC236}">
                <a16:creationId xmlns:a16="http://schemas.microsoft.com/office/drawing/2014/main" id="{6EE78873-7634-9B47-845C-5D57FC5EE35E}"/>
              </a:ext>
            </a:extLst>
          </p:cNvPr>
          <p:cNvSpPr/>
          <p:nvPr/>
        </p:nvSpPr>
        <p:spPr>
          <a:xfrm>
            <a:off x="2035805" y="4935751"/>
            <a:ext cx="2505814" cy="230832"/>
          </a:xfrm>
          <a:prstGeom prst="rect">
            <a:avLst/>
          </a:prstGeom>
        </p:spPr>
        <p:txBody>
          <a:bodyPr wrap="none">
            <a:spAutoFit/>
          </a:bodyPr>
          <a:lstStyle/>
          <a:p>
            <a:r>
              <a:rPr lang="en-AU" sz="900" dirty="0">
                <a:solidFill>
                  <a:schemeClr val="bg1">
                    <a:lumMod val="65000"/>
                  </a:schemeClr>
                </a:solidFill>
                <a:hlinkClick r:id="rId7">
                  <a:extLst>
                    <a:ext uri="{A12FA001-AC4F-418D-AE19-62706E023703}">
                      <ahyp:hlinkClr xmlns:ahyp="http://schemas.microsoft.com/office/drawing/2018/hyperlinkcolor" val="tx"/>
                    </a:ext>
                  </a:extLst>
                </a:hlinkClick>
              </a:rPr>
              <a:t>http://ipv4marketgroup.com/ipv4-price-trends/</a:t>
            </a:r>
            <a:endParaRPr lang="en-AU" sz="900" dirty="0">
              <a:solidFill>
                <a:schemeClr val="bg1">
                  <a:lumMod val="65000"/>
                </a:schemeClr>
              </a:solidFill>
            </a:endParaRPr>
          </a:p>
        </p:txBody>
      </p:sp>
    </p:spTree>
    <p:extLst>
      <p:ext uri="{BB962C8B-B14F-4D97-AF65-F5344CB8AC3E}">
        <p14:creationId xmlns:p14="http://schemas.microsoft.com/office/powerpoint/2010/main" val="164782912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44797-ECE8-8642-93F1-14B95B16AB6F}"/>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Observations</a:t>
            </a:r>
          </a:p>
        </p:txBody>
      </p:sp>
      <p:sp>
        <p:nvSpPr>
          <p:cNvPr id="3" name="Content Placeholder 2">
            <a:extLst>
              <a:ext uri="{FF2B5EF4-FFF2-40B4-BE49-F238E27FC236}">
                <a16:creationId xmlns:a16="http://schemas.microsoft.com/office/drawing/2014/main" id="{B5C85363-46DF-7546-B364-7A28D4878B50}"/>
              </a:ext>
            </a:extLst>
          </p:cNvPr>
          <p:cNvSpPr>
            <a:spLocks noGrp="1"/>
          </p:cNvSpPr>
          <p:nvPr>
            <p:ph idx="1"/>
          </p:nvPr>
        </p:nvSpPr>
        <p:spPr/>
        <p:txBody>
          <a:bodyPr>
            <a:normAutofit fontScale="77500" lnSpcReduction="20000"/>
          </a:bodyPr>
          <a:lstStyle/>
          <a:p>
            <a:r>
              <a:rPr lang="en-AU" dirty="0">
                <a:solidFill>
                  <a:schemeClr val="bg1">
                    <a:lumMod val="65000"/>
                  </a:schemeClr>
                </a:solidFill>
              </a:rPr>
              <a:t>It would be useful to understand the conditions or caveats that apply to the pool of reserved addresses, particularly the large pool of ‘old’ reservations</a:t>
            </a:r>
          </a:p>
          <a:p>
            <a:pPr lvl="1"/>
            <a:r>
              <a:rPr lang="en-AU" dirty="0">
                <a:solidFill>
                  <a:schemeClr val="bg1">
                    <a:lumMod val="65000"/>
                  </a:schemeClr>
                </a:solidFill>
              </a:rPr>
              <a:t>Releasing this reserved address pool of 4.4 M addresses would extend the availability of the IPv4 address pool by a further 3 years at current address consumption rates</a:t>
            </a:r>
          </a:p>
          <a:p>
            <a:r>
              <a:rPr lang="en-AU" dirty="0">
                <a:solidFill>
                  <a:schemeClr val="bg1">
                    <a:lumMod val="65000"/>
                  </a:schemeClr>
                </a:solidFill>
              </a:rPr>
              <a:t>The </a:t>
            </a:r>
            <a:r>
              <a:rPr lang="en-AU" dirty="0" err="1">
                <a:solidFill>
                  <a:schemeClr val="bg1">
                    <a:lumMod val="65000"/>
                  </a:schemeClr>
                </a:solidFill>
              </a:rPr>
              <a:t>unadavertised</a:t>
            </a:r>
            <a:r>
              <a:rPr lang="en-AU" dirty="0">
                <a:solidFill>
                  <a:schemeClr val="bg1">
                    <a:lumMod val="65000"/>
                  </a:schemeClr>
                </a:solidFill>
              </a:rPr>
              <a:t> allocated address pool (115M) is far larger than the reserved pool (4.4M)</a:t>
            </a:r>
          </a:p>
          <a:p>
            <a:pPr lvl="1"/>
            <a:r>
              <a:rPr lang="en-AU" dirty="0">
                <a:solidFill>
                  <a:schemeClr val="bg1">
                    <a:lumMod val="65000"/>
                  </a:schemeClr>
                </a:solidFill>
              </a:rPr>
              <a:t>One line of thought is that a rising market price for IPv4 addresses would release these addresses for reuse through the transfer market</a:t>
            </a:r>
          </a:p>
          <a:p>
            <a:pPr lvl="1"/>
            <a:r>
              <a:rPr lang="en-AU" dirty="0"/>
              <a:t>It </a:t>
            </a:r>
            <a:r>
              <a:rPr lang="en-AU" i="1" dirty="0"/>
              <a:t>may</a:t>
            </a:r>
            <a:r>
              <a:rPr lang="en-AU" dirty="0"/>
              <a:t> be the case that up to 30M addresses in the registry are buried in legacy records and have never been advertised since the late 90’s and current market prices may not flush them out</a:t>
            </a:r>
          </a:p>
        </p:txBody>
      </p:sp>
    </p:spTree>
    <p:extLst>
      <p:ext uri="{BB962C8B-B14F-4D97-AF65-F5344CB8AC3E}">
        <p14:creationId xmlns:p14="http://schemas.microsoft.com/office/powerpoint/2010/main" val="33898141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814322-0E2B-4243-A3F4-F0E2BCDBE5A1}"/>
              </a:ext>
            </a:extLst>
          </p:cNvPr>
          <p:cNvSpPr txBox="1"/>
          <p:nvPr/>
        </p:nvSpPr>
        <p:spPr>
          <a:xfrm>
            <a:off x="3505200" y="2066151"/>
            <a:ext cx="2148345" cy="584775"/>
          </a:xfrm>
          <a:prstGeom prst="rect">
            <a:avLst/>
          </a:prstGeom>
          <a:noFill/>
        </p:spPr>
        <p:txBody>
          <a:bodyPr wrap="none" rtlCol="0">
            <a:spAutoFit/>
          </a:bodyPr>
          <a:lstStyle/>
          <a:p>
            <a:r>
              <a:rPr lang="en-AU" sz="3200" b="1" dirty="0">
                <a:latin typeface="Gh Hand" panose="02000503000000000000" pitchFamily="2" charset="0"/>
              </a:rPr>
              <a:t>Questions?</a:t>
            </a:r>
          </a:p>
        </p:txBody>
      </p:sp>
    </p:spTree>
    <p:extLst>
      <p:ext uri="{BB962C8B-B14F-4D97-AF65-F5344CB8AC3E}">
        <p14:creationId xmlns:p14="http://schemas.microsoft.com/office/powerpoint/2010/main" val="212427679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AD79E-D240-4546-9094-161AD0C401D2}"/>
              </a:ext>
            </a:extLst>
          </p:cNvPr>
          <p:cNvSpPr>
            <a:spLocks noGrp="1"/>
          </p:cNvSpPr>
          <p:nvPr>
            <p:ph type="title"/>
          </p:nvPr>
        </p:nvSpPr>
        <p:spPr/>
        <p:txBody>
          <a:bodyPr>
            <a:normAutofit fontScale="90000"/>
          </a:bodyPr>
          <a:lstStyle/>
          <a:p>
            <a:r>
              <a:rPr lang="en-AU" dirty="0">
                <a:solidFill>
                  <a:schemeClr val="accent4">
                    <a:lumMod val="50000"/>
                  </a:schemeClr>
                </a:solidFill>
                <a:latin typeface="Powderfinger Type" panose="02020709070000000403" pitchFamily="49" charset="77"/>
              </a:rPr>
              <a:t>The End of the IPv4 Pool in the APNIC Registry</a:t>
            </a:r>
          </a:p>
        </p:txBody>
      </p:sp>
      <p:sp>
        <p:nvSpPr>
          <p:cNvPr id="3" name="Content Placeholder 2">
            <a:extLst>
              <a:ext uri="{FF2B5EF4-FFF2-40B4-BE49-F238E27FC236}">
                <a16:creationId xmlns:a16="http://schemas.microsoft.com/office/drawing/2014/main" id="{E8727A6A-1903-F247-BCD4-C26678D5C806}"/>
              </a:ext>
            </a:extLst>
          </p:cNvPr>
          <p:cNvSpPr>
            <a:spLocks noGrp="1"/>
          </p:cNvSpPr>
          <p:nvPr>
            <p:ph idx="1"/>
          </p:nvPr>
        </p:nvSpPr>
        <p:spPr>
          <a:xfrm>
            <a:off x="395536" y="1513693"/>
            <a:ext cx="8352929" cy="3423829"/>
          </a:xfrm>
        </p:spPr>
        <p:txBody>
          <a:bodyPr/>
          <a:lstStyle/>
          <a:p>
            <a:pPr marL="0" indent="0">
              <a:buNone/>
            </a:pPr>
            <a:r>
              <a:rPr lang="en-AU" dirty="0"/>
              <a:t>January 27</a:t>
            </a:r>
            <a:r>
              <a:rPr lang="en-AU" baseline="30000" dirty="0"/>
              <a:t>th</a:t>
            </a:r>
            <a:r>
              <a:rPr lang="en-AU" dirty="0"/>
              <a:t> 2020</a:t>
            </a:r>
          </a:p>
          <a:p>
            <a:pPr marL="0" indent="0">
              <a:buNone/>
            </a:pPr>
            <a:r>
              <a:rPr lang="en-AU" dirty="0"/>
              <a:t>APNIC Address Pool: 890,748,672   /32s    (or 53.1 /8s)</a:t>
            </a:r>
          </a:p>
          <a:p>
            <a:pPr marL="0" indent="0">
              <a:buNone/>
            </a:pPr>
            <a:r>
              <a:rPr lang="en-AU" dirty="0"/>
              <a:t>	Assigned:         883,440,640   (99.18%)</a:t>
            </a:r>
          </a:p>
          <a:p>
            <a:pPr marL="0" indent="0">
              <a:buNone/>
            </a:pPr>
            <a:r>
              <a:rPr lang="en-AU" dirty="0"/>
              <a:t>	Available:             2,884,608   (  0.32%)</a:t>
            </a:r>
          </a:p>
          <a:p>
            <a:pPr marL="0" indent="0">
              <a:buNone/>
            </a:pPr>
            <a:r>
              <a:rPr lang="en-AU" dirty="0"/>
              <a:t>	Reserved:            4,423,424    (  0.50%)</a:t>
            </a:r>
          </a:p>
        </p:txBody>
      </p:sp>
    </p:spTree>
    <p:extLst>
      <p:ext uri="{BB962C8B-B14F-4D97-AF65-F5344CB8AC3E}">
        <p14:creationId xmlns:p14="http://schemas.microsoft.com/office/powerpoint/2010/main" val="25145274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46A9-9880-034C-B8A8-004D4EB20627}"/>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I – Available Pool Consumption</a:t>
            </a:r>
          </a:p>
        </p:txBody>
      </p:sp>
      <p:sp>
        <p:nvSpPr>
          <p:cNvPr id="3" name="Content Placeholder 2">
            <a:extLst>
              <a:ext uri="{FF2B5EF4-FFF2-40B4-BE49-F238E27FC236}">
                <a16:creationId xmlns:a16="http://schemas.microsoft.com/office/drawing/2014/main" id="{4B4F6335-2C35-7B43-B59A-D1A8D5A2003B}"/>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46707060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AB932-5759-F44D-983B-AC67F141570E}"/>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Available Pool 2011 - 2020</a:t>
            </a:r>
          </a:p>
        </p:txBody>
      </p:sp>
      <p:pic>
        <p:nvPicPr>
          <p:cNvPr id="9" name="Content Placeholder 8">
            <a:extLst>
              <a:ext uri="{FF2B5EF4-FFF2-40B4-BE49-F238E27FC236}">
                <a16:creationId xmlns:a16="http://schemas.microsoft.com/office/drawing/2014/main" id="{1244E83C-626A-774E-B60D-D510DA7A86BD}"/>
              </a:ext>
            </a:extLst>
          </p:cNvPr>
          <p:cNvPicPr>
            <a:picLocks noGrp="1" noChangeAspect="1"/>
          </p:cNvPicPr>
          <p:nvPr>
            <p:ph idx="1"/>
          </p:nvPr>
        </p:nvPicPr>
        <p:blipFill>
          <a:blip r:embed="rId2"/>
          <a:stretch>
            <a:fillRect/>
          </a:stretch>
        </p:blipFill>
        <p:spPr>
          <a:xfrm>
            <a:off x="2877207" y="988940"/>
            <a:ext cx="5874318" cy="3785672"/>
          </a:xfrm>
        </p:spPr>
      </p:pic>
      <p:sp>
        <p:nvSpPr>
          <p:cNvPr id="10" name="TextBox 9">
            <a:extLst>
              <a:ext uri="{FF2B5EF4-FFF2-40B4-BE49-F238E27FC236}">
                <a16:creationId xmlns:a16="http://schemas.microsoft.com/office/drawing/2014/main" id="{FD74A0CB-BC4D-724A-A255-CC0B88AF52DE}"/>
              </a:ext>
            </a:extLst>
          </p:cNvPr>
          <p:cNvSpPr txBox="1"/>
          <p:nvPr/>
        </p:nvSpPr>
        <p:spPr>
          <a:xfrm>
            <a:off x="204952" y="1978573"/>
            <a:ext cx="2424062" cy="300082"/>
          </a:xfrm>
          <a:prstGeom prst="rect">
            <a:avLst/>
          </a:prstGeom>
          <a:noFill/>
        </p:spPr>
        <p:txBody>
          <a:bodyPr wrap="none" rtlCol="0">
            <a:spAutoFit/>
          </a:bodyPr>
          <a:lstStyle/>
          <a:p>
            <a:r>
              <a:rPr lang="en-AU" sz="1350" dirty="0">
                <a:latin typeface="AhnbergHand" pitchFamily="2" charset="0"/>
              </a:rPr>
              <a:t>Final IANA /8 allocations</a:t>
            </a:r>
          </a:p>
        </p:txBody>
      </p:sp>
      <p:sp>
        <p:nvSpPr>
          <p:cNvPr id="11" name="Freeform 10">
            <a:extLst>
              <a:ext uri="{FF2B5EF4-FFF2-40B4-BE49-F238E27FC236}">
                <a16:creationId xmlns:a16="http://schemas.microsoft.com/office/drawing/2014/main" id="{2D306DD7-E43D-2E49-AA41-23DFE3B41EF0}"/>
              </a:ext>
            </a:extLst>
          </p:cNvPr>
          <p:cNvSpPr/>
          <p:nvPr/>
        </p:nvSpPr>
        <p:spPr>
          <a:xfrm>
            <a:off x="2483070" y="1655628"/>
            <a:ext cx="998656" cy="543662"/>
          </a:xfrm>
          <a:custGeom>
            <a:avLst/>
            <a:gdLst>
              <a:gd name="connsiteX0" fmla="*/ 0 w 1331541"/>
              <a:gd name="connsiteY0" fmla="*/ 724883 h 724883"/>
              <a:gd name="connsiteX1" fmla="*/ 1271752 w 1331541"/>
              <a:gd name="connsiteY1" fmla="*/ 52221 h 724883"/>
              <a:gd name="connsiteX2" fmla="*/ 1040524 w 1331541"/>
              <a:gd name="connsiteY2" fmla="*/ 41711 h 724883"/>
              <a:gd name="connsiteX3" fmla="*/ 1324304 w 1331541"/>
              <a:gd name="connsiteY3" fmla="*/ 20690 h 724883"/>
              <a:gd name="connsiteX4" fmla="*/ 1219200 w 1331541"/>
              <a:gd name="connsiteY4" fmla="*/ 136304 h 724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541" h="724883">
                <a:moveTo>
                  <a:pt x="0" y="724883"/>
                </a:moveTo>
                <a:cubicBezTo>
                  <a:pt x="549165" y="445483"/>
                  <a:pt x="1098331" y="166083"/>
                  <a:pt x="1271752" y="52221"/>
                </a:cubicBezTo>
                <a:cubicBezTo>
                  <a:pt x="1445173" y="-61641"/>
                  <a:pt x="1031765" y="46966"/>
                  <a:pt x="1040524" y="41711"/>
                </a:cubicBezTo>
                <a:cubicBezTo>
                  <a:pt x="1049283" y="36456"/>
                  <a:pt x="1294525" y="4925"/>
                  <a:pt x="1324304" y="20690"/>
                </a:cubicBezTo>
                <a:cubicBezTo>
                  <a:pt x="1354083" y="36455"/>
                  <a:pt x="1286641" y="86379"/>
                  <a:pt x="1219200" y="13630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792D1FAA-53FC-E844-9B7E-21F453E6DEB1}"/>
              </a:ext>
            </a:extLst>
          </p:cNvPr>
          <p:cNvSpPr/>
          <p:nvPr/>
        </p:nvSpPr>
        <p:spPr>
          <a:xfrm>
            <a:off x="2506717" y="2183525"/>
            <a:ext cx="965294" cy="417786"/>
          </a:xfrm>
          <a:custGeom>
            <a:avLst/>
            <a:gdLst>
              <a:gd name="connsiteX0" fmla="*/ 0 w 1287058"/>
              <a:gd name="connsiteY0" fmla="*/ 0 h 557048"/>
              <a:gd name="connsiteX1" fmla="*/ 115613 w 1287058"/>
              <a:gd name="connsiteY1" fmla="*/ 52551 h 557048"/>
              <a:gd name="connsiteX2" fmla="*/ 1250731 w 1287058"/>
              <a:gd name="connsiteY2" fmla="*/ 515006 h 557048"/>
              <a:gd name="connsiteX3" fmla="*/ 1030013 w 1287058"/>
              <a:gd name="connsiteY3" fmla="*/ 367862 h 557048"/>
              <a:gd name="connsiteX4" fmla="*/ 1271751 w 1287058"/>
              <a:gd name="connsiteY4" fmla="*/ 483475 h 557048"/>
              <a:gd name="connsiteX5" fmla="*/ 1072055 w 1287058"/>
              <a:gd name="connsiteY5" fmla="*/ 557048 h 55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7058" h="557048">
                <a:moveTo>
                  <a:pt x="0" y="0"/>
                </a:moveTo>
                <a:lnTo>
                  <a:pt x="115613" y="52551"/>
                </a:lnTo>
                <a:lnTo>
                  <a:pt x="1250731" y="515006"/>
                </a:lnTo>
                <a:cubicBezTo>
                  <a:pt x="1403131" y="567558"/>
                  <a:pt x="1026510" y="373117"/>
                  <a:pt x="1030013" y="367862"/>
                </a:cubicBezTo>
                <a:cubicBezTo>
                  <a:pt x="1033516" y="362607"/>
                  <a:pt x="1264744" y="451944"/>
                  <a:pt x="1271751" y="483475"/>
                </a:cubicBezTo>
                <a:cubicBezTo>
                  <a:pt x="1278758" y="515006"/>
                  <a:pt x="1175406" y="536027"/>
                  <a:pt x="1072055" y="5570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3" name="TextBox 12">
            <a:extLst>
              <a:ext uri="{FF2B5EF4-FFF2-40B4-BE49-F238E27FC236}">
                <a16:creationId xmlns:a16="http://schemas.microsoft.com/office/drawing/2014/main" id="{652F4736-0171-5042-B9B5-F905E6DA2D3D}"/>
              </a:ext>
            </a:extLst>
          </p:cNvPr>
          <p:cNvSpPr txBox="1"/>
          <p:nvPr/>
        </p:nvSpPr>
        <p:spPr>
          <a:xfrm>
            <a:off x="1301058" y="4682522"/>
            <a:ext cx="4629794" cy="300082"/>
          </a:xfrm>
          <a:prstGeom prst="rect">
            <a:avLst/>
          </a:prstGeom>
          <a:noFill/>
        </p:spPr>
        <p:txBody>
          <a:bodyPr wrap="none" rtlCol="0">
            <a:spAutoFit/>
          </a:bodyPr>
          <a:lstStyle/>
          <a:p>
            <a:r>
              <a:rPr lang="en-AU" sz="1350" dirty="0">
                <a:latin typeface="AhnbergHand" pitchFamily="2" charset="0"/>
              </a:rPr>
              <a:t>IANA redistribution of returned legacy addresses</a:t>
            </a:r>
          </a:p>
        </p:txBody>
      </p:sp>
      <p:sp>
        <p:nvSpPr>
          <p:cNvPr id="14" name="Freeform 13">
            <a:extLst>
              <a:ext uri="{FF2B5EF4-FFF2-40B4-BE49-F238E27FC236}">
                <a16:creationId xmlns:a16="http://schemas.microsoft.com/office/drawing/2014/main" id="{BC6FC4C7-A0EF-3745-B01D-E79650ACB1C7}"/>
              </a:ext>
            </a:extLst>
          </p:cNvPr>
          <p:cNvSpPr/>
          <p:nvPr/>
        </p:nvSpPr>
        <p:spPr>
          <a:xfrm>
            <a:off x="4627179" y="3870435"/>
            <a:ext cx="635090" cy="804041"/>
          </a:xfrm>
          <a:custGeom>
            <a:avLst/>
            <a:gdLst>
              <a:gd name="connsiteX0" fmla="*/ 0 w 846786"/>
              <a:gd name="connsiteY0" fmla="*/ 1072055 h 1072055"/>
              <a:gd name="connsiteX1" fmla="*/ 42042 w 846786"/>
              <a:gd name="connsiteY1" fmla="*/ 1019504 h 1072055"/>
              <a:gd name="connsiteX2" fmla="*/ 798787 w 846786"/>
              <a:gd name="connsiteY2" fmla="*/ 63062 h 1072055"/>
              <a:gd name="connsiteX3" fmla="*/ 557049 w 846786"/>
              <a:gd name="connsiteY3" fmla="*/ 94593 h 1072055"/>
              <a:gd name="connsiteX4" fmla="*/ 809297 w 846786"/>
              <a:gd name="connsiteY4" fmla="*/ 0 h 1072055"/>
              <a:gd name="connsiteX5" fmla="*/ 840828 w 846786"/>
              <a:gd name="connsiteY5" fmla="*/ 94593 h 107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786" h="1072055">
                <a:moveTo>
                  <a:pt x="0" y="1072055"/>
                </a:moveTo>
                <a:lnTo>
                  <a:pt x="42042" y="1019504"/>
                </a:lnTo>
                <a:cubicBezTo>
                  <a:pt x="175173" y="851339"/>
                  <a:pt x="712953" y="217214"/>
                  <a:pt x="798787" y="63062"/>
                </a:cubicBezTo>
                <a:cubicBezTo>
                  <a:pt x="884622" y="-91090"/>
                  <a:pt x="555297" y="105103"/>
                  <a:pt x="557049" y="94593"/>
                </a:cubicBezTo>
                <a:cubicBezTo>
                  <a:pt x="558801" y="84083"/>
                  <a:pt x="762001" y="0"/>
                  <a:pt x="809297" y="0"/>
                </a:cubicBezTo>
                <a:cubicBezTo>
                  <a:pt x="856593" y="0"/>
                  <a:pt x="848710" y="47296"/>
                  <a:pt x="840828" y="9459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5" name="Freeform 14">
            <a:extLst>
              <a:ext uri="{FF2B5EF4-FFF2-40B4-BE49-F238E27FC236}">
                <a16:creationId xmlns:a16="http://schemas.microsoft.com/office/drawing/2014/main" id="{A902B82D-1D90-644C-A668-421F9E30CFF5}"/>
              </a:ext>
            </a:extLst>
          </p:cNvPr>
          <p:cNvSpPr/>
          <p:nvPr/>
        </p:nvSpPr>
        <p:spPr>
          <a:xfrm>
            <a:off x="4658711" y="3891867"/>
            <a:ext cx="843665" cy="766844"/>
          </a:xfrm>
          <a:custGeom>
            <a:avLst/>
            <a:gdLst>
              <a:gd name="connsiteX0" fmla="*/ 0 w 1124887"/>
              <a:gd name="connsiteY0" fmla="*/ 1022458 h 1022458"/>
              <a:gd name="connsiteX1" fmla="*/ 493986 w 1124887"/>
              <a:gd name="connsiteY1" fmla="*/ 675616 h 1022458"/>
              <a:gd name="connsiteX2" fmla="*/ 1082565 w 1124887"/>
              <a:gd name="connsiteY2" fmla="*/ 23975 h 1022458"/>
              <a:gd name="connsiteX3" fmla="*/ 924910 w 1124887"/>
              <a:gd name="connsiteY3" fmla="*/ 129078 h 1022458"/>
              <a:gd name="connsiteX4" fmla="*/ 1093076 w 1124887"/>
              <a:gd name="connsiteY4" fmla="*/ 13465 h 1022458"/>
              <a:gd name="connsiteX5" fmla="*/ 1124607 w 1124887"/>
              <a:gd name="connsiteY5" fmla="*/ 181630 h 102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4887" h="1022458">
                <a:moveTo>
                  <a:pt x="0" y="1022458"/>
                </a:moveTo>
                <a:cubicBezTo>
                  <a:pt x="156779" y="932244"/>
                  <a:pt x="313559" y="842030"/>
                  <a:pt x="493986" y="675616"/>
                </a:cubicBezTo>
                <a:cubicBezTo>
                  <a:pt x="674414" y="509202"/>
                  <a:pt x="1010744" y="115065"/>
                  <a:pt x="1082565" y="23975"/>
                </a:cubicBezTo>
                <a:cubicBezTo>
                  <a:pt x="1154386" y="-67115"/>
                  <a:pt x="923158" y="130830"/>
                  <a:pt x="924910" y="129078"/>
                </a:cubicBezTo>
                <a:cubicBezTo>
                  <a:pt x="926662" y="127326"/>
                  <a:pt x="1059793" y="4706"/>
                  <a:pt x="1093076" y="13465"/>
                </a:cubicBezTo>
                <a:cubicBezTo>
                  <a:pt x="1126359" y="22224"/>
                  <a:pt x="1125483" y="101927"/>
                  <a:pt x="1124607" y="18163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7" name="Freeform 16">
            <a:extLst>
              <a:ext uri="{FF2B5EF4-FFF2-40B4-BE49-F238E27FC236}">
                <a16:creationId xmlns:a16="http://schemas.microsoft.com/office/drawing/2014/main" id="{BFCE494F-6BF5-E84E-B7C5-593B0DD99B84}"/>
              </a:ext>
            </a:extLst>
          </p:cNvPr>
          <p:cNvSpPr/>
          <p:nvPr/>
        </p:nvSpPr>
        <p:spPr>
          <a:xfrm>
            <a:off x="4698125" y="3928223"/>
            <a:ext cx="1198179" cy="722605"/>
          </a:xfrm>
          <a:custGeom>
            <a:avLst/>
            <a:gdLst>
              <a:gd name="connsiteX0" fmla="*/ 0 w 1597572"/>
              <a:gd name="connsiteY0" fmla="*/ 963473 h 963473"/>
              <a:gd name="connsiteX1" fmla="*/ 809296 w 1597572"/>
              <a:gd name="connsiteY1" fmla="*/ 574591 h 963473"/>
              <a:gd name="connsiteX2" fmla="*/ 1439917 w 1597572"/>
              <a:gd name="connsiteY2" fmla="*/ 38563 h 963473"/>
              <a:gd name="connsiteX3" fmla="*/ 1303282 w 1597572"/>
              <a:gd name="connsiteY3" fmla="*/ 38563 h 963473"/>
              <a:gd name="connsiteX4" fmla="*/ 1471448 w 1597572"/>
              <a:gd name="connsiteY4" fmla="*/ 7032 h 963473"/>
              <a:gd name="connsiteX5" fmla="*/ 1597572 w 1597572"/>
              <a:gd name="connsiteY5" fmla="*/ 154177 h 96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7572" h="963473">
                <a:moveTo>
                  <a:pt x="0" y="963473"/>
                </a:moveTo>
                <a:cubicBezTo>
                  <a:pt x="284655" y="846107"/>
                  <a:pt x="569310" y="728742"/>
                  <a:pt x="809296" y="574591"/>
                </a:cubicBezTo>
                <a:cubicBezTo>
                  <a:pt x="1049282" y="420440"/>
                  <a:pt x="1357586" y="127901"/>
                  <a:pt x="1439917" y="38563"/>
                </a:cubicBezTo>
                <a:cubicBezTo>
                  <a:pt x="1522248" y="-50775"/>
                  <a:pt x="1298027" y="43818"/>
                  <a:pt x="1303282" y="38563"/>
                </a:cubicBezTo>
                <a:cubicBezTo>
                  <a:pt x="1308537" y="33308"/>
                  <a:pt x="1422400" y="-12237"/>
                  <a:pt x="1471448" y="7032"/>
                </a:cubicBezTo>
                <a:cubicBezTo>
                  <a:pt x="1520496" y="26301"/>
                  <a:pt x="1559034" y="90239"/>
                  <a:pt x="1597572" y="15417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8" name="TextBox 17">
            <a:extLst>
              <a:ext uri="{FF2B5EF4-FFF2-40B4-BE49-F238E27FC236}">
                <a16:creationId xmlns:a16="http://schemas.microsoft.com/office/drawing/2014/main" id="{CACA6A9E-D8DC-6C44-9CB4-0F12EF4AC6B6}"/>
              </a:ext>
            </a:extLst>
          </p:cNvPr>
          <p:cNvSpPr txBox="1"/>
          <p:nvPr/>
        </p:nvSpPr>
        <p:spPr>
          <a:xfrm>
            <a:off x="4106263" y="2944210"/>
            <a:ext cx="2287806" cy="300082"/>
          </a:xfrm>
          <a:prstGeom prst="rect">
            <a:avLst/>
          </a:prstGeom>
          <a:noFill/>
        </p:spPr>
        <p:txBody>
          <a:bodyPr wrap="none" rtlCol="0">
            <a:spAutoFit/>
          </a:bodyPr>
          <a:lstStyle/>
          <a:p>
            <a:r>
              <a:rPr lang="en-AU" sz="1350" dirty="0">
                <a:latin typeface="AhnbergHand" pitchFamily="2" charset="0"/>
              </a:rPr>
              <a:t>Last /8 policy activated</a:t>
            </a:r>
          </a:p>
        </p:txBody>
      </p:sp>
      <p:sp>
        <p:nvSpPr>
          <p:cNvPr id="19" name="Freeform 18">
            <a:extLst>
              <a:ext uri="{FF2B5EF4-FFF2-40B4-BE49-F238E27FC236}">
                <a16:creationId xmlns:a16="http://schemas.microsoft.com/office/drawing/2014/main" id="{82D7CD03-A05D-FF4D-9B46-2D13CB55AAD3}"/>
              </a:ext>
            </a:extLst>
          </p:cNvPr>
          <p:cNvSpPr/>
          <p:nvPr/>
        </p:nvSpPr>
        <p:spPr>
          <a:xfrm>
            <a:off x="3615955" y="3231931"/>
            <a:ext cx="459431" cy="475702"/>
          </a:xfrm>
          <a:custGeom>
            <a:avLst/>
            <a:gdLst>
              <a:gd name="connsiteX0" fmla="*/ 612574 w 612574"/>
              <a:gd name="connsiteY0" fmla="*/ 0 h 634269"/>
              <a:gd name="connsiteX1" fmla="*/ 255223 w 612574"/>
              <a:gd name="connsiteY1" fmla="*/ 367862 h 634269"/>
              <a:gd name="connsiteX2" fmla="*/ 13485 w 612574"/>
              <a:gd name="connsiteY2" fmla="*/ 609600 h 634269"/>
              <a:gd name="connsiteX3" fmla="*/ 66036 w 612574"/>
              <a:gd name="connsiteY3" fmla="*/ 472966 h 634269"/>
              <a:gd name="connsiteX4" fmla="*/ 2974 w 612574"/>
              <a:gd name="connsiteY4" fmla="*/ 620111 h 634269"/>
              <a:gd name="connsiteX5" fmla="*/ 181650 w 612574"/>
              <a:gd name="connsiteY5" fmla="*/ 620111 h 63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574" h="634269">
                <a:moveTo>
                  <a:pt x="612574" y="0"/>
                </a:moveTo>
                <a:lnTo>
                  <a:pt x="255223" y="367862"/>
                </a:lnTo>
                <a:cubicBezTo>
                  <a:pt x="155375" y="469462"/>
                  <a:pt x="45016" y="592083"/>
                  <a:pt x="13485" y="609600"/>
                </a:cubicBezTo>
                <a:cubicBezTo>
                  <a:pt x="-18046" y="627117"/>
                  <a:pt x="67788" y="471214"/>
                  <a:pt x="66036" y="472966"/>
                </a:cubicBezTo>
                <a:cubicBezTo>
                  <a:pt x="64284" y="474718"/>
                  <a:pt x="-16295" y="595587"/>
                  <a:pt x="2974" y="620111"/>
                </a:cubicBezTo>
                <a:cubicBezTo>
                  <a:pt x="22243" y="644635"/>
                  <a:pt x="101946" y="632373"/>
                  <a:pt x="181650" y="62011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53690441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AB932-5759-F44D-983B-AC67F141570E}"/>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Consumption – 2011 - 2020</a:t>
            </a:r>
          </a:p>
        </p:txBody>
      </p:sp>
      <p:pic>
        <p:nvPicPr>
          <p:cNvPr id="5" name="Content Placeholder 4">
            <a:extLst>
              <a:ext uri="{FF2B5EF4-FFF2-40B4-BE49-F238E27FC236}">
                <a16:creationId xmlns:a16="http://schemas.microsoft.com/office/drawing/2014/main" id="{72D1CBAB-D163-9C42-99CD-7E4A523C3857}"/>
              </a:ext>
            </a:extLst>
          </p:cNvPr>
          <p:cNvPicPr>
            <a:picLocks noGrp="1" noChangeAspect="1"/>
          </p:cNvPicPr>
          <p:nvPr>
            <p:ph idx="1"/>
          </p:nvPr>
        </p:nvPicPr>
        <p:blipFill>
          <a:blip r:embed="rId2"/>
          <a:stretch>
            <a:fillRect/>
          </a:stretch>
        </p:blipFill>
        <p:spPr>
          <a:xfrm>
            <a:off x="1387366" y="948650"/>
            <a:ext cx="6385034" cy="4114800"/>
          </a:xfrm>
        </p:spPr>
      </p:pic>
    </p:spTree>
    <p:extLst>
      <p:ext uri="{BB962C8B-B14F-4D97-AF65-F5344CB8AC3E}">
        <p14:creationId xmlns:p14="http://schemas.microsoft.com/office/powerpoint/2010/main" val="25024353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0A87-BC63-7945-A071-9738BBF1AB09}"/>
              </a:ext>
            </a:extLst>
          </p:cNvPr>
          <p:cNvSpPr>
            <a:spLocks noGrp="1"/>
          </p:cNvSpPr>
          <p:nvPr>
            <p:ph type="title"/>
          </p:nvPr>
        </p:nvSpPr>
        <p:spPr/>
        <p:txBody>
          <a:bodyPr/>
          <a:lstStyle/>
          <a:p>
            <a:r>
              <a:rPr lang="en-AU" dirty="0">
                <a:solidFill>
                  <a:schemeClr val="accent4">
                    <a:lumMod val="50000"/>
                  </a:schemeClr>
                </a:solidFill>
                <a:latin typeface="Powderfinger Type" panose="02020709070000000403" pitchFamily="49" charset="77"/>
              </a:rPr>
              <a:t>Consumption Projections</a:t>
            </a:r>
          </a:p>
        </p:txBody>
      </p:sp>
      <p:pic>
        <p:nvPicPr>
          <p:cNvPr id="9" name="Content Placeholder 8">
            <a:extLst>
              <a:ext uri="{FF2B5EF4-FFF2-40B4-BE49-F238E27FC236}">
                <a16:creationId xmlns:a16="http://schemas.microsoft.com/office/drawing/2014/main" id="{9E1F871C-7DCE-5943-889B-C9D285C68059}"/>
              </a:ext>
            </a:extLst>
          </p:cNvPr>
          <p:cNvPicPr>
            <a:picLocks noGrp="1" noChangeAspect="1"/>
          </p:cNvPicPr>
          <p:nvPr>
            <p:ph idx="1"/>
          </p:nvPr>
        </p:nvPicPr>
        <p:blipFill>
          <a:blip r:embed="rId2"/>
          <a:stretch>
            <a:fillRect/>
          </a:stretch>
        </p:blipFill>
        <p:spPr>
          <a:xfrm>
            <a:off x="1411014" y="963890"/>
            <a:ext cx="6274676" cy="4043681"/>
          </a:xfrm>
        </p:spPr>
      </p:pic>
    </p:spTree>
    <p:extLst>
      <p:ext uri="{BB962C8B-B14F-4D97-AF65-F5344CB8AC3E}">
        <p14:creationId xmlns:p14="http://schemas.microsoft.com/office/powerpoint/2010/main" val="32065394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D2A3F33B-9DBD-AD40-9FC9-691D0439FB47}"/>
              </a:ext>
            </a:extLst>
          </p:cNvPr>
          <p:cNvPicPr>
            <a:picLocks noGrp="1" noChangeAspect="1"/>
          </p:cNvPicPr>
          <p:nvPr>
            <p:ph idx="1"/>
          </p:nvPr>
        </p:nvPicPr>
        <p:blipFill>
          <a:blip r:embed="rId2"/>
          <a:stretch>
            <a:fillRect/>
          </a:stretch>
        </p:blipFill>
        <p:spPr>
          <a:xfrm>
            <a:off x="898330" y="496948"/>
            <a:ext cx="7205450" cy="4643513"/>
          </a:xfrm>
        </p:spPr>
      </p:pic>
      <p:sp>
        <p:nvSpPr>
          <p:cNvPr id="2" name="Title 1">
            <a:extLst>
              <a:ext uri="{FF2B5EF4-FFF2-40B4-BE49-F238E27FC236}">
                <a16:creationId xmlns:a16="http://schemas.microsoft.com/office/drawing/2014/main" id="{5C451292-88D7-EB49-AA20-1CD585F323E3}"/>
              </a:ext>
            </a:extLst>
          </p:cNvPr>
          <p:cNvSpPr>
            <a:spLocks noGrp="1"/>
          </p:cNvSpPr>
          <p:nvPr>
            <p:ph type="title"/>
          </p:nvPr>
        </p:nvSpPr>
        <p:spPr>
          <a:xfrm>
            <a:off x="470995" y="154823"/>
            <a:ext cx="7886700" cy="994172"/>
          </a:xfrm>
        </p:spPr>
        <p:txBody>
          <a:bodyPr/>
          <a:lstStyle/>
          <a:p>
            <a:r>
              <a:rPr lang="en-AU" dirty="0">
                <a:solidFill>
                  <a:schemeClr val="accent4">
                    <a:lumMod val="50000"/>
                  </a:schemeClr>
                </a:solidFill>
                <a:latin typeface="Powderfinger Type" panose="02020709070000000403" pitchFamily="49" charset="77"/>
              </a:rPr>
              <a:t>When?</a:t>
            </a:r>
          </a:p>
        </p:txBody>
      </p:sp>
      <p:sp>
        <p:nvSpPr>
          <p:cNvPr id="6" name="TextBox 5">
            <a:extLst>
              <a:ext uri="{FF2B5EF4-FFF2-40B4-BE49-F238E27FC236}">
                <a16:creationId xmlns:a16="http://schemas.microsoft.com/office/drawing/2014/main" id="{C7683D4F-8740-C446-9356-5F940D2501B5}"/>
              </a:ext>
            </a:extLst>
          </p:cNvPr>
          <p:cNvSpPr txBox="1"/>
          <p:nvPr/>
        </p:nvSpPr>
        <p:spPr>
          <a:xfrm>
            <a:off x="6457620" y="3477351"/>
            <a:ext cx="1709122" cy="507831"/>
          </a:xfrm>
          <a:prstGeom prst="rect">
            <a:avLst/>
          </a:prstGeom>
          <a:solidFill>
            <a:schemeClr val="bg1"/>
          </a:solidFill>
        </p:spPr>
        <p:txBody>
          <a:bodyPr wrap="none" rtlCol="0">
            <a:spAutoFit/>
          </a:bodyPr>
          <a:lstStyle/>
          <a:p>
            <a:pPr algn="ctr"/>
            <a:r>
              <a:rPr lang="en-AU" sz="1350" dirty="0">
                <a:solidFill>
                  <a:srgbClr val="0070C0"/>
                </a:solidFill>
                <a:latin typeface="AhnbergHand" pitchFamily="2" charset="0"/>
              </a:rPr>
              <a:t>400 days</a:t>
            </a:r>
          </a:p>
          <a:p>
            <a:pPr algn="ctr"/>
            <a:r>
              <a:rPr lang="en-AU" sz="1350" dirty="0">
                <a:solidFill>
                  <a:srgbClr val="0070C0"/>
                </a:solidFill>
                <a:latin typeface="AhnbergHand" pitchFamily="2" charset="0"/>
              </a:rPr>
              <a:t>9 October 2022</a:t>
            </a:r>
          </a:p>
        </p:txBody>
      </p:sp>
      <p:sp>
        <p:nvSpPr>
          <p:cNvPr id="7" name="TextBox 6">
            <a:extLst>
              <a:ext uri="{FF2B5EF4-FFF2-40B4-BE49-F238E27FC236}">
                <a16:creationId xmlns:a16="http://schemas.microsoft.com/office/drawing/2014/main" id="{03680BF4-66F7-7649-92B9-0CEC918683C2}"/>
              </a:ext>
            </a:extLst>
          </p:cNvPr>
          <p:cNvSpPr txBox="1"/>
          <p:nvPr/>
        </p:nvSpPr>
        <p:spPr>
          <a:xfrm>
            <a:off x="5709948" y="2975089"/>
            <a:ext cx="1709122" cy="507831"/>
          </a:xfrm>
          <a:prstGeom prst="rect">
            <a:avLst/>
          </a:prstGeom>
          <a:solidFill>
            <a:schemeClr val="bg1"/>
          </a:solidFill>
        </p:spPr>
        <p:txBody>
          <a:bodyPr wrap="none" rtlCol="0">
            <a:spAutoFit/>
          </a:bodyPr>
          <a:lstStyle/>
          <a:p>
            <a:pPr algn="ctr"/>
            <a:r>
              <a:rPr lang="en-AU" sz="1350" dirty="0">
                <a:solidFill>
                  <a:schemeClr val="accent2">
                    <a:lumMod val="75000"/>
                  </a:schemeClr>
                </a:solidFill>
                <a:latin typeface="AhnbergHand" pitchFamily="2" charset="0"/>
              </a:rPr>
              <a:t>900 days</a:t>
            </a:r>
          </a:p>
          <a:p>
            <a:pPr algn="ctr"/>
            <a:r>
              <a:rPr lang="en-AU" sz="1350" dirty="0">
                <a:solidFill>
                  <a:schemeClr val="accent2">
                    <a:lumMod val="75000"/>
                  </a:schemeClr>
                </a:solidFill>
                <a:latin typeface="AhnbergHand" pitchFamily="2" charset="0"/>
              </a:rPr>
              <a:t>31 October 2021</a:t>
            </a:r>
          </a:p>
        </p:txBody>
      </p:sp>
      <p:sp>
        <p:nvSpPr>
          <p:cNvPr id="8" name="Freeform 7">
            <a:extLst>
              <a:ext uri="{FF2B5EF4-FFF2-40B4-BE49-F238E27FC236}">
                <a16:creationId xmlns:a16="http://schemas.microsoft.com/office/drawing/2014/main" id="{33C156DB-10B5-394B-BA98-0BE9ED829D8F}"/>
              </a:ext>
            </a:extLst>
          </p:cNvPr>
          <p:cNvSpPr/>
          <p:nvPr/>
        </p:nvSpPr>
        <p:spPr>
          <a:xfrm>
            <a:off x="7677323" y="4341396"/>
            <a:ext cx="181452" cy="212912"/>
          </a:xfrm>
          <a:custGeom>
            <a:avLst/>
            <a:gdLst>
              <a:gd name="connsiteX0" fmla="*/ 126322 w 241936"/>
              <a:gd name="connsiteY0" fmla="*/ 0 h 283882"/>
              <a:gd name="connsiteX1" fmla="*/ 73770 w 241936"/>
              <a:gd name="connsiteY1" fmla="*/ 126124 h 283882"/>
              <a:gd name="connsiteX2" fmla="*/ 52750 w 241936"/>
              <a:gd name="connsiteY2" fmla="*/ 262758 h 283882"/>
              <a:gd name="connsiteX3" fmla="*/ 198 w 241936"/>
              <a:gd name="connsiteY3" fmla="*/ 94593 h 283882"/>
              <a:gd name="connsiteX4" fmla="*/ 73770 w 241936"/>
              <a:gd name="connsiteY4" fmla="*/ 283779 h 283882"/>
              <a:gd name="connsiteX5" fmla="*/ 241936 w 241936"/>
              <a:gd name="connsiteY5" fmla="*/ 115613 h 28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36" h="283882">
                <a:moveTo>
                  <a:pt x="126322" y="0"/>
                </a:moveTo>
                <a:cubicBezTo>
                  <a:pt x="106177" y="41165"/>
                  <a:pt x="86032" y="82331"/>
                  <a:pt x="73770" y="126124"/>
                </a:cubicBezTo>
                <a:cubicBezTo>
                  <a:pt x="61508" y="169917"/>
                  <a:pt x="65012" y="268013"/>
                  <a:pt x="52750" y="262758"/>
                </a:cubicBezTo>
                <a:cubicBezTo>
                  <a:pt x="40488" y="257503"/>
                  <a:pt x="-3305" y="91090"/>
                  <a:pt x="198" y="94593"/>
                </a:cubicBezTo>
                <a:cubicBezTo>
                  <a:pt x="3701" y="98096"/>
                  <a:pt x="33480" y="280276"/>
                  <a:pt x="73770" y="283779"/>
                </a:cubicBezTo>
                <a:cubicBezTo>
                  <a:pt x="114060" y="287282"/>
                  <a:pt x="177998" y="201447"/>
                  <a:pt x="241936" y="11561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E9927FF7-B5CD-0D4C-867E-78FD0902CEAC}"/>
              </a:ext>
            </a:extLst>
          </p:cNvPr>
          <p:cNvSpPr/>
          <p:nvPr/>
        </p:nvSpPr>
        <p:spPr>
          <a:xfrm>
            <a:off x="6118906" y="3754617"/>
            <a:ext cx="165539" cy="817674"/>
          </a:xfrm>
          <a:custGeom>
            <a:avLst/>
            <a:gdLst>
              <a:gd name="connsiteX0" fmla="*/ 220718 w 220718"/>
              <a:gd name="connsiteY0" fmla="*/ 0 h 1090232"/>
              <a:gd name="connsiteX1" fmla="*/ 52552 w 220718"/>
              <a:gd name="connsiteY1" fmla="*/ 956441 h 1090232"/>
              <a:gd name="connsiteX2" fmla="*/ 52552 w 220718"/>
              <a:gd name="connsiteY2" fmla="*/ 1082565 h 1090232"/>
              <a:gd name="connsiteX3" fmla="*/ 136635 w 220718"/>
              <a:gd name="connsiteY3" fmla="*/ 956441 h 1090232"/>
              <a:gd name="connsiteX4" fmla="*/ 52552 w 220718"/>
              <a:gd name="connsiteY4" fmla="*/ 1082565 h 1090232"/>
              <a:gd name="connsiteX5" fmla="*/ 0 w 220718"/>
              <a:gd name="connsiteY5" fmla="*/ 893379 h 109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718" h="1090232">
                <a:moveTo>
                  <a:pt x="220718" y="0"/>
                </a:moveTo>
                <a:cubicBezTo>
                  <a:pt x="150649" y="388007"/>
                  <a:pt x="80580" y="776014"/>
                  <a:pt x="52552" y="956441"/>
                </a:cubicBezTo>
                <a:cubicBezTo>
                  <a:pt x="24524" y="1136869"/>
                  <a:pt x="38538" y="1082565"/>
                  <a:pt x="52552" y="1082565"/>
                </a:cubicBezTo>
                <a:cubicBezTo>
                  <a:pt x="66566" y="1082565"/>
                  <a:pt x="136635" y="956441"/>
                  <a:pt x="136635" y="956441"/>
                </a:cubicBezTo>
                <a:cubicBezTo>
                  <a:pt x="136635" y="956441"/>
                  <a:pt x="75324" y="1093075"/>
                  <a:pt x="52552" y="1082565"/>
                </a:cubicBezTo>
                <a:cubicBezTo>
                  <a:pt x="29779" y="1072055"/>
                  <a:pt x="14889" y="982717"/>
                  <a:pt x="0" y="89337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4" name="TextBox 13">
            <a:extLst>
              <a:ext uri="{FF2B5EF4-FFF2-40B4-BE49-F238E27FC236}">
                <a16:creationId xmlns:a16="http://schemas.microsoft.com/office/drawing/2014/main" id="{3DA54ACE-9A78-4945-A3C7-896949D2BAB4}"/>
              </a:ext>
            </a:extLst>
          </p:cNvPr>
          <p:cNvSpPr txBox="1"/>
          <p:nvPr/>
        </p:nvSpPr>
        <p:spPr>
          <a:xfrm>
            <a:off x="7181748" y="3920204"/>
            <a:ext cx="1936749" cy="507831"/>
          </a:xfrm>
          <a:prstGeom prst="rect">
            <a:avLst/>
          </a:prstGeom>
          <a:solidFill>
            <a:schemeClr val="bg1"/>
          </a:solidFill>
        </p:spPr>
        <p:txBody>
          <a:bodyPr wrap="none" rtlCol="0">
            <a:spAutoFit/>
          </a:bodyPr>
          <a:lstStyle/>
          <a:p>
            <a:pPr algn="ctr"/>
            <a:r>
              <a:rPr lang="en-AU" sz="1350" dirty="0">
                <a:solidFill>
                  <a:schemeClr val="accent6">
                    <a:lumMod val="75000"/>
                  </a:schemeClr>
                </a:solidFill>
                <a:latin typeface="AhnbergHand" pitchFamily="2" charset="0"/>
              </a:rPr>
              <a:t>90 days</a:t>
            </a:r>
          </a:p>
          <a:p>
            <a:pPr algn="ctr"/>
            <a:r>
              <a:rPr lang="en-AU" sz="1350" dirty="0">
                <a:solidFill>
                  <a:schemeClr val="accent6">
                    <a:lumMod val="75000"/>
                  </a:schemeClr>
                </a:solidFill>
                <a:latin typeface="AhnbergHand" pitchFamily="2" charset="0"/>
              </a:rPr>
              <a:t>23 February 2023</a:t>
            </a:r>
          </a:p>
        </p:txBody>
      </p:sp>
      <p:sp>
        <p:nvSpPr>
          <p:cNvPr id="15" name="Freeform 14">
            <a:extLst>
              <a:ext uri="{FF2B5EF4-FFF2-40B4-BE49-F238E27FC236}">
                <a16:creationId xmlns:a16="http://schemas.microsoft.com/office/drawing/2014/main" id="{17B8FDCC-0F33-F449-AD47-DBB3B2CF98EC}"/>
              </a:ext>
            </a:extLst>
          </p:cNvPr>
          <p:cNvSpPr/>
          <p:nvPr/>
        </p:nvSpPr>
        <p:spPr>
          <a:xfrm>
            <a:off x="6936827" y="4035973"/>
            <a:ext cx="331086" cy="538589"/>
          </a:xfrm>
          <a:custGeom>
            <a:avLst/>
            <a:gdLst>
              <a:gd name="connsiteX0" fmla="*/ 157656 w 441448"/>
              <a:gd name="connsiteY0" fmla="*/ 0 h 718118"/>
              <a:gd name="connsiteX1" fmla="*/ 168166 w 441448"/>
              <a:gd name="connsiteY1" fmla="*/ 178675 h 718118"/>
              <a:gd name="connsiteX2" fmla="*/ 231228 w 441448"/>
              <a:gd name="connsiteY2" fmla="*/ 714703 h 718118"/>
              <a:gd name="connsiteX3" fmla="*/ 441435 w 441448"/>
              <a:gd name="connsiteY3" fmla="*/ 420413 h 718118"/>
              <a:gd name="connsiteX4" fmla="*/ 220718 w 441448"/>
              <a:gd name="connsiteY4" fmla="*/ 683172 h 718118"/>
              <a:gd name="connsiteX5" fmla="*/ 0 w 441448"/>
              <a:gd name="connsiteY5" fmla="*/ 493986 h 71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448" h="718118">
                <a:moveTo>
                  <a:pt x="157656" y="0"/>
                </a:moveTo>
                <a:cubicBezTo>
                  <a:pt x="156780" y="29779"/>
                  <a:pt x="155904" y="59558"/>
                  <a:pt x="168166" y="178675"/>
                </a:cubicBezTo>
                <a:cubicBezTo>
                  <a:pt x="180428" y="297792"/>
                  <a:pt x="185683" y="674413"/>
                  <a:pt x="231228" y="714703"/>
                </a:cubicBezTo>
                <a:cubicBezTo>
                  <a:pt x="276773" y="754993"/>
                  <a:pt x="443187" y="425668"/>
                  <a:pt x="441435" y="420413"/>
                </a:cubicBezTo>
                <a:cubicBezTo>
                  <a:pt x="439683" y="415158"/>
                  <a:pt x="294290" y="670910"/>
                  <a:pt x="220718" y="683172"/>
                </a:cubicBezTo>
                <a:cubicBezTo>
                  <a:pt x="147146" y="695434"/>
                  <a:pt x="73573" y="594710"/>
                  <a:pt x="0" y="4939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477104148"/>
      </p:ext>
    </p:extLst>
  </p:cSld>
  <p:clrMapOvr>
    <a:masterClrMapping/>
  </p:clrMapOvr>
  <p:transition spd="med"/>
</p:sld>
</file>

<file path=ppt/theme/theme1.xml><?xml version="1.0" encoding="utf-8"?>
<a:theme xmlns:a="http://schemas.openxmlformats.org/drawingml/2006/main" name="APNIC33PowerPointTemplateFinal">
  <a:themeElements>
    <a:clrScheme name="APNIC33PowerPointTemplateFinal">
      <a:dk1>
        <a:srgbClr val="000000"/>
      </a:dk1>
      <a:lt1>
        <a:srgbClr val="FFFFFF"/>
      </a:lt1>
      <a:dk2>
        <a:srgbClr val="A7A7A7"/>
      </a:dk2>
      <a:lt2>
        <a:srgbClr val="535353"/>
      </a:lt2>
      <a:accent1>
        <a:srgbClr val="004FBA"/>
      </a:accent1>
      <a:accent2>
        <a:srgbClr val="F27D0A"/>
      </a:accent2>
      <a:accent3>
        <a:srgbClr val="590F4A"/>
      </a:accent3>
      <a:accent4>
        <a:srgbClr val="166813"/>
      </a:accent4>
      <a:accent5>
        <a:srgbClr val="C40836"/>
      </a:accent5>
      <a:accent6>
        <a:srgbClr val="FFCF0A"/>
      </a:accent6>
      <a:hlink>
        <a:srgbClr val="0000FF"/>
      </a:hlink>
      <a:folHlink>
        <a:srgbClr val="FF00FF"/>
      </a:folHlink>
    </a:clrScheme>
    <a:fontScheme name="APNIC33PowerPointTemplateFinal">
      <a:majorFont>
        <a:latin typeface="Calibri"/>
        <a:ea typeface="Calibri"/>
        <a:cs typeface="Calibri"/>
      </a:majorFont>
      <a:minorFont>
        <a:latin typeface="Helvetica"/>
        <a:ea typeface="Helvetica"/>
        <a:cs typeface="Helvetica"/>
      </a:minorFont>
    </a:fontScheme>
    <a:fmtScheme name="APNIC33PowerPointTemplateFin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PNIC33PowerPointTemplateFinal">
  <a:themeElements>
    <a:clrScheme name="APNIC33PowerPointTemplateFinal">
      <a:dk1>
        <a:srgbClr val="000000"/>
      </a:dk1>
      <a:lt1>
        <a:srgbClr val="FFFFFF"/>
      </a:lt1>
      <a:dk2>
        <a:srgbClr val="A7A7A7"/>
      </a:dk2>
      <a:lt2>
        <a:srgbClr val="535353"/>
      </a:lt2>
      <a:accent1>
        <a:srgbClr val="004FBA"/>
      </a:accent1>
      <a:accent2>
        <a:srgbClr val="F27D0A"/>
      </a:accent2>
      <a:accent3>
        <a:srgbClr val="590F4A"/>
      </a:accent3>
      <a:accent4>
        <a:srgbClr val="166813"/>
      </a:accent4>
      <a:accent5>
        <a:srgbClr val="C40836"/>
      </a:accent5>
      <a:accent6>
        <a:srgbClr val="FFCF0A"/>
      </a:accent6>
      <a:hlink>
        <a:srgbClr val="0000FF"/>
      </a:hlink>
      <a:folHlink>
        <a:srgbClr val="FF00FF"/>
      </a:folHlink>
    </a:clrScheme>
    <a:fontScheme name="APNIC33PowerPointTemplateFinal">
      <a:majorFont>
        <a:latin typeface="Calibri"/>
        <a:ea typeface="Calibri"/>
        <a:cs typeface="Calibri"/>
      </a:majorFont>
      <a:minorFont>
        <a:latin typeface="Helvetica"/>
        <a:ea typeface="Helvetica"/>
        <a:cs typeface="Helvetica"/>
      </a:minorFont>
    </a:fontScheme>
    <a:fmtScheme name="APNIC33PowerPointTemplateFin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0DD99DB75E8AD468526128D747955F7" ma:contentTypeVersion="10" ma:contentTypeDescription="Create a new document." ma:contentTypeScope="" ma:versionID="25ceb78b78c9c74fe27a3e5cb2aa1acb">
  <xsd:schema xmlns:xsd="http://www.w3.org/2001/XMLSchema" xmlns:xs="http://www.w3.org/2001/XMLSchema" xmlns:p="http://schemas.microsoft.com/office/2006/metadata/properties" xmlns:ns2="990b3987-f040-43db-b1b5-2d85fe73dd3e" xmlns:ns3="9ba754fa-f922-42e2-9add-e758af90bab1" targetNamespace="http://schemas.microsoft.com/office/2006/metadata/properties" ma:root="true" ma:fieldsID="737d8e8e979239a89670e62bf4be49dd" ns2:_="" ns3:_="">
    <xsd:import namespace="990b3987-f040-43db-b1b5-2d85fe73dd3e"/>
    <xsd:import namespace="9ba754fa-f922-42e2-9add-e758af90bab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b3987-f040-43db-b1b5-2d85fe73dd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a754fa-f922-42e2-9add-e758af90bab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698B0C-667B-4E56-8447-98549628889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1920D4-D4FB-4F14-8AEE-21C2B1A251F4}">
  <ds:schemaRefs>
    <ds:schemaRef ds:uri="http://schemas.microsoft.com/sharepoint/v3/contenttype/forms"/>
  </ds:schemaRefs>
</ds:datastoreItem>
</file>

<file path=customXml/itemProps3.xml><?xml version="1.0" encoding="utf-8"?>
<ds:datastoreItem xmlns:ds="http://schemas.openxmlformats.org/officeDocument/2006/customXml" ds:itemID="{2BE76C97-97A7-4A26-918B-FC58431047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0b3987-f040-43db-b1b5-2d85fe73dd3e"/>
    <ds:schemaRef ds:uri="9ba754fa-f922-42e2-9add-e758af90ba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TotalTime>
  <Words>1017</Words>
  <Application>Microsoft Macintosh PowerPoint</Application>
  <PresentationFormat>On-screen Show (16:9)</PresentationFormat>
  <Paragraphs>123</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AhnbergHand</vt:lpstr>
      <vt:lpstr>Arial</vt:lpstr>
      <vt:lpstr>Calibri</vt:lpstr>
      <vt:lpstr>Gh Hand</vt:lpstr>
      <vt:lpstr>Helvetica</vt:lpstr>
      <vt:lpstr>Powderfinger Type</vt:lpstr>
      <vt:lpstr>APNIC33PowerPointTemplateFinal</vt:lpstr>
      <vt:lpstr>The End of Days</vt:lpstr>
      <vt:lpstr>PowerPoint Presentation</vt:lpstr>
      <vt:lpstr>No, not THAT “End of Days”!</vt:lpstr>
      <vt:lpstr>The End of the IPv4 Pool in the APNIC Registry</vt:lpstr>
      <vt:lpstr>I – Available Pool Consumption</vt:lpstr>
      <vt:lpstr>Available Pool 2011 - 2020</vt:lpstr>
      <vt:lpstr>Consumption – 2011 - 2020</vt:lpstr>
      <vt:lpstr>Consumption Projections</vt:lpstr>
      <vt:lpstr>When?</vt:lpstr>
      <vt:lpstr>II – APNIC Reservations</vt:lpstr>
      <vt:lpstr>APNIC Reserved Address Pool Size </vt:lpstr>
      <vt:lpstr>APNIC Reserved Address Age</vt:lpstr>
      <vt:lpstr>APNIC Reserved Address Age</vt:lpstr>
      <vt:lpstr>Reservations 2014 - 2020</vt:lpstr>
      <vt:lpstr>Reservations 2014 - 2020</vt:lpstr>
      <vt:lpstr>Reservations and UnReservations</vt:lpstr>
      <vt:lpstr>Reservations and UnReservations</vt:lpstr>
      <vt:lpstr>Reserved Addresses</vt:lpstr>
      <vt:lpstr>Assumptions for Reserved Addresses</vt:lpstr>
      <vt:lpstr>Advertising APNIC Reserved Prefixes</vt:lpstr>
      <vt:lpstr>Advertising APNIC Reserved Prefixes</vt:lpstr>
      <vt:lpstr>III  - Advertised and Unadvertised Addresses</vt:lpstr>
      <vt:lpstr>Advertised Addresses</vt:lpstr>
      <vt:lpstr>Unadvertised Addresses</vt:lpstr>
      <vt:lpstr>APNIC Unadvertised Address Ratio</vt:lpstr>
      <vt:lpstr>Unadvertised Address Age Profile</vt:lpstr>
      <vt:lpstr>Unadvertised Address Age Profile</vt:lpstr>
      <vt:lpstr>Unadvertised Address Registration Age Profile</vt:lpstr>
      <vt:lpstr>Unadvertised Address Age Profile</vt:lpstr>
      <vt:lpstr>Where are these Unadvertised Allocated Addresses?</vt:lpstr>
      <vt:lpstr>Observations</vt:lpstr>
      <vt:lpstr>Market Signals</vt:lpstr>
      <vt:lpstr>Observations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cp:lastModifiedBy>Geoff Huston</cp:lastModifiedBy>
  <cp:revision>6</cp:revision>
  <dcterms:modified xsi:type="dcterms:W3CDTF">2020-02-17T01:29:05Z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0x01010010DD99DB75E8AD468526128D747955F7</vt:lpwstr>
  </property>
</Properties>
</file>