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3"/>
  </p:notesMasterIdLst>
  <p:sldIdLst>
    <p:sldId id="256" r:id="rId2"/>
    <p:sldId id="354" r:id="rId3"/>
    <p:sldId id="365" r:id="rId4"/>
    <p:sldId id="355" r:id="rId5"/>
    <p:sldId id="262" r:id="rId6"/>
    <p:sldId id="323" r:id="rId7"/>
    <p:sldId id="366" r:id="rId8"/>
    <p:sldId id="296" r:id="rId9"/>
    <p:sldId id="304" r:id="rId10"/>
    <p:sldId id="305" r:id="rId11"/>
    <p:sldId id="319" r:id="rId12"/>
    <p:sldId id="327" r:id="rId13"/>
    <p:sldId id="328" r:id="rId14"/>
    <p:sldId id="329" r:id="rId15"/>
    <p:sldId id="306" r:id="rId16"/>
    <p:sldId id="314" r:id="rId17"/>
    <p:sldId id="367" r:id="rId18"/>
    <p:sldId id="368" r:id="rId19"/>
    <p:sldId id="369" r:id="rId20"/>
    <p:sldId id="370" r:id="rId21"/>
    <p:sldId id="315" r:id="rId2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FEE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66"/>
    <p:restoredTop sz="94671"/>
  </p:normalViewPr>
  <p:slideViewPr>
    <p:cSldViewPr snapToGrid="0" snapToObjects="1">
      <p:cViewPr varScale="1">
        <p:scale>
          <a:sx n="171" d="100"/>
          <a:sy n="171" d="100"/>
        </p:scale>
        <p:origin x="1120" y="168"/>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ABF02F-ECE0-844B-A8E3-283C6B2898B2}" type="datetimeFigureOut">
              <a:rPr lang="en-US" smtClean="0"/>
              <a:t>6/18/20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2ECF43-F320-D64B-BC53-4C8D7F6235CB}" type="slidenum">
              <a:rPr lang="en-US" smtClean="0"/>
              <a:t>‹#›</a:t>
            </a:fld>
            <a:endParaRPr lang="en-US"/>
          </a:p>
        </p:txBody>
      </p:sp>
    </p:spTree>
    <p:extLst>
      <p:ext uri="{BB962C8B-B14F-4D97-AF65-F5344CB8AC3E}">
        <p14:creationId xmlns:p14="http://schemas.microsoft.com/office/powerpoint/2010/main" val="15548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3ADB719-A3FE-C346-918C-DC729AA2F117}" type="datetimeFigureOut">
              <a:rPr lang="en-US" smtClean="0"/>
              <a:t>6/18/20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A01A6-39FE-EF47-AE66-71EA3C7A766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ADB719-A3FE-C346-918C-DC729AA2F117}" type="datetimeFigureOut">
              <a:rPr lang="en-US" smtClean="0"/>
              <a:t>6/18/20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A01A6-39FE-EF47-AE66-71EA3C7A766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ADB719-A3FE-C346-918C-DC729AA2F117}" type="datetimeFigureOut">
              <a:rPr lang="en-US" smtClean="0"/>
              <a:t>6/18/20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A01A6-39FE-EF47-AE66-71EA3C7A766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ADB719-A3FE-C346-918C-DC729AA2F117}" type="datetimeFigureOut">
              <a:rPr lang="en-US" smtClean="0"/>
              <a:t>6/18/20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A01A6-39FE-EF47-AE66-71EA3C7A766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DB719-A3FE-C346-918C-DC729AA2F117}" type="datetimeFigureOut">
              <a:rPr lang="en-US" smtClean="0"/>
              <a:t>6/18/20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A01A6-39FE-EF47-AE66-71EA3C7A766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ADB719-A3FE-C346-918C-DC729AA2F117}" type="datetimeFigureOut">
              <a:rPr lang="en-US" smtClean="0"/>
              <a:t>6/18/20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EA01A6-39FE-EF47-AE66-71EA3C7A766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ADB719-A3FE-C346-918C-DC729AA2F117}" type="datetimeFigureOut">
              <a:rPr lang="en-US" smtClean="0"/>
              <a:t>6/18/20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EA01A6-39FE-EF47-AE66-71EA3C7A766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3ADB719-A3FE-C346-918C-DC729AA2F117}" type="datetimeFigureOut">
              <a:rPr lang="en-US" smtClean="0"/>
              <a:t>6/18/20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EA01A6-39FE-EF47-AE66-71EA3C7A766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DB719-A3FE-C346-918C-DC729AA2F117}" type="datetimeFigureOut">
              <a:rPr lang="en-US" smtClean="0"/>
              <a:t>6/18/20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EA01A6-39FE-EF47-AE66-71EA3C7A766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3ADB719-A3FE-C346-918C-DC729AA2F117}" type="datetimeFigureOut">
              <a:rPr lang="en-US" smtClean="0"/>
              <a:t>6/18/20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EA01A6-39FE-EF47-AE66-71EA3C7A766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3ADB719-A3FE-C346-918C-DC729AA2F117}" type="datetimeFigureOut">
              <a:rPr lang="en-US" smtClean="0"/>
              <a:t>6/18/20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EA01A6-39FE-EF47-AE66-71EA3C7A766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ADB719-A3FE-C346-918C-DC729AA2F117}" type="datetimeFigureOut">
              <a:rPr lang="en-US" smtClean="0"/>
              <a:t>6/18/20</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FEA01A6-39FE-EF47-AE66-71EA3C7A7664}" type="slidenum">
              <a:rPr lang="en-US" smtClean="0"/>
              <a:t>‹#›</a:t>
            </a:fld>
            <a:endParaRPr lang="en-US"/>
          </a:p>
        </p:txBody>
      </p:sp>
    </p:spTree>
    <p:extLst>
      <p:ext uri="{BB962C8B-B14F-4D97-AF65-F5344CB8AC3E}">
        <p14:creationId xmlns:p14="http://schemas.microsoft.com/office/powerpoint/2010/main" val="11725188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6348" y="841772"/>
            <a:ext cx="7863840" cy="1790700"/>
          </a:xfrm>
        </p:spPr>
        <p:txBody>
          <a:bodyPr>
            <a:normAutofit fontScale="90000"/>
          </a:bodyPr>
          <a:lstStyle/>
          <a:p>
            <a:r>
              <a:rPr lang="en-US" dirty="0">
                <a:solidFill>
                  <a:schemeClr val="accent4">
                    <a:lumMod val="50000"/>
                  </a:schemeClr>
                </a:solidFill>
                <a:latin typeface="Powderfinger Type" charset="0"/>
                <a:ea typeface="Powderfinger Type" charset="0"/>
                <a:cs typeface="Powderfinger Type" charset="0"/>
              </a:rPr>
              <a:t>Measurement of IPv6 Extension Header Support</a:t>
            </a:r>
          </a:p>
        </p:txBody>
      </p:sp>
      <p:sp>
        <p:nvSpPr>
          <p:cNvPr id="3" name="Subtitle 2"/>
          <p:cNvSpPr>
            <a:spLocks noGrp="1"/>
          </p:cNvSpPr>
          <p:nvPr>
            <p:ph type="subTitle" idx="1"/>
          </p:nvPr>
        </p:nvSpPr>
        <p:spPr>
          <a:xfrm>
            <a:off x="3240654" y="3097105"/>
            <a:ext cx="5143500" cy="1241822"/>
          </a:xfrm>
        </p:spPr>
        <p:txBody>
          <a:bodyPr>
            <a:normAutofit/>
          </a:bodyPr>
          <a:lstStyle/>
          <a:p>
            <a:pPr algn="r"/>
            <a:r>
              <a:rPr lang="en-US" sz="1200" dirty="0">
                <a:solidFill>
                  <a:schemeClr val="bg1">
                    <a:lumMod val="65000"/>
                  </a:schemeClr>
                </a:solidFill>
                <a:latin typeface="AhnbergHand" charset="0"/>
                <a:ea typeface="AhnbergHand" charset="0"/>
                <a:cs typeface="AhnbergHand" charset="0"/>
              </a:rPr>
              <a:t>Geoff Huston</a:t>
            </a:r>
          </a:p>
          <a:p>
            <a:pPr algn="r"/>
            <a:r>
              <a:rPr lang="en-US" sz="1200" dirty="0">
                <a:solidFill>
                  <a:schemeClr val="bg1">
                    <a:lumMod val="65000"/>
                  </a:schemeClr>
                </a:solidFill>
                <a:latin typeface="AhnbergHand" charset="0"/>
                <a:ea typeface="AhnbergHand" charset="0"/>
                <a:cs typeface="AhnbergHand" charset="0"/>
              </a:rPr>
              <a:t>APNIC Labs</a:t>
            </a:r>
          </a:p>
          <a:p>
            <a:pPr algn="r"/>
            <a:endParaRPr lang="en-US" sz="1600" dirty="0">
              <a:solidFill>
                <a:schemeClr val="bg1">
                  <a:lumMod val="65000"/>
                </a:schemeClr>
              </a:solidFill>
            </a:endParaRPr>
          </a:p>
        </p:txBody>
      </p:sp>
    </p:spTree>
    <p:extLst>
      <p:ext uri="{BB962C8B-B14F-4D97-AF65-F5344CB8AC3E}">
        <p14:creationId xmlns:p14="http://schemas.microsoft.com/office/powerpoint/2010/main" val="645604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128" y="273845"/>
            <a:ext cx="7341042" cy="994172"/>
          </a:xfrm>
        </p:spPr>
        <p:txBody>
          <a:bodyPr>
            <a:normAutofit/>
          </a:bodyPr>
          <a:lstStyle/>
          <a:p>
            <a:r>
              <a:rPr lang="en-US" sz="2700">
                <a:solidFill>
                  <a:schemeClr val="accent4">
                    <a:lumMod val="50000"/>
                  </a:schemeClr>
                </a:solidFill>
                <a:latin typeface="Powderfinger Type" charset="0"/>
                <a:ea typeface="Powderfinger Type" charset="0"/>
                <a:cs typeface="Powderfinger Type" charset="0"/>
              </a:rPr>
              <a:t>Which Resolvers?</a:t>
            </a:r>
          </a:p>
        </p:txBody>
      </p:sp>
      <p:sp>
        <p:nvSpPr>
          <p:cNvPr id="3" name="Content Placeholder 2"/>
          <p:cNvSpPr>
            <a:spLocks noGrp="1"/>
          </p:cNvSpPr>
          <p:nvPr>
            <p:ph idx="1"/>
          </p:nvPr>
        </p:nvSpPr>
        <p:spPr>
          <a:xfrm>
            <a:off x="1429620" y="1226094"/>
            <a:ext cx="8694379" cy="3263504"/>
          </a:xfrm>
        </p:spPr>
        <p:txBody>
          <a:bodyPr>
            <a:noAutofit/>
          </a:bodyPr>
          <a:lstStyle/>
          <a:p>
            <a:pPr marL="0" indent="0">
              <a:spcBef>
                <a:spcPts val="0"/>
              </a:spcBef>
              <a:spcAft>
                <a:spcPts val="225"/>
              </a:spcAft>
              <a:buNone/>
            </a:pPr>
            <a:r>
              <a:rPr lang="en-US" sz="1050">
                <a:latin typeface="Menlo" charset="0"/>
                <a:ea typeface="Menlo" charset="0"/>
                <a:cs typeface="Menlo" charset="0"/>
              </a:rPr>
              <a:t> </a:t>
            </a:r>
          </a:p>
        </p:txBody>
      </p:sp>
      <p:pic>
        <p:nvPicPr>
          <p:cNvPr id="7" name="Picture 6"/>
          <p:cNvPicPr>
            <a:picLocks noChangeAspect="1"/>
          </p:cNvPicPr>
          <p:nvPr/>
        </p:nvPicPr>
        <p:blipFill>
          <a:blip r:embed="rId2"/>
          <a:stretch>
            <a:fillRect/>
          </a:stretch>
        </p:blipFill>
        <p:spPr>
          <a:xfrm>
            <a:off x="1426393" y="1226094"/>
            <a:ext cx="6291215" cy="2822981"/>
          </a:xfrm>
          <a:prstGeom prst="rect">
            <a:avLst/>
          </a:prstGeom>
        </p:spPr>
      </p:pic>
      <p:sp>
        <p:nvSpPr>
          <p:cNvPr id="8" name="TextBox 7"/>
          <p:cNvSpPr txBox="1"/>
          <p:nvPr/>
        </p:nvSpPr>
        <p:spPr>
          <a:xfrm>
            <a:off x="2067339" y="4185461"/>
            <a:ext cx="4946932" cy="715581"/>
          </a:xfrm>
          <a:prstGeom prst="rect">
            <a:avLst/>
          </a:prstGeom>
          <a:noFill/>
        </p:spPr>
        <p:txBody>
          <a:bodyPr wrap="none" rtlCol="0">
            <a:spAutoFit/>
          </a:bodyPr>
          <a:lstStyle/>
          <a:p>
            <a:r>
              <a:rPr lang="en-US" sz="1350"/>
              <a:t>All these resolvers appears to be unable to receive fragmented UDP</a:t>
            </a:r>
          </a:p>
          <a:p>
            <a:r>
              <a:rPr lang="en-US" sz="1350"/>
              <a:t>DNS responses </a:t>
            </a:r>
            <a:r>
              <a:rPr lang="mr-IN" sz="1350"/>
              <a:t>–</a:t>
            </a:r>
            <a:r>
              <a:rPr lang="en-US" sz="1350"/>
              <a:t> This is the Top 20, as measured by the query count</a:t>
            </a:r>
          </a:p>
          <a:p>
            <a:r>
              <a:rPr lang="en-US" sz="1350"/>
              <a:t>per resolver address</a:t>
            </a:r>
          </a:p>
        </p:txBody>
      </p:sp>
    </p:spTree>
    <p:extLst>
      <p:ext uri="{BB962C8B-B14F-4D97-AF65-F5344CB8AC3E}">
        <p14:creationId xmlns:p14="http://schemas.microsoft.com/office/powerpoint/2010/main" val="1295862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981" y="273845"/>
            <a:ext cx="8499943" cy="994172"/>
          </a:xfrm>
        </p:spPr>
        <p:txBody>
          <a:bodyPr>
            <a:normAutofit/>
          </a:bodyPr>
          <a:lstStyle/>
          <a:p>
            <a:r>
              <a:rPr lang="en-US" sz="3000">
                <a:solidFill>
                  <a:schemeClr val="accent4">
                    <a:lumMod val="50000"/>
                  </a:schemeClr>
                </a:solidFill>
                <a:latin typeface="Powderfinger Type" charset="0"/>
                <a:ea typeface="Powderfinger Type" charset="0"/>
                <a:cs typeface="Powderfinger Type" charset="0"/>
              </a:rPr>
              <a:t>Resolvers in Which Networks?</a:t>
            </a:r>
          </a:p>
        </p:txBody>
      </p:sp>
      <p:pic>
        <p:nvPicPr>
          <p:cNvPr id="4" name="Content Placeholder 3"/>
          <p:cNvPicPr>
            <a:picLocks noGrp="1" noChangeAspect="1"/>
          </p:cNvPicPr>
          <p:nvPr>
            <p:ph idx="1"/>
          </p:nvPr>
        </p:nvPicPr>
        <p:blipFill>
          <a:blip r:embed="rId2"/>
          <a:stretch>
            <a:fillRect/>
          </a:stretch>
        </p:blipFill>
        <p:spPr>
          <a:xfrm>
            <a:off x="1614487" y="1386856"/>
            <a:ext cx="6517990" cy="2924739"/>
          </a:xfrm>
          <a:prstGeom prst="rect">
            <a:avLst/>
          </a:prstGeom>
        </p:spPr>
      </p:pic>
      <p:sp>
        <p:nvSpPr>
          <p:cNvPr id="7" name="TextBox 6"/>
          <p:cNvSpPr txBox="1"/>
          <p:nvPr/>
        </p:nvSpPr>
        <p:spPr>
          <a:xfrm>
            <a:off x="2067339" y="4185461"/>
            <a:ext cx="5385021" cy="715581"/>
          </a:xfrm>
          <a:prstGeom prst="rect">
            <a:avLst/>
          </a:prstGeom>
          <a:noFill/>
        </p:spPr>
        <p:txBody>
          <a:bodyPr wrap="square" rtlCol="0">
            <a:spAutoFit/>
          </a:bodyPr>
          <a:lstStyle/>
          <a:p>
            <a:r>
              <a:rPr lang="en-US" sz="1350"/>
              <a:t>This is the total per origin AS of those resolvers that appear to be unable to receive fragmented UDP DNS responses. This is the Top 20, as measured by the query count per origin AS</a:t>
            </a:r>
          </a:p>
        </p:txBody>
      </p:sp>
    </p:spTree>
    <p:extLst>
      <p:ext uri="{BB962C8B-B14F-4D97-AF65-F5344CB8AC3E}">
        <p14:creationId xmlns:p14="http://schemas.microsoft.com/office/powerpoint/2010/main" val="994527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831" y="273844"/>
            <a:ext cx="8324519" cy="994172"/>
          </a:xfrm>
        </p:spPr>
        <p:txBody>
          <a:bodyPr>
            <a:normAutofit fontScale="90000"/>
          </a:bodyPr>
          <a:lstStyle/>
          <a:p>
            <a:r>
              <a:rPr lang="en-US" dirty="0">
                <a:solidFill>
                  <a:schemeClr val="accent4">
                    <a:lumMod val="50000"/>
                  </a:schemeClr>
                </a:solidFill>
                <a:latin typeface="Powderfinger Type" charset="0"/>
                <a:ea typeface="Powderfinger Type" charset="0"/>
                <a:cs typeface="Powderfinger Type" charset="0"/>
              </a:rPr>
              <a:t>What about TCP and the IPv6 Fragmentation Header?</a:t>
            </a:r>
          </a:p>
        </p:txBody>
      </p:sp>
      <p:sp>
        <p:nvSpPr>
          <p:cNvPr id="3" name="Content Placeholder 2"/>
          <p:cNvSpPr>
            <a:spLocks noGrp="1"/>
          </p:cNvSpPr>
          <p:nvPr>
            <p:ph idx="1"/>
          </p:nvPr>
        </p:nvSpPr>
        <p:spPr/>
        <p:txBody>
          <a:bodyPr/>
          <a:lstStyle/>
          <a:p>
            <a:pPr marL="0" indent="0">
              <a:buNone/>
            </a:pPr>
            <a:r>
              <a:rPr lang="en-US" dirty="0"/>
              <a:t>Let’s try the same approach:</a:t>
            </a:r>
          </a:p>
          <a:p>
            <a:pPr lvl="1"/>
            <a:r>
              <a:rPr lang="en-US" dirty="0"/>
              <a:t>Set up an ad-based measurement using a </a:t>
            </a:r>
            <a:r>
              <a:rPr lang="en-US" dirty="0" err="1"/>
              <a:t>customised</a:t>
            </a:r>
            <a:r>
              <a:rPr lang="en-US" dirty="0"/>
              <a:t> IPv6 packet handler</a:t>
            </a:r>
          </a:p>
          <a:p>
            <a:pPr lvl="1"/>
            <a:r>
              <a:rPr lang="en-US" dirty="0"/>
              <a:t>Pass all TCP responses through a packet </a:t>
            </a:r>
            <a:r>
              <a:rPr lang="en-US" dirty="0" err="1"/>
              <a:t>fragmenter</a:t>
            </a:r>
            <a:endParaRPr lang="en-US" dirty="0"/>
          </a:p>
          <a:p>
            <a:pPr lvl="2"/>
            <a:r>
              <a:rPr lang="en-US" dirty="0"/>
              <a:t>Use an IPv6 NAT-66 implementation that takes a server’s IPv6 packets and wrangles them to include an EH header before passing them back to the client</a:t>
            </a:r>
          </a:p>
          <a:p>
            <a:pPr lvl="2"/>
            <a:r>
              <a:rPr lang="en-US" dirty="0"/>
              <a:t>In this case any packet with size &gt; 512 octets was mangled to fragment at a 512 octets</a:t>
            </a:r>
          </a:p>
          <a:p>
            <a:pPr lvl="1"/>
            <a:r>
              <a:rPr lang="en-US" dirty="0"/>
              <a:t>Use a packet capture to see if the fragmented TCP segment was </a:t>
            </a:r>
            <a:r>
              <a:rPr lang="en-US" dirty="0" err="1"/>
              <a:t>ACKed</a:t>
            </a:r>
            <a:r>
              <a:rPr lang="en-US" dirty="0"/>
              <a:t> or not</a:t>
            </a:r>
          </a:p>
          <a:p>
            <a:pPr lvl="1"/>
            <a:endParaRPr lang="en-US" dirty="0"/>
          </a:p>
        </p:txBody>
      </p:sp>
      <p:grpSp>
        <p:nvGrpSpPr>
          <p:cNvPr id="4" name="Group 3">
            <a:extLst>
              <a:ext uri="{FF2B5EF4-FFF2-40B4-BE49-F238E27FC236}">
                <a16:creationId xmlns:a16="http://schemas.microsoft.com/office/drawing/2014/main" id="{FB07D3F1-7870-2848-ADD4-B79E5B8A369F}"/>
              </a:ext>
            </a:extLst>
          </p:cNvPr>
          <p:cNvGrpSpPr/>
          <p:nvPr/>
        </p:nvGrpSpPr>
        <p:grpSpPr>
          <a:xfrm>
            <a:off x="1797488" y="4377322"/>
            <a:ext cx="92228" cy="255401"/>
            <a:chOff x="662152" y="3310759"/>
            <a:chExt cx="349032" cy="956441"/>
          </a:xfrm>
        </p:grpSpPr>
        <p:sp>
          <p:nvSpPr>
            <p:cNvPr id="5" name="Freeform 4">
              <a:extLst>
                <a:ext uri="{FF2B5EF4-FFF2-40B4-BE49-F238E27FC236}">
                  <a16:creationId xmlns:a16="http://schemas.microsoft.com/office/drawing/2014/main" id="{CA254848-A857-2640-B36F-103C8D802787}"/>
                </a:ext>
              </a:extLst>
            </p:cNvPr>
            <p:cNvSpPr/>
            <p:nvPr/>
          </p:nvSpPr>
          <p:spPr>
            <a:xfrm>
              <a:off x="729410" y="3310759"/>
              <a:ext cx="281774" cy="269776"/>
            </a:xfrm>
            <a:custGeom>
              <a:avLst/>
              <a:gdLst>
                <a:gd name="connsiteX0" fmla="*/ 100907 w 281774"/>
                <a:gd name="connsiteY0" fmla="*/ 0 h 269776"/>
                <a:gd name="connsiteX1" fmla="*/ 6314 w 281774"/>
                <a:gd name="connsiteY1" fmla="*/ 231227 h 269776"/>
                <a:gd name="connsiteX2" fmla="*/ 258562 w 281774"/>
                <a:gd name="connsiteY2" fmla="*/ 262758 h 269776"/>
                <a:gd name="connsiteX3" fmla="*/ 258562 w 281774"/>
                <a:gd name="connsiteY3" fmla="*/ 157655 h 269776"/>
                <a:gd name="connsiteX4" fmla="*/ 153459 w 281774"/>
                <a:gd name="connsiteY4" fmla="*/ 63062 h 269776"/>
                <a:gd name="connsiteX5" fmla="*/ 174480 w 281774"/>
                <a:gd name="connsiteY5" fmla="*/ 63062 h 269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774" h="269776">
                  <a:moveTo>
                    <a:pt x="100907" y="0"/>
                  </a:moveTo>
                  <a:cubicBezTo>
                    <a:pt x="40472" y="93717"/>
                    <a:pt x="-19962" y="187434"/>
                    <a:pt x="6314" y="231227"/>
                  </a:cubicBezTo>
                  <a:cubicBezTo>
                    <a:pt x="32590" y="275020"/>
                    <a:pt x="216521" y="275020"/>
                    <a:pt x="258562" y="262758"/>
                  </a:cubicBezTo>
                  <a:cubicBezTo>
                    <a:pt x="300603" y="250496"/>
                    <a:pt x="276079" y="190938"/>
                    <a:pt x="258562" y="157655"/>
                  </a:cubicBezTo>
                  <a:cubicBezTo>
                    <a:pt x="241045" y="124372"/>
                    <a:pt x="167473" y="78827"/>
                    <a:pt x="153459" y="63062"/>
                  </a:cubicBezTo>
                  <a:cubicBezTo>
                    <a:pt x="139445" y="47297"/>
                    <a:pt x="156962" y="55179"/>
                    <a:pt x="174480" y="6306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Freeform 5">
              <a:extLst>
                <a:ext uri="{FF2B5EF4-FFF2-40B4-BE49-F238E27FC236}">
                  <a16:creationId xmlns:a16="http://schemas.microsoft.com/office/drawing/2014/main" id="{290F6404-8A62-5C4F-BA46-A5BF49328A08}"/>
                </a:ext>
              </a:extLst>
            </p:cNvPr>
            <p:cNvSpPr/>
            <p:nvPr/>
          </p:nvSpPr>
          <p:spPr>
            <a:xfrm>
              <a:off x="714685" y="3626069"/>
              <a:ext cx="294308" cy="641131"/>
            </a:xfrm>
            <a:custGeom>
              <a:avLst/>
              <a:gdLst>
                <a:gd name="connsiteX0" fmla="*/ 136653 w 294308"/>
                <a:gd name="connsiteY0" fmla="*/ 0 h 641131"/>
                <a:gd name="connsiteX1" fmla="*/ 147163 w 294308"/>
                <a:gd name="connsiteY1" fmla="*/ 430924 h 641131"/>
                <a:gd name="connsiteX2" fmla="*/ 18 w 294308"/>
                <a:gd name="connsiteY2" fmla="*/ 641131 h 641131"/>
                <a:gd name="connsiteX3" fmla="*/ 157674 w 294308"/>
                <a:gd name="connsiteY3" fmla="*/ 430924 h 641131"/>
                <a:gd name="connsiteX4" fmla="*/ 294308 w 294308"/>
                <a:gd name="connsiteY4" fmla="*/ 578069 h 641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308" h="641131">
                  <a:moveTo>
                    <a:pt x="136653" y="0"/>
                  </a:moveTo>
                  <a:cubicBezTo>
                    <a:pt x="153294" y="162034"/>
                    <a:pt x="169935" y="324069"/>
                    <a:pt x="147163" y="430924"/>
                  </a:cubicBezTo>
                  <a:cubicBezTo>
                    <a:pt x="124391" y="537779"/>
                    <a:pt x="-1734" y="641131"/>
                    <a:pt x="18" y="641131"/>
                  </a:cubicBezTo>
                  <a:cubicBezTo>
                    <a:pt x="1770" y="641131"/>
                    <a:pt x="108626" y="441434"/>
                    <a:pt x="157674" y="430924"/>
                  </a:cubicBezTo>
                  <a:cubicBezTo>
                    <a:pt x="206722" y="420414"/>
                    <a:pt x="250515" y="499241"/>
                    <a:pt x="294308" y="57806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Freeform 6">
              <a:extLst>
                <a:ext uri="{FF2B5EF4-FFF2-40B4-BE49-F238E27FC236}">
                  <a16:creationId xmlns:a16="http://schemas.microsoft.com/office/drawing/2014/main" id="{C574CC64-DDBF-1245-8E98-B352A027006C}"/>
                </a:ext>
              </a:extLst>
            </p:cNvPr>
            <p:cNvSpPr/>
            <p:nvPr/>
          </p:nvSpPr>
          <p:spPr>
            <a:xfrm>
              <a:off x="662152" y="3699322"/>
              <a:ext cx="346841" cy="147464"/>
            </a:xfrm>
            <a:custGeom>
              <a:avLst/>
              <a:gdLst>
                <a:gd name="connsiteX0" fmla="*/ 0 w 346841"/>
                <a:gd name="connsiteY0" fmla="*/ 115933 h 147464"/>
                <a:gd name="connsiteX1" fmla="*/ 178676 w 346841"/>
                <a:gd name="connsiteY1" fmla="*/ 319 h 147464"/>
                <a:gd name="connsiteX2" fmla="*/ 346841 w 346841"/>
                <a:gd name="connsiteY2" fmla="*/ 147464 h 147464"/>
              </a:gdLst>
              <a:ahLst/>
              <a:cxnLst>
                <a:cxn ang="0">
                  <a:pos x="connsiteX0" y="connsiteY0"/>
                </a:cxn>
                <a:cxn ang="0">
                  <a:pos x="connsiteX1" y="connsiteY1"/>
                </a:cxn>
                <a:cxn ang="0">
                  <a:pos x="connsiteX2" y="connsiteY2"/>
                </a:cxn>
              </a:cxnLst>
              <a:rect l="l" t="t" r="r" b="b"/>
              <a:pathLst>
                <a:path w="346841" h="147464">
                  <a:moveTo>
                    <a:pt x="0" y="115933"/>
                  </a:moveTo>
                  <a:cubicBezTo>
                    <a:pt x="60434" y="55498"/>
                    <a:pt x="120869" y="-4936"/>
                    <a:pt x="178676" y="319"/>
                  </a:cubicBezTo>
                  <a:cubicBezTo>
                    <a:pt x="236483" y="5574"/>
                    <a:pt x="291662" y="76519"/>
                    <a:pt x="346841" y="14746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8" name="Group 7">
            <a:extLst>
              <a:ext uri="{FF2B5EF4-FFF2-40B4-BE49-F238E27FC236}">
                <a16:creationId xmlns:a16="http://schemas.microsoft.com/office/drawing/2014/main" id="{A8B04BE2-E4F0-8D4E-AAC2-22398F5EE4CC}"/>
              </a:ext>
            </a:extLst>
          </p:cNvPr>
          <p:cNvGrpSpPr/>
          <p:nvPr/>
        </p:nvGrpSpPr>
        <p:grpSpPr>
          <a:xfrm>
            <a:off x="2159211" y="4377322"/>
            <a:ext cx="436207" cy="228358"/>
            <a:chOff x="1682496" y="1035769"/>
            <a:chExt cx="617220" cy="288321"/>
          </a:xfrm>
        </p:grpSpPr>
        <p:grpSp>
          <p:nvGrpSpPr>
            <p:cNvPr id="9" name="Group 8">
              <a:extLst>
                <a:ext uri="{FF2B5EF4-FFF2-40B4-BE49-F238E27FC236}">
                  <a16:creationId xmlns:a16="http://schemas.microsoft.com/office/drawing/2014/main" id="{9B4F5A54-FEFE-684C-85CD-1AB9708BEFA4}"/>
                </a:ext>
              </a:extLst>
            </p:cNvPr>
            <p:cNvGrpSpPr/>
            <p:nvPr/>
          </p:nvGrpSpPr>
          <p:grpSpPr>
            <a:xfrm>
              <a:off x="1682496" y="1035769"/>
              <a:ext cx="617220" cy="288321"/>
              <a:chOff x="1682496" y="1035769"/>
              <a:chExt cx="617220" cy="288321"/>
            </a:xfrm>
          </p:grpSpPr>
          <p:sp>
            <p:nvSpPr>
              <p:cNvPr id="11" name="Freeform 10">
                <a:extLst>
                  <a:ext uri="{FF2B5EF4-FFF2-40B4-BE49-F238E27FC236}">
                    <a16:creationId xmlns:a16="http://schemas.microsoft.com/office/drawing/2014/main" id="{869B1E91-EFF4-4541-BA54-0F0EA5530509}"/>
                  </a:ext>
                </a:extLst>
              </p:cNvPr>
              <p:cNvSpPr/>
              <p:nvPr/>
            </p:nvSpPr>
            <p:spPr>
              <a:xfrm>
                <a:off x="1682496" y="1065276"/>
                <a:ext cx="617220" cy="258814"/>
              </a:xfrm>
              <a:custGeom>
                <a:avLst/>
                <a:gdLst>
                  <a:gd name="connsiteX0" fmla="*/ 0 w 617220"/>
                  <a:gd name="connsiteY0" fmla="*/ 0 h 258814"/>
                  <a:gd name="connsiteX1" fmla="*/ 18288 w 617220"/>
                  <a:gd name="connsiteY1" fmla="*/ 242316 h 258814"/>
                  <a:gd name="connsiteX2" fmla="*/ 41148 w 617220"/>
                  <a:gd name="connsiteY2" fmla="*/ 237744 h 258814"/>
                  <a:gd name="connsiteX3" fmla="*/ 617220 w 617220"/>
                  <a:gd name="connsiteY3" fmla="*/ 219456 h 258814"/>
                </a:gdLst>
                <a:ahLst/>
                <a:cxnLst>
                  <a:cxn ang="0">
                    <a:pos x="connsiteX0" y="connsiteY0"/>
                  </a:cxn>
                  <a:cxn ang="0">
                    <a:pos x="connsiteX1" y="connsiteY1"/>
                  </a:cxn>
                  <a:cxn ang="0">
                    <a:pos x="connsiteX2" y="connsiteY2"/>
                  </a:cxn>
                  <a:cxn ang="0">
                    <a:pos x="connsiteX3" y="connsiteY3"/>
                  </a:cxn>
                </a:cxnLst>
                <a:rect l="l" t="t" r="r" b="b"/>
                <a:pathLst>
                  <a:path w="617220" h="258814">
                    <a:moveTo>
                      <a:pt x="0" y="0"/>
                    </a:moveTo>
                    <a:cubicBezTo>
                      <a:pt x="5715" y="101346"/>
                      <a:pt x="11430" y="202692"/>
                      <a:pt x="18288" y="242316"/>
                    </a:cubicBezTo>
                    <a:cubicBezTo>
                      <a:pt x="25146" y="281940"/>
                      <a:pt x="41148" y="237744"/>
                      <a:pt x="41148" y="237744"/>
                    </a:cubicBezTo>
                    <a:lnTo>
                      <a:pt x="617220" y="21945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Freeform 11">
                <a:extLst>
                  <a:ext uri="{FF2B5EF4-FFF2-40B4-BE49-F238E27FC236}">
                    <a16:creationId xmlns:a16="http://schemas.microsoft.com/office/drawing/2014/main" id="{4ABA3210-E144-4943-B9FA-B3B817589B52}"/>
                  </a:ext>
                </a:extLst>
              </p:cNvPr>
              <p:cNvSpPr/>
              <p:nvPr/>
            </p:nvSpPr>
            <p:spPr>
              <a:xfrm>
                <a:off x="1691640" y="1035769"/>
                <a:ext cx="596693" cy="244391"/>
              </a:xfrm>
              <a:custGeom>
                <a:avLst/>
                <a:gdLst>
                  <a:gd name="connsiteX0" fmla="*/ 0 w 596693"/>
                  <a:gd name="connsiteY0" fmla="*/ 24935 h 244391"/>
                  <a:gd name="connsiteX1" fmla="*/ 544068 w 596693"/>
                  <a:gd name="connsiteY1" fmla="*/ 20363 h 244391"/>
                  <a:gd name="connsiteX2" fmla="*/ 580644 w 596693"/>
                  <a:gd name="connsiteY2" fmla="*/ 15791 h 244391"/>
                  <a:gd name="connsiteX3" fmla="*/ 589788 w 596693"/>
                  <a:gd name="connsiteY3" fmla="*/ 244391 h 244391"/>
                </a:gdLst>
                <a:ahLst/>
                <a:cxnLst>
                  <a:cxn ang="0">
                    <a:pos x="connsiteX0" y="connsiteY0"/>
                  </a:cxn>
                  <a:cxn ang="0">
                    <a:pos x="connsiteX1" y="connsiteY1"/>
                  </a:cxn>
                  <a:cxn ang="0">
                    <a:pos x="connsiteX2" y="connsiteY2"/>
                  </a:cxn>
                  <a:cxn ang="0">
                    <a:pos x="connsiteX3" y="connsiteY3"/>
                  </a:cxn>
                </a:cxnLst>
                <a:rect l="l" t="t" r="r" b="b"/>
                <a:pathLst>
                  <a:path w="596693" h="244391">
                    <a:moveTo>
                      <a:pt x="0" y="24935"/>
                    </a:moveTo>
                    <a:lnTo>
                      <a:pt x="544068" y="20363"/>
                    </a:lnTo>
                    <a:cubicBezTo>
                      <a:pt x="640842" y="18839"/>
                      <a:pt x="573024" y="-21547"/>
                      <a:pt x="580644" y="15791"/>
                    </a:cubicBezTo>
                    <a:cubicBezTo>
                      <a:pt x="588264" y="53129"/>
                      <a:pt x="589026" y="148760"/>
                      <a:pt x="589788" y="24439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0" name="Rectangle 9">
              <a:extLst>
                <a:ext uri="{FF2B5EF4-FFF2-40B4-BE49-F238E27FC236}">
                  <a16:creationId xmlns:a16="http://schemas.microsoft.com/office/drawing/2014/main" id="{3197434C-5D1E-064A-8416-F337C65C13BF}"/>
                </a:ext>
              </a:extLst>
            </p:cNvPr>
            <p:cNvSpPr/>
            <p:nvPr/>
          </p:nvSpPr>
          <p:spPr>
            <a:xfrm>
              <a:off x="1741932" y="1069848"/>
              <a:ext cx="523541" cy="214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3" name="Group 12">
            <a:extLst>
              <a:ext uri="{FF2B5EF4-FFF2-40B4-BE49-F238E27FC236}">
                <a16:creationId xmlns:a16="http://schemas.microsoft.com/office/drawing/2014/main" id="{2FD0BED5-89C0-E84B-ADBD-E4872DB1E89B}"/>
              </a:ext>
            </a:extLst>
          </p:cNvPr>
          <p:cNvGrpSpPr/>
          <p:nvPr/>
        </p:nvGrpSpPr>
        <p:grpSpPr>
          <a:xfrm>
            <a:off x="5798338" y="4293450"/>
            <a:ext cx="436207" cy="228358"/>
            <a:chOff x="1682496" y="1035769"/>
            <a:chExt cx="617220" cy="288321"/>
          </a:xfrm>
        </p:grpSpPr>
        <p:grpSp>
          <p:nvGrpSpPr>
            <p:cNvPr id="14" name="Group 13">
              <a:extLst>
                <a:ext uri="{FF2B5EF4-FFF2-40B4-BE49-F238E27FC236}">
                  <a16:creationId xmlns:a16="http://schemas.microsoft.com/office/drawing/2014/main" id="{68CA9E5F-FDCE-A343-863E-1DF36DCA7791}"/>
                </a:ext>
              </a:extLst>
            </p:cNvPr>
            <p:cNvGrpSpPr/>
            <p:nvPr/>
          </p:nvGrpSpPr>
          <p:grpSpPr>
            <a:xfrm>
              <a:off x="1682496" y="1035769"/>
              <a:ext cx="617220" cy="288321"/>
              <a:chOff x="1682496" y="1035769"/>
              <a:chExt cx="617220" cy="288321"/>
            </a:xfrm>
          </p:grpSpPr>
          <p:sp>
            <p:nvSpPr>
              <p:cNvPr id="16" name="Freeform 15">
                <a:extLst>
                  <a:ext uri="{FF2B5EF4-FFF2-40B4-BE49-F238E27FC236}">
                    <a16:creationId xmlns:a16="http://schemas.microsoft.com/office/drawing/2014/main" id="{39B8E528-A91D-684A-8CB2-283F87EE5318}"/>
                  </a:ext>
                </a:extLst>
              </p:cNvPr>
              <p:cNvSpPr/>
              <p:nvPr/>
            </p:nvSpPr>
            <p:spPr>
              <a:xfrm>
                <a:off x="1682496" y="1065276"/>
                <a:ext cx="617220" cy="258814"/>
              </a:xfrm>
              <a:custGeom>
                <a:avLst/>
                <a:gdLst>
                  <a:gd name="connsiteX0" fmla="*/ 0 w 617220"/>
                  <a:gd name="connsiteY0" fmla="*/ 0 h 258814"/>
                  <a:gd name="connsiteX1" fmla="*/ 18288 w 617220"/>
                  <a:gd name="connsiteY1" fmla="*/ 242316 h 258814"/>
                  <a:gd name="connsiteX2" fmla="*/ 41148 w 617220"/>
                  <a:gd name="connsiteY2" fmla="*/ 237744 h 258814"/>
                  <a:gd name="connsiteX3" fmla="*/ 617220 w 617220"/>
                  <a:gd name="connsiteY3" fmla="*/ 219456 h 258814"/>
                </a:gdLst>
                <a:ahLst/>
                <a:cxnLst>
                  <a:cxn ang="0">
                    <a:pos x="connsiteX0" y="connsiteY0"/>
                  </a:cxn>
                  <a:cxn ang="0">
                    <a:pos x="connsiteX1" y="connsiteY1"/>
                  </a:cxn>
                  <a:cxn ang="0">
                    <a:pos x="connsiteX2" y="connsiteY2"/>
                  </a:cxn>
                  <a:cxn ang="0">
                    <a:pos x="connsiteX3" y="connsiteY3"/>
                  </a:cxn>
                </a:cxnLst>
                <a:rect l="l" t="t" r="r" b="b"/>
                <a:pathLst>
                  <a:path w="617220" h="258814">
                    <a:moveTo>
                      <a:pt x="0" y="0"/>
                    </a:moveTo>
                    <a:cubicBezTo>
                      <a:pt x="5715" y="101346"/>
                      <a:pt x="11430" y="202692"/>
                      <a:pt x="18288" y="242316"/>
                    </a:cubicBezTo>
                    <a:cubicBezTo>
                      <a:pt x="25146" y="281940"/>
                      <a:pt x="41148" y="237744"/>
                      <a:pt x="41148" y="237744"/>
                    </a:cubicBezTo>
                    <a:lnTo>
                      <a:pt x="617220" y="21945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Freeform 16">
                <a:extLst>
                  <a:ext uri="{FF2B5EF4-FFF2-40B4-BE49-F238E27FC236}">
                    <a16:creationId xmlns:a16="http://schemas.microsoft.com/office/drawing/2014/main" id="{7BFE162B-0C7E-5240-B514-A86CAEF651C3}"/>
                  </a:ext>
                </a:extLst>
              </p:cNvPr>
              <p:cNvSpPr/>
              <p:nvPr/>
            </p:nvSpPr>
            <p:spPr>
              <a:xfrm>
                <a:off x="1691640" y="1035769"/>
                <a:ext cx="596693" cy="244391"/>
              </a:xfrm>
              <a:custGeom>
                <a:avLst/>
                <a:gdLst>
                  <a:gd name="connsiteX0" fmla="*/ 0 w 596693"/>
                  <a:gd name="connsiteY0" fmla="*/ 24935 h 244391"/>
                  <a:gd name="connsiteX1" fmla="*/ 544068 w 596693"/>
                  <a:gd name="connsiteY1" fmla="*/ 20363 h 244391"/>
                  <a:gd name="connsiteX2" fmla="*/ 580644 w 596693"/>
                  <a:gd name="connsiteY2" fmla="*/ 15791 h 244391"/>
                  <a:gd name="connsiteX3" fmla="*/ 589788 w 596693"/>
                  <a:gd name="connsiteY3" fmla="*/ 244391 h 244391"/>
                </a:gdLst>
                <a:ahLst/>
                <a:cxnLst>
                  <a:cxn ang="0">
                    <a:pos x="connsiteX0" y="connsiteY0"/>
                  </a:cxn>
                  <a:cxn ang="0">
                    <a:pos x="connsiteX1" y="connsiteY1"/>
                  </a:cxn>
                  <a:cxn ang="0">
                    <a:pos x="connsiteX2" y="connsiteY2"/>
                  </a:cxn>
                  <a:cxn ang="0">
                    <a:pos x="connsiteX3" y="connsiteY3"/>
                  </a:cxn>
                </a:cxnLst>
                <a:rect l="l" t="t" r="r" b="b"/>
                <a:pathLst>
                  <a:path w="596693" h="244391">
                    <a:moveTo>
                      <a:pt x="0" y="24935"/>
                    </a:moveTo>
                    <a:lnTo>
                      <a:pt x="544068" y="20363"/>
                    </a:lnTo>
                    <a:cubicBezTo>
                      <a:pt x="640842" y="18839"/>
                      <a:pt x="573024" y="-21547"/>
                      <a:pt x="580644" y="15791"/>
                    </a:cubicBezTo>
                    <a:cubicBezTo>
                      <a:pt x="588264" y="53129"/>
                      <a:pt x="589026" y="148760"/>
                      <a:pt x="589788" y="24439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5" name="Rectangle 14">
              <a:extLst>
                <a:ext uri="{FF2B5EF4-FFF2-40B4-BE49-F238E27FC236}">
                  <a16:creationId xmlns:a16="http://schemas.microsoft.com/office/drawing/2014/main" id="{E7E1FA9F-AC6B-7945-8D49-3AE6263C8BEA}"/>
                </a:ext>
              </a:extLst>
            </p:cNvPr>
            <p:cNvSpPr/>
            <p:nvPr/>
          </p:nvSpPr>
          <p:spPr>
            <a:xfrm>
              <a:off x="1741932" y="1069848"/>
              <a:ext cx="523541" cy="214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8" name="Group 17">
            <a:extLst>
              <a:ext uri="{FF2B5EF4-FFF2-40B4-BE49-F238E27FC236}">
                <a16:creationId xmlns:a16="http://schemas.microsoft.com/office/drawing/2014/main" id="{E437245C-6528-FA47-BD2D-849FA232707E}"/>
              </a:ext>
            </a:extLst>
          </p:cNvPr>
          <p:cNvGrpSpPr/>
          <p:nvPr/>
        </p:nvGrpSpPr>
        <p:grpSpPr>
          <a:xfrm>
            <a:off x="4353090" y="4310847"/>
            <a:ext cx="436207" cy="228358"/>
            <a:chOff x="1682496" y="1035769"/>
            <a:chExt cx="617220" cy="288321"/>
          </a:xfrm>
        </p:grpSpPr>
        <p:grpSp>
          <p:nvGrpSpPr>
            <p:cNvPr id="19" name="Group 18">
              <a:extLst>
                <a:ext uri="{FF2B5EF4-FFF2-40B4-BE49-F238E27FC236}">
                  <a16:creationId xmlns:a16="http://schemas.microsoft.com/office/drawing/2014/main" id="{AA757A59-C384-084F-8CD5-C320785EE13B}"/>
                </a:ext>
              </a:extLst>
            </p:cNvPr>
            <p:cNvGrpSpPr/>
            <p:nvPr/>
          </p:nvGrpSpPr>
          <p:grpSpPr>
            <a:xfrm>
              <a:off x="1682496" y="1035769"/>
              <a:ext cx="617220" cy="288321"/>
              <a:chOff x="1682496" y="1035769"/>
              <a:chExt cx="617220" cy="288321"/>
            </a:xfrm>
          </p:grpSpPr>
          <p:sp>
            <p:nvSpPr>
              <p:cNvPr id="21" name="Freeform 20">
                <a:extLst>
                  <a:ext uri="{FF2B5EF4-FFF2-40B4-BE49-F238E27FC236}">
                    <a16:creationId xmlns:a16="http://schemas.microsoft.com/office/drawing/2014/main" id="{5301A38B-0B20-4143-9F27-2F828CC67891}"/>
                  </a:ext>
                </a:extLst>
              </p:cNvPr>
              <p:cNvSpPr/>
              <p:nvPr/>
            </p:nvSpPr>
            <p:spPr>
              <a:xfrm>
                <a:off x="1682496" y="1065276"/>
                <a:ext cx="617220" cy="258814"/>
              </a:xfrm>
              <a:custGeom>
                <a:avLst/>
                <a:gdLst>
                  <a:gd name="connsiteX0" fmla="*/ 0 w 617220"/>
                  <a:gd name="connsiteY0" fmla="*/ 0 h 258814"/>
                  <a:gd name="connsiteX1" fmla="*/ 18288 w 617220"/>
                  <a:gd name="connsiteY1" fmla="*/ 242316 h 258814"/>
                  <a:gd name="connsiteX2" fmla="*/ 41148 w 617220"/>
                  <a:gd name="connsiteY2" fmla="*/ 237744 h 258814"/>
                  <a:gd name="connsiteX3" fmla="*/ 617220 w 617220"/>
                  <a:gd name="connsiteY3" fmla="*/ 219456 h 258814"/>
                </a:gdLst>
                <a:ahLst/>
                <a:cxnLst>
                  <a:cxn ang="0">
                    <a:pos x="connsiteX0" y="connsiteY0"/>
                  </a:cxn>
                  <a:cxn ang="0">
                    <a:pos x="connsiteX1" y="connsiteY1"/>
                  </a:cxn>
                  <a:cxn ang="0">
                    <a:pos x="connsiteX2" y="connsiteY2"/>
                  </a:cxn>
                  <a:cxn ang="0">
                    <a:pos x="connsiteX3" y="connsiteY3"/>
                  </a:cxn>
                </a:cxnLst>
                <a:rect l="l" t="t" r="r" b="b"/>
                <a:pathLst>
                  <a:path w="617220" h="258814">
                    <a:moveTo>
                      <a:pt x="0" y="0"/>
                    </a:moveTo>
                    <a:cubicBezTo>
                      <a:pt x="5715" y="101346"/>
                      <a:pt x="11430" y="202692"/>
                      <a:pt x="18288" y="242316"/>
                    </a:cubicBezTo>
                    <a:cubicBezTo>
                      <a:pt x="25146" y="281940"/>
                      <a:pt x="41148" y="237744"/>
                      <a:pt x="41148" y="237744"/>
                    </a:cubicBezTo>
                    <a:lnTo>
                      <a:pt x="617220" y="21945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Freeform 21">
                <a:extLst>
                  <a:ext uri="{FF2B5EF4-FFF2-40B4-BE49-F238E27FC236}">
                    <a16:creationId xmlns:a16="http://schemas.microsoft.com/office/drawing/2014/main" id="{E943643A-E4AF-A245-987D-D8228D63ADA5}"/>
                  </a:ext>
                </a:extLst>
              </p:cNvPr>
              <p:cNvSpPr/>
              <p:nvPr/>
            </p:nvSpPr>
            <p:spPr>
              <a:xfrm>
                <a:off x="1691640" y="1035769"/>
                <a:ext cx="596693" cy="244391"/>
              </a:xfrm>
              <a:custGeom>
                <a:avLst/>
                <a:gdLst>
                  <a:gd name="connsiteX0" fmla="*/ 0 w 596693"/>
                  <a:gd name="connsiteY0" fmla="*/ 24935 h 244391"/>
                  <a:gd name="connsiteX1" fmla="*/ 544068 w 596693"/>
                  <a:gd name="connsiteY1" fmla="*/ 20363 h 244391"/>
                  <a:gd name="connsiteX2" fmla="*/ 580644 w 596693"/>
                  <a:gd name="connsiteY2" fmla="*/ 15791 h 244391"/>
                  <a:gd name="connsiteX3" fmla="*/ 589788 w 596693"/>
                  <a:gd name="connsiteY3" fmla="*/ 244391 h 244391"/>
                </a:gdLst>
                <a:ahLst/>
                <a:cxnLst>
                  <a:cxn ang="0">
                    <a:pos x="connsiteX0" y="connsiteY0"/>
                  </a:cxn>
                  <a:cxn ang="0">
                    <a:pos x="connsiteX1" y="connsiteY1"/>
                  </a:cxn>
                  <a:cxn ang="0">
                    <a:pos x="connsiteX2" y="connsiteY2"/>
                  </a:cxn>
                  <a:cxn ang="0">
                    <a:pos x="connsiteX3" y="connsiteY3"/>
                  </a:cxn>
                </a:cxnLst>
                <a:rect l="l" t="t" r="r" b="b"/>
                <a:pathLst>
                  <a:path w="596693" h="244391">
                    <a:moveTo>
                      <a:pt x="0" y="24935"/>
                    </a:moveTo>
                    <a:lnTo>
                      <a:pt x="544068" y="20363"/>
                    </a:lnTo>
                    <a:cubicBezTo>
                      <a:pt x="640842" y="18839"/>
                      <a:pt x="573024" y="-21547"/>
                      <a:pt x="580644" y="15791"/>
                    </a:cubicBezTo>
                    <a:cubicBezTo>
                      <a:pt x="588264" y="53129"/>
                      <a:pt x="589026" y="148760"/>
                      <a:pt x="589788" y="24439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0" name="Rectangle 19">
              <a:extLst>
                <a:ext uri="{FF2B5EF4-FFF2-40B4-BE49-F238E27FC236}">
                  <a16:creationId xmlns:a16="http://schemas.microsoft.com/office/drawing/2014/main" id="{6606C6D0-2467-8347-87B5-A9E67B515F51}"/>
                </a:ext>
              </a:extLst>
            </p:cNvPr>
            <p:cNvSpPr/>
            <p:nvPr/>
          </p:nvSpPr>
          <p:spPr>
            <a:xfrm>
              <a:off x="1741932" y="1069848"/>
              <a:ext cx="523541" cy="214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23" name="Group 22">
            <a:extLst>
              <a:ext uri="{FF2B5EF4-FFF2-40B4-BE49-F238E27FC236}">
                <a16:creationId xmlns:a16="http://schemas.microsoft.com/office/drawing/2014/main" id="{BF780BAF-ADED-F547-8BF4-EE296D146DDB}"/>
              </a:ext>
            </a:extLst>
          </p:cNvPr>
          <p:cNvGrpSpPr/>
          <p:nvPr/>
        </p:nvGrpSpPr>
        <p:grpSpPr>
          <a:xfrm>
            <a:off x="3898356" y="4628681"/>
            <a:ext cx="263154" cy="349022"/>
            <a:chOff x="107343" y="2185261"/>
            <a:chExt cx="1502796" cy="1336729"/>
          </a:xfrm>
        </p:grpSpPr>
        <p:sp>
          <p:nvSpPr>
            <p:cNvPr id="24" name="Freeform 23">
              <a:extLst>
                <a:ext uri="{FF2B5EF4-FFF2-40B4-BE49-F238E27FC236}">
                  <a16:creationId xmlns:a16="http://schemas.microsoft.com/office/drawing/2014/main" id="{616CF812-6D27-334B-B3CE-EBD475E9F1C1}"/>
                </a:ext>
              </a:extLst>
            </p:cNvPr>
            <p:cNvSpPr/>
            <p:nvPr/>
          </p:nvSpPr>
          <p:spPr>
            <a:xfrm>
              <a:off x="180609" y="2605662"/>
              <a:ext cx="1323532" cy="916328"/>
            </a:xfrm>
            <a:custGeom>
              <a:avLst/>
              <a:gdLst>
                <a:gd name="connsiteX0" fmla="*/ 0 w 540899"/>
                <a:gd name="connsiteY0" fmla="*/ 74711 h 768493"/>
                <a:gd name="connsiteX1" fmla="*/ 17418 w 540899"/>
                <a:gd name="connsiteY1" fmla="*/ 588517 h 768493"/>
                <a:gd name="connsiteX2" fmla="*/ 17418 w 540899"/>
                <a:gd name="connsiteY2" fmla="*/ 745271 h 768493"/>
                <a:gd name="connsiteX3" fmla="*/ 78378 w 540899"/>
                <a:gd name="connsiteY3" fmla="*/ 762688 h 768493"/>
                <a:gd name="connsiteX4" fmla="*/ 470263 w 540899"/>
                <a:gd name="connsiteY4" fmla="*/ 762688 h 768493"/>
                <a:gd name="connsiteX5" fmla="*/ 531223 w 540899"/>
                <a:gd name="connsiteY5" fmla="*/ 762688 h 768493"/>
                <a:gd name="connsiteX6" fmla="*/ 539932 w 540899"/>
                <a:gd name="connsiteY6" fmla="*/ 684311 h 768493"/>
                <a:gd name="connsiteX7" fmla="*/ 522515 w 540899"/>
                <a:gd name="connsiteY7" fmla="*/ 66002 h 768493"/>
                <a:gd name="connsiteX8" fmla="*/ 478972 w 540899"/>
                <a:gd name="connsiteY8" fmla="*/ 13751 h 768493"/>
                <a:gd name="connsiteX9" fmla="*/ 95795 w 540899"/>
                <a:gd name="connsiteY9" fmla="*/ 31168 h 768493"/>
                <a:gd name="connsiteX10" fmla="*/ 60960 w 540899"/>
                <a:gd name="connsiteY10" fmla="*/ 22460 h 76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0899" h="768493">
                  <a:moveTo>
                    <a:pt x="0" y="74711"/>
                  </a:moveTo>
                  <a:cubicBezTo>
                    <a:pt x="7257" y="275734"/>
                    <a:pt x="14515" y="476757"/>
                    <a:pt x="17418" y="588517"/>
                  </a:cubicBezTo>
                  <a:cubicBezTo>
                    <a:pt x="20321" y="700277"/>
                    <a:pt x="7258" y="716242"/>
                    <a:pt x="17418" y="745271"/>
                  </a:cubicBezTo>
                  <a:cubicBezTo>
                    <a:pt x="27578" y="774300"/>
                    <a:pt x="2904" y="759785"/>
                    <a:pt x="78378" y="762688"/>
                  </a:cubicBezTo>
                  <a:cubicBezTo>
                    <a:pt x="153852" y="765591"/>
                    <a:pt x="470263" y="762688"/>
                    <a:pt x="470263" y="762688"/>
                  </a:cubicBezTo>
                  <a:cubicBezTo>
                    <a:pt x="545737" y="762688"/>
                    <a:pt x="519611" y="775751"/>
                    <a:pt x="531223" y="762688"/>
                  </a:cubicBezTo>
                  <a:cubicBezTo>
                    <a:pt x="542835" y="749625"/>
                    <a:pt x="541383" y="800425"/>
                    <a:pt x="539932" y="684311"/>
                  </a:cubicBezTo>
                  <a:cubicBezTo>
                    <a:pt x="538481" y="568197"/>
                    <a:pt x="532675" y="177762"/>
                    <a:pt x="522515" y="66002"/>
                  </a:cubicBezTo>
                  <a:cubicBezTo>
                    <a:pt x="512355" y="-45758"/>
                    <a:pt x="550092" y="19557"/>
                    <a:pt x="478972" y="13751"/>
                  </a:cubicBezTo>
                  <a:cubicBezTo>
                    <a:pt x="407852" y="7945"/>
                    <a:pt x="165464" y="29716"/>
                    <a:pt x="95795" y="31168"/>
                  </a:cubicBezTo>
                  <a:cubicBezTo>
                    <a:pt x="26126" y="32619"/>
                    <a:pt x="60960" y="22460"/>
                    <a:pt x="60960" y="2246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Freeform 24">
              <a:extLst>
                <a:ext uri="{FF2B5EF4-FFF2-40B4-BE49-F238E27FC236}">
                  <a16:creationId xmlns:a16="http://schemas.microsoft.com/office/drawing/2014/main" id="{AF086DEC-4858-C641-97C4-BFABFF4D809A}"/>
                </a:ext>
              </a:extLst>
            </p:cNvPr>
            <p:cNvSpPr/>
            <p:nvPr/>
          </p:nvSpPr>
          <p:spPr>
            <a:xfrm>
              <a:off x="168544" y="2185261"/>
              <a:ext cx="1346435" cy="612302"/>
            </a:xfrm>
            <a:custGeom>
              <a:avLst/>
              <a:gdLst>
                <a:gd name="connsiteX0" fmla="*/ 5027 w 550259"/>
                <a:gd name="connsiteY0" fmla="*/ 222133 h 222133"/>
                <a:gd name="connsiteX1" fmla="*/ 5027 w 550259"/>
                <a:gd name="connsiteY1" fmla="*/ 13128 h 222133"/>
                <a:gd name="connsiteX2" fmla="*/ 57278 w 550259"/>
                <a:gd name="connsiteY2" fmla="*/ 21836 h 222133"/>
                <a:gd name="connsiteX3" fmla="*/ 518833 w 550259"/>
                <a:gd name="connsiteY3" fmla="*/ 21836 h 222133"/>
                <a:gd name="connsiteX4" fmla="*/ 510124 w 550259"/>
                <a:gd name="connsiteY4" fmla="*/ 47962 h 222133"/>
                <a:gd name="connsiteX5" fmla="*/ 518833 w 550259"/>
                <a:gd name="connsiteY5" fmla="*/ 196008 h 22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222133">
                  <a:moveTo>
                    <a:pt x="5027" y="222133"/>
                  </a:moveTo>
                  <a:cubicBezTo>
                    <a:pt x="673" y="134322"/>
                    <a:pt x="-3681" y="46511"/>
                    <a:pt x="5027" y="13128"/>
                  </a:cubicBezTo>
                  <a:cubicBezTo>
                    <a:pt x="13735" y="-20255"/>
                    <a:pt x="-28356" y="20385"/>
                    <a:pt x="57278" y="21836"/>
                  </a:cubicBezTo>
                  <a:cubicBezTo>
                    <a:pt x="142912" y="23287"/>
                    <a:pt x="443359" y="17482"/>
                    <a:pt x="518833" y="21836"/>
                  </a:cubicBezTo>
                  <a:cubicBezTo>
                    <a:pt x="594307" y="26190"/>
                    <a:pt x="510124" y="18933"/>
                    <a:pt x="510124" y="47962"/>
                  </a:cubicBezTo>
                  <a:cubicBezTo>
                    <a:pt x="510124" y="76991"/>
                    <a:pt x="518833" y="196008"/>
                    <a:pt x="518833" y="196008"/>
                  </a:cubicBezTo>
                </a:path>
              </a:pathLst>
            </a:cu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Freeform 25">
              <a:extLst>
                <a:ext uri="{FF2B5EF4-FFF2-40B4-BE49-F238E27FC236}">
                  <a16:creationId xmlns:a16="http://schemas.microsoft.com/office/drawing/2014/main" id="{A1E9AE40-2E4D-DD4F-AF74-C84281967231}"/>
                </a:ext>
              </a:extLst>
            </p:cNvPr>
            <p:cNvSpPr/>
            <p:nvPr/>
          </p:nvSpPr>
          <p:spPr>
            <a:xfrm>
              <a:off x="107343" y="2450533"/>
              <a:ext cx="1502796" cy="402507"/>
            </a:xfrm>
            <a:custGeom>
              <a:avLst/>
              <a:gdLst>
                <a:gd name="connsiteX0" fmla="*/ 11989 w 557971"/>
                <a:gd name="connsiteY0" fmla="*/ 0 h 146023"/>
                <a:gd name="connsiteX1" fmla="*/ 29406 w 557971"/>
                <a:gd name="connsiteY1" fmla="*/ 139337 h 146023"/>
                <a:gd name="connsiteX2" fmla="*/ 38115 w 557971"/>
                <a:gd name="connsiteY2" fmla="*/ 121920 h 146023"/>
                <a:gd name="connsiteX3" fmla="*/ 525795 w 557971"/>
                <a:gd name="connsiteY3" fmla="*/ 104503 h 146023"/>
                <a:gd name="connsiteX4" fmla="*/ 508377 w 557971"/>
                <a:gd name="connsiteY4" fmla="*/ 104503 h 146023"/>
                <a:gd name="connsiteX5" fmla="*/ 482252 w 557971"/>
                <a:gd name="connsiteY5" fmla="*/ 8708 h 146023"/>
                <a:gd name="connsiteX6" fmla="*/ 482252 w 557971"/>
                <a:gd name="connsiteY6" fmla="*/ 8708 h 146023"/>
                <a:gd name="connsiteX7" fmla="*/ 99075 w 557971"/>
                <a:gd name="connsiteY7" fmla="*/ 8708 h 14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7971" h="146023">
                  <a:moveTo>
                    <a:pt x="11989" y="0"/>
                  </a:moveTo>
                  <a:cubicBezTo>
                    <a:pt x="18520" y="59508"/>
                    <a:pt x="25052" y="119017"/>
                    <a:pt x="29406" y="139337"/>
                  </a:cubicBezTo>
                  <a:cubicBezTo>
                    <a:pt x="33760" y="159657"/>
                    <a:pt x="-44616" y="127726"/>
                    <a:pt x="38115" y="121920"/>
                  </a:cubicBezTo>
                  <a:cubicBezTo>
                    <a:pt x="120846" y="116114"/>
                    <a:pt x="447418" y="107406"/>
                    <a:pt x="525795" y="104503"/>
                  </a:cubicBezTo>
                  <a:cubicBezTo>
                    <a:pt x="604172" y="101600"/>
                    <a:pt x="515634" y="120469"/>
                    <a:pt x="508377" y="104503"/>
                  </a:cubicBezTo>
                  <a:cubicBezTo>
                    <a:pt x="501120" y="88537"/>
                    <a:pt x="482252" y="8708"/>
                    <a:pt x="482252" y="8708"/>
                  </a:cubicBezTo>
                  <a:lnTo>
                    <a:pt x="482252" y="8708"/>
                  </a:lnTo>
                  <a:lnTo>
                    <a:pt x="99075" y="8708"/>
                  </a:lnTo>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Freeform 26">
              <a:extLst>
                <a:ext uri="{FF2B5EF4-FFF2-40B4-BE49-F238E27FC236}">
                  <a16:creationId xmlns:a16="http://schemas.microsoft.com/office/drawing/2014/main" id="{F2015A82-29BC-6E4E-85F8-90EEC61E0E09}"/>
                </a:ext>
              </a:extLst>
            </p:cNvPr>
            <p:cNvSpPr/>
            <p:nvPr/>
          </p:nvSpPr>
          <p:spPr>
            <a:xfrm>
              <a:off x="253739" y="3073531"/>
              <a:ext cx="1168409" cy="8624"/>
            </a:xfrm>
            <a:custGeom>
              <a:avLst/>
              <a:gdLst>
                <a:gd name="connsiteX0" fmla="*/ 0 w 906449"/>
                <a:gd name="connsiteY0" fmla="*/ 0 h 7951"/>
                <a:gd name="connsiteX1" fmla="*/ 524786 w 906449"/>
                <a:gd name="connsiteY1" fmla="*/ 0 h 7951"/>
                <a:gd name="connsiteX2" fmla="*/ 906449 w 906449"/>
                <a:gd name="connsiteY2" fmla="*/ 7951 h 7951"/>
              </a:gdLst>
              <a:ahLst/>
              <a:cxnLst>
                <a:cxn ang="0">
                  <a:pos x="connsiteX0" y="connsiteY0"/>
                </a:cxn>
                <a:cxn ang="0">
                  <a:pos x="connsiteX1" y="connsiteY1"/>
                </a:cxn>
                <a:cxn ang="0">
                  <a:pos x="connsiteX2" y="connsiteY2"/>
                </a:cxn>
              </a:cxnLst>
              <a:rect l="l" t="t" r="r" b="b"/>
              <a:pathLst>
                <a:path w="906449" h="7951">
                  <a:moveTo>
                    <a:pt x="0" y="0"/>
                  </a:moveTo>
                  <a:lnTo>
                    <a:pt x="524786" y="0"/>
                  </a:lnTo>
                  <a:cubicBezTo>
                    <a:pt x="675861" y="1325"/>
                    <a:pt x="906449" y="7951"/>
                    <a:pt x="906449" y="795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Rectangle 27">
              <a:extLst>
                <a:ext uri="{FF2B5EF4-FFF2-40B4-BE49-F238E27FC236}">
                  <a16:creationId xmlns:a16="http://schemas.microsoft.com/office/drawing/2014/main" id="{8535FD39-CEBE-6A4D-8E96-7241B0836BB1}"/>
                </a:ext>
              </a:extLst>
            </p:cNvPr>
            <p:cNvSpPr/>
            <p:nvPr/>
          </p:nvSpPr>
          <p:spPr>
            <a:xfrm>
              <a:off x="1504141" y="2677603"/>
              <a:ext cx="105998" cy="1199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9" name="TextBox 28">
            <a:extLst>
              <a:ext uri="{FF2B5EF4-FFF2-40B4-BE49-F238E27FC236}">
                <a16:creationId xmlns:a16="http://schemas.microsoft.com/office/drawing/2014/main" id="{8CCB066F-105E-4A48-989D-173A070B0381}"/>
              </a:ext>
            </a:extLst>
          </p:cNvPr>
          <p:cNvSpPr txBox="1"/>
          <p:nvPr/>
        </p:nvSpPr>
        <p:spPr>
          <a:xfrm>
            <a:off x="1906499" y="4016451"/>
            <a:ext cx="856325" cy="276999"/>
          </a:xfrm>
          <a:prstGeom prst="rect">
            <a:avLst/>
          </a:prstGeom>
          <a:noFill/>
        </p:spPr>
        <p:txBody>
          <a:bodyPr wrap="none" rtlCol="0">
            <a:spAutoFit/>
          </a:bodyPr>
          <a:lstStyle/>
          <a:p>
            <a:r>
              <a:rPr lang="en-AU" sz="1200" dirty="0">
                <a:latin typeface="AhnbergHand" pitchFamily="2" charset="0"/>
              </a:rPr>
              <a:t>end host</a:t>
            </a:r>
          </a:p>
        </p:txBody>
      </p:sp>
      <p:sp>
        <p:nvSpPr>
          <p:cNvPr id="30" name="TextBox 29">
            <a:extLst>
              <a:ext uri="{FF2B5EF4-FFF2-40B4-BE49-F238E27FC236}">
                <a16:creationId xmlns:a16="http://schemas.microsoft.com/office/drawing/2014/main" id="{B95292DE-2D38-5D4B-856A-D596059CC566}"/>
              </a:ext>
            </a:extLst>
          </p:cNvPr>
          <p:cNvSpPr txBox="1"/>
          <p:nvPr/>
        </p:nvSpPr>
        <p:spPr>
          <a:xfrm>
            <a:off x="5587487" y="3996239"/>
            <a:ext cx="1132041" cy="276999"/>
          </a:xfrm>
          <a:prstGeom prst="rect">
            <a:avLst/>
          </a:prstGeom>
          <a:noFill/>
        </p:spPr>
        <p:txBody>
          <a:bodyPr wrap="none" rtlCol="0">
            <a:spAutoFit/>
          </a:bodyPr>
          <a:lstStyle/>
          <a:p>
            <a:r>
              <a:rPr lang="en-AU" sz="1200" dirty="0">
                <a:latin typeface="AhnbergHand" pitchFamily="2" charset="0"/>
              </a:rPr>
              <a:t>IPv6 server</a:t>
            </a:r>
          </a:p>
        </p:txBody>
      </p:sp>
      <p:sp>
        <p:nvSpPr>
          <p:cNvPr id="34" name="Freeform 33">
            <a:extLst>
              <a:ext uri="{FF2B5EF4-FFF2-40B4-BE49-F238E27FC236}">
                <a16:creationId xmlns:a16="http://schemas.microsoft.com/office/drawing/2014/main" id="{11760C44-E1A5-B649-A906-25CF9A4C339B}"/>
              </a:ext>
            </a:extLst>
          </p:cNvPr>
          <p:cNvSpPr/>
          <p:nvPr/>
        </p:nvSpPr>
        <p:spPr>
          <a:xfrm>
            <a:off x="4385273" y="4343349"/>
            <a:ext cx="400001" cy="177110"/>
          </a:xfrm>
          <a:custGeom>
            <a:avLst/>
            <a:gdLst>
              <a:gd name="connsiteX0" fmla="*/ 373137 w 400001"/>
              <a:gd name="connsiteY0" fmla="*/ 3 h 177110"/>
              <a:gd name="connsiteX1" fmla="*/ 45246 w 400001"/>
              <a:gd name="connsiteY1" fmla="*/ 157022 h 177110"/>
              <a:gd name="connsiteX2" fmla="*/ 31392 w 400001"/>
              <a:gd name="connsiteY2" fmla="*/ 175494 h 177110"/>
              <a:gd name="connsiteX3" fmla="*/ 313101 w 400001"/>
              <a:gd name="connsiteY3" fmla="*/ 161640 h 177110"/>
              <a:gd name="connsiteX4" fmla="*/ 373137 w 400001"/>
              <a:gd name="connsiteY4" fmla="*/ 152403 h 177110"/>
              <a:gd name="connsiteX5" fmla="*/ 373137 w 400001"/>
              <a:gd name="connsiteY5" fmla="*/ 3 h 177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01" h="177110">
                <a:moveTo>
                  <a:pt x="373137" y="3"/>
                </a:moveTo>
                <a:cubicBezTo>
                  <a:pt x="318489" y="773"/>
                  <a:pt x="102204" y="127773"/>
                  <a:pt x="45246" y="157022"/>
                </a:cubicBezTo>
                <a:cubicBezTo>
                  <a:pt x="-11712" y="186271"/>
                  <a:pt x="-13251" y="174724"/>
                  <a:pt x="31392" y="175494"/>
                </a:cubicBezTo>
                <a:cubicBezTo>
                  <a:pt x="76034" y="176264"/>
                  <a:pt x="256143" y="165489"/>
                  <a:pt x="313101" y="161640"/>
                </a:cubicBezTo>
                <a:cubicBezTo>
                  <a:pt x="370058" y="157792"/>
                  <a:pt x="362361" y="176264"/>
                  <a:pt x="373137" y="152403"/>
                </a:cubicBezTo>
                <a:cubicBezTo>
                  <a:pt x="383913" y="128542"/>
                  <a:pt x="427785" y="-767"/>
                  <a:pt x="373137" y="3"/>
                </a:cubicBezTo>
                <a:close/>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6" name="TextBox 35">
            <a:extLst>
              <a:ext uri="{FF2B5EF4-FFF2-40B4-BE49-F238E27FC236}">
                <a16:creationId xmlns:a16="http://schemas.microsoft.com/office/drawing/2014/main" id="{8581A731-7D9F-514E-ABD9-D7DE975E1A5D}"/>
              </a:ext>
            </a:extLst>
          </p:cNvPr>
          <p:cNvSpPr txBox="1"/>
          <p:nvPr/>
        </p:nvSpPr>
        <p:spPr>
          <a:xfrm>
            <a:off x="4186691" y="4558384"/>
            <a:ext cx="1011815" cy="400110"/>
          </a:xfrm>
          <a:prstGeom prst="rect">
            <a:avLst/>
          </a:prstGeom>
          <a:noFill/>
        </p:spPr>
        <p:txBody>
          <a:bodyPr wrap="none" rtlCol="0">
            <a:spAutoFit/>
          </a:bodyPr>
          <a:lstStyle/>
          <a:p>
            <a:r>
              <a:rPr lang="en-AU" sz="1000" dirty="0">
                <a:latin typeface="AhnbergHand" pitchFamily="2" charset="0"/>
              </a:rPr>
              <a:t>NAT-66</a:t>
            </a:r>
          </a:p>
          <a:p>
            <a:r>
              <a:rPr lang="en-AU" sz="1000" dirty="0">
                <a:latin typeface="AhnbergHand" pitchFamily="2" charset="0"/>
              </a:rPr>
              <a:t>EH insertion</a:t>
            </a:r>
          </a:p>
        </p:txBody>
      </p:sp>
      <p:sp>
        <p:nvSpPr>
          <p:cNvPr id="37" name="Freeform 36">
            <a:extLst>
              <a:ext uri="{FF2B5EF4-FFF2-40B4-BE49-F238E27FC236}">
                <a16:creationId xmlns:a16="http://schemas.microsoft.com/office/drawing/2014/main" id="{9DBC713D-E199-7D4F-B7B4-3AF5CC3E5AFF}"/>
              </a:ext>
            </a:extLst>
          </p:cNvPr>
          <p:cNvSpPr/>
          <p:nvPr/>
        </p:nvSpPr>
        <p:spPr>
          <a:xfrm>
            <a:off x="2604655" y="4118827"/>
            <a:ext cx="3121971" cy="268446"/>
          </a:xfrm>
          <a:custGeom>
            <a:avLst/>
            <a:gdLst>
              <a:gd name="connsiteX0" fmla="*/ 0 w 3121971"/>
              <a:gd name="connsiteY0" fmla="*/ 268446 h 268446"/>
              <a:gd name="connsiteX1" fmla="*/ 849745 w 3121971"/>
              <a:gd name="connsiteY1" fmla="*/ 591 h 268446"/>
              <a:gd name="connsiteX2" fmla="*/ 1893454 w 3121971"/>
              <a:gd name="connsiteY2" fmla="*/ 194555 h 268446"/>
              <a:gd name="connsiteX3" fmla="*/ 2313709 w 3121971"/>
              <a:gd name="connsiteY3" fmla="*/ 134518 h 268446"/>
              <a:gd name="connsiteX4" fmla="*/ 2618509 w 3121971"/>
              <a:gd name="connsiteY4" fmla="*/ 65246 h 268446"/>
              <a:gd name="connsiteX5" fmla="*/ 3098800 w 3121971"/>
              <a:gd name="connsiteY5" fmla="*/ 180700 h 268446"/>
              <a:gd name="connsiteX6" fmla="*/ 2987963 w 3121971"/>
              <a:gd name="connsiteY6" fmla="*/ 97573 h 268446"/>
              <a:gd name="connsiteX7" fmla="*/ 3121890 w 3121971"/>
              <a:gd name="connsiteY7" fmla="*/ 185318 h 268446"/>
              <a:gd name="connsiteX8" fmla="*/ 2964872 w 3121971"/>
              <a:gd name="connsiteY8" fmla="*/ 199173 h 26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1971" h="268446">
                <a:moveTo>
                  <a:pt x="0" y="268446"/>
                </a:moveTo>
                <a:cubicBezTo>
                  <a:pt x="267084" y="140676"/>
                  <a:pt x="534169" y="12906"/>
                  <a:pt x="849745" y="591"/>
                </a:cubicBezTo>
                <a:cubicBezTo>
                  <a:pt x="1165321" y="-11724"/>
                  <a:pt x="1649460" y="172234"/>
                  <a:pt x="1893454" y="194555"/>
                </a:cubicBezTo>
                <a:cubicBezTo>
                  <a:pt x="2137448" y="216876"/>
                  <a:pt x="2192867" y="156069"/>
                  <a:pt x="2313709" y="134518"/>
                </a:cubicBezTo>
                <a:cubicBezTo>
                  <a:pt x="2434552" y="112966"/>
                  <a:pt x="2487661" y="57549"/>
                  <a:pt x="2618509" y="65246"/>
                </a:cubicBezTo>
                <a:cubicBezTo>
                  <a:pt x="2749358" y="72943"/>
                  <a:pt x="3037224" y="175312"/>
                  <a:pt x="3098800" y="180700"/>
                </a:cubicBezTo>
                <a:cubicBezTo>
                  <a:pt x="3160376" y="186088"/>
                  <a:pt x="2984115" y="96803"/>
                  <a:pt x="2987963" y="97573"/>
                </a:cubicBezTo>
                <a:cubicBezTo>
                  <a:pt x="2991811" y="98343"/>
                  <a:pt x="3125739" y="168385"/>
                  <a:pt x="3121890" y="185318"/>
                </a:cubicBezTo>
                <a:cubicBezTo>
                  <a:pt x="3118042" y="202251"/>
                  <a:pt x="3041457" y="200712"/>
                  <a:pt x="2964872" y="199173"/>
                </a:cubicBezTo>
              </a:path>
            </a:pathLst>
          </a:cu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Freeform 37">
            <a:extLst>
              <a:ext uri="{FF2B5EF4-FFF2-40B4-BE49-F238E27FC236}">
                <a16:creationId xmlns:a16="http://schemas.microsoft.com/office/drawing/2014/main" id="{AEC24CDA-FE13-734F-85C1-D4010610FB52}"/>
              </a:ext>
            </a:extLst>
          </p:cNvPr>
          <p:cNvSpPr/>
          <p:nvPr/>
        </p:nvSpPr>
        <p:spPr>
          <a:xfrm>
            <a:off x="4790808" y="4475018"/>
            <a:ext cx="986537" cy="167146"/>
          </a:xfrm>
          <a:custGeom>
            <a:avLst/>
            <a:gdLst>
              <a:gd name="connsiteX0" fmla="*/ 986537 w 986537"/>
              <a:gd name="connsiteY0" fmla="*/ 0 h 167146"/>
              <a:gd name="connsiteX1" fmla="*/ 464683 w 986537"/>
              <a:gd name="connsiteY1" fmla="*/ 166255 h 167146"/>
              <a:gd name="connsiteX2" fmla="*/ 16719 w 986537"/>
              <a:gd name="connsiteY2" fmla="*/ 64655 h 167146"/>
              <a:gd name="connsiteX3" fmla="*/ 155265 w 986537"/>
              <a:gd name="connsiteY3" fmla="*/ 32327 h 167146"/>
              <a:gd name="connsiteX4" fmla="*/ 7483 w 986537"/>
              <a:gd name="connsiteY4" fmla="*/ 60037 h 167146"/>
              <a:gd name="connsiteX5" fmla="*/ 35192 w 986537"/>
              <a:gd name="connsiteY5" fmla="*/ 129309 h 167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6537" h="167146">
                <a:moveTo>
                  <a:pt x="986537" y="0"/>
                </a:moveTo>
                <a:cubicBezTo>
                  <a:pt x="806428" y="77739"/>
                  <a:pt x="626319" y="155479"/>
                  <a:pt x="464683" y="166255"/>
                </a:cubicBezTo>
                <a:cubicBezTo>
                  <a:pt x="303047" y="177031"/>
                  <a:pt x="68289" y="86976"/>
                  <a:pt x="16719" y="64655"/>
                </a:cubicBezTo>
                <a:cubicBezTo>
                  <a:pt x="-34851" y="42334"/>
                  <a:pt x="156804" y="33097"/>
                  <a:pt x="155265" y="32327"/>
                </a:cubicBezTo>
                <a:cubicBezTo>
                  <a:pt x="153726" y="31557"/>
                  <a:pt x="27495" y="43873"/>
                  <a:pt x="7483" y="60037"/>
                </a:cubicBezTo>
                <a:cubicBezTo>
                  <a:pt x="-12529" y="76201"/>
                  <a:pt x="11331" y="102755"/>
                  <a:pt x="35192" y="12930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Freeform 38">
            <a:extLst>
              <a:ext uri="{FF2B5EF4-FFF2-40B4-BE49-F238E27FC236}">
                <a16:creationId xmlns:a16="http://schemas.microsoft.com/office/drawing/2014/main" id="{081AC2DF-6498-C549-AB2A-70721D339E0A}"/>
              </a:ext>
            </a:extLst>
          </p:cNvPr>
          <p:cNvSpPr/>
          <p:nvPr/>
        </p:nvSpPr>
        <p:spPr>
          <a:xfrm>
            <a:off x="2632135" y="4456545"/>
            <a:ext cx="1704338" cy="171621"/>
          </a:xfrm>
          <a:custGeom>
            <a:avLst/>
            <a:gdLst>
              <a:gd name="connsiteX0" fmla="*/ 1704338 w 1704338"/>
              <a:gd name="connsiteY0" fmla="*/ 0 h 171621"/>
              <a:gd name="connsiteX1" fmla="*/ 983901 w 1704338"/>
              <a:gd name="connsiteY1" fmla="*/ 170873 h 171621"/>
              <a:gd name="connsiteX2" fmla="*/ 37174 w 1704338"/>
              <a:gd name="connsiteY2" fmla="*/ 60037 h 171621"/>
              <a:gd name="connsiteX3" fmla="*/ 175720 w 1704338"/>
              <a:gd name="connsiteY3" fmla="*/ 4619 h 171621"/>
              <a:gd name="connsiteX4" fmla="*/ 27938 w 1704338"/>
              <a:gd name="connsiteY4" fmla="*/ 73891 h 171621"/>
              <a:gd name="connsiteX5" fmla="*/ 134156 w 1704338"/>
              <a:gd name="connsiteY5" fmla="*/ 170873 h 171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4338" h="171621">
                <a:moveTo>
                  <a:pt x="1704338" y="0"/>
                </a:moveTo>
                <a:cubicBezTo>
                  <a:pt x="1483050" y="80433"/>
                  <a:pt x="1261762" y="160867"/>
                  <a:pt x="983901" y="170873"/>
                </a:cubicBezTo>
                <a:cubicBezTo>
                  <a:pt x="706040" y="180879"/>
                  <a:pt x="171871" y="87746"/>
                  <a:pt x="37174" y="60037"/>
                </a:cubicBezTo>
                <a:cubicBezTo>
                  <a:pt x="-97523" y="32328"/>
                  <a:pt x="177259" y="2310"/>
                  <a:pt x="175720" y="4619"/>
                </a:cubicBezTo>
                <a:cubicBezTo>
                  <a:pt x="174181" y="6928"/>
                  <a:pt x="34865" y="46182"/>
                  <a:pt x="27938" y="73891"/>
                </a:cubicBezTo>
                <a:cubicBezTo>
                  <a:pt x="21011" y="101600"/>
                  <a:pt x="77583" y="136236"/>
                  <a:pt x="134156" y="17087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48" name="Group 47">
            <a:extLst>
              <a:ext uri="{FF2B5EF4-FFF2-40B4-BE49-F238E27FC236}">
                <a16:creationId xmlns:a16="http://schemas.microsoft.com/office/drawing/2014/main" id="{74B152D2-ECFF-F148-853B-7695F963E6BA}"/>
              </a:ext>
            </a:extLst>
          </p:cNvPr>
          <p:cNvGrpSpPr/>
          <p:nvPr/>
        </p:nvGrpSpPr>
        <p:grpSpPr>
          <a:xfrm>
            <a:off x="5599203" y="4574507"/>
            <a:ext cx="252437" cy="349022"/>
            <a:chOff x="7564972" y="4285502"/>
            <a:chExt cx="252437" cy="349022"/>
          </a:xfrm>
        </p:grpSpPr>
        <p:sp>
          <p:nvSpPr>
            <p:cNvPr id="41" name="Freeform 40">
              <a:extLst>
                <a:ext uri="{FF2B5EF4-FFF2-40B4-BE49-F238E27FC236}">
                  <a16:creationId xmlns:a16="http://schemas.microsoft.com/office/drawing/2014/main" id="{DF4B98B3-153D-B945-AB69-685764670778}"/>
                </a:ext>
              </a:extLst>
            </p:cNvPr>
            <p:cNvSpPr/>
            <p:nvPr/>
          </p:nvSpPr>
          <p:spPr>
            <a:xfrm>
              <a:off x="7567085" y="4395269"/>
              <a:ext cx="231763" cy="239255"/>
            </a:xfrm>
            <a:custGeom>
              <a:avLst/>
              <a:gdLst>
                <a:gd name="connsiteX0" fmla="*/ 0 w 540899"/>
                <a:gd name="connsiteY0" fmla="*/ 74711 h 768493"/>
                <a:gd name="connsiteX1" fmla="*/ 17418 w 540899"/>
                <a:gd name="connsiteY1" fmla="*/ 588517 h 768493"/>
                <a:gd name="connsiteX2" fmla="*/ 17418 w 540899"/>
                <a:gd name="connsiteY2" fmla="*/ 745271 h 768493"/>
                <a:gd name="connsiteX3" fmla="*/ 78378 w 540899"/>
                <a:gd name="connsiteY3" fmla="*/ 762688 h 768493"/>
                <a:gd name="connsiteX4" fmla="*/ 470263 w 540899"/>
                <a:gd name="connsiteY4" fmla="*/ 762688 h 768493"/>
                <a:gd name="connsiteX5" fmla="*/ 531223 w 540899"/>
                <a:gd name="connsiteY5" fmla="*/ 762688 h 768493"/>
                <a:gd name="connsiteX6" fmla="*/ 539932 w 540899"/>
                <a:gd name="connsiteY6" fmla="*/ 684311 h 768493"/>
                <a:gd name="connsiteX7" fmla="*/ 522515 w 540899"/>
                <a:gd name="connsiteY7" fmla="*/ 66002 h 768493"/>
                <a:gd name="connsiteX8" fmla="*/ 478972 w 540899"/>
                <a:gd name="connsiteY8" fmla="*/ 13751 h 768493"/>
                <a:gd name="connsiteX9" fmla="*/ 95795 w 540899"/>
                <a:gd name="connsiteY9" fmla="*/ 31168 h 768493"/>
                <a:gd name="connsiteX10" fmla="*/ 60960 w 540899"/>
                <a:gd name="connsiteY10" fmla="*/ 22460 h 76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0899" h="768493">
                  <a:moveTo>
                    <a:pt x="0" y="74711"/>
                  </a:moveTo>
                  <a:cubicBezTo>
                    <a:pt x="7257" y="275734"/>
                    <a:pt x="14515" y="476757"/>
                    <a:pt x="17418" y="588517"/>
                  </a:cubicBezTo>
                  <a:cubicBezTo>
                    <a:pt x="20321" y="700277"/>
                    <a:pt x="7258" y="716242"/>
                    <a:pt x="17418" y="745271"/>
                  </a:cubicBezTo>
                  <a:cubicBezTo>
                    <a:pt x="27578" y="774300"/>
                    <a:pt x="2904" y="759785"/>
                    <a:pt x="78378" y="762688"/>
                  </a:cubicBezTo>
                  <a:cubicBezTo>
                    <a:pt x="153852" y="765591"/>
                    <a:pt x="470263" y="762688"/>
                    <a:pt x="470263" y="762688"/>
                  </a:cubicBezTo>
                  <a:cubicBezTo>
                    <a:pt x="545737" y="762688"/>
                    <a:pt x="519611" y="775751"/>
                    <a:pt x="531223" y="762688"/>
                  </a:cubicBezTo>
                  <a:cubicBezTo>
                    <a:pt x="542835" y="749625"/>
                    <a:pt x="541383" y="800425"/>
                    <a:pt x="539932" y="684311"/>
                  </a:cubicBezTo>
                  <a:cubicBezTo>
                    <a:pt x="538481" y="568197"/>
                    <a:pt x="532675" y="177762"/>
                    <a:pt x="522515" y="66002"/>
                  </a:cubicBezTo>
                  <a:cubicBezTo>
                    <a:pt x="512355" y="-45758"/>
                    <a:pt x="550092" y="19557"/>
                    <a:pt x="478972" y="13751"/>
                  </a:cubicBezTo>
                  <a:cubicBezTo>
                    <a:pt x="407852" y="7945"/>
                    <a:pt x="165464" y="29716"/>
                    <a:pt x="95795" y="31168"/>
                  </a:cubicBezTo>
                  <a:cubicBezTo>
                    <a:pt x="26126" y="32619"/>
                    <a:pt x="60960" y="22460"/>
                    <a:pt x="60960" y="2246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Freeform 41">
              <a:extLst>
                <a:ext uri="{FF2B5EF4-FFF2-40B4-BE49-F238E27FC236}">
                  <a16:creationId xmlns:a16="http://schemas.microsoft.com/office/drawing/2014/main" id="{6536F3B1-C6F4-1249-A14D-7A369FC2A7EE}"/>
                </a:ext>
              </a:extLst>
            </p:cNvPr>
            <p:cNvSpPr/>
            <p:nvPr/>
          </p:nvSpPr>
          <p:spPr>
            <a:xfrm>
              <a:off x="7564972" y="4285502"/>
              <a:ext cx="235774" cy="159873"/>
            </a:xfrm>
            <a:custGeom>
              <a:avLst/>
              <a:gdLst>
                <a:gd name="connsiteX0" fmla="*/ 5027 w 550259"/>
                <a:gd name="connsiteY0" fmla="*/ 222133 h 222133"/>
                <a:gd name="connsiteX1" fmla="*/ 5027 w 550259"/>
                <a:gd name="connsiteY1" fmla="*/ 13128 h 222133"/>
                <a:gd name="connsiteX2" fmla="*/ 57278 w 550259"/>
                <a:gd name="connsiteY2" fmla="*/ 21836 h 222133"/>
                <a:gd name="connsiteX3" fmla="*/ 518833 w 550259"/>
                <a:gd name="connsiteY3" fmla="*/ 21836 h 222133"/>
                <a:gd name="connsiteX4" fmla="*/ 510124 w 550259"/>
                <a:gd name="connsiteY4" fmla="*/ 47962 h 222133"/>
                <a:gd name="connsiteX5" fmla="*/ 518833 w 550259"/>
                <a:gd name="connsiteY5" fmla="*/ 196008 h 22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222133">
                  <a:moveTo>
                    <a:pt x="5027" y="222133"/>
                  </a:moveTo>
                  <a:cubicBezTo>
                    <a:pt x="673" y="134322"/>
                    <a:pt x="-3681" y="46511"/>
                    <a:pt x="5027" y="13128"/>
                  </a:cubicBezTo>
                  <a:cubicBezTo>
                    <a:pt x="13735" y="-20255"/>
                    <a:pt x="-28356" y="20385"/>
                    <a:pt x="57278" y="21836"/>
                  </a:cubicBezTo>
                  <a:cubicBezTo>
                    <a:pt x="142912" y="23287"/>
                    <a:pt x="443359" y="17482"/>
                    <a:pt x="518833" y="21836"/>
                  </a:cubicBezTo>
                  <a:cubicBezTo>
                    <a:pt x="594307" y="26190"/>
                    <a:pt x="510124" y="18933"/>
                    <a:pt x="510124" y="47962"/>
                  </a:cubicBezTo>
                  <a:cubicBezTo>
                    <a:pt x="510124" y="76991"/>
                    <a:pt x="518833" y="196008"/>
                    <a:pt x="518833" y="196008"/>
                  </a:cubicBezTo>
                </a:path>
              </a:pathLst>
            </a:cu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 name="Freeform 43">
              <a:extLst>
                <a:ext uri="{FF2B5EF4-FFF2-40B4-BE49-F238E27FC236}">
                  <a16:creationId xmlns:a16="http://schemas.microsoft.com/office/drawing/2014/main" id="{0B36D2DB-B616-D84F-9E15-84A07486E0D5}"/>
                </a:ext>
              </a:extLst>
            </p:cNvPr>
            <p:cNvSpPr/>
            <p:nvPr/>
          </p:nvSpPr>
          <p:spPr>
            <a:xfrm>
              <a:off x="7579890" y="4425071"/>
              <a:ext cx="204600" cy="2252"/>
            </a:xfrm>
            <a:custGeom>
              <a:avLst/>
              <a:gdLst>
                <a:gd name="connsiteX0" fmla="*/ 0 w 906449"/>
                <a:gd name="connsiteY0" fmla="*/ 0 h 7951"/>
                <a:gd name="connsiteX1" fmla="*/ 524786 w 906449"/>
                <a:gd name="connsiteY1" fmla="*/ 0 h 7951"/>
                <a:gd name="connsiteX2" fmla="*/ 906449 w 906449"/>
                <a:gd name="connsiteY2" fmla="*/ 7951 h 7951"/>
              </a:gdLst>
              <a:ahLst/>
              <a:cxnLst>
                <a:cxn ang="0">
                  <a:pos x="connsiteX0" y="connsiteY0"/>
                </a:cxn>
                <a:cxn ang="0">
                  <a:pos x="connsiteX1" y="connsiteY1"/>
                </a:cxn>
                <a:cxn ang="0">
                  <a:pos x="connsiteX2" y="connsiteY2"/>
                </a:cxn>
              </a:cxnLst>
              <a:rect l="l" t="t" r="r" b="b"/>
              <a:pathLst>
                <a:path w="906449" h="7951">
                  <a:moveTo>
                    <a:pt x="0" y="0"/>
                  </a:moveTo>
                  <a:lnTo>
                    <a:pt x="524786" y="0"/>
                  </a:lnTo>
                  <a:cubicBezTo>
                    <a:pt x="675861" y="1325"/>
                    <a:pt x="906449" y="7951"/>
                    <a:pt x="906449" y="795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 name="Rectangle 44">
              <a:extLst>
                <a:ext uri="{FF2B5EF4-FFF2-40B4-BE49-F238E27FC236}">
                  <a16:creationId xmlns:a16="http://schemas.microsoft.com/office/drawing/2014/main" id="{95B51BF3-6D0D-1244-93EC-174FA036E59D}"/>
                </a:ext>
              </a:extLst>
            </p:cNvPr>
            <p:cNvSpPr/>
            <p:nvPr/>
          </p:nvSpPr>
          <p:spPr>
            <a:xfrm>
              <a:off x="7798848" y="4414053"/>
              <a:ext cx="18561" cy="31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 name="Freeform 46">
              <a:extLst>
                <a:ext uri="{FF2B5EF4-FFF2-40B4-BE49-F238E27FC236}">
                  <a16:creationId xmlns:a16="http://schemas.microsoft.com/office/drawing/2014/main" id="{A92AC3AD-0162-DA44-91F3-CC31F52631BC}"/>
                </a:ext>
              </a:extLst>
            </p:cNvPr>
            <p:cNvSpPr/>
            <p:nvPr/>
          </p:nvSpPr>
          <p:spPr>
            <a:xfrm>
              <a:off x="7587673" y="4525818"/>
              <a:ext cx="189345" cy="4618"/>
            </a:xfrm>
            <a:custGeom>
              <a:avLst/>
              <a:gdLst>
                <a:gd name="connsiteX0" fmla="*/ 0 w 189345"/>
                <a:gd name="connsiteY0" fmla="*/ 4618 h 4618"/>
                <a:gd name="connsiteX1" fmla="*/ 189345 w 189345"/>
                <a:gd name="connsiteY1" fmla="*/ 0 h 4618"/>
              </a:gdLst>
              <a:ahLst/>
              <a:cxnLst>
                <a:cxn ang="0">
                  <a:pos x="connsiteX0" y="connsiteY0"/>
                </a:cxn>
                <a:cxn ang="0">
                  <a:pos x="connsiteX1" y="connsiteY1"/>
                </a:cxn>
              </a:cxnLst>
              <a:rect l="l" t="t" r="r" b="b"/>
              <a:pathLst>
                <a:path w="189345" h="4618">
                  <a:moveTo>
                    <a:pt x="0" y="4618"/>
                  </a:moveTo>
                  <a:lnTo>
                    <a:pt x="189345"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820288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403" y="289747"/>
            <a:ext cx="7886700" cy="994172"/>
          </a:xfrm>
        </p:spPr>
        <p:txBody>
          <a:bodyPr>
            <a:normAutofit fontScale="90000"/>
          </a:bodyPr>
          <a:lstStyle/>
          <a:p>
            <a:r>
              <a:rPr lang="en-US" dirty="0">
                <a:solidFill>
                  <a:schemeClr val="accent4">
                    <a:lumMod val="50000"/>
                  </a:schemeClr>
                </a:solidFill>
                <a:latin typeface="Powderfinger Type" charset="0"/>
                <a:ea typeface="Powderfinger Type" charset="0"/>
                <a:cs typeface="Powderfinger Type" charset="0"/>
              </a:rPr>
              <a:t>What about TCP and IPv6 Fragmentation?</a:t>
            </a:r>
            <a:endParaRPr lang="en-US" dirty="0">
              <a:solidFill>
                <a:schemeClr val="accent4">
                  <a:lumMod val="50000"/>
                </a:schemeClr>
              </a:solidFill>
            </a:endParaRPr>
          </a:p>
        </p:txBody>
      </p:sp>
      <p:sp>
        <p:nvSpPr>
          <p:cNvPr id="3" name="Content Placeholder 2"/>
          <p:cNvSpPr>
            <a:spLocks noGrp="1"/>
          </p:cNvSpPr>
          <p:nvPr>
            <p:ph idx="1"/>
          </p:nvPr>
        </p:nvSpPr>
        <p:spPr/>
        <p:txBody>
          <a:bodyPr/>
          <a:lstStyle/>
          <a:p>
            <a:pPr marL="0" indent="0">
              <a:buNone/>
            </a:pPr>
            <a:r>
              <a:rPr lang="is-IS" dirty="0"/>
              <a:t>1,961,561 distinct IPv6 end point addresses</a:t>
            </a:r>
          </a:p>
          <a:p>
            <a:pPr marL="0" indent="0">
              <a:buNone/>
            </a:pPr>
            <a:r>
              <a:rPr lang="cs-CZ" dirty="0"/>
              <a:t>   434,971 </a:t>
            </a:r>
            <a:r>
              <a:rPr lang="cs-CZ" dirty="0" err="1"/>
              <a:t>failed</a:t>
            </a:r>
            <a:r>
              <a:rPr lang="cs-CZ" dirty="0"/>
              <a:t> to </a:t>
            </a:r>
            <a:r>
              <a:rPr lang="cs-CZ" dirty="0" err="1"/>
              <a:t>receive</a:t>
            </a:r>
            <a:r>
              <a:rPr lang="cs-CZ" dirty="0"/>
              <a:t> </a:t>
            </a:r>
            <a:r>
              <a:rPr lang="cs-CZ" dirty="0" err="1"/>
              <a:t>Fragmented</a:t>
            </a:r>
            <a:r>
              <a:rPr lang="cs-CZ" dirty="0"/>
              <a:t> IPv6 </a:t>
            </a:r>
            <a:r>
              <a:rPr lang="cs-CZ" dirty="0" err="1"/>
              <a:t>packets</a:t>
            </a:r>
            <a:endParaRPr lang="cs-CZ" dirty="0"/>
          </a:p>
          <a:p>
            <a:pPr marL="0" indent="0">
              <a:buNone/>
            </a:pPr>
            <a:r>
              <a:rPr lang="cs-CZ" dirty="0"/>
              <a:t>         </a:t>
            </a:r>
            <a:r>
              <a:rPr lang="cs-CZ" b="1" dirty="0"/>
              <a:t>22% </a:t>
            </a:r>
            <a:r>
              <a:rPr lang="cs-CZ" b="1" dirty="0" err="1"/>
              <a:t>failure</a:t>
            </a:r>
            <a:r>
              <a:rPr lang="cs-CZ" b="1" dirty="0"/>
              <a:t> </a:t>
            </a:r>
            <a:r>
              <a:rPr lang="cs-CZ" b="1" dirty="0" err="1"/>
              <a:t>rate</a:t>
            </a:r>
            <a:endParaRPr lang="is-IS" b="1" dirty="0"/>
          </a:p>
          <a:p>
            <a:pPr marL="0" indent="0">
              <a:buNone/>
            </a:pPr>
            <a:endParaRPr lang="en-US" dirty="0"/>
          </a:p>
        </p:txBody>
      </p:sp>
    </p:spTree>
    <p:extLst>
      <p:ext uri="{BB962C8B-B14F-4D97-AF65-F5344CB8AC3E}">
        <p14:creationId xmlns:p14="http://schemas.microsoft.com/office/powerpoint/2010/main" val="1548741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lumMod val="50000"/>
                  </a:schemeClr>
                </a:solidFill>
                <a:latin typeface="Powderfinger Type" charset="0"/>
                <a:ea typeface="Powderfinger Type" charset="0"/>
                <a:cs typeface="Powderfinger Type" charset="0"/>
              </a:rPr>
              <a:t>Where are TCP e-2-e drops?</a:t>
            </a:r>
            <a:endParaRPr lang="en-US" dirty="0">
              <a:solidFill>
                <a:schemeClr val="accent4">
                  <a:lumMod val="50000"/>
                </a:schemeClr>
              </a:solidFill>
            </a:endParaRPr>
          </a:p>
        </p:txBody>
      </p:sp>
      <p:sp>
        <p:nvSpPr>
          <p:cNvPr id="9" name="TextBox 8"/>
          <p:cNvSpPr txBox="1"/>
          <p:nvPr/>
        </p:nvSpPr>
        <p:spPr>
          <a:xfrm>
            <a:off x="1304014" y="4694655"/>
            <a:ext cx="5655394" cy="369332"/>
          </a:xfrm>
          <a:prstGeom prst="rect">
            <a:avLst/>
          </a:prstGeom>
          <a:noFill/>
        </p:spPr>
        <p:txBody>
          <a:bodyPr wrap="none" rtlCol="0">
            <a:spAutoFit/>
          </a:bodyPr>
          <a:lstStyle/>
          <a:p>
            <a:r>
              <a:rPr lang="en-US"/>
              <a:t>Top 15 networks with highest Fragmented IPv6 Drop Rates</a:t>
            </a:r>
          </a:p>
        </p:txBody>
      </p:sp>
      <p:pic>
        <p:nvPicPr>
          <p:cNvPr id="3" name="Picture 2"/>
          <p:cNvPicPr>
            <a:picLocks noChangeAspect="1"/>
          </p:cNvPicPr>
          <p:nvPr/>
        </p:nvPicPr>
        <p:blipFill>
          <a:blip r:embed="rId2"/>
          <a:stretch>
            <a:fillRect/>
          </a:stretch>
        </p:blipFill>
        <p:spPr>
          <a:xfrm>
            <a:off x="1304014" y="1170553"/>
            <a:ext cx="5943600" cy="3454400"/>
          </a:xfrm>
          <a:prstGeom prst="rect">
            <a:avLst/>
          </a:prstGeom>
        </p:spPr>
      </p:pic>
    </p:spTree>
    <p:extLst>
      <p:ext uri="{BB962C8B-B14F-4D97-AF65-F5344CB8AC3E}">
        <p14:creationId xmlns:p14="http://schemas.microsoft.com/office/powerpoint/2010/main" val="1432762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solidFill>
                  <a:schemeClr val="accent4">
                    <a:lumMod val="50000"/>
                  </a:schemeClr>
                </a:solidFill>
                <a:latin typeface="Powderfinger Type" charset="0"/>
                <a:ea typeface="Powderfinger Type" charset="0"/>
                <a:cs typeface="Powderfinger Type" charset="0"/>
              </a:rPr>
              <a:t>Why do we see these high packet drop rates?</a:t>
            </a:r>
          </a:p>
        </p:txBody>
      </p:sp>
      <p:sp>
        <p:nvSpPr>
          <p:cNvPr id="3" name="Content Placeholder 2"/>
          <p:cNvSpPr>
            <a:spLocks noGrp="1"/>
          </p:cNvSpPr>
          <p:nvPr>
            <p:ph idx="1"/>
          </p:nvPr>
        </p:nvSpPr>
        <p:spPr/>
        <p:txBody>
          <a:bodyPr>
            <a:normAutofit/>
          </a:bodyPr>
          <a:lstStyle/>
          <a:p>
            <a:pPr marL="0" indent="0">
              <a:buNone/>
            </a:pPr>
            <a:r>
              <a:rPr lang="en-US" dirty="0"/>
              <a:t>Two major factors appear to lie behind this failure rate:</a:t>
            </a:r>
          </a:p>
          <a:p>
            <a:pPr lvl="1"/>
            <a:r>
              <a:rPr lang="en-US" dirty="0"/>
              <a:t>Network equipment dropping IPv6 packets with Extension Headers</a:t>
            </a:r>
          </a:p>
          <a:p>
            <a:pPr lvl="1"/>
            <a:r>
              <a:rPr lang="en-US" dirty="0"/>
              <a:t>Firewalls dropping Fragmented packets</a:t>
            </a:r>
          </a:p>
          <a:p>
            <a:pPr lvl="1"/>
            <a:endParaRPr lang="en-US" dirty="0"/>
          </a:p>
          <a:p>
            <a:pPr lvl="1"/>
            <a:endParaRPr lang="en-US" dirty="0"/>
          </a:p>
          <a:p>
            <a:pPr lvl="1"/>
            <a:endParaRPr lang="en-US" dirty="0"/>
          </a:p>
          <a:p>
            <a:pPr marL="0" indent="0">
              <a:buNone/>
            </a:pPr>
            <a:endParaRPr lang="en-US" dirty="0"/>
          </a:p>
        </p:txBody>
      </p:sp>
    </p:spTree>
    <p:extLst>
      <p:ext uri="{BB962C8B-B14F-4D97-AF65-F5344CB8AC3E}">
        <p14:creationId xmlns:p14="http://schemas.microsoft.com/office/powerpoint/2010/main" val="34748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lumMod val="50000"/>
                  </a:schemeClr>
                </a:solidFill>
                <a:latin typeface="Powderfinger Type" charset="0"/>
                <a:ea typeface="Powderfinger Type" charset="0"/>
                <a:cs typeface="Powderfinger Type" charset="0"/>
              </a:rPr>
              <a:t>Next Measurement Steps?</a:t>
            </a:r>
          </a:p>
        </p:txBody>
      </p:sp>
      <p:sp>
        <p:nvSpPr>
          <p:cNvPr id="3" name="Content Placeholder 2"/>
          <p:cNvSpPr>
            <a:spLocks noGrp="1"/>
          </p:cNvSpPr>
          <p:nvPr>
            <p:ph idx="1"/>
          </p:nvPr>
        </p:nvSpPr>
        <p:spPr/>
        <p:txBody>
          <a:bodyPr>
            <a:normAutofit lnSpcReduction="10000"/>
          </a:bodyPr>
          <a:lstStyle/>
          <a:p>
            <a:pPr marL="0" indent="0">
              <a:buNone/>
            </a:pPr>
            <a:r>
              <a:rPr lang="en-US" sz="2100" dirty="0"/>
              <a:t>Test other Extension Headers</a:t>
            </a:r>
          </a:p>
          <a:p>
            <a:pPr marL="0" indent="0">
              <a:buNone/>
            </a:pPr>
            <a:r>
              <a:rPr lang="en-US" dirty="0"/>
              <a:t>	</a:t>
            </a:r>
            <a:r>
              <a:rPr lang="en-US" sz="2100" dirty="0"/>
              <a:t>Hop-by-Hop E</a:t>
            </a:r>
            <a:r>
              <a:rPr lang="en-US" dirty="0"/>
              <a:t>xtension headers</a:t>
            </a:r>
          </a:p>
          <a:p>
            <a:pPr marL="0" indent="0">
              <a:buNone/>
            </a:pPr>
            <a:r>
              <a:rPr lang="en-US" dirty="0"/>
              <a:t>	</a:t>
            </a:r>
            <a:r>
              <a:rPr lang="en-US" sz="2100" dirty="0"/>
              <a:t>Destination Extension Headers</a:t>
            </a:r>
          </a:p>
          <a:p>
            <a:pPr marL="0" indent="0">
              <a:buNone/>
            </a:pPr>
            <a:endParaRPr lang="en-US" dirty="0"/>
          </a:p>
          <a:p>
            <a:pPr marL="0" indent="0">
              <a:buNone/>
            </a:pPr>
            <a:r>
              <a:rPr lang="en-US" sz="2100" dirty="0"/>
              <a:t>Compare TCP and UDP drop performance</a:t>
            </a:r>
          </a:p>
          <a:p>
            <a:pPr marL="0" indent="0">
              <a:buNone/>
            </a:pPr>
            <a:endParaRPr lang="en-US" dirty="0"/>
          </a:p>
          <a:p>
            <a:pPr marL="0" indent="0">
              <a:buNone/>
            </a:pPr>
            <a:r>
              <a:rPr lang="en-US" sz="2100" dirty="0"/>
              <a:t>Locate Drop </a:t>
            </a:r>
            <a:r>
              <a:rPr lang="en-US" dirty="0"/>
              <a:t>P</a:t>
            </a:r>
            <a:r>
              <a:rPr lang="en-US" sz="2100" dirty="0"/>
              <a:t>oint</a:t>
            </a:r>
          </a:p>
          <a:p>
            <a:pPr marL="0" indent="0">
              <a:buNone/>
            </a:pPr>
            <a:r>
              <a:rPr lang="en-US" dirty="0"/>
              <a:t>	at end point?</a:t>
            </a:r>
          </a:p>
          <a:p>
            <a:pPr marL="0" indent="0">
              <a:buNone/>
            </a:pPr>
            <a:r>
              <a:rPr lang="en-US" dirty="0"/>
              <a:t>	in flight?</a:t>
            </a:r>
          </a:p>
          <a:p>
            <a:pPr marL="0" indent="0">
              <a:buNone/>
            </a:pPr>
            <a:endParaRPr lang="en-US" sz="2100" dirty="0"/>
          </a:p>
          <a:p>
            <a:pPr marL="0" indent="0">
              <a:buNone/>
            </a:pPr>
            <a:endParaRPr lang="en-US" dirty="0"/>
          </a:p>
          <a:p>
            <a:endParaRPr lang="en-US" dirty="0"/>
          </a:p>
        </p:txBody>
      </p:sp>
    </p:spTree>
    <p:extLst>
      <p:ext uri="{BB962C8B-B14F-4D97-AF65-F5344CB8AC3E}">
        <p14:creationId xmlns:p14="http://schemas.microsoft.com/office/powerpoint/2010/main" val="362179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16AED-1019-5945-88DC-B759BDE86B43}"/>
              </a:ext>
            </a:extLst>
          </p:cNvPr>
          <p:cNvSpPr>
            <a:spLocks noGrp="1"/>
          </p:cNvSpPr>
          <p:nvPr>
            <p:ph type="title"/>
          </p:nvPr>
        </p:nvSpPr>
        <p:spPr/>
        <p:txBody>
          <a:bodyPr/>
          <a:lstStyle/>
          <a:p>
            <a:r>
              <a:rPr lang="en-AU" dirty="0">
                <a:solidFill>
                  <a:schemeClr val="accent4">
                    <a:lumMod val="50000"/>
                  </a:schemeClr>
                </a:solidFill>
                <a:latin typeface="Powderfinger Type" panose="02020709070000000403" pitchFamily="49" charset="77"/>
              </a:rPr>
              <a:t>But</a:t>
            </a:r>
          </a:p>
        </p:txBody>
      </p:sp>
      <p:sp>
        <p:nvSpPr>
          <p:cNvPr id="3" name="Content Placeholder 2">
            <a:extLst>
              <a:ext uri="{FF2B5EF4-FFF2-40B4-BE49-F238E27FC236}">
                <a16:creationId xmlns:a16="http://schemas.microsoft.com/office/drawing/2014/main" id="{B22A3613-0B01-1C45-B097-13C360E111A5}"/>
              </a:ext>
            </a:extLst>
          </p:cNvPr>
          <p:cNvSpPr>
            <a:spLocks noGrp="1"/>
          </p:cNvSpPr>
          <p:nvPr>
            <p:ph idx="1"/>
          </p:nvPr>
        </p:nvSpPr>
        <p:spPr/>
        <p:txBody>
          <a:bodyPr/>
          <a:lstStyle/>
          <a:p>
            <a:pPr marL="0" indent="0">
              <a:buNone/>
            </a:pPr>
            <a:r>
              <a:rPr lang="en-AU" dirty="0"/>
              <a:t>Can we fix the network anyway?</a:t>
            </a:r>
          </a:p>
          <a:p>
            <a:pPr lvl="1"/>
            <a:r>
              <a:rPr lang="en-AU" dirty="0"/>
              <a:t>Or is this just an exercise in trying to make the pig fly?</a:t>
            </a:r>
          </a:p>
        </p:txBody>
      </p:sp>
      <p:pic>
        <p:nvPicPr>
          <p:cNvPr id="4" name="Picture 4" descr="fig1">
            <a:extLst>
              <a:ext uri="{FF2B5EF4-FFF2-40B4-BE49-F238E27FC236}">
                <a16:creationId xmlns:a16="http://schemas.microsoft.com/office/drawing/2014/main" id="{6A1ABAFB-6CE4-A446-8C71-ACBF4B5382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8015" y="3012897"/>
            <a:ext cx="2127969" cy="1674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5721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E64E5-7FC4-E047-A531-F5C1517AD471}"/>
              </a:ext>
            </a:extLst>
          </p:cNvPr>
          <p:cNvSpPr>
            <a:spLocks noGrp="1"/>
          </p:cNvSpPr>
          <p:nvPr>
            <p:ph type="title"/>
          </p:nvPr>
        </p:nvSpPr>
        <p:spPr/>
        <p:txBody>
          <a:bodyPr/>
          <a:lstStyle/>
          <a:p>
            <a:r>
              <a:rPr lang="en-AU" dirty="0">
                <a:solidFill>
                  <a:schemeClr val="accent4">
                    <a:lumMod val="50000"/>
                  </a:schemeClr>
                </a:solidFill>
                <a:latin typeface="Powderfinger Type" panose="02020709070000000403" pitchFamily="49" charset="77"/>
              </a:rPr>
              <a:t>Or</a:t>
            </a:r>
          </a:p>
        </p:txBody>
      </p:sp>
      <p:sp>
        <p:nvSpPr>
          <p:cNvPr id="3" name="Content Placeholder 2">
            <a:extLst>
              <a:ext uri="{FF2B5EF4-FFF2-40B4-BE49-F238E27FC236}">
                <a16:creationId xmlns:a16="http://schemas.microsoft.com/office/drawing/2014/main" id="{EDDDEDA8-07E4-7D43-B1B4-95BDF8C8516A}"/>
              </a:ext>
            </a:extLst>
          </p:cNvPr>
          <p:cNvSpPr>
            <a:spLocks noGrp="1"/>
          </p:cNvSpPr>
          <p:nvPr>
            <p:ph idx="1"/>
          </p:nvPr>
        </p:nvSpPr>
        <p:spPr/>
        <p:txBody>
          <a:bodyPr/>
          <a:lstStyle/>
          <a:p>
            <a:r>
              <a:rPr lang="en-AU" dirty="0"/>
              <a:t>Like the fate of IPv4 options, just forget about using them, and declare IPv6 EH headers a bad idea!</a:t>
            </a:r>
          </a:p>
        </p:txBody>
      </p:sp>
      <p:pic>
        <p:nvPicPr>
          <p:cNvPr id="4" name="Picture 3">
            <a:extLst>
              <a:ext uri="{FF2B5EF4-FFF2-40B4-BE49-F238E27FC236}">
                <a16:creationId xmlns:a16="http://schemas.microsoft.com/office/drawing/2014/main" id="{ABCDD339-8BE1-B54F-936B-1C82093CC737}"/>
              </a:ext>
            </a:extLst>
          </p:cNvPr>
          <p:cNvPicPr>
            <a:picLocks noChangeAspect="1"/>
          </p:cNvPicPr>
          <p:nvPr/>
        </p:nvPicPr>
        <p:blipFill>
          <a:blip r:embed="rId2"/>
          <a:stretch>
            <a:fillRect/>
          </a:stretch>
        </p:blipFill>
        <p:spPr>
          <a:xfrm>
            <a:off x="3066967" y="2343647"/>
            <a:ext cx="1648157" cy="1930842"/>
          </a:xfrm>
          <a:prstGeom prst="rect">
            <a:avLst/>
          </a:prstGeom>
        </p:spPr>
      </p:pic>
    </p:spTree>
    <p:extLst>
      <p:ext uri="{BB962C8B-B14F-4D97-AF65-F5344CB8AC3E}">
        <p14:creationId xmlns:p14="http://schemas.microsoft.com/office/powerpoint/2010/main" val="30305972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82FDD-D076-2C4E-AC21-5EF9DF817D83}"/>
              </a:ext>
            </a:extLst>
          </p:cNvPr>
          <p:cNvSpPr>
            <a:spLocks noGrp="1"/>
          </p:cNvSpPr>
          <p:nvPr>
            <p:ph type="title"/>
          </p:nvPr>
        </p:nvSpPr>
        <p:spPr>
          <a:xfrm>
            <a:off x="725632" y="278463"/>
            <a:ext cx="7886700" cy="994172"/>
          </a:xfrm>
        </p:spPr>
        <p:txBody>
          <a:bodyPr/>
          <a:lstStyle/>
          <a:p>
            <a:r>
              <a:rPr lang="en-AU" dirty="0">
                <a:solidFill>
                  <a:schemeClr val="accent4">
                    <a:lumMod val="50000"/>
                  </a:schemeClr>
                </a:solidFill>
                <a:latin typeface="Powderfinger Type" panose="02020709070000000403" pitchFamily="49" charset="77"/>
              </a:rPr>
              <a:t>Or, but</a:t>
            </a:r>
          </a:p>
        </p:txBody>
      </p:sp>
      <p:sp>
        <p:nvSpPr>
          <p:cNvPr id="3" name="Content Placeholder 2">
            <a:extLst>
              <a:ext uri="{FF2B5EF4-FFF2-40B4-BE49-F238E27FC236}">
                <a16:creationId xmlns:a16="http://schemas.microsoft.com/office/drawing/2014/main" id="{385FEFE2-2150-5E48-A13D-3B65056E16EC}"/>
              </a:ext>
            </a:extLst>
          </p:cNvPr>
          <p:cNvSpPr>
            <a:spLocks noGrp="1"/>
          </p:cNvSpPr>
          <p:nvPr>
            <p:ph idx="1"/>
          </p:nvPr>
        </p:nvSpPr>
        <p:spPr/>
        <p:txBody>
          <a:bodyPr/>
          <a:lstStyle/>
          <a:p>
            <a:r>
              <a:rPr lang="en-AU" dirty="0"/>
              <a:t>If we forget about IPv6 EH then IPv6 fragmentation is no longer possible</a:t>
            </a:r>
          </a:p>
          <a:p>
            <a:r>
              <a:rPr lang="en-AU" dirty="0"/>
              <a:t>And </a:t>
            </a:r>
            <a:r>
              <a:rPr lang="en-AU"/>
              <a:t>that will put </a:t>
            </a:r>
            <a:r>
              <a:rPr lang="en-AU" dirty="0"/>
              <a:t>a huge strain on IPv6 UDP applications</a:t>
            </a:r>
          </a:p>
          <a:p>
            <a:r>
              <a:rPr lang="en-AU" dirty="0"/>
              <a:t>Like the DNS!</a:t>
            </a:r>
          </a:p>
          <a:p>
            <a:pPr lvl="1"/>
            <a:r>
              <a:rPr lang="en-AU" dirty="0"/>
              <a:t>And we really don’t have a good answer for that so far!</a:t>
            </a:r>
          </a:p>
        </p:txBody>
      </p:sp>
    </p:spTree>
    <p:extLst>
      <p:ext uri="{BB962C8B-B14F-4D97-AF65-F5344CB8AC3E}">
        <p14:creationId xmlns:p14="http://schemas.microsoft.com/office/powerpoint/2010/main" val="1265934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6616" y="111206"/>
            <a:ext cx="5756704" cy="600164"/>
          </a:xfrm>
          <a:prstGeom prst="rect">
            <a:avLst/>
          </a:prstGeom>
          <a:noFill/>
        </p:spPr>
        <p:txBody>
          <a:bodyPr wrap="none" rtlCol="0">
            <a:spAutoFit/>
          </a:bodyPr>
          <a:lstStyle/>
          <a:p>
            <a:r>
              <a:rPr lang="en-US" sz="3300" dirty="0">
                <a:solidFill>
                  <a:schemeClr val="accent4">
                    <a:lumMod val="50000"/>
                  </a:schemeClr>
                </a:solidFill>
                <a:latin typeface="Powderfinger Type" charset="0"/>
                <a:ea typeface="Powderfinger Type" charset="0"/>
                <a:cs typeface="Powderfinger Type" charset="0"/>
              </a:rPr>
              <a:t>IPv6 Extension Header </a:t>
            </a:r>
          </a:p>
        </p:txBody>
      </p:sp>
      <p:sp>
        <p:nvSpPr>
          <p:cNvPr id="3" name="TextBox 2"/>
          <p:cNvSpPr txBox="1"/>
          <p:nvPr/>
        </p:nvSpPr>
        <p:spPr>
          <a:xfrm>
            <a:off x="2952174" y="918146"/>
            <a:ext cx="6084261" cy="3970318"/>
          </a:xfrm>
          <a:prstGeom prst="rect">
            <a:avLst/>
          </a:prstGeom>
          <a:noFill/>
        </p:spPr>
        <p:txBody>
          <a:bodyPr wrap="square" rtlCol="0">
            <a:spAutoFit/>
          </a:bodyPr>
          <a:lstStyle/>
          <a:p>
            <a:r>
              <a:rPr lang="en-US" dirty="0">
                <a:ea typeface="AhnbergHand" charset="0"/>
                <a:cs typeface="AhnbergHand" charset="0"/>
              </a:rPr>
              <a:t>The extension header sits between the IPv6 packet header and the upper level protocol header for the leading fragged packet, and sits between the header and the trailing payload frags for the trailing packets</a:t>
            </a:r>
          </a:p>
          <a:p>
            <a:endParaRPr lang="en-US" dirty="0">
              <a:ea typeface="AhnbergHand" charset="0"/>
              <a:cs typeface="AhnbergHand" charset="0"/>
            </a:endParaRPr>
          </a:p>
          <a:p>
            <a:r>
              <a:rPr lang="en-US" dirty="0">
                <a:ea typeface="AhnbergHand" charset="0"/>
                <a:cs typeface="AhnbergHand" charset="0"/>
              </a:rPr>
              <a:t>Practically, this means that transport-protocol aware packet processors/switches need to decode the extension header chain, if its present, which can consume additional cycles to process/switch a packet </a:t>
            </a:r>
            <a:r>
              <a:rPr lang="mr-IN" dirty="0">
                <a:ea typeface="AhnbergHand" charset="0"/>
                <a:cs typeface="AhnbergHand" charset="0"/>
              </a:rPr>
              <a:t>–</a:t>
            </a:r>
            <a:r>
              <a:rPr lang="en-US" dirty="0">
                <a:ea typeface="AhnbergHand" charset="0"/>
                <a:cs typeface="AhnbergHand" charset="0"/>
              </a:rPr>
              <a:t> and the additional time is not predictable. For trailing frags there is no transport header!</a:t>
            </a:r>
          </a:p>
          <a:p>
            <a:endParaRPr lang="en-US" dirty="0">
              <a:ea typeface="AhnbergHand" charset="0"/>
              <a:cs typeface="AhnbergHand" charset="0"/>
            </a:endParaRPr>
          </a:p>
          <a:p>
            <a:r>
              <a:rPr lang="en-US" dirty="0">
                <a:ea typeface="AhnbergHand" charset="0"/>
                <a:cs typeface="AhnbergHand" charset="0"/>
              </a:rPr>
              <a:t>Or the unit can simply discard all IPv6 packets that contain extension headers - which is what a lot of transport protocol sensitive IPv6 deployed switching equipment appears to do!</a:t>
            </a:r>
          </a:p>
        </p:txBody>
      </p:sp>
      <p:sp>
        <p:nvSpPr>
          <p:cNvPr id="7" name="TextBox 6"/>
          <p:cNvSpPr txBox="1"/>
          <p:nvPr/>
        </p:nvSpPr>
        <p:spPr>
          <a:xfrm>
            <a:off x="1514980" y="2284847"/>
            <a:ext cx="1412030" cy="207749"/>
          </a:xfrm>
          <a:prstGeom prst="rect">
            <a:avLst/>
          </a:prstGeom>
          <a:noFill/>
        </p:spPr>
        <p:txBody>
          <a:bodyPr wrap="square" rtlCol="0">
            <a:spAutoFit/>
          </a:bodyPr>
          <a:lstStyle/>
          <a:p>
            <a:r>
              <a:rPr lang="en-US" sz="750" dirty="0">
                <a:latin typeface="AhnbergHand" charset="0"/>
                <a:ea typeface="AhnbergHand" charset="0"/>
                <a:cs typeface="AhnbergHand" charset="0"/>
              </a:rPr>
              <a:t>IPv6 header</a:t>
            </a:r>
          </a:p>
        </p:txBody>
      </p:sp>
      <p:sp>
        <p:nvSpPr>
          <p:cNvPr id="8" name="TextBox 7"/>
          <p:cNvSpPr txBox="1"/>
          <p:nvPr/>
        </p:nvSpPr>
        <p:spPr>
          <a:xfrm>
            <a:off x="1514980" y="3223098"/>
            <a:ext cx="1412030" cy="207749"/>
          </a:xfrm>
          <a:prstGeom prst="rect">
            <a:avLst/>
          </a:prstGeom>
          <a:noFill/>
        </p:spPr>
        <p:txBody>
          <a:bodyPr wrap="square" rtlCol="0">
            <a:spAutoFit/>
          </a:bodyPr>
          <a:lstStyle/>
          <a:p>
            <a:r>
              <a:rPr lang="en-US" sz="750">
                <a:latin typeface="AhnbergHand" charset="0"/>
                <a:ea typeface="AhnbergHand" charset="0"/>
                <a:cs typeface="AhnbergHand" charset="0"/>
              </a:rPr>
              <a:t>Payload</a:t>
            </a:r>
            <a:endParaRPr lang="en-US" sz="750" dirty="0">
              <a:latin typeface="AhnbergHand" charset="0"/>
              <a:ea typeface="AhnbergHand" charset="0"/>
              <a:cs typeface="AhnbergHand" charset="0"/>
            </a:endParaRPr>
          </a:p>
        </p:txBody>
      </p:sp>
      <p:sp>
        <p:nvSpPr>
          <p:cNvPr id="9" name="TextBox 8"/>
          <p:cNvSpPr txBox="1"/>
          <p:nvPr/>
        </p:nvSpPr>
        <p:spPr>
          <a:xfrm>
            <a:off x="1540144" y="2853403"/>
            <a:ext cx="1412030" cy="207749"/>
          </a:xfrm>
          <a:prstGeom prst="rect">
            <a:avLst/>
          </a:prstGeom>
          <a:noFill/>
        </p:spPr>
        <p:txBody>
          <a:bodyPr wrap="square" rtlCol="0">
            <a:spAutoFit/>
          </a:bodyPr>
          <a:lstStyle/>
          <a:p>
            <a:r>
              <a:rPr lang="en-US" sz="750" dirty="0">
                <a:latin typeface="AhnbergHand" charset="0"/>
                <a:ea typeface="AhnbergHand" charset="0"/>
                <a:cs typeface="AhnbergHand" charset="0"/>
              </a:rPr>
              <a:t>TCP/UDP header</a:t>
            </a:r>
          </a:p>
        </p:txBody>
      </p:sp>
      <p:sp>
        <p:nvSpPr>
          <p:cNvPr id="10" name="TextBox 9"/>
          <p:cNvSpPr txBox="1"/>
          <p:nvPr/>
        </p:nvSpPr>
        <p:spPr>
          <a:xfrm>
            <a:off x="1520750" y="2538682"/>
            <a:ext cx="2315147" cy="207749"/>
          </a:xfrm>
          <a:prstGeom prst="rect">
            <a:avLst/>
          </a:prstGeom>
          <a:noFill/>
        </p:spPr>
        <p:txBody>
          <a:bodyPr wrap="square" rtlCol="0">
            <a:spAutoFit/>
          </a:bodyPr>
          <a:lstStyle/>
          <a:p>
            <a:r>
              <a:rPr lang="en-US" sz="750" dirty="0" err="1">
                <a:latin typeface="AhnbergHand" charset="0"/>
                <a:ea typeface="AhnbergHand" charset="0"/>
                <a:cs typeface="AhnbergHand" charset="0"/>
              </a:rPr>
              <a:t>Xtn</a:t>
            </a:r>
            <a:r>
              <a:rPr lang="en-US" sz="750" dirty="0">
                <a:latin typeface="AhnbergHand" charset="0"/>
                <a:ea typeface="AhnbergHand" charset="0"/>
                <a:cs typeface="AhnbergHand" charset="0"/>
              </a:rPr>
              <a:t> header</a:t>
            </a:r>
          </a:p>
        </p:txBody>
      </p:sp>
      <p:grpSp>
        <p:nvGrpSpPr>
          <p:cNvPr id="13" name="Group 12">
            <a:extLst>
              <a:ext uri="{FF2B5EF4-FFF2-40B4-BE49-F238E27FC236}">
                <a16:creationId xmlns:a16="http://schemas.microsoft.com/office/drawing/2014/main" id="{48C17362-0928-9B4B-B5FC-FCF4FA566480}"/>
              </a:ext>
            </a:extLst>
          </p:cNvPr>
          <p:cNvGrpSpPr/>
          <p:nvPr/>
        </p:nvGrpSpPr>
        <p:grpSpPr>
          <a:xfrm>
            <a:off x="107343" y="2185261"/>
            <a:ext cx="1502796" cy="1336729"/>
            <a:chOff x="107343" y="2185261"/>
            <a:chExt cx="1502796" cy="1336729"/>
          </a:xfrm>
        </p:grpSpPr>
        <p:sp>
          <p:nvSpPr>
            <p:cNvPr id="4" name="Freeform 3"/>
            <p:cNvSpPr/>
            <p:nvPr/>
          </p:nvSpPr>
          <p:spPr>
            <a:xfrm>
              <a:off x="180609" y="2605662"/>
              <a:ext cx="1323532" cy="916328"/>
            </a:xfrm>
            <a:custGeom>
              <a:avLst/>
              <a:gdLst>
                <a:gd name="connsiteX0" fmla="*/ 0 w 540899"/>
                <a:gd name="connsiteY0" fmla="*/ 74711 h 768493"/>
                <a:gd name="connsiteX1" fmla="*/ 17418 w 540899"/>
                <a:gd name="connsiteY1" fmla="*/ 588517 h 768493"/>
                <a:gd name="connsiteX2" fmla="*/ 17418 w 540899"/>
                <a:gd name="connsiteY2" fmla="*/ 745271 h 768493"/>
                <a:gd name="connsiteX3" fmla="*/ 78378 w 540899"/>
                <a:gd name="connsiteY3" fmla="*/ 762688 h 768493"/>
                <a:gd name="connsiteX4" fmla="*/ 470263 w 540899"/>
                <a:gd name="connsiteY4" fmla="*/ 762688 h 768493"/>
                <a:gd name="connsiteX5" fmla="*/ 531223 w 540899"/>
                <a:gd name="connsiteY5" fmla="*/ 762688 h 768493"/>
                <a:gd name="connsiteX6" fmla="*/ 539932 w 540899"/>
                <a:gd name="connsiteY6" fmla="*/ 684311 h 768493"/>
                <a:gd name="connsiteX7" fmla="*/ 522515 w 540899"/>
                <a:gd name="connsiteY7" fmla="*/ 66002 h 768493"/>
                <a:gd name="connsiteX8" fmla="*/ 478972 w 540899"/>
                <a:gd name="connsiteY8" fmla="*/ 13751 h 768493"/>
                <a:gd name="connsiteX9" fmla="*/ 95795 w 540899"/>
                <a:gd name="connsiteY9" fmla="*/ 31168 h 768493"/>
                <a:gd name="connsiteX10" fmla="*/ 60960 w 540899"/>
                <a:gd name="connsiteY10" fmla="*/ 22460 h 76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0899" h="768493">
                  <a:moveTo>
                    <a:pt x="0" y="74711"/>
                  </a:moveTo>
                  <a:cubicBezTo>
                    <a:pt x="7257" y="275734"/>
                    <a:pt x="14515" y="476757"/>
                    <a:pt x="17418" y="588517"/>
                  </a:cubicBezTo>
                  <a:cubicBezTo>
                    <a:pt x="20321" y="700277"/>
                    <a:pt x="7258" y="716242"/>
                    <a:pt x="17418" y="745271"/>
                  </a:cubicBezTo>
                  <a:cubicBezTo>
                    <a:pt x="27578" y="774300"/>
                    <a:pt x="2904" y="759785"/>
                    <a:pt x="78378" y="762688"/>
                  </a:cubicBezTo>
                  <a:cubicBezTo>
                    <a:pt x="153852" y="765591"/>
                    <a:pt x="470263" y="762688"/>
                    <a:pt x="470263" y="762688"/>
                  </a:cubicBezTo>
                  <a:cubicBezTo>
                    <a:pt x="545737" y="762688"/>
                    <a:pt x="519611" y="775751"/>
                    <a:pt x="531223" y="762688"/>
                  </a:cubicBezTo>
                  <a:cubicBezTo>
                    <a:pt x="542835" y="749625"/>
                    <a:pt x="541383" y="800425"/>
                    <a:pt x="539932" y="684311"/>
                  </a:cubicBezTo>
                  <a:cubicBezTo>
                    <a:pt x="538481" y="568197"/>
                    <a:pt x="532675" y="177762"/>
                    <a:pt x="522515" y="66002"/>
                  </a:cubicBezTo>
                  <a:cubicBezTo>
                    <a:pt x="512355" y="-45758"/>
                    <a:pt x="550092" y="19557"/>
                    <a:pt x="478972" y="13751"/>
                  </a:cubicBezTo>
                  <a:cubicBezTo>
                    <a:pt x="407852" y="7945"/>
                    <a:pt x="165464" y="29716"/>
                    <a:pt x="95795" y="31168"/>
                  </a:cubicBezTo>
                  <a:cubicBezTo>
                    <a:pt x="26126" y="32619"/>
                    <a:pt x="60960" y="22460"/>
                    <a:pt x="60960" y="2246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Freeform 4"/>
            <p:cNvSpPr/>
            <p:nvPr/>
          </p:nvSpPr>
          <p:spPr>
            <a:xfrm>
              <a:off x="168544" y="2185261"/>
              <a:ext cx="1346435" cy="612302"/>
            </a:xfrm>
            <a:custGeom>
              <a:avLst/>
              <a:gdLst>
                <a:gd name="connsiteX0" fmla="*/ 5027 w 550259"/>
                <a:gd name="connsiteY0" fmla="*/ 222133 h 222133"/>
                <a:gd name="connsiteX1" fmla="*/ 5027 w 550259"/>
                <a:gd name="connsiteY1" fmla="*/ 13128 h 222133"/>
                <a:gd name="connsiteX2" fmla="*/ 57278 w 550259"/>
                <a:gd name="connsiteY2" fmla="*/ 21836 h 222133"/>
                <a:gd name="connsiteX3" fmla="*/ 518833 w 550259"/>
                <a:gd name="connsiteY3" fmla="*/ 21836 h 222133"/>
                <a:gd name="connsiteX4" fmla="*/ 510124 w 550259"/>
                <a:gd name="connsiteY4" fmla="*/ 47962 h 222133"/>
                <a:gd name="connsiteX5" fmla="*/ 518833 w 550259"/>
                <a:gd name="connsiteY5" fmla="*/ 196008 h 22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222133">
                  <a:moveTo>
                    <a:pt x="5027" y="222133"/>
                  </a:moveTo>
                  <a:cubicBezTo>
                    <a:pt x="673" y="134322"/>
                    <a:pt x="-3681" y="46511"/>
                    <a:pt x="5027" y="13128"/>
                  </a:cubicBezTo>
                  <a:cubicBezTo>
                    <a:pt x="13735" y="-20255"/>
                    <a:pt x="-28356" y="20385"/>
                    <a:pt x="57278" y="21836"/>
                  </a:cubicBezTo>
                  <a:cubicBezTo>
                    <a:pt x="142912" y="23287"/>
                    <a:pt x="443359" y="17482"/>
                    <a:pt x="518833" y="21836"/>
                  </a:cubicBezTo>
                  <a:cubicBezTo>
                    <a:pt x="594307" y="26190"/>
                    <a:pt x="510124" y="18933"/>
                    <a:pt x="510124" y="47962"/>
                  </a:cubicBezTo>
                  <a:cubicBezTo>
                    <a:pt x="510124" y="76991"/>
                    <a:pt x="518833" y="196008"/>
                    <a:pt x="518833" y="196008"/>
                  </a:cubicBezTo>
                </a:path>
              </a:pathLst>
            </a:cu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Freeform 5"/>
            <p:cNvSpPr/>
            <p:nvPr/>
          </p:nvSpPr>
          <p:spPr>
            <a:xfrm>
              <a:off x="107343" y="2450533"/>
              <a:ext cx="1502796" cy="402507"/>
            </a:xfrm>
            <a:custGeom>
              <a:avLst/>
              <a:gdLst>
                <a:gd name="connsiteX0" fmla="*/ 11989 w 557971"/>
                <a:gd name="connsiteY0" fmla="*/ 0 h 146023"/>
                <a:gd name="connsiteX1" fmla="*/ 29406 w 557971"/>
                <a:gd name="connsiteY1" fmla="*/ 139337 h 146023"/>
                <a:gd name="connsiteX2" fmla="*/ 38115 w 557971"/>
                <a:gd name="connsiteY2" fmla="*/ 121920 h 146023"/>
                <a:gd name="connsiteX3" fmla="*/ 525795 w 557971"/>
                <a:gd name="connsiteY3" fmla="*/ 104503 h 146023"/>
                <a:gd name="connsiteX4" fmla="*/ 508377 w 557971"/>
                <a:gd name="connsiteY4" fmla="*/ 104503 h 146023"/>
                <a:gd name="connsiteX5" fmla="*/ 482252 w 557971"/>
                <a:gd name="connsiteY5" fmla="*/ 8708 h 146023"/>
                <a:gd name="connsiteX6" fmla="*/ 482252 w 557971"/>
                <a:gd name="connsiteY6" fmla="*/ 8708 h 146023"/>
                <a:gd name="connsiteX7" fmla="*/ 99075 w 557971"/>
                <a:gd name="connsiteY7" fmla="*/ 8708 h 14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7971" h="146023">
                  <a:moveTo>
                    <a:pt x="11989" y="0"/>
                  </a:moveTo>
                  <a:cubicBezTo>
                    <a:pt x="18520" y="59508"/>
                    <a:pt x="25052" y="119017"/>
                    <a:pt x="29406" y="139337"/>
                  </a:cubicBezTo>
                  <a:cubicBezTo>
                    <a:pt x="33760" y="159657"/>
                    <a:pt x="-44616" y="127726"/>
                    <a:pt x="38115" y="121920"/>
                  </a:cubicBezTo>
                  <a:cubicBezTo>
                    <a:pt x="120846" y="116114"/>
                    <a:pt x="447418" y="107406"/>
                    <a:pt x="525795" y="104503"/>
                  </a:cubicBezTo>
                  <a:cubicBezTo>
                    <a:pt x="604172" y="101600"/>
                    <a:pt x="515634" y="120469"/>
                    <a:pt x="508377" y="104503"/>
                  </a:cubicBezTo>
                  <a:cubicBezTo>
                    <a:pt x="501120" y="88537"/>
                    <a:pt x="482252" y="8708"/>
                    <a:pt x="482252" y="8708"/>
                  </a:cubicBezTo>
                  <a:lnTo>
                    <a:pt x="482252" y="8708"/>
                  </a:lnTo>
                  <a:lnTo>
                    <a:pt x="99075" y="8708"/>
                  </a:lnTo>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reeform 11"/>
            <p:cNvSpPr/>
            <p:nvPr/>
          </p:nvSpPr>
          <p:spPr>
            <a:xfrm>
              <a:off x="253739" y="3073531"/>
              <a:ext cx="1168409" cy="8624"/>
            </a:xfrm>
            <a:custGeom>
              <a:avLst/>
              <a:gdLst>
                <a:gd name="connsiteX0" fmla="*/ 0 w 906449"/>
                <a:gd name="connsiteY0" fmla="*/ 0 h 7951"/>
                <a:gd name="connsiteX1" fmla="*/ 524786 w 906449"/>
                <a:gd name="connsiteY1" fmla="*/ 0 h 7951"/>
                <a:gd name="connsiteX2" fmla="*/ 906449 w 906449"/>
                <a:gd name="connsiteY2" fmla="*/ 7951 h 7951"/>
              </a:gdLst>
              <a:ahLst/>
              <a:cxnLst>
                <a:cxn ang="0">
                  <a:pos x="connsiteX0" y="connsiteY0"/>
                </a:cxn>
                <a:cxn ang="0">
                  <a:pos x="connsiteX1" y="connsiteY1"/>
                </a:cxn>
                <a:cxn ang="0">
                  <a:pos x="connsiteX2" y="connsiteY2"/>
                </a:cxn>
              </a:cxnLst>
              <a:rect l="l" t="t" r="r" b="b"/>
              <a:pathLst>
                <a:path w="906449" h="7951">
                  <a:moveTo>
                    <a:pt x="0" y="0"/>
                  </a:moveTo>
                  <a:lnTo>
                    <a:pt x="524786" y="0"/>
                  </a:lnTo>
                  <a:cubicBezTo>
                    <a:pt x="675861" y="1325"/>
                    <a:pt x="906449" y="7951"/>
                    <a:pt x="906449" y="795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p:nvSpPr>
          <p:spPr>
            <a:xfrm>
              <a:off x="1504141" y="2677603"/>
              <a:ext cx="105998" cy="1199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4" name="Rectangle 13"/>
          <p:cNvSpPr/>
          <p:nvPr/>
        </p:nvSpPr>
        <p:spPr>
          <a:xfrm>
            <a:off x="61458" y="2783345"/>
            <a:ext cx="105998" cy="1199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140304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96FA4-8271-4B43-9CBC-91699289866F}"/>
              </a:ext>
            </a:extLst>
          </p:cNvPr>
          <p:cNvSpPr>
            <a:spLocks noGrp="1"/>
          </p:cNvSpPr>
          <p:nvPr>
            <p:ph type="title"/>
          </p:nvPr>
        </p:nvSpPr>
        <p:spPr/>
        <p:txBody>
          <a:bodyPr/>
          <a:lstStyle/>
          <a:p>
            <a:r>
              <a:rPr lang="en-AU" dirty="0">
                <a:solidFill>
                  <a:schemeClr val="accent4">
                    <a:lumMod val="50000"/>
                  </a:schemeClr>
                </a:solidFill>
                <a:latin typeface="Powderfinger Type" panose="02020709070000000403" pitchFamily="49" charset="77"/>
              </a:rPr>
              <a:t>What’s the real question here?</a:t>
            </a:r>
          </a:p>
        </p:txBody>
      </p:sp>
      <p:sp>
        <p:nvSpPr>
          <p:cNvPr id="3" name="Content Placeholder 2">
            <a:extLst>
              <a:ext uri="{FF2B5EF4-FFF2-40B4-BE49-F238E27FC236}">
                <a16:creationId xmlns:a16="http://schemas.microsoft.com/office/drawing/2014/main" id="{A5A87DF6-48B4-E540-A7EE-DD92B631F1B2}"/>
              </a:ext>
            </a:extLst>
          </p:cNvPr>
          <p:cNvSpPr>
            <a:spLocks noGrp="1"/>
          </p:cNvSpPr>
          <p:nvPr>
            <p:ph idx="1"/>
          </p:nvPr>
        </p:nvSpPr>
        <p:spPr>
          <a:xfrm>
            <a:off x="983672" y="1369219"/>
            <a:ext cx="7208983" cy="3263504"/>
          </a:xfrm>
        </p:spPr>
        <p:txBody>
          <a:bodyPr/>
          <a:lstStyle/>
          <a:p>
            <a:pPr marL="0" indent="0">
              <a:buNone/>
            </a:pPr>
            <a:r>
              <a:rPr lang="en-AU" dirty="0"/>
              <a:t>What else do we need to understand about networks and end stack behaviours in IPv6 in order to figure out whether to abandon EH completely or try to salvage bits of it and make those bits work everywhere?</a:t>
            </a:r>
          </a:p>
        </p:txBody>
      </p:sp>
      <p:sp>
        <p:nvSpPr>
          <p:cNvPr id="4" name="Freeform 3">
            <a:extLst>
              <a:ext uri="{FF2B5EF4-FFF2-40B4-BE49-F238E27FC236}">
                <a16:creationId xmlns:a16="http://schemas.microsoft.com/office/drawing/2014/main" id="{45CA4A92-DA51-CC4B-B7DB-C44117847213}"/>
              </a:ext>
            </a:extLst>
          </p:cNvPr>
          <p:cNvSpPr/>
          <p:nvPr/>
        </p:nvSpPr>
        <p:spPr>
          <a:xfrm>
            <a:off x="3500264" y="939037"/>
            <a:ext cx="969889" cy="118527"/>
          </a:xfrm>
          <a:custGeom>
            <a:avLst/>
            <a:gdLst>
              <a:gd name="connsiteX0" fmla="*/ 18791 w 969889"/>
              <a:gd name="connsiteY0" fmla="*/ 53872 h 118527"/>
              <a:gd name="connsiteX1" fmla="*/ 120391 w 969889"/>
              <a:gd name="connsiteY1" fmla="*/ 49254 h 118527"/>
              <a:gd name="connsiteX2" fmla="*/ 882391 w 969889"/>
              <a:gd name="connsiteY2" fmla="*/ 3072 h 118527"/>
              <a:gd name="connsiteX3" fmla="*/ 854681 w 969889"/>
              <a:gd name="connsiteY3" fmla="*/ 30781 h 118527"/>
              <a:gd name="connsiteX4" fmla="*/ 318 w 969889"/>
              <a:gd name="connsiteY4" fmla="*/ 3072 h 118527"/>
              <a:gd name="connsiteX5" fmla="*/ 960900 w 969889"/>
              <a:gd name="connsiteY5" fmla="*/ 118527 h 118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889" h="118527">
                <a:moveTo>
                  <a:pt x="18791" y="53872"/>
                </a:moveTo>
                <a:cubicBezTo>
                  <a:pt x="-2376" y="55796"/>
                  <a:pt x="120391" y="49254"/>
                  <a:pt x="120391" y="49254"/>
                </a:cubicBezTo>
                <a:lnTo>
                  <a:pt x="882391" y="3072"/>
                </a:lnTo>
                <a:cubicBezTo>
                  <a:pt x="1004773" y="-7"/>
                  <a:pt x="1001693" y="30781"/>
                  <a:pt x="854681" y="30781"/>
                </a:cubicBezTo>
                <a:cubicBezTo>
                  <a:pt x="707669" y="30781"/>
                  <a:pt x="-17385" y="-11552"/>
                  <a:pt x="318" y="3072"/>
                </a:cubicBezTo>
                <a:cubicBezTo>
                  <a:pt x="18021" y="17696"/>
                  <a:pt x="489460" y="68111"/>
                  <a:pt x="960900" y="1185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925513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1798" y="2051437"/>
            <a:ext cx="1422184" cy="461665"/>
          </a:xfrm>
          <a:prstGeom prst="rect">
            <a:avLst/>
          </a:prstGeom>
          <a:noFill/>
        </p:spPr>
        <p:txBody>
          <a:bodyPr wrap="none" rtlCol="0">
            <a:spAutoFit/>
          </a:bodyPr>
          <a:lstStyle/>
          <a:p>
            <a:r>
              <a:rPr lang="en-US" sz="2400">
                <a:solidFill>
                  <a:schemeClr val="accent1">
                    <a:lumMod val="75000"/>
                  </a:schemeClr>
                </a:solidFill>
                <a:latin typeface="AhnbergHand" charset="0"/>
                <a:ea typeface="AhnbergHand" charset="0"/>
                <a:cs typeface="AhnbergHand" charset="0"/>
              </a:rPr>
              <a:t>Thanks!</a:t>
            </a:r>
          </a:p>
        </p:txBody>
      </p:sp>
    </p:spTree>
    <p:extLst>
      <p:ext uri="{BB962C8B-B14F-4D97-AF65-F5344CB8AC3E}">
        <p14:creationId xmlns:p14="http://schemas.microsoft.com/office/powerpoint/2010/main" val="1250678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6616" y="111206"/>
            <a:ext cx="2210862" cy="600164"/>
          </a:xfrm>
          <a:prstGeom prst="rect">
            <a:avLst/>
          </a:prstGeom>
          <a:noFill/>
        </p:spPr>
        <p:txBody>
          <a:bodyPr wrap="none" rtlCol="0">
            <a:spAutoFit/>
          </a:bodyPr>
          <a:lstStyle/>
          <a:p>
            <a:r>
              <a:rPr lang="en-US" sz="3300" dirty="0">
                <a:solidFill>
                  <a:schemeClr val="accent4">
                    <a:lumMod val="50000"/>
                  </a:schemeClr>
                </a:solidFill>
                <a:latin typeface="Powderfinger Type" charset="0"/>
                <a:ea typeface="Powderfinger Type" charset="0"/>
                <a:cs typeface="Powderfinger Type" charset="0"/>
              </a:rPr>
              <a:t>RFC 7872</a:t>
            </a:r>
          </a:p>
        </p:txBody>
      </p:sp>
      <p:grpSp>
        <p:nvGrpSpPr>
          <p:cNvPr id="13" name="Group 12">
            <a:extLst>
              <a:ext uri="{FF2B5EF4-FFF2-40B4-BE49-F238E27FC236}">
                <a16:creationId xmlns:a16="http://schemas.microsoft.com/office/drawing/2014/main" id="{B87FD595-03A7-1840-B1EF-29F56E656510}"/>
              </a:ext>
            </a:extLst>
          </p:cNvPr>
          <p:cNvGrpSpPr/>
          <p:nvPr/>
        </p:nvGrpSpPr>
        <p:grpSpPr>
          <a:xfrm>
            <a:off x="356616" y="2021455"/>
            <a:ext cx="92228" cy="255401"/>
            <a:chOff x="662152" y="3310759"/>
            <a:chExt cx="349032" cy="956441"/>
          </a:xfrm>
        </p:grpSpPr>
        <p:sp>
          <p:nvSpPr>
            <p:cNvPr id="15" name="Freeform 14">
              <a:extLst>
                <a:ext uri="{FF2B5EF4-FFF2-40B4-BE49-F238E27FC236}">
                  <a16:creationId xmlns:a16="http://schemas.microsoft.com/office/drawing/2014/main" id="{E12FE9CD-5938-CF4D-8B20-58E33FE9B759}"/>
                </a:ext>
              </a:extLst>
            </p:cNvPr>
            <p:cNvSpPr/>
            <p:nvPr/>
          </p:nvSpPr>
          <p:spPr>
            <a:xfrm>
              <a:off x="729410" y="3310759"/>
              <a:ext cx="281774" cy="269776"/>
            </a:xfrm>
            <a:custGeom>
              <a:avLst/>
              <a:gdLst>
                <a:gd name="connsiteX0" fmla="*/ 100907 w 281774"/>
                <a:gd name="connsiteY0" fmla="*/ 0 h 269776"/>
                <a:gd name="connsiteX1" fmla="*/ 6314 w 281774"/>
                <a:gd name="connsiteY1" fmla="*/ 231227 h 269776"/>
                <a:gd name="connsiteX2" fmla="*/ 258562 w 281774"/>
                <a:gd name="connsiteY2" fmla="*/ 262758 h 269776"/>
                <a:gd name="connsiteX3" fmla="*/ 258562 w 281774"/>
                <a:gd name="connsiteY3" fmla="*/ 157655 h 269776"/>
                <a:gd name="connsiteX4" fmla="*/ 153459 w 281774"/>
                <a:gd name="connsiteY4" fmla="*/ 63062 h 269776"/>
                <a:gd name="connsiteX5" fmla="*/ 174480 w 281774"/>
                <a:gd name="connsiteY5" fmla="*/ 63062 h 269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774" h="269776">
                  <a:moveTo>
                    <a:pt x="100907" y="0"/>
                  </a:moveTo>
                  <a:cubicBezTo>
                    <a:pt x="40472" y="93717"/>
                    <a:pt x="-19962" y="187434"/>
                    <a:pt x="6314" y="231227"/>
                  </a:cubicBezTo>
                  <a:cubicBezTo>
                    <a:pt x="32590" y="275020"/>
                    <a:pt x="216521" y="275020"/>
                    <a:pt x="258562" y="262758"/>
                  </a:cubicBezTo>
                  <a:cubicBezTo>
                    <a:pt x="300603" y="250496"/>
                    <a:pt x="276079" y="190938"/>
                    <a:pt x="258562" y="157655"/>
                  </a:cubicBezTo>
                  <a:cubicBezTo>
                    <a:pt x="241045" y="124372"/>
                    <a:pt x="167473" y="78827"/>
                    <a:pt x="153459" y="63062"/>
                  </a:cubicBezTo>
                  <a:cubicBezTo>
                    <a:pt x="139445" y="47297"/>
                    <a:pt x="156962" y="55179"/>
                    <a:pt x="174480" y="6306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Freeform 15">
              <a:extLst>
                <a:ext uri="{FF2B5EF4-FFF2-40B4-BE49-F238E27FC236}">
                  <a16:creationId xmlns:a16="http://schemas.microsoft.com/office/drawing/2014/main" id="{44FC4861-FA01-214B-BC03-6982985571BB}"/>
                </a:ext>
              </a:extLst>
            </p:cNvPr>
            <p:cNvSpPr/>
            <p:nvPr/>
          </p:nvSpPr>
          <p:spPr>
            <a:xfrm>
              <a:off x="714685" y="3626069"/>
              <a:ext cx="294308" cy="641131"/>
            </a:xfrm>
            <a:custGeom>
              <a:avLst/>
              <a:gdLst>
                <a:gd name="connsiteX0" fmla="*/ 136653 w 294308"/>
                <a:gd name="connsiteY0" fmla="*/ 0 h 641131"/>
                <a:gd name="connsiteX1" fmla="*/ 147163 w 294308"/>
                <a:gd name="connsiteY1" fmla="*/ 430924 h 641131"/>
                <a:gd name="connsiteX2" fmla="*/ 18 w 294308"/>
                <a:gd name="connsiteY2" fmla="*/ 641131 h 641131"/>
                <a:gd name="connsiteX3" fmla="*/ 157674 w 294308"/>
                <a:gd name="connsiteY3" fmla="*/ 430924 h 641131"/>
                <a:gd name="connsiteX4" fmla="*/ 294308 w 294308"/>
                <a:gd name="connsiteY4" fmla="*/ 578069 h 641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308" h="641131">
                  <a:moveTo>
                    <a:pt x="136653" y="0"/>
                  </a:moveTo>
                  <a:cubicBezTo>
                    <a:pt x="153294" y="162034"/>
                    <a:pt x="169935" y="324069"/>
                    <a:pt x="147163" y="430924"/>
                  </a:cubicBezTo>
                  <a:cubicBezTo>
                    <a:pt x="124391" y="537779"/>
                    <a:pt x="-1734" y="641131"/>
                    <a:pt x="18" y="641131"/>
                  </a:cubicBezTo>
                  <a:cubicBezTo>
                    <a:pt x="1770" y="641131"/>
                    <a:pt x="108626" y="441434"/>
                    <a:pt x="157674" y="430924"/>
                  </a:cubicBezTo>
                  <a:cubicBezTo>
                    <a:pt x="206722" y="420414"/>
                    <a:pt x="250515" y="499241"/>
                    <a:pt x="294308" y="57806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Freeform 16">
              <a:extLst>
                <a:ext uri="{FF2B5EF4-FFF2-40B4-BE49-F238E27FC236}">
                  <a16:creationId xmlns:a16="http://schemas.microsoft.com/office/drawing/2014/main" id="{889E8BBF-2B77-8F41-A9CC-2845824A681B}"/>
                </a:ext>
              </a:extLst>
            </p:cNvPr>
            <p:cNvSpPr/>
            <p:nvPr/>
          </p:nvSpPr>
          <p:spPr>
            <a:xfrm>
              <a:off x="662152" y="3699322"/>
              <a:ext cx="346841" cy="147464"/>
            </a:xfrm>
            <a:custGeom>
              <a:avLst/>
              <a:gdLst>
                <a:gd name="connsiteX0" fmla="*/ 0 w 346841"/>
                <a:gd name="connsiteY0" fmla="*/ 115933 h 147464"/>
                <a:gd name="connsiteX1" fmla="*/ 178676 w 346841"/>
                <a:gd name="connsiteY1" fmla="*/ 319 h 147464"/>
                <a:gd name="connsiteX2" fmla="*/ 346841 w 346841"/>
                <a:gd name="connsiteY2" fmla="*/ 147464 h 147464"/>
              </a:gdLst>
              <a:ahLst/>
              <a:cxnLst>
                <a:cxn ang="0">
                  <a:pos x="connsiteX0" y="connsiteY0"/>
                </a:cxn>
                <a:cxn ang="0">
                  <a:pos x="connsiteX1" y="connsiteY1"/>
                </a:cxn>
                <a:cxn ang="0">
                  <a:pos x="connsiteX2" y="connsiteY2"/>
                </a:cxn>
              </a:cxnLst>
              <a:rect l="l" t="t" r="r" b="b"/>
              <a:pathLst>
                <a:path w="346841" h="147464">
                  <a:moveTo>
                    <a:pt x="0" y="115933"/>
                  </a:moveTo>
                  <a:cubicBezTo>
                    <a:pt x="60434" y="55498"/>
                    <a:pt x="120869" y="-4936"/>
                    <a:pt x="178676" y="319"/>
                  </a:cubicBezTo>
                  <a:cubicBezTo>
                    <a:pt x="236483" y="5574"/>
                    <a:pt x="291662" y="76519"/>
                    <a:pt x="346841" y="14746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8" name="TextBox 17">
            <a:extLst>
              <a:ext uri="{FF2B5EF4-FFF2-40B4-BE49-F238E27FC236}">
                <a16:creationId xmlns:a16="http://schemas.microsoft.com/office/drawing/2014/main" id="{957B2851-2147-424C-A6B2-876E6D328385}"/>
              </a:ext>
            </a:extLst>
          </p:cNvPr>
          <p:cNvSpPr txBox="1"/>
          <p:nvPr/>
        </p:nvSpPr>
        <p:spPr>
          <a:xfrm>
            <a:off x="132588" y="2373201"/>
            <a:ext cx="992124" cy="646331"/>
          </a:xfrm>
          <a:prstGeom prst="rect">
            <a:avLst/>
          </a:prstGeom>
          <a:noFill/>
        </p:spPr>
        <p:txBody>
          <a:bodyPr wrap="square" rtlCol="0">
            <a:spAutoFit/>
          </a:bodyPr>
          <a:lstStyle/>
          <a:p>
            <a:pPr algn="ctr"/>
            <a:r>
              <a:rPr lang="en-AU" dirty="0">
                <a:latin typeface="AhnbergHand" pitchFamily="2" charset="0"/>
              </a:rPr>
              <a:t>test station</a:t>
            </a:r>
          </a:p>
        </p:txBody>
      </p:sp>
      <p:grpSp>
        <p:nvGrpSpPr>
          <p:cNvPr id="38" name="Group 37">
            <a:extLst>
              <a:ext uri="{FF2B5EF4-FFF2-40B4-BE49-F238E27FC236}">
                <a16:creationId xmlns:a16="http://schemas.microsoft.com/office/drawing/2014/main" id="{AAFA0BF5-A5CB-F34B-8A81-80938EA11351}"/>
              </a:ext>
            </a:extLst>
          </p:cNvPr>
          <p:cNvGrpSpPr/>
          <p:nvPr/>
        </p:nvGrpSpPr>
        <p:grpSpPr>
          <a:xfrm>
            <a:off x="1138593" y="1043173"/>
            <a:ext cx="617220" cy="288321"/>
            <a:chOff x="1682496" y="1035769"/>
            <a:chExt cx="617220" cy="288321"/>
          </a:xfrm>
        </p:grpSpPr>
        <p:grpSp>
          <p:nvGrpSpPr>
            <p:cNvPr id="21" name="Group 20">
              <a:extLst>
                <a:ext uri="{FF2B5EF4-FFF2-40B4-BE49-F238E27FC236}">
                  <a16:creationId xmlns:a16="http://schemas.microsoft.com/office/drawing/2014/main" id="{4D1FF776-1B4F-484E-88F4-4F0A4534B9BB}"/>
                </a:ext>
              </a:extLst>
            </p:cNvPr>
            <p:cNvGrpSpPr/>
            <p:nvPr/>
          </p:nvGrpSpPr>
          <p:grpSpPr>
            <a:xfrm>
              <a:off x="1682496" y="1035769"/>
              <a:ext cx="617220" cy="288321"/>
              <a:chOff x="1682496" y="1035769"/>
              <a:chExt cx="617220" cy="288321"/>
            </a:xfrm>
          </p:grpSpPr>
          <p:sp>
            <p:nvSpPr>
              <p:cNvPr id="19" name="Freeform 18">
                <a:extLst>
                  <a:ext uri="{FF2B5EF4-FFF2-40B4-BE49-F238E27FC236}">
                    <a16:creationId xmlns:a16="http://schemas.microsoft.com/office/drawing/2014/main" id="{5A27C67D-4E73-4C4D-88F8-993E3F108664}"/>
                  </a:ext>
                </a:extLst>
              </p:cNvPr>
              <p:cNvSpPr/>
              <p:nvPr/>
            </p:nvSpPr>
            <p:spPr>
              <a:xfrm>
                <a:off x="1682496" y="1065276"/>
                <a:ext cx="617220" cy="258814"/>
              </a:xfrm>
              <a:custGeom>
                <a:avLst/>
                <a:gdLst>
                  <a:gd name="connsiteX0" fmla="*/ 0 w 617220"/>
                  <a:gd name="connsiteY0" fmla="*/ 0 h 258814"/>
                  <a:gd name="connsiteX1" fmla="*/ 18288 w 617220"/>
                  <a:gd name="connsiteY1" fmla="*/ 242316 h 258814"/>
                  <a:gd name="connsiteX2" fmla="*/ 41148 w 617220"/>
                  <a:gd name="connsiteY2" fmla="*/ 237744 h 258814"/>
                  <a:gd name="connsiteX3" fmla="*/ 617220 w 617220"/>
                  <a:gd name="connsiteY3" fmla="*/ 219456 h 258814"/>
                </a:gdLst>
                <a:ahLst/>
                <a:cxnLst>
                  <a:cxn ang="0">
                    <a:pos x="connsiteX0" y="connsiteY0"/>
                  </a:cxn>
                  <a:cxn ang="0">
                    <a:pos x="connsiteX1" y="connsiteY1"/>
                  </a:cxn>
                  <a:cxn ang="0">
                    <a:pos x="connsiteX2" y="connsiteY2"/>
                  </a:cxn>
                  <a:cxn ang="0">
                    <a:pos x="connsiteX3" y="connsiteY3"/>
                  </a:cxn>
                </a:cxnLst>
                <a:rect l="l" t="t" r="r" b="b"/>
                <a:pathLst>
                  <a:path w="617220" h="258814">
                    <a:moveTo>
                      <a:pt x="0" y="0"/>
                    </a:moveTo>
                    <a:cubicBezTo>
                      <a:pt x="5715" y="101346"/>
                      <a:pt x="11430" y="202692"/>
                      <a:pt x="18288" y="242316"/>
                    </a:cubicBezTo>
                    <a:cubicBezTo>
                      <a:pt x="25146" y="281940"/>
                      <a:pt x="41148" y="237744"/>
                      <a:pt x="41148" y="237744"/>
                    </a:cubicBezTo>
                    <a:lnTo>
                      <a:pt x="617220" y="21945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Freeform 19">
                <a:extLst>
                  <a:ext uri="{FF2B5EF4-FFF2-40B4-BE49-F238E27FC236}">
                    <a16:creationId xmlns:a16="http://schemas.microsoft.com/office/drawing/2014/main" id="{6E51DA46-A8C4-184D-B029-0BB1EF315219}"/>
                  </a:ext>
                </a:extLst>
              </p:cNvPr>
              <p:cNvSpPr/>
              <p:nvPr/>
            </p:nvSpPr>
            <p:spPr>
              <a:xfrm>
                <a:off x="1691640" y="1035769"/>
                <a:ext cx="596693" cy="244391"/>
              </a:xfrm>
              <a:custGeom>
                <a:avLst/>
                <a:gdLst>
                  <a:gd name="connsiteX0" fmla="*/ 0 w 596693"/>
                  <a:gd name="connsiteY0" fmla="*/ 24935 h 244391"/>
                  <a:gd name="connsiteX1" fmla="*/ 544068 w 596693"/>
                  <a:gd name="connsiteY1" fmla="*/ 20363 h 244391"/>
                  <a:gd name="connsiteX2" fmla="*/ 580644 w 596693"/>
                  <a:gd name="connsiteY2" fmla="*/ 15791 h 244391"/>
                  <a:gd name="connsiteX3" fmla="*/ 589788 w 596693"/>
                  <a:gd name="connsiteY3" fmla="*/ 244391 h 244391"/>
                </a:gdLst>
                <a:ahLst/>
                <a:cxnLst>
                  <a:cxn ang="0">
                    <a:pos x="connsiteX0" y="connsiteY0"/>
                  </a:cxn>
                  <a:cxn ang="0">
                    <a:pos x="connsiteX1" y="connsiteY1"/>
                  </a:cxn>
                  <a:cxn ang="0">
                    <a:pos x="connsiteX2" y="connsiteY2"/>
                  </a:cxn>
                  <a:cxn ang="0">
                    <a:pos x="connsiteX3" y="connsiteY3"/>
                  </a:cxn>
                </a:cxnLst>
                <a:rect l="l" t="t" r="r" b="b"/>
                <a:pathLst>
                  <a:path w="596693" h="244391">
                    <a:moveTo>
                      <a:pt x="0" y="24935"/>
                    </a:moveTo>
                    <a:lnTo>
                      <a:pt x="544068" y="20363"/>
                    </a:lnTo>
                    <a:cubicBezTo>
                      <a:pt x="640842" y="18839"/>
                      <a:pt x="573024" y="-21547"/>
                      <a:pt x="580644" y="15791"/>
                    </a:cubicBezTo>
                    <a:cubicBezTo>
                      <a:pt x="588264" y="53129"/>
                      <a:pt x="589026" y="148760"/>
                      <a:pt x="589788" y="24439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37" name="Rectangle 36">
              <a:extLst>
                <a:ext uri="{FF2B5EF4-FFF2-40B4-BE49-F238E27FC236}">
                  <a16:creationId xmlns:a16="http://schemas.microsoft.com/office/drawing/2014/main" id="{37EC8E88-315C-8C41-8A1C-EEDBA5A8C630}"/>
                </a:ext>
              </a:extLst>
            </p:cNvPr>
            <p:cNvSpPr/>
            <p:nvPr/>
          </p:nvSpPr>
          <p:spPr>
            <a:xfrm>
              <a:off x="1741932" y="1069848"/>
              <a:ext cx="523541" cy="214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39" name="Group 38">
            <a:extLst>
              <a:ext uri="{FF2B5EF4-FFF2-40B4-BE49-F238E27FC236}">
                <a16:creationId xmlns:a16="http://schemas.microsoft.com/office/drawing/2014/main" id="{C300C916-2581-1446-ABAB-291AD339E766}"/>
              </a:ext>
            </a:extLst>
          </p:cNvPr>
          <p:cNvGrpSpPr/>
          <p:nvPr/>
        </p:nvGrpSpPr>
        <p:grpSpPr>
          <a:xfrm>
            <a:off x="1290993" y="1195573"/>
            <a:ext cx="617220" cy="288321"/>
            <a:chOff x="1682496" y="1035769"/>
            <a:chExt cx="617220" cy="288321"/>
          </a:xfrm>
        </p:grpSpPr>
        <p:grpSp>
          <p:nvGrpSpPr>
            <p:cNvPr id="40" name="Group 39">
              <a:extLst>
                <a:ext uri="{FF2B5EF4-FFF2-40B4-BE49-F238E27FC236}">
                  <a16:creationId xmlns:a16="http://schemas.microsoft.com/office/drawing/2014/main" id="{463C8D59-240C-D84C-B39D-261E5207DB48}"/>
                </a:ext>
              </a:extLst>
            </p:cNvPr>
            <p:cNvGrpSpPr/>
            <p:nvPr/>
          </p:nvGrpSpPr>
          <p:grpSpPr>
            <a:xfrm>
              <a:off x="1682496" y="1035769"/>
              <a:ext cx="617220" cy="288321"/>
              <a:chOff x="1682496" y="1035769"/>
              <a:chExt cx="617220" cy="288321"/>
            </a:xfrm>
          </p:grpSpPr>
          <p:sp>
            <p:nvSpPr>
              <p:cNvPr id="42" name="Freeform 41">
                <a:extLst>
                  <a:ext uri="{FF2B5EF4-FFF2-40B4-BE49-F238E27FC236}">
                    <a16:creationId xmlns:a16="http://schemas.microsoft.com/office/drawing/2014/main" id="{6E910B80-9D67-0342-82FB-8C66AF35ADB5}"/>
                  </a:ext>
                </a:extLst>
              </p:cNvPr>
              <p:cNvSpPr/>
              <p:nvPr/>
            </p:nvSpPr>
            <p:spPr>
              <a:xfrm>
                <a:off x="1682496" y="1065276"/>
                <a:ext cx="617220" cy="258814"/>
              </a:xfrm>
              <a:custGeom>
                <a:avLst/>
                <a:gdLst>
                  <a:gd name="connsiteX0" fmla="*/ 0 w 617220"/>
                  <a:gd name="connsiteY0" fmla="*/ 0 h 258814"/>
                  <a:gd name="connsiteX1" fmla="*/ 18288 w 617220"/>
                  <a:gd name="connsiteY1" fmla="*/ 242316 h 258814"/>
                  <a:gd name="connsiteX2" fmla="*/ 41148 w 617220"/>
                  <a:gd name="connsiteY2" fmla="*/ 237744 h 258814"/>
                  <a:gd name="connsiteX3" fmla="*/ 617220 w 617220"/>
                  <a:gd name="connsiteY3" fmla="*/ 219456 h 258814"/>
                </a:gdLst>
                <a:ahLst/>
                <a:cxnLst>
                  <a:cxn ang="0">
                    <a:pos x="connsiteX0" y="connsiteY0"/>
                  </a:cxn>
                  <a:cxn ang="0">
                    <a:pos x="connsiteX1" y="connsiteY1"/>
                  </a:cxn>
                  <a:cxn ang="0">
                    <a:pos x="connsiteX2" y="connsiteY2"/>
                  </a:cxn>
                  <a:cxn ang="0">
                    <a:pos x="connsiteX3" y="connsiteY3"/>
                  </a:cxn>
                </a:cxnLst>
                <a:rect l="l" t="t" r="r" b="b"/>
                <a:pathLst>
                  <a:path w="617220" h="258814">
                    <a:moveTo>
                      <a:pt x="0" y="0"/>
                    </a:moveTo>
                    <a:cubicBezTo>
                      <a:pt x="5715" y="101346"/>
                      <a:pt x="11430" y="202692"/>
                      <a:pt x="18288" y="242316"/>
                    </a:cubicBezTo>
                    <a:cubicBezTo>
                      <a:pt x="25146" y="281940"/>
                      <a:pt x="41148" y="237744"/>
                      <a:pt x="41148" y="237744"/>
                    </a:cubicBezTo>
                    <a:lnTo>
                      <a:pt x="617220" y="21945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 name="Freeform 42">
                <a:extLst>
                  <a:ext uri="{FF2B5EF4-FFF2-40B4-BE49-F238E27FC236}">
                    <a16:creationId xmlns:a16="http://schemas.microsoft.com/office/drawing/2014/main" id="{8AB8436C-23A5-1047-85BC-77F2C51EE59D}"/>
                  </a:ext>
                </a:extLst>
              </p:cNvPr>
              <p:cNvSpPr/>
              <p:nvPr/>
            </p:nvSpPr>
            <p:spPr>
              <a:xfrm>
                <a:off x="1691640" y="1035769"/>
                <a:ext cx="596693" cy="244391"/>
              </a:xfrm>
              <a:custGeom>
                <a:avLst/>
                <a:gdLst>
                  <a:gd name="connsiteX0" fmla="*/ 0 w 596693"/>
                  <a:gd name="connsiteY0" fmla="*/ 24935 h 244391"/>
                  <a:gd name="connsiteX1" fmla="*/ 544068 w 596693"/>
                  <a:gd name="connsiteY1" fmla="*/ 20363 h 244391"/>
                  <a:gd name="connsiteX2" fmla="*/ 580644 w 596693"/>
                  <a:gd name="connsiteY2" fmla="*/ 15791 h 244391"/>
                  <a:gd name="connsiteX3" fmla="*/ 589788 w 596693"/>
                  <a:gd name="connsiteY3" fmla="*/ 244391 h 244391"/>
                </a:gdLst>
                <a:ahLst/>
                <a:cxnLst>
                  <a:cxn ang="0">
                    <a:pos x="connsiteX0" y="connsiteY0"/>
                  </a:cxn>
                  <a:cxn ang="0">
                    <a:pos x="connsiteX1" y="connsiteY1"/>
                  </a:cxn>
                  <a:cxn ang="0">
                    <a:pos x="connsiteX2" y="connsiteY2"/>
                  </a:cxn>
                  <a:cxn ang="0">
                    <a:pos x="connsiteX3" y="connsiteY3"/>
                  </a:cxn>
                </a:cxnLst>
                <a:rect l="l" t="t" r="r" b="b"/>
                <a:pathLst>
                  <a:path w="596693" h="244391">
                    <a:moveTo>
                      <a:pt x="0" y="24935"/>
                    </a:moveTo>
                    <a:lnTo>
                      <a:pt x="544068" y="20363"/>
                    </a:lnTo>
                    <a:cubicBezTo>
                      <a:pt x="640842" y="18839"/>
                      <a:pt x="573024" y="-21547"/>
                      <a:pt x="580644" y="15791"/>
                    </a:cubicBezTo>
                    <a:cubicBezTo>
                      <a:pt x="588264" y="53129"/>
                      <a:pt x="589026" y="148760"/>
                      <a:pt x="589788" y="24439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41" name="Rectangle 40">
              <a:extLst>
                <a:ext uri="{FF2B5EF4-FFF2-40B4-BE49-F238E27FC236}">
                  <a16:creationId xmlns:a16="http://schemas.microsoft.com/office/drawing/2014/main" id="{90A96A80-D9BB-1F42-B180-5C69CB4BF8F4}"/>
                </a:ext>
              </a:extLst>
            </p:cNvPr>
            <p:cNvSpPr/>
            <p:nvPr/>
          </p:nvSpPr>
          <p:spPr>
            <a:xfrm>
              <a:off x="1741932" y="1069848"/>
              <a:ext cx="523541" cy="214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44" name="Group 43">
            <a:extLst>
              <a:ext uri="{FF2B5EF4-FFF2-40B4-BE49-F238E27FC236}">
                <a16:creationId xmlns:a16="http://schemas.microsoft.com/office/drawing/2014/main" id="{EADB1530-E6F7-F047-B369-98CD2EA6BD89}"/>
              </a:ext>
            </a:extLst>
          </p:cNvPr>
          <p:cNvGrpSpPr/>
          <p:nvPr/>
        </p:nvGrpSpPr>
        <p:grpSpPr>
          <a:xfrm>
            <a:off x="1443393" y="1347973"/>
            <a:ext cx="617220" cy="288321"/>
            <a:chOff x="1682496" y="1035769"/>
            <a:chExt cx="617220" cy="288321"/>
          </a:xfrm>
        </p:grpSpPr>
        <p:grpSp>
          <p:nvGrpSpPr>
            <p:cNvPr id="45" name="Group 44">
              <a:extLst>
                <a:ext uri="{FF2B5EF4-FFF2-40B4-BE49-F238E27FC236}">
                  <a16:creationId xmlns:a16="http://schemas.microsoft.com/office/drawing/2014/main" id="{D8943021-A6D1-844F-94A7-74D4F5734506}"/>
                </a:ext>
              </a:extLst>
            </p:cNvPr>
            <p:cNvGrpSpPr/>
            <p:nvPr/>
          </p:nvGrpSpPr>
          <p:grpSpPr>
            <a:xfrm>
              <a:off x="1682496" y="1035769"/>
              <a:ext cx="617220" cy="288321"/>
              <a:chOff x="1682496" y="1035769"/>
              <a:chExt cx="617220" cy="288321"/>
            </a:xfrm>
          </p:grpSpPr>
          <p:sp>
            <p:nvSpPr>
              <p:cNvPr id="47" name="Freeform 46">
                <a:extLst>
                  <a:ext uri="{FF2B5EF4-FFF2-40B4-BE49-F238E27FC236}">
                    <a16:creationId xmlns:a16="http://schemas.microsoft.com/office/drawing/2014/main" id="{BB6B51BF-4582-474C-84FE-4EAAA39381D7}"/>
                  </a:ext>
                </a:extLst>
              </p:cNvPr>
              <p:cNvSpPr/>
              <p:nvPr/>
            </p:nvSpPr>
            <p:spPr>
              <a:xfrm>
                <a:off x="1682496" y="1065276"/>
                <a:ext cx="617220" cy="258814"/>
              </a:xfrm>
              <a:custGeom>
                <a:avLst/>
                <a:gdLst>
                  <a:gd name="connsiteX0" fmla="*/ 0 w 617220"/>
                  <a:gd name="connsiteY0" fmla="*/ 0 h 258814"/>
                  <a:gd name="connsiteX1" fmla="*/ 18288 w 617220"/>
                  <a:gd name="connsiteY1" fmla="*/ 242316 h 258814"/>
                  <a:gd name="connsiteX2" fmla="*/ 41148 w 617220"/>
                  <a:gd name="connsiteY2" fmla="*/ 237744 h 258814"/>
                  <a:gd name="connsiteX3" fmla="*/ 617220 w 617220"/>
                  <a:gd name="connsiteY3" fmla="*/ 219456 h 258814"/>
                </a:gdLst>
                <a:ahLst/>
                <a:cxnLst>
                  <a:cxn ang="0">
                    <a:pos x="connsiteX0" y="connsiteY0"/>
                  </a:cxn>
                  <a:cxn ang="0">
                    <a:pos x="connsiteX1" y="connsiteY1"/>
                  </a:cxn>
                  <a:cxn ang="0">
                    <a:pos x="connsiteX2" y="connsiteY2"/>
                  </a:cxn>
                  <a:cxn ang="0">
                    <a:pos x="connsiteX3" y="connsiteY3"/>
                  </a:cxn>
                </a:cxnLst>
                <a:rect l="l" t="t" r="r" b="b"/>
                <a:pathLst>
                  <a:path w="617220" h="258814">
                    <a:moveTo>
                      <a:pt x="0" y="0"/>
                    </a:moveTo>
                    <a:cubicBezTo>
                      <a:pt x="5715" y="101346"/>
                      <a:pt x="11430" y="202692"/>
                      <a:pt x="18288" y="242316"/>
                    </a:cubicBezTo>
                    <a:cubicBezTo>
                      <a:pt x="25146" y="281940"/>
                      <a:pt x="41148" y="237744"/>
                      <a:pt x="41148" y="237744"/>
                    </a:cubicBezTo>
                    <a:lnTo>
                      <a:pt x="617220" y="21945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8" name="Freeform 47">
                <a:extLst>
                  <a:ext uri="{FF2B5EF4-FFF2-40B4-BE49-F238E27FC236}">
                    <a16:creationId xmlns:a16="http://schemas.microsoft.com/office/drawing/2014/main" id="{90C6D821-69EE-844D-B8DA-891EB4BF2DF8}"/>
                  </a:ext>
                </a:extLst>
              </p:cNvPr>
              <p:cNvSpPr/>
              <p:nvPr/>
            </p:nvSpPr>
            <p:spPr>
              <a:xfrm>
                <a:off x="1691640" y="1035769"/>
                <a:ext cx="596693" cy="244391"/>
              </a:xfrm>
              <a:custGeom>
                <a:avLst/>
                <a:gdLst>
                  <a:gd name="connsiteX0" fmla="*/ 0 w 596693"/>
                  <a:gd name="connsiteY0" fmla="*/ 24935 h 244391"/>
                  <a:gd name="connsiteX1" fmla="*/ 544068 w 596693"/>
                  <a:gd name="connsiteY1" fmla="*/ 20363 h 244391"/>
                  <a:gd name="connsiteX2" fmla="*/ 580644 w 596693"/>
                  <a:gd name="connsiteY2" fmla="*/ 15791 h 244391"/>
                  <a:gd name="connsiteX3" fmla="*/ 589788 w 596693"/>
                  <a:gd name="connsiteY3" fmla="*/ 244391 h 244391"/>
                </a:gdLst>
                <a:ahLst/>
                <a:cxnLst>
                  <a:cxn ang="0">
                    <a:pos x="connsiteX0" y="connsiteY0"/>
                  </a:cxn>
                  <a:cxn ang="0">
                    <a:pos x="connsiteX1" y="connsiteY1"/>
                  </a:cxn>
                  <a:cxn ang="0">
                    <a:pos x="connsiteX2" y="connsiteY2"/>
                  </a:cxn>
                  <a:cxn ang="0">
                    <a:pos x="connsiteX3" y="connsiteY3"/>
                  </a:cxn>
                </a:cxnLst>
                <a:rect l="l" t="t" r="r" b="b"/>
                <a:pathLst>
                  <a:path w="596693" h="244391">
                    <a:moveTo>
                      <a:pt x="0" y="24935"/>
                    </a:moveTo>
                    <a:lnTo>
                      <a:pt x="544068" y="20363"/>
                    </a:lnTo>
                    <a:cubicBezTo>
                      <a:pt x="640842" y="18839"/>
                      <a:pt x="573024" y="-21547"/>
                      <a:pt x="580644" y="15791"/>
                    </a:cubicBezTo>
                    <a:cubicBezTo>
                      <a:pt x="588264" y="53129"/>
                      <a:pt x="589026" y="148760"/>
                      <a:pt x="589788" y="24439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46" name="Rectangle 45">
              <a:extLst>
                <a:ext uri="{FF2B5EF4-FFF2-40B4-BE49-F238E27FC236}">
                  <a16:creationId xmlns:a16="http://schemas.microsoft.com/office/drawing/2014/main" id="{9E3208DD-91B7-0A45-A450-296B12615CA0}"/>
                </a:ext>
              </a:extLst>
            </p:cNvPr>
            <p:cNvSpPr/>
            <p:nvPr/>
          </p:nvSpPr>
          <p:spPr>
            <a:xfrm>
              <a:off x="1741932" y="1069848"/>
              <a:ext cx="523541" cy="214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49" name="Group 48">
            <a:extLst>
              <a:ext uri="{FF2B5EF4-FFF2-40B4-BE49-F238E27FC236}">
                <a16:creationId xmlns:a16="http://schemas.microsoft.com/office/drawing/2014/main" id="{431E2DEB-E84E-E441-B95E-7112F3AC7DE1}"/>
              </a:ext>
            </a:extLst>
          </p:cNvPr>
          <p:cNvGrpSpPr/>
          <p:nvPr/>
        </p:nvGrpSpPr>
        <p:grpSpPr>
          <a:xfrm>
            <a:off x="1595793" y="1500373"/>
            <a:ext cx="617220" cy="288321"/>
            <a:chOff x="1682496" y="1035769"/>
            <a:chExt cx="617220" cy="288321"/>
          </a:xfrm>
        </p:grpSpPr>
        <p:grpSp>
          <p:nvGrpSpPr>
            <p:cNvPr id="50" name="Group 49">
              <a:extLst>
                <a:ext uri="{FF2B5EF4-FFF2-40B4-BE49-F238E27FC236}">
                  <a16:creationId xmlns:a16="http://schemas.microsoft.com/office/drawing/2014/main" id="{5C2E7D75-F55B-9C44-9E38-AA8EB44C71FD}"/>
                </a:ext>
              </a:extLst>
            </p:cNvPr>
            <p:cNvGrpSpPr/>
            <p:nvPr/>
          </p:nvGrpSpPr>
          <p:grpSpPr>
            <a:xfrm>
              <a:off x="1682496" y="1035769"/>
              <a:ext cx="617220" cy="288321"/>
              <a:chOff x="1682496" y="1035769"/>
              <a:chExt cx="617220" cy="288321"/>
            </a:xfrm>
          </p:grpSpPr>
          <p:sp>
            <p:nvSpPr>
              <p:cNvPr id="52" name="Freeform 51">
                <a:extLst>
                  <a:ext uri="{FF2B5EF4-FFF2-40B4-BE49-F238E27FC236}">
                    <a16:creationId xmlns:a16="http://schemas.microsoft.com/office/drawing/2014/main" id="{44BCC70D-81F3-784F-AF06-DA1ED8AEA11F}"/>
                  </a:ext>
                </a:extLst>
              </p:cNvPr>
              <p:cNvSpPr/>
              <p:nvPr/>
            </p:nvSpPr>
            <p:spPr>
              <a:xfrm>
                <a:off x="1682496" y="1065276"/>
                <a:ext cx="617220" cy="258814"/>
              </a:xfrm>
              <a:custGeom>
                <a:avLst/>
                <a:gdLst>
                  <a:gd name="connsiteX0" fmla="*/ 0 w 617220"/>
                  <a:gd name="connsiteY0" fmla="*/ 0 h 258814"/>
                  <a:gd name="connsiteX1" fmla="*/ 18288 w 617220"/>
                  <a:gd name="connsiteY1" fmla="*/ 242316 h 258814"/>
                  <a:gd name="connsiteX2" fmla="*/ 41148 w 617220"/>
                  <a:gd name="connsiteY2" fmla="*/ 237744 h 258814"/>
                  <a:gd name="connsiteX3" fmla="*/ 617220 w 617220"/>
                  <a:gd name="connsiteY3" fmla="*/ 219456 h 258814"/>
                </a:gdLst>
                <a:ahLst/>
                <a:cxnLst>
                  <a:cxn ang="0">
                    <a:pos x="connsiteX0" y="connsiteY0"/>
                  </a:cxn>
                  <a:cxn ang="0">
                    <a:pos x="connsiteX1" y="connsiteY1"/>
                  </a:cxn>
                  <a:cxn ang="0">
                    <a:pos x="connsiteX2" y="connsiteY2"/>
                  </a:cxn>
                  <a:cxn ang="0">
                    <a:pos x="connsiteX3" y="connsiteY3"/>
                  </a:cxn>
                </a:cxnLst>
                <a:rect l="l" t="t" r="r" b="b"/>
                <a:pathLst>
                  <a:path w="617220" h="258814">
                    <a:moveTo>
                      <a:pt x="0" y="0"/>
                    </a:moveTo>
                    <a:cubicBezTo>
                      <a:pt x="5715" y="101346"/>
                      <a:pt x="11430" y="202692"/>
                      <a:pt x="18288" y="242316"/>
                    </a:cubicBezTo>
                    <a:cubicBezTo>
                      <a:pt x="25146" y="281940"/>
                      <a:pt x="41148" y="237744"/>
                      <a:pt x="41148" y="237744"/>
                    </a:cubicBezTo>
                    <a:lnTo>
                      <a:pt x="617220" y="21945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3" name="Freeform 52">
                <a:extLst>
                  <a:ext uri="{FF2B5EF4-FFF2-40B4-BE49-F238E27FC236}">
                    <a16:creationId xmlns:a16="http://schemas.microsoft.com/office/drawing/2014/main" id="{8A1B5332-D3D8-8742-BF59-7A9EF6ED6202}"/>
                  </a:ext>
                </a:extLst>
              </p:cNvPr>
              <p:cNvSpPr/>
              <p:nvPr/>
            </p:nvSpPr>
            <p:spPr>
              <a:xfrm>
                <a:off x="1691640" y="1035769"/>
                <a:ext cx="596693" cy="244391"/>
              </a:xfrm>
              <a:custGeom>
                <a:avLst/>
                <a:gdLst>
                  <a:gd name="connsiteX0" fmla="*/ 0 w 596693"/>
                  <a:gd name="connsiteY0" fmla="*/ 24935 h 244391"/>
                  <a:gd name="connsiteX1" fmla="*/ 544068 w 596693"/>
                  <a:gd name="connsiteY1" fmla="*/ 20363 h 244391"/>
                  <a:gd name="connsiteX2" fmla="*/ 580644 w 596693"/>
                  <a:gd name="connsiteY2" fmla="*/ 15791 h 244391"/>
                  <a:gd name="connsiteX3" fmla="*/ 589788 w 596693"/>
                  <a:gd name="connsiteY3" fmla="*/ 244391 h 244391"/>
                </a:gdLst>
                <a:ahLst/>
                <a:cxnLst>
                  <a:cxn ang="0">
                    <a:pos x="connsiteX0" y="connsiteY0"/>
                  </a:cxn>
                  <a:cxn ang="0">
                    <a:pos x="connsiteX1" y="connsiteY1"/>
                  </a:cxn>
                  <a:cxn ang="0">
                    <a:pos x="connsiteX2" y="connsiteY2"/>
                  </a:cxn>
                  <a:cxn ang="0">
                    <a:pos x="connsiteX3" y="connsiteY3"/>
                  </a:cxn>
                </a:cxnLst>
                <a:rect l="l" t="t" r="r" b="b"/>
                <a:pathLst>
                  <a:path w="596693" h="244391">
                    <a:moveTo>
                      <a:pt x="0" y="24935"/>
                    </a:moveTo>
                    <a:lnTo>
                      <a:pt x="544068" y="20363"/>
                    </a:lnTo>
                    <a:cubicBezTo>
                      <a:pt x="640842" y="18839"/>
                      <a:pt x="573024" y="-21547"/>
                      <a:pt x="580644" y="15791"/>
                    </a:cubicBezTo>
                    <a:cubicBezTo>
                      <a:pt x="588264" y="53129"/>
                      <a:pt x="589026" y="148760"/>
                      <a:pt x="589788" y="24439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51" name="Rectangle 50">
              <a:extLst>
                <a:ext uri="{FF2B5EF4-FFF2-40B4-BE49-F238E27FC236}">
                  <a16:creationId xmlns:a16="http://schemas.microsoft.com/office/drawing/2014/main" id="{5CB46E83-E1FD-164E-BC8D-D8F80B731C5A}"/>
                </a:ext>
              </a:extLst>
            </p:cNvPr>
            <p:cNvSpPr/>
            <p:nvPr/>
          </p:nvSpPr>
          <p:spPr>
            <a:xfrm>
              <a:off x="1741932" y="1069848"/>
              <a:ext cx="523541" cy="214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54" name="Group 53">
            <a:extLst>
              <a:ext uri="{FF2B5EF4-FFF2-40B4-BE49-F238E27FC236}">
                <a16:creationId xmlns:a16="http://schemas.microsoft.com/office/drawing/2014/main" id="{0C1EAA1C-3B43-B749-B324-19A575FE0032}"/>
              </a:ext>
            </a:extLst>
          </p:cNvPr>
          <p:cNvGrpSpPr/>
          <p:nvPr/>
        </p:nvGrpSpPr>
        <p:grpSpPr>
          <a:xfrm>
            <a:off x="1748193" y="1652773"/>
            <a:ext cx="617220" cy="288321"/>
            <a:chOff x="1682496" y="1035769"/>
            <a:chExt cx="617220" cy="288321"/>
          </a:xfrm>
        </p:grpSpPr>
        <p:grpSp>
          <p:nvGrpSpPr>
            <p:cNvPr id="55" name="Group 54">
              <a:extLst>
                <a:ext uri="{FF2B5EF4-FFF2-40B4-BE49-F238E27FC236}">
                  <a16:creationId xmlns:a16="http://schemas.microsoft.com/office/drawing/2014/main" id="{BE5F5933-FAA0-514C-AD28-CF6318FF25A1}"/>
                </a:ext>
              </a:extLst>
            </p:cNvPr>
            <p:cNvGrpSpPr/>
            <p:nvPr/>
          </p:nvGrpSpPr>
          <p:grpSpPr>
            <a:xfrm>
              <a:off x="1682496" y="1035769"/>
              <a:ext cx="617220" cy="288321"/>
              <a:chOff x="1682496" y="1035769"/>
              <a:chExt cx="617220" cy="288321"/>
            </a:xfrm>
          </p:grpSpPr>
          <p:sp>
            <p:nvSpPr>
              <p:cNvPr id="57" name="Freeform 56">
                <a:extLst>
                  <a:ext uri="{FF2B5EF4-FFF2-40B4-BE49-F238E27FC236}">
                    <a16:creationId xmlns:a16="http://schemas.microsoft.com/office/drawing/2014/main" id="{DE8A0EFE-B024-384E-AF82-F14274DFE397}"/>
                  </a:ext>
                </a:extLst>
              </p:cNvPr>
              <p:cNvSpPr/>
              <p:nvPr/>
            </p:nvSpPr>
            <p:spPr>
              <a:xfrm>
                <a:off x="1682496" y="1065276"/>
                <a:ext cx="617220" cy="258814"/>
              </a:xfrm>
              <a:custGeom>
                <a:avLst/>
                <a:gdLst>
                  <a:gd name="connsiteX0" fmla="*/ 0 w 617220"/>
                  <a:gd name="connsiteY0" fmla="*/ 0 h 258814"/>
                  <a:gd name="connsiteX1" fmla="*/ 18288 w 617220"/>
                  <a:gd name="connsiteY1" fmla="*/ 242316 h 258814"/>
                  <a:gd name="connsiteX2" fmla="*/ 41148 w 617220"/>
                  <a:gd name="connsiteY2" fmla="*/ 237744 h 258814"/>
                  <a:gd name="connsiteX3" fmla="*/ 617220 w 617220"/>
                  <a:gd name="connsiteY3" fmla="*/ 219456 h 258814"/>
                </a:gdLst>
                <a:ahLst/>
                <a:cxnLst>
                  <a:cxn ang="0">
                    <a:pos x="connsiteX0" y="connsiteY0"/>
                  </a:cxn>
                  <a:cxn ang="0">
                    <a:pos x="connsiteX1" y="connsiteY1"/>
                  </a:cxn>
                  <a:cxn ang="0">
                    <a:pos x="connsiteX2" y="connsiteY2"/>
                  </a:cxn>
                  <a:cxn ang="0">
                    <a:pos x="connsiteX3" y="connsiteY3"/>
                  </a:cxn>
                </a:cxnLst>
                <a:rect l="l" t="t" r="r" b="b"/>
                <a:pathLst>
                  <a:path w="617220" h="258814">
                    <a:moveTo>
                      <a:pt x="0" y="0"/>
                    </a:moveTo>
                    <a:cubicBezTo>
                      <a:pt x="5715" y="101346"/>
                      <a:pt x="11430" y="202692"/>
                      <a:pt x="18288" y="242316"/>
                    </a:cubicBezTo>
                    <a:cubicBezTo>
                      <a:pt x="25146" y="281940"/>
                      <a:pt x="41148" y="237744"/>
                      <a:pt x="41148" y="237744"/>
                    </a:cubicBezTo>
                    <a:lnTo>
                      <a:pt x="617220" y="21945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8" name="Freeform 57">
                <a:extLst>
                  <a:ext uri="{FF2B5EF4-FFF2-40B4-BE49-F238E27FC236}">
                    <a16:creationId xmlns:a16="http://schemas.microsoft.com/office/drawing/2014/main" id="{9AF46184-A877-554C-868D-EA50E83486AD}"/>
                  </a:ext>
                </a:extLst>
              </p:cNvPr>
              <p:cNvSpPr/>
              <p:nvPr/>
            </p:nvSpPr>
            <p:spPr>
              <a:xfrm>
                <a:off x="1691640" y="1035769"/>
                <a:ext cx="596693" cy="244391"/>
              </a:xfrm>
              <a:custGeom>
                <a:avLst/>
                <a:gdLst>
                  <a:gd name="connsiteX0" fmla="*/ 0 w 596693"/>
                  <a:gd name="connsiteY0" fmla="*/ 24935 h 244391"/>
                  <a:gd name="connsiteX1" fmla="*/ 544068 w 596693"/>
                  <a:gd name="connsiteY1" fmla="*/ 20363 h 244391"/>
                  <a:gd name="connsiteX2" fmla="*/ 580644 w 596693"/>
                  <a:gd name="connsiteY2" fmla="*/ 15791 h 244391"/>
                  <a:gd name="connsiteX3" fmla="*/ 589788 w 596693"/>
                  <a:gd name="connsiteY3" fmla="*/ 244391 h 244391"/>
                </a:gdLst>
                <a:ahLst/>
                <a:cxnLst>
                  <a:cxn ang="0">
                    <a:pos x="connsiteX0" y="connsiteY0"/>
                  </a:cxn>
                  <a:cxn ang="0">
                    <a:pos x="connsiteX1" y="connsiteY1"/>
                  </a:cxn>
                  <a:cxn ang="0">
                    <a:pos x="connsiteX2" y="connsiteY2"/>
                  </a:cxn>
                  <a:cxn ang="0">
                    <a:pos x="connsiteX3" y="connsiteY3"/>
                  </a:cxn>
                </a:cxnLst>
                <a:rect l="l" t="t" r="r" b="b"/>
                <a:pathLst>
                  <a:path w="596693" h="244391">
                    <a:moveTo>
                      <a:pt x="0" y="24935"/>
                    </a:moveTo>
                    <a:lnTo>
                      <a:pt x="544068" y="20363"/>
                    </a:lnTo>
                    <a:cubicBezTo>
                      <a:pt x="640842" y="18839"/>
                      <a:pt x="573024" y="-21547"/>
                      <a:pt x="580644" y="15791"/>
                    </a:cubicBezTo>
                    <a:cubicBezTo>
                      <a:pt x="588264" y="53129"/>
                      <a:pt x="589026" y="148760"/>
                      <a:pt x="589788" y="24439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56" name="Rectangle 55">
              <a:extLst>
                <a:ext uri="{FF2B5EF4-FFF2-40B4-BE49-F238E27FC236}">
                  <a16:creationId xmlns:a16="http://schemas.microsoft.com/office/drawing/2014/main" id="{CAF553B7-4B74-9541-9A58-93444F895795}"/>
                </a:ext>
              </a:extLst>
            </p:cNvPr>
            <p:cNvSpPr/>
            <p:nvPr/>
          </p:nvSpPr>
          <p:spPr>
            <a:xfrm>
              <a:off x="1741932" y="1069848"/>
              <a:ext cx="523541" cy="214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59" name="Group 58">
            <a:extLst>
              <a:ext uri="{FF2B5EF4-FFF2-40B4-BE49-F238E27FC236}">
                <a16:creationId xmlns:a16="http://schemas.microsoft.com/office/drawing/2014/main" id="{8BA383AA-8ECA-104A-94B4-16F3A0003F1E}"/>
              </a:ext>
            </a:extLst>
          </p:cNvPr>
          <p:cNvGrpSpPr/>
          <p:nvPr/>
        </p:nvGrpSpPr>
        <p:grpSpPr>
          <a:xfrm>
            <a:off x="1900593" y="1805173"/>
            <a:ext cx="617220" cy="288321"/>
            <a:chOff x="1682496" y="1035769"/>
            <a:chExt cx="617220" cy="288321"/>
          </a:xfrm>
        </p:grpSpPr>
        <p:grpSp>
          <p:nvGrpSpPr>
            <p:cNvPr id="60" name="Group 59">
              <a:extLst>
                <a:ext uri="{FF2B5EF4-FFF2-40B4-BE49-F238E27FC236}">
                  <a16:creationId xmlns:a16="http://schemas.microsoft.com/office/drawing/2014/main" id="{2FFA5E50-3643-6A41-9EE8-83A23BD94BEC}"/>
                </a:ext>
              </a:extLst>
            </p:cNvPr>
            <p:cNvGrpSpPr/>
            <p:nvPr/>
          </p:nvGrpSpPr>
          <p:grpSpPr>
            <a:xfrm>
              <a:off x="1682496" y="1035769"/>
              <a:ext cx="617220" cy="288321"/>
              <a:chOff x="1682496" y="1035769"/>
              <a:chExt cx="617220" cy="288321"/>
            </a:xfrm>
          </p:grpSpPr>
          <p:sp>
            <p:nvSpPr>
              <p:cNvPr id="62" name="Freeform 61">
                <a:extLst>
                  <a:ext uri="{FF2B5EF4-FFF2-40B4-BE49-F238E27FC236}">
                    <a16:creationId xmlns:a16="http://schemas.microsoft.com/office/drawing/2014/main" id="{8E325710-7BEB-264D-BCEA-3CC73FC58DD8}"/>
                  </a:ext>
                </a:extLst>
              </p:cNvPr>
              <p:cNvSpPr/>
              <p:nvPr/>
            </p:nvSpPr>
            <p:spPr>
              <a:xfrm>
                <a:off x="1682496" y="1065276"/>
                <a:ext cx="617220" cy="258814"/>
              </a:xfrm>
              <a:custGeom>
                <a:avLst/>
                <a:gdLst>
                  <a:gd name="connsiteX0" fmla="*/ 0 w 617220"/>
                  <a:gd name="connsiteY0" fmla="*/ 0 h 258814"/>
                  <a:gd name="connsiteX1" fmla="*/ 18288 w 617220"/>
                  <a:gd name="connsiteY1" fmla="*/ 242316 h 258814"/>
                  <a:gd name="connsiteX2" fmla="*/ 41148 w 617220"/>
                  <a:gd name="connsiteY2" fmla="*/ 237744 h 258814"/>
                  <a:gd name="connsiteX3" fmla="*/ 617220 w 617220"/>
                  <a:gd name="connsiteY3" fmla="*/ 219456 h 258814"/>
                </a:gdLst>
                <a:ahLst/>
                <a:cxnLst>
                  <a:cxn ang="0">
                    <a:pos x="connsiteX0" y="connsiteY0"/>
                  </a:cxn>
                  <a:cxn ang="0">
                    <a:pos x="connsiteX1" y="connsiteY1"/>
                  </a:cxn>
                  <a:cxn ang="0">
                    <a:pos x="connsiteX2" y="connsiteY2"/>
                  </a:cxn>
                  <a:cxn ang="0">
                    <a:pos x="connsiteX3" y="connsiteY3"/>
                  </a:cxn>
                </a:cxnLst>
                <a:rect l="l" t="t" r="r" b="b"/>
                <a:pathLst>
                  <a:path w="617220" h="258814">
                    <a:moveTo>
                      <a:pt x="0" y="0"/>
                    </a:moveTo>
                    <a:cubicBezTo>
                      <a:pt x="5715" y="101346"/>
                      <a:pt x="11430" y="202692"/>
                      <a:pt x="18288" y="242316"/>
                    </a:cubicBezTo>
                    <a:cubicBezTo>
                      <a:pt x="25146" y="281940"/>
                      <a:pt x="41148" y="237744"/>
                      <a:pt x="41148" y="237744"/>
                    </a:cubicBezTo>
                    <a:lnTo>
                      <a:pt x="617220" y="21945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3" name="Freeform 62">
                <a:extLst>
                  <a:ext uri="{FF2B5EF4-FFF2-40B4-BE49-F238E27FC236}">
                    <a16:creationId xmlns:a16="http://schemas.microsoft.com/office/drawing/2014/main" id="{011E904A-BFE7-4B48-898B-57261504A8FF}"/>
                  </a:ext>
                </a:extLst>
              </p:cNvPr>
              <p:cNvSpPr/>
              <p:nvPr/>
            </p:nvSpPr>
            <p:spPr>
              <a:xfrm>
                <a:off x="1691640" y="1035769"/>
                <a:ext cx="596693" cy="244391"/>
              </a:xfrm>
              <a:custGeom>
                <a:avLst/>
                <a:gdLst>
                  <a:gd name="connsiteX0" fmla="*/ 0 w 596693"/>
                  <a:gd name="connsiteY0" fmla="*/ 24935 h 244391"/>
                  <a:gd name="connsiteX1" fmla="*/ 544068 w 596693"/>
                  <a:gd name="connsiteY1" fmla="*/ 20363 h 244391"/>
                  <a:gd name="connsiteX2" fmla="*/ 580644 w 596693"/>
                  <a:gd name="connsiteY2" fmla="*/ 15791 h 244391"/>
                  <a:gd name="connsiteX3" fmla="*/ 589788 w 596693"/>
                  <a:gd name="connsiteY3" fmla="*/ 244391 h 244391"/>
                </a:gdLst>
                <a:ahLst/>
                <a:cxnLst>
                  <a:cxn ang="0">
                    <a:pos x="connsiteX0" y="connsiteY0"/>
                  </a:cxn>
                  <a:cxn ang="0">
                    <a:pos x="connsiteX1" y="connsiteY1"/>
                  </a:cxn>
                  <a:cxn ang="0">
                    <a:pos x="connsiteX2" y="connsiteY2"/>
                  </a:cxn>
                  <a:cxn ang="0">
                    <a:pos x="connsiteX3" y="connsiteY3"/>
                  </a:cxn>
                </a:cxnLst>
                <a:rect l="l" t="t" r="r" b="b"/>
                <a:pathLst>
                  <a:path w="596693" h="244391">
                    <a:moveTo>
                      <a:pt x="0" y="24935"/>
                    </a:moveTo>
                    <a:lnTo>
                      <a:pt x="544068" y="20363"/>
                    </a:lnTo>
                    <a:cubicBezTo>
                      <a:pt x="640842" y="18839"/>
                      <a:pt x="573024" y="-21547"/>
                      <a:pt x="580644" y="15791"/>
                    </a:cubicBezTo>
                    <a:cubicBezTo>
                      <a:pt x="588264" y="53129"/>
                      <a:pt x="589026" y="148760"/>
                      <a:pt x="589788" y="24439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61" name="Rectangle 60">
              <a:extLst>
                <a:ext uri="{FF2B5EF4-FFF2-40B4-BE49-F238E27FC236}">
                  <a16:creationId xmlns:a16="http://schemas.microsoft.com/office/drawing/2014/main" id="{E224BD0A-A56C-D440-BDB4-2F13946BC56F}"/>
                </a:ext>
              </a:extLst>
            </p:cNvPr>
            <p:cNvSpPr/>
            <p:nvPr/>
          </p:nvSpPr>
          <p:spPr>
            <a:xfrm>
              <a:off x="1741932" y="1069848"/>
              <a:ext cx="523541" cy="214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64" name="Group 63">
            <a:extLst>
              <a:ext uri="{FF2B5EF4-FFF2-40B4-BE49-F238E27FC236}">
                <a16:creationId xmlns:a16="http://schemas.microsoft.com/office/drawing/2014/main" id="{9CEEFB1A-C350-5B46-A055-4E533B93443A}"/>
              </a:ext>
            </a:extLst>
          </p:cNvPr>
          <p:cNvGrpSpPr/>
          <p:nvPr/>
        </p:nvGrpSpPr>
        <p:grpSpPr>
          <a:xfrm>
            <a:off x="2052993" y="1957573"/>
            <a:ext cx="617220" cy="288321"/>
            <a:chOff x="1682496" y="1035769"/>
            <a:chExt cx="617220" cy="288321"/>
          </a:xfrm>
        </p:grpSpPr>
        <p:grpSp>
          <p:nvGrpSpPr>
            <p:cNvPr id="65" name="Group 64">
              <a:extLst>
                <a:ext uri="{FF2B5EF4-FFF2-40B4-BE49-F238E27FC236}">
                  <a16:creationId xmlns:a16="http://schemas.microsoft.com/office/drawing/2014/main" id="{0B5872DD-686C-5245-9FDA-4B394A02C663}"/>
                </a:ext>
              </a:extLst>
            </p:cNvPr>
            <p:cNvGrpSpPr/>
            <p:nvPr/>
          </p:nvGrpSpPr>
          <p:grpSpPr>
            <a:xfrm>
              <a:off x="1682496" y="1035769"/>
              <a:ext cx="617220" cy="288321"/>
              <a:chOff x="1682496" y="1035769"/>
              <a:chExt cx="617220" cy="288321"/>
            </a:xfrm>
          </p:grpSpPr>
          <p:sp>
            <p:nvSpPr>
              <p:cNvPr id="67" name="Freeform 66">
                <a:extLst>
                  <a:ext uri="{FF2B5EF4-FFF2-40B4-BE49-F238E27FC236}">
                    <a16:creationId xmlns:a16="http://schemas.microsoft.com/office/drawing/2014/main" id="{FF245EF5-7787-6D48-8785-40ECA6E5E07A}"/>
                  </a:ext>
                </a:extLst>
              </p:cNvPr>
              <p:cNvSpPr/>
              <p:nvPr/>
            </p:nvSpPr>
            <p:spPr>
              <a:xfrm>
                <a:off x="1682496" y="1065276"/>
                <a:ext cx="617220" cy="258814"/>
              </a:xfrm>
              <a:custGeom>
                <a:avLst/>
                <a:gdLst>
                  <a:gd name="connsiteX0" fmla="*/ 0 w 617220"/>
                  <a:gd name="connsiteY0" fmla="*/ 0 h 258814"/>
                  <a:gd name="connsiteX1" fmla="*/ 18288 w 617220"/>
                  <a:gd name="connsiteY1" fmla="*/ 242316 h 258814"/>
                  <a:gd name="connsiteX2" fmla="*/ 41148 w 617220"/>
                  <a:gd name="connsiteY2" fmla="*/ 237744 h 258814"/>
                  <a:gd name="connsiteX3" fmla="*/ 617220 w 617220"/>
                  <a:gd name="connsiteY3" fmla="*/ 219456 h 258814"/>
                </a:gdLst>
                <a:ahLst/>
                <a:cxnLst>
                  <a:cxn ang="0">
                    <a:pos x="connsiteX0" y="connsiteY0"/>
                  </a:cxn>
                  <a:cxn ang="0">
                    <a:pos x="connsiteX1" y="connsiteY1"/>
                  </a:cxn>
                  <a:cxn ang="0">
                    <a:pos x="connsiteX2" y="connsiteY2"/>
                  </a:cxn>
                  <a:cxn ang="0">
                    <a:pos x="connsiteX3" y="connsiteY3"/>
                  </a:cxn>
                </a:cxnLst>
                <a:rect l="l" t="t" r="r" b="b"/>
                <a:pathLst>
                  <a:path w="617220" h="258814">
                    <a:moveTo>
                      <a:pt x="0" y="0"/>
                    </a:moveTo>
                    <a:cubicBezTo>
                      <a:pt x="5715" y="101346"/>
                      <a:pt x="11430" y="202692"/>
                      <a:pt x="18288" y="242316"/>
                    </a:cubicBezTo>
                    <a:cubicBezTo>
                      <a:pt x="25146" y="281940"/>
                      <a:pt x="41148" y="237744"/>
                      <a:pt x="41148" y="237744"/>
                    </a:cubicBezTo>
                    <a:lnTo>
                      <a:pt x="617220" y="21945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8" name="Freeform 67">
                <a:extLst>
                  <a:ext uri="{FF2B5EF4-FFF2-40B4-BE49-F238E27FC236}">
                    <a16:creationId xmlns:a16="http://schemas.microsoft.com/office/drawing/2014/main" id="{DD564E20-C00D-7345-83C3-2000E1377CCE}"/>
                  </a:ext>
                </a:extLst>
              </p:cNvPr>
              <p:cNvSpPr/>
              <p:nvPr/>
            </p:nvSpPr>
            <p:spPr>
              <a:xfrm>
                <a:off x="1691640" y="1035769"/>
                <a:ext cx="596693" cy="244391"/>
              </a:xfrm>
              <a:custGeom>
                <a:avLst/>
                <a:gdLst>
                  <a:gd name="connsiteX0" fmla="*/ 0 w 596693"/>
                  <a:gd name="connsiteY0" fmla="*/ 24935 h 244391"/>
                  <a:gd name="connsiteX1" fmla="*/ 544068 w 596693"/>
                  <a:gd name="connsiteY1" fmla="*/ 20363 h 244391"/>
                  <a:gd name="connsiteX2" fmla="*/ 580644 w 596693"/>
                  <a:gd name="connsiteY2" fmla="*/ 15791 h 244391"/>
                  <a:gd name="connsiteX3" fmla="*/ 589788 w 596693"/>
                  <a:gd name="connsiteY3" fmla="*/ 244391 h 244391"/>
                </a:gdLst>
                <a:ahLst/>
                <a:cxnLst>
                  <a:cxn ang="0">
                    <a:pos x="connsiteX0" y="connsiteY0"/>
                  </a:cxn>
                  <a:cxn ang="0">
                    <a:pos x="connsiteX1" y="connsiteY1"/>
                  </a:cxn>
                  <a:cxn ang="0">
                    <a:pos x="connsiteX2" y="connsiteY2"/>
                  </a:cxn>
                  <a:cxn ang="0">
                    <a:pos x="connsiteX3" y="connsiteY3"/>
                  </a:cxn>
                </a:cxnLst>
                <a:rect l="l" t="t" r="r" b="b"/>
                <a:pathLst>
                  <a:path w="596693" h="244391">
                    <a:moveTo>
                      <a:pt x="0" y="24935"/>
                    </a:moveTo>
                    <a:lnTo>
                      <a:pt x="544068" y="20363"/>
                    </a:lnTo>
                    <a:cubicBezTo>
                      <a:pt x="640842" y="18839"/>
                      <a:pt x="573024" y="-21547"/>
                      <a:pt x="580644" y="15791"/>
                    </a:cubicBezTo>
                    <a:cubicBezTo>
                      <a:pt x="588264" y="53129"/>
                      <a:pt x="589026" y="148760"/>
                      <a:pt x="589788" y="24439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66" name="Rectangle 65">
              <a:extLst>
                <a:ext uri="{FF2B5EF4-FFF2-40B4-BE49-F238E27FC236}">
                  <a16:creationId xmlns:a16="http://schemas.microsoft.com/office/drawing/2014/main" id="{94DB9537-0594-5C4F-A396-0660F277F9F1}"/>
                </a:ext>
              </a:extLst>
            </p:cNvPr>
            <p:cNvSpPr/>
            <p:nvPr/>
          </p:nvSpPr>
          <p:spPr>
            <a:xfrm>
              <a:off x="1741932" y="1069848"/>
              <a:ext cx="523541" cy="214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69" name="Group 68">
            <a:extLst>
              <a:ext uri="{FF2B5EF4-FFF2-40B4-BE49-F238E27FC236}">
                <a16:creationId xmlns:a16="http://schemas.microsoft.com/office/drawing/2014/main" id="{E9FD7C03-2912-5F4A-90F5-C88684333EC2}"/>
              </a:ext>
            </a:extLst>
          </p:cNvPr>
          <p:cNvGrpSpPr/>
          <p:nvPr/>
        </p:nvGrpSpPr>
        <p:grpSpPr>
          <a:xfrm>
            <a:off x="2205393" y="2109973"/>
            <a:ext cx="617220" cy="288321"/>
            <a:chOff x="1682496" y="1035769"/>
            <a:chExt cx="617220" cy="288321"/>
          </a:xfrm>
        </p:grpSpPr>
        <p:grpSp>
          <p:nvGrpSpPr>
            <p:cNvPr id="70" name="Group 69">
              <a:extLst>
                <a:ext uri="{FF2B5EF4-FFF2-40B4-BE49-F238E27FC236}">
                  <a16:creationId xmlns:a16="http://schemas.microsoft.com/office/drawing/2014/main" id="{4C997FB4-091F-9A4B-AF0C-E8C8227C1A1A}"/>
                </a:ext>
              </a:extLst>
            </p:cNvPr>
            <p:cNvGrpSpPr/>
            <p:nvPr/>
          </p:nvGrpSpPr>
          <p:grpSpPr>
            <a:xfrm>
              <a:off x="1682496" y="1035769"/>
              <a:ext cx="617220" cy="288321"/>
              <a:chOff x="1682496" y="1035769"/>
              <a:chExt cx="617220" cy="288321"/>
            </a:xfrm>
          </p:grpSpPr>
          <p:sp>
            <p:nvSpPr>
              <p:cNvPr id="72" name="Freeform 71">
                <a:extLst>
                  <a:ext uri="{FF2B5EF4-FFF2-40B4-BE49-F238E27FC236}">
                    <a16:creationId xmlns:a16="http://schemas.microsoft.com/office/drawing/2014/main" id="{185529A2-B664-FB4C-85E0-838F09747593}"/>
                  </a:ext>
                </a:extLst>
              </p:cNvPr>
              <p:cNvSpPr/>
              <p:nvPr/>
            </p:nvSpPr>
            <p:spPr>
              <a:xfrm>
                <a:off x="1682496" y="1065276"/>
                <a:ext cx="617220" cy="258814"/>
              </a:xfrm>
              <a:custGeom>
                <a:avLst/>
                <a:gdLst>
                  <a:gd name="connsiteX0" fmla="*/ 0 w 617220"/>
                  <a:gd name="connsiteY0" fmla="*/ 0 h 258814"/>
                  <a:gd name="connsiteX1" fmla="*/ 18288 w 617220"/>
                  <a:gd name="connsiteY1" fmla="*/ 242316 h 258814"/>
                  <a:gd name="connsiteX2" fmla="*/ 41148 w 617220"/>
                  <a:gd name="connsiteY2" fmla="*/ 237744 h 258814"/>
                  <a:gd name="connsiteX3" fmla="*/ 617220 w 617220"/>
                  <a:gd name="connsiteY3" fmla="*/ 219456 h 258814"/>
                </a:gdLst>
                <a:ahLst/>
                <a:cxnLst>
                  <a:cxn ang="0">
                    <a:pos x="connsiteX0" y="connsiteY0"/>
                  </a:cxn>
                  <a:cxn ang="0">
                    <a:pos x="connsiteX1" y="connsiteY1"/>
                  </a:cxn>
                  <a:cxn ang="0">
                    <a:pos x="connsiteX2" y="connsiteY2"/>
                  </a:cxn>
                  <a:cxn ang="0">
                    <a:pos x="connsiteX3" y="connsiteY3"/>
                  </a:cxn>
                </a:cxnLst>
                <a:rect l="l" t="t" r="r" b="b"/>
                <a:pathLst>
                  <a:path w="617220" h="258814">
                    <a:moveTo>
                      <a:pt x="0" y="0"/>
                    </a:moveTo>
                    <a:cubicBezTo>
                      <a:pt x="5715" y="101346"/>
                      <a:pt x="11430" y="202692"/>
                      <a:pt x="18288" y="242316"/>
                    </a:cubicBezTo>
                    <a:cubicBezTo>
                      <a:pt x="25146" y="281940"/>
                      <a:pt x="41148" y="237744"/>
                      <a:pt x="41148" y="237744"/>
                    </a:cubicBezTo>
                    <a:lnTo>
                      <a:pt x="617220" y="21945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3" name="Freeform 72">
                <a:extLst>
                  <a:ext uri="{FF2B5EF4-FFF2-40B4-BE49-F238E27FC236}">
                    <a16:creationId xmlns:a16="http://schemas.microsoft.com/office/drawing/2014/main" id="{51E34EDF-2E61-CE43-A7EE-E78BEB1CCD60}"/>
                  </a:ext>
                </a:extLst>
              </p:cNvPr>
              <p:cNvSpPr/>
              <p:nvPr/>
            </p:nvSpPr>
            <p:spPr>
              <a:xfrm>
                <a:off x="1691640" y="1035769"/>
                <a:ext cx="596693" cy="244391"/>
              </a:xfrm>
              <a:custGeom>
                <a:avLst/>
                <a:gdLst>
                  <a:gd name="connsiteX0" fmla="*/ 0 w 596693"/>
                  <a:gd name="connsiteY0" fmla="*/ 24935 h 244391"/>
                  <a:gd name="connsiteX1" fmla="*/ 544068 w 596693"/>
                  <a:gd name="connsiteY1" fmla="*/ 20363 h 244391"/>
                  <a:gd name="connsiteX2" fmla="*/ 580644 w 596693"/>
                  <a:gd name="connsiteY2" fmla="*/ 15791 h 244391"/>
                  <a:gd name="connsiteX3" fmla="*/ 589788 w 596693"/>
                  <a:gd name="connsiteY3" fmla="*/ 244391 h 244391"/>
                </a:gdLst>
                <a:ahLst/>
                <a:cxnLst>
                  <a:cxn ang="0">
                    <a:pos x="connsiteX0" y="connsiteY0"/>
                  </a:cxn>
                  <a:cxn ang="0">
                    <a:pos x="connsiteX1" y="connsiteY1"/>
                  </a:cxn>
                  <a:cxn ang="0">
                    <a:pos x="connsiteX2" y="connsiteY2"/>
                  </a:cxn>
                  <a:cxn ang="0">
                    <a:pos x="connsiteX3" y="connsiteY3"/>
                  </a:cxn>
                </a:cxnLst>
                <a:rect l="l" t="t" r="r" b="b"/>
                <a:pathLst>
                  <a:path w="596693" h="244391">
                    <a:moveTo>
                      <a:pt x="0" y="24935"/>
                    </a:moveTo>
                    <a:lnTo>
                      <a:pt x="544068" y="20363"/>
                    </a:lnTo>
                    <a:cubicBezTo>
                      <a:pt x="640842" y="18839"/>
                      <a:pt x="573024" y="-21547"/>
                      <a:pt x="580644" y="15791"/>
                    </a:cubicBezTo>
                    <a:cubicBezTo>
                      <a:pt x="588264" y="53129"/>
                      <a:pt x="589026" y="148760"/>
                      <a:pt x="589788" y="24439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71" name="Rectangle 70">
              <a:extLst>
                <a:ext uri="{FF2B5EF4-FFF2-40B4-BE49-F238E27FC236}">
                  <a16:creationId xmlns:a16="http://schemas.microsoft.com/office/drawing/2014/main" id="{EA7FB6DB-4D3E-C34F-B598-57558B4128DB}"/>
                </a:ext>
              </a:extLst>
            </p:cNvPr>
            <p:cNvSpPr/>
            <p:nvPr/>
          </p:nvSpPr>
          <p:spPr>
            <a:xfrm>
              <a:off x="1741932" y="1069848"/>
              <a:ext cx="523541" cy="214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74" name="Group 73">
            <a:extLst>
              <a:ext uri="{FF2B5EF4-FFF2-40B4-BE49-F238E27FC236}">
                <a16:creationId xmlns:a16="http://schemas.microsoft.com/office/drawing/2014/main" id="{18D45E69-4D52-854E-8920-21FB01D89468}"/>
              </a:ext>
            </a:extLst>
          </p:cNvPr>
          <p:cNvGrpSpPr/>
          <p:nvPr/>
        </p:nvGrpSpPr>
        <p:grpSpPr>
          <a:xfrm>
            <a:off x="2357793" y="2262373"/>
            <a:ext cx="617220" cy="288321"/>
            <a:chOff x="1682496" y="1035769"/>
            <a:chExt cx="617220" cy="288321"/>
          </a:xfrm>
        </p:grpSpPr>
        <p:grpSp>
          <p:nvGrpSpPr>
            <p:cNvPr id="75" name="Group 74">
              <a:extLst>
                <a:ext uri="{FF2B5EF4-FFF2-40B4-BE49-F238E27FC236}">
                  <a16:creationId xmlns:a16="http://schemas.microsoft.com/office/drawing/2014/main" id="{E461CA4D-2EAB-B745-9933-36EAFED616A5}"/>
                </a:ext>
              </a:extLst>
            </p:cNvPr>
            <p:cNvGrpSpPr/>
            <p:nvPr/>
          </p:nvGrpSpPr>
          <p:grpSpPr>
            <a:xfrm>
              <a:off x="1682496" y="1035769"/>
              <a:ext cx="617220" cy="288321"/>
              <a:chOff x="1682496" y="1035769"/>
              <a:chExt cx="617220" cy="288321"/>
            </a:xfrm>
          </p:grpSpPr>
          <p:sp>
            <p:nvSpPr>
              <p:cNvPr id="77" name="Freeform 76">
                <a:extLst>
                  <a:ext uri="{FF2B5EF4-FFF2-40B4-BE49-F238E27FC236}">
                    <a16:creationId xmlns:a16="http://schemas.microsoft.com/office/drawing/2014/main" id="{A36A7FB2-25F6-AB4C-9054-AE3764D85E65}"/>
                  </a:ext>
                </a:extLst>
              </p:cNvPr>
              <p:cNvSpPr/>
              <p:nvPr/>
            </p:nvSpPr>
            <p:spPr>
              <a:xfrm>
                <a:off x="1682496" y="1065276"/>
                <a:ext cx="617220" cy="258814"/>
              </a:xfrm>
              <a:custGeom>
                <a:avLst/>
                <a:gdLst>
                  <a:gd name="connsiteX0" fmla="*/ 0 w 617220"/>
                  <a:gd name="connsiteY0" fmla="*/ 0 h 258814"/>
                  <a:gd name="connsiteX1" fmla="*/ 18288 w 617220"/>
                  <a:gd name="connsiteY1" fmla="*/ 242316 h 258814"/>
                  <a:gd name="connsiteX2" fmla="*/ 41148 w 617220"/>
                  <a:gd name="connsiteY2" fmla="*/ 237744 h 258814"/>
                  <a:gd name="connsiteX3" fmla="*/ 617220 w 617220"/>
                  <a:gd name="connsiteY3" fmla="*/ 219456 h 258814"/>
                </a:gdLst>
                <a:ahLst/>
                <a:cxnLst>
                  <a:cxn ang="0">
                    <a:pos x="connsiteX0" y="connsiteY0"/>
                  </a:cxn>
                  <a:cxn ang="0">
                    <a:pos x="connsiteX1" y="connsiteY1"/>
                  </a:cxn>
                  <a:cxn ang="0">
                    <a:pos x="connsiteX2" y="connsiteY2"/>
                  </a:cxn>
                  <a:cxn ang="0">
                    <a:pos x="connsiteX3" y="connsiteY3"/>
                  </a:cxn>
                </a:cxnLst>
                <a:rect l="l" t="t" r="r" b="b"/>
                <a:pathLst>
                  <a:path w="617220" h="258814">
                    <a:moveTo>
                      <a:pt x="0" y="0"/>
                    </a:moveTo>
                    <a:cubicBezTo>
                      <a:pt x="5715" y="101346"/>
                      <a:pt x="11430" y="202692"/>
                      <a:pt x="18288" y="242316"/>
                    </a:cubicBezTo>
                    <a:cubicBezTo>
                      <a:pt x="25146" y="281940"/>
                      <a:pt x="41148" y="237744"/>
                      <a:pt x="41148" y="237744"/>
                    </a:cubicBezTo>
                    <a:lnTo>
                      <a:pt x="617220" y="21945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8" name="Freeform 77">
                <a:extLst>
                  <a:ext uri="{FF2B5EF4-FFF2-40B4-BE49-F238E27FC236}">
                    <a16:creationId xmlns:a16="http://schemas.microsoft.com/office/drawing/2014/main" id="{60AB9C8C-8399-9742-88BF-2FD3ACABE16D}"/>
                  </a:ext>
                </a:extLst>
              </p:cNvPr>
              <p:cNvSpPr/>
              <p:nvPr/>
            </p:nvSpPr>
            <p:spPr>
              <a:xfrm>
                <a:off x="1691640" y="1035769"/>
                <a:ext cx="596693" cy="244391"/>
              </a:xfrm>
              <a:custGeom>
                <a:avLst/>
                <a:gdLst>
                  <a:gd name="connsiteX0" fmla="*/ 0 w 596693"/>
                  <a:gd name="connsiteY0" fmla="*/ 24935 h 244391"/>
                  <a:gd name="connsiteX1" fmla="*/ 544068 w 596693"/>
                  <a:gd name="connsiteY1" fmla="*/ 20363 h 244391"/>
                  <a:gd name="connsiteX2" fmla="*/ 580644 w 596693"/>
                  <a:gd name="connsiteY2" fmla="*/ 15791 h 244391"/>
                  <a:gd name="connsiteX3" fmla="*/ 589788 w 596693"/>
                  <a:gd name="connsiteY3" fmla="*/ 244391 h 244391"/>
                </a:gdLst>
                <a:ahLst/>
                <a:cxnLst>
                  <a:cxn ang="0">
                    <a:pos x="connsiteX0" y="connsiteY0"/>
                  </a:cxn>
                  <a:cxn ang="0">
                    <a:pos x="connsiteX1" y="connsiteY1"/>
                  </a:cxn>
                  <a:cxn ang="0">
                    <a:pos x="connsiteX2" y="connsiteY2"/>
                  </a:cxn>
                  <a:cxn ang="0">
                    <a:pos x="connsiteX3" y="connsiteY3"/>
                  </a:cxn>
                </a:cxnLst>
                <a:rect l="l" t="t" r="r" b="b"/>
                <a:pathLst>
                  <a:path w="596693" h="244391">
                    <a:moveTo>
                      <a:pt x="0" y="24935"/>
                    </a:moveTo>
                    <a:lnTo>
                      <a:pt x="544068" y="20363"/>
                    </a:lnTo>
                    <a:cubicBezTo>
                      <a:pt x="640842" y="18839"/>
                      <a:pt x="573024" y="-21547"/>
                      <a:pt x="580644" y="15791"/>
                    </a:cubicBezTo>
                    <a:cubicBezTo>
                      <a:pt x="588264" y="53129"/>
                      <a:pt x="589026" y="148760"/>
                      <a:pt x="589788" y="24439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76" name="Rectangle 75">
              <a:extLst>
                <a:ext uri="{FF2B5EF4-FFF2-40B4-BE49-F238E27FC236}">
                  <a16:creationId xmlns:a16="http://schemas.microsoft.com/office/drawing/2014/main" id="{F650BD31-C9B9-3843-BD94-7B07330D5C0A}"/>
                </a:ext>
              </a:extLst>
            </p:cNvPr>
            <p:cNvSpPr/>
            <p:nvPr/>
          </p:nvSpPr>
          <p:spPr>
            <a:xfrm>
              <a:off x="1741932" y="1069848"/>
              <a:ext cx="523541" cy="214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79" name="TextBox 78">
            <a:extLst>
              <a:ext uri="{FF2B5EF4-FFF2-40B4-BE49-F238E27FC236}">
                <a16:creationId xmlns:a16="http://schemas.microsoft.com/office/drawing/2014/main" id="{9ED23D4A-6CA1-9148-86E6-9555AE66C741}"/>
              </a:ext>
            </a:extLst>
          </p:cNvPr>
          <p:cNvSpPr txBox="1"/>
          <p:nvPr/>
        </p:nvSpPr>
        <p:spPr>
          <a:xfrm>
            <a:off x="2108203" y="2730097"/>
            <a:ext cx="1890261" cy="369332"/>
          </a:xfrm>
          <a:prstGeom prst="rect">
            <a:avLst/>
          </a:prstGeom>
          <a:noFill/>
        </p:spPr>
        <p:txBody>
          <a:bodyPr wrap="none" rtlCol="0">
            <a:spAutoFit/>
          </a:bodyPr>
          <a:lstStyle/>
          <a:p>
            <a:r>
              <a:rPr lang="en-AU" dirty="0">
                <a:latin typeface="AhnbergHand" pitchFamily="2" charset="0"/>
              </a:rPr>
              <a:t>tested servers</a:t>
            </a:r>
          </a:p>
        </p:txBody>
      </p:sp>
      <p:sp>
        <p:nvSpPr>
          <p:cNvPr id="80" name="Freeform 79">
            <a:extLst>
              <a:ext uri="{FF2B5EF4-FFF2-40B4-BE49-F238E27FC236}">
                <a16:creationId xmlns:a16="http://schemas.microsoft.com/office/drawing/2014/main" id="{30C50EF2-7C47-424A-9E70-771C787EFDFE}"/>
              </a:ext>
            </a:extLst>
          </p:cNvPr>
          <p:cNvSpPr/>
          <p:nvPr/>
        </p:nvSpPr>
        <p:spPr>
          <a:xfrm>
            <a:off x="528317" y="1734015"/>
            <a:ext cx="1154928" cy="369343"/>
          </a:xfrm>
          <a:custGeom>
            <a:avLst/>
            <a:gdLst>
              <a:gd name="connsiteX0" fmla="*/ 0 w 1154928"/>
              <a:gd name="connsiteY0" fmla="*/ 369343 h 369343"/>
              <a:gd name="connsiteX1" fmla="*/ 201168 w 1154928"/>
              <a:gd name="connsiteY1" fmla="*/ 17299 h 369343"/>
              <a:gd name="connsiteX2" fmla="*/ 731520 w 1154928"/>
              <a:gd name="connsiteY2" fmla="*/ 63019 h 369343"/>
              <a:gd name="connsiteX3" fmla="*/ 1147572 w 1154928"/>
              <a:gd name="connsiteY3" fmla="*/ 140743 h 369343"/>
              <a:gd name="connsiteX4" fmla="*/ 1005840 w 1154928"/>
              <a:gd name="connsiteY4" fmla="*/ 72163 h 369343"/>
              <a:gd name="connsiteX5" fmla="*/ 1115568 w 1154928"/>
              <a:gd name="connsiteY5" fmla="*/ 140743 h 369343"/>
              <a:gd name="connsiteX6" fmla="*/ 978408 w 1154928"/>
              <a:gd name="connsiteY6" fmla="*/ 172747 h 369343"/>
              <a:gd name="connsiteX7" fmla="*/ 987552 w 1154928"/>
              <a:gd name="connsiteY7" fmla="*/ 181891 h 36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4928" h="369343">
                <a:moveTo>
                  <a:pt x="0" y="369343"/>
                </a:moveTo>
                <a:cubicBezTo>
                  <a:pt x="39624" y="218848"/>
                  <a:pt x="79248" y="68353"/>
                  <a:pt x="201168" y="17299"/>
                </a:cubicBezTo>
                <a:cubicBezTo>
                  <a:pt x="323088" y="-33755"/>
                  <a:pt x="573786" y="42445"/>
                  <a:pt x="731520" y="63019"/>
                </a:cubicBezTo>
                <a:cubicBezTo>
                  <a:pt x="889254" y="83593"/>
                  <a:pt x="1101852" y="139219"/>
                  <a:pt x="1147572" y="140743"/>
                </a:cubicBezTo>
                <a:cubicBezTo>
                  <a:pt x="1193292" y="142267"/>
                  <a:pt x="1011174" y="72163"/>
                  <a:pt x="1005840" y="72163"/>
                </a:cubicBezTo>
                <a:cubicBezTo>
                  <a:pt x="1000506" y="72163"/>
                  <a:pt x="1120140" y="123979"/>
                  <a:pt x="1115568" y="140743"/>
                </a:cubicBezTo>
                <a:cubicBezTo>
                  <a:pt x="1110996" y="157507"/>
                  <a:pt x="999744" y="165889"/>
                  <a:pt x="978408" y="172747"/>
                </a:cubicBezTo>
                <a:cubicBezTo>
                  <a:pt x="957072" y="179605"/>
                  <a:pt x="972312" y="180748"/>
                  <a:pt x="987552" y="181891"/>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81" name="Group 80">
            <a:extLst>
              <a:ext uri="{FF2B5EF4-FFF2-40B4-BE49-F238E27FC236}">
                <a16:creationId xmlns:a16="http://schemas.microsoft.com/office/drawing/2014/main" id="{ADE4C04B-B9E2-DB40-817B-463B2238EA87}"/>
              </a:ext>
            </a:extLst>
          </p:cNvPr>
          <p:cNvGrpSpPr/>
          <p:nvPr/>
        </p:nvGrpSpPr>
        <p:grpSpPr>
          <a:xfrm>
            <a:off x="684344" y="1310265"/>
            <a:ext cx="263154" cy="349022"/>
            <a:chOff x="107343" y="2185261"/>
            <a:chExt cx="1502796" cy="1336729"/>
          </a:xfrm>
        </p:grpSpPr>
        <p:sp>
          <p:nvSpPr>
            <p:cNvPr id="82" name="Freeform 81">
              <a:extLst>
                <a:ext uri="{FF2B5EF4-FFF2-40B4-BE49-F238E27FC236}">
                  <a16:creationId xmlns:a16="http://schemas.microsoft.com/office/drawing/2014/main" id="{538BA324-D25A-8C4E-BC4B-CD5A97D1BC55}"/>
                </a:ext>
              </a:extLst>
            </p:cNvPr>
            <p:cNvSpPr/>
            <p:nvPr/>
          </p:nvSpPr>
          <p:spPr>
            <a:xfrm>
              <a:off x="180609" y="2605662"/>
              <a:ext cx="1323532" cy="916328"/>
            </a:xfrm>
            <a:custGeom>
              <a:avLst/>
              <a:gdLst>
                <a:gd name="connsiteX0" fmla="*/ 0 w 540899"/>
                <a:gd name="connsiteY0" fmla="*/ 74711 h 768493"/>
                <a:gd name="connsiteX1" fmla="*/ 17418 w 540899"/>
                <a:gd name="connsiteY1" fmla="*/ 588517 h 768493"/>
                <a:gd name="connsiteX2" fmla="*/ 17418 w 540899"/>
                <a:gd name="connsiteY2" fmla="*/ 745271 h 768493"/>
                <a:gd name="connsiteX3" fmla="*/ 78378 w 540899"/>
                <a:gd name="connsiteY3" fmla="*/ 762688 h 768493"/>
                <a:gd name="connsiteX4" fmla="*/ 470263 w 540899"/>
                <a:gd name="connsiteY4" fmla="*/ 762688 h 768493"/>
                <a:gd name="connsiteX5" fmla="*/ 531223 w 540899"/>
                <a:gd name="connsiteY5" fmla="*/ 762688 h 768493"/>
                <a:gd name="connsiteX6" fmla="*/ 539932 w 540899"/>
                <a:gd name="connsiteY6" fmla="*/ 684311 h 768493"/>
                <a:gd name="connsiteX7" fmla="*/ 522515 w 540899"/>
                <a:gd name="connsiteY7" fmla="*/ 66002 h 768493"/>
                <a:gd name="connsiteX8" fmla="*/ 478972 w 540899"/>
                <a:gd name="connsiteY8" fmla="*/ 13751 h 768493"/>
                <a:gd name="connsiteX9" fmla="*/ 95795 w 540899"/>
                <a:gd name="connsiteY9" fmla="*/ 31168 h 768493"/>
                <a:gd name="connsiteX10" fmla="*/ 60960 w 540899"/>
                <a:gd name="connsiteY10" fmla="*/ 22460 h 76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0899" h="768493">
                  <a:moveTo>
                    <a:pt x="0" y="74711"/>
                  </a:moveTo>
                  <a:cubicBezTo>
                    <a:pt x="7257" y="275734"/>
                    <a:pt x="14515" y="476757"/>
                    <a:pt x="17418" y="588517"/>
                  </a:cubicBezTo>
                  <a:cubicBezTo>
                    <a:pt x="20321" y="700277"/>
                    <a:pt x="7258" y="716242"/>
                    <a:pt x="17418" y="745271"/>
                  </a:cubicBezTo>
                  <a:cubicBezTo>
                    <a:pt x="27578" y="774300"/>
                    <a:pt x="2904" y="759785"/>
                    <a:pt x="78378" y="762688"/>
                  </a:cubicBezTo>
                  <a:cubicBezTo>
                    <a:pt x="153852" y="765591"/>
                    <a:pt x="470263" y="762688"/>
                    <a:pt x="470263" y="762688"/>
                  </a:cubicBezTo>
                  <a:cubicBezTo>
                    <a:pt x="545737" y="762688"/>
                    <a:pt x="519611" y="775751"/>
                    <a:pt x="531223" y="762688"/>
                  </a:cubicBezTo>
                  <a:cubicBezTo>
                    <a:pt x="542835" y="749625"/>
                    <a:pt x="541383" y="800425"/>
                    <a:pt x="539932" y="684311"/>
                  </a:cubicBezTo>
                  <a:cubicBezTo>
                    <a:pt x="538481" y="568197"/>
                    <a:pt x="532675" y="177762"/>
                    <a:pt x="522515" y="66002"/>
                  </a:cubicBezTo>
                  <a:cubicBezTo>
                    <a:pt x="512355" y="-45758"/>
                    <a:pt x="550092" y="19557"/>
                    <a:pt x="478972" y="13751"/>
                  </a:cubicBezTo>
                  <a:cubicBezTo>
                    <a:pt x="407852" y="7945"/>
                    <a:pt x="165464" y="29716"/>
                    <a:pt x="95795" y="31168"/>
                  </a:cubicBezTo>
                  <a:cubicBezTo>
                    <a:pt x="26126" y="32619"/>
                    <a:pt x="60960" y="22460"/>
                    <a:pt x="60960" y="2246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3" name="Freeform 82">
              <a:extLst>
                <a:ext uri="{FF2B5EF4-FFF2-40B4-BE49-F238E27FC236}">
                  <a16:creationId xmlns:a16="http://schemas.microsoft.com/office/drawing/2014/main" id="{797F1AB7-2C83-8440-B480-B853DB8812E3}"/>
                </a:ext>
              </a:extLst>
            </p:cNvPr>
            <p:cNvSpPr/>
            <p:nvPr/>
          </p:nvSpPr>
          <p:spPr>
            <a:xfrm>
              <a:off x="168544" y="2185261"/>
              <a:ext cx="1346435" cy="612302"/>
            </a:xfrm>
            <a:custGeom>
              <a:avLst/>
              <a:gdLst>
                <a:gd name="connsiteX0" fmla="*/ 5027 w 550259"/>
                <a:gd name="connsiteY0" fmla="*/ 222133 h 222133"/>
                <a:gd name="connsiteX1" fmla="*/ 5027 w 550259"/>
                <a:gd name="connsiteY1" fmla="*/ 13128 h 222133"/>
                <a:gd name="connsiteX2" fmla="*/ 57278 w 550259"/>
                <a:gd name="connsiteY2" fmla="*/ 21836 h 222133"/>
                <a:gd name="connsiteX3" fmla="*/ 518833 w 550259"/>
                <a:gd name="connsiteY3" fmla="*/ 21836 h 222133"/>
                <a:gd name="connsiteX4" fmla="*/ 510124 w 550259"/>
                <a:gd name="connsiteY4" fmla="*/ 47962 h 222133"/>
                <a:gd name="connsiteX5" fmla="*/ 518833 w 550259"/>
                <a:gd name="connsiteY5" fmla="*/ 196008 h 22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222133">
                  <a:moveTo>
                    <a:pt x="5027" y="222133"/>
                  </a:moveTo>
                  <a:cubicBezTo>
                    <a:pt x="673" y="134322"/>
                    <a:pt x="-3681" y="46511"/>
                    <a:pt x="5027" y="13128"/>
                  </a:cubicBezTo>
                  <a:cubicBezTo>
                    <a:pt x="13735" y="-20255"/>
                    <a:pt x="-28356" y="20385"/>
                    <a:pt x="57278" y="21836"/>
                  </a:cubicBezTo>
                  <a:cubicBezTo>
                    <a:pt x="142912" y="23287"/>
                    <a:pt x="443359" y="17482"/>
                    <a:pt x="518833" y="21836"/>
                  </a:cubicBezTo>
                  <a:cubicBezTo>
                    <a:pt x="594307" y="26190"/>
                    <a:pt x="510124" y="18933"/>
                    <a:pt x="510124" y="47962"/>
                  </a:cubicBezTo>
                  <a:cubicBezTo>
                    <a:pt x="510124" y="76991"/>
                    <a:pt x="518833" y="196008"/>
                    <a:pt x="518833" y="196008"/>
                  </a:cubicBezTo>
                </a:path>
              </a:pathLst>
            </a:cu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4" name="Freeform 83">
              <a:extLst>
                <a:ext uri="{FF2B5EF4-FFF2-40B4-BE49-F238E27FC236}">
                  <a16:creationId xmlns:a16="http://schemas.microsoft.com/office/drawing/2014/main" id="{9AD5C425-3509-0D45-BECD-269AD09BFF6D}"/>
                </a:ext>
              </a:extLst>
            </p:cNvPr>
            <p:cNvSpPr/>
            <p:nvPr/>
          </p:nvSpPr>
          <p:spPr>
            <a:xfrm>
              <a:off x="107343" y="2450533"/>
              <a:ext cx="1502796" cy="402507"/>
            </a:xfrm>
            <a:custGeom>
              <a:avLst/>
              <a:gdLst>
                <a:gd name="connsiteX0" fmla="*/ 11989 w 557971"/>
                <a:gd name="connsiteY0" fmla="*/ 0 h 146023"/>
                <a:gd name="connsiteX1" fmla="*/ 29406 w 557971"/>
                <a:gd name="connsiteY1" fmla="*/ 139337 h 146023"/>
                <a:gd name="connsiteX2" fmla="*/ 38115 w 557971"/>
                <a:gd name="connsiteY2" fmla="*/ 121920 h 146023"/>
                <a:gd name="connsiteX3" fmla="*/ 525795 w 557971"/>
                <a:gd name="connsiteY3" fmla="*/ 104503 h 146023"/>
                <a:gd name="connsiteX4" fmla="*/ 508377 w 557971"/>
                <a:gd name="connsiteY4" fmla="*/ 104503 h 146023"/>
                <a:gd name="connsiteX5" fmla="*/ 482252 w 557971"/>
                <a:gd name="connsiteY5" fmla="*/ 8708 h 146023"/>
                <a:gd name="connsiteX6" fmla="*/ 482252 w 557971"/>
                <a:gd name="connsiteY6" fmla="*/ 8708 h 146023"/>
                <a:gd name="connsiteX7" fmla="*/ 99075 w 557971"/>
                <a:gd name="connsiteY7" fmla="*/ 8708 h 14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7971" h="146023">
                  <a:moveTo>
                    <a:pt x="11989" y="0"/>
                  </a:moveTo>
                  <a:cubicBezTo>
                    <a:pt x="18520" y="59508"/>
                    <a:pt x="25052" y="119017"/>
                    <a:pt x="29406" y="139337"/>
                  </a:cubicBezTo>
                  <a:cubicBezTo>
                    <a:pt x="33760" y="159657"/>
                    <a:pt x="-44616" y="127726"/>
                    <a:pt x="38115" y="121920"/>
                  </a:cubicBezTo>
                  <a:cubicBezTo>
                    <a:pt x="120846" y="116114"/>
                    <a:pt x="447418" y="107406"/>
                    <a:pt x="525795" y="104503"/>
                  </a:cubicBezTo>
                  <a:cubicBezTo>
                    <a:pt x="604172" y="101600"/>
                    <a:pt x="515634" y="120469"/>
                    <a:pt x="508377" y="104503"/>
                  </a:cubicBezTo>
                  <a:cubicBezTo>
                    <a:pt x="501120" y="88537"/>
                    <a:pt x="482252" y="8708"/>
                    <a:pt x="482252" y="8708"/>
                  </a:cubicBezTo>
                  <a:lnTo>
                    <a:pt x="482252" y="8708"/>
                  </a:lnTo>
                  <a:lnTo>
                    <a:pt x="99075" y="8708"/>
                  </a:lnTo>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5" name="Freeform 84">
              <a:extLst>
                <a:ext uri="{FF2B5EF4-FFF2-40B4-BE49-F238E27FC236}">
                  <a16:creationId xmlns:a16="http://schemas.microsoft.com/office/drawing/2014/main" id="{8C3A1391-77A2-A145-9944-B895F3F28954}"/>
                </a:ext>
              </a:extLst>
            </p:cNvPr>
            <p:cNvSpPr/>
            <p:nvPr/>
          </p:nvSpPr>
          <p:spPr>
            <a:xfrm>
              <a:off x="253739" y="3073531"/>
              <a:ext cx="1168409" cy="8624"/>
            </a:xfrm>
            <a:custGeom>
              <a:avLst/>
              <a:gdLst>
                <a:gd name="connsiteX0" fmla="*/ 0 w 906449"/>
                <a:gd name="connsiteY0" fmla="*/ 0 h 7951"/>
                <a:gd name="connsiteX1" fmla="*/ 524786 w 906449"/>
                <a:gd name="connsiteY1" fmla="*/ 0 h 7951"/>
                <a:gd name="connsiteX2" fmla="*/ 906449 w 906449"/>
                <a:gd name="connsiteY2" fmla="*/ 7951 h 7951"/>
              </a:gdLst>
              <a:ahLst/>
              <a:cxnLst>
                <a:cxn ang="0">
                  <a:pos x="connsiteX0" y="connsiteY0"/>
                </a:cxn>
                <a:cxn ang="0">
                  <a:pos x="connsiteX1" y="connsiteY1"/>
                </a:cxn>
                <a:cxn ang="0">
                  <a:pos x="connsiteX2" y="connsiteY2"/>
                </a:cxn>
              </a:cxnLst>
              <a:rect l="l" t="t" r="r" b="b"/>
              <a:pathLst>
                <a:path w="906449" h="7951">
                  <a:moveTo>
                    <a:pt x="0" y="0"/>
                  </a:moveTo>
                  <a:lnTo>
                    <a:pt x="524786" y="0"/>
                  </a:lnTo>
                  <a:cubicBezTo>
                    <a:pt x="675861" y="1325"/>
                    <a:pt x="906449" y="7951"/>
                    <a:pt x="906449" y="795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6" name="Rectangle 85">
              <a:extLst>
                <a:ext uri="{FF2B5EF4-FFF2-40B4-BE49-F238E27FC236}">
                  <a16:creationId xmlns:a16="http://schemas.microsoft.com/office/drawing/2014/main" id="{5C37231B-DEA9-FB44-A870-0982C45CD342}"/>
                </a:ext>
              </a:extLst>
            </p:cNvPr>
            <p:cNvSpPr/>
            <p:nvPr/>
          </p:nvSpPr>
          <p:spPr>
            <a:xfrm>
              <a:off x="1504141" y="2677603"/>
              <a:ext cx="105998" cy="1199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87" name="Freeform 86">
            <a:extLst>
              <a:ext uri="{FF2B5EF4-FFF2-40B4-BE49-F238E27FC236}">
                <a16:creationId xmlns:a16="http://schemas.microsoft.com/office/drawing/2014/main" id="{2870E8ED-A3CB-D34F-B2AA-696AE7ADD1B4}"/>
              </a:ext>
            </a:extLst>
          </p:cNvPr>
          <p:cNvSpPr/>
          <p:nvPr/>
        </p:nvSpPr>
        <p:spPr>
          <a:xfrm>
            <a:off x="616701" y="1919040"/>
            <a:ext cx="1141195" cy="389614"/>
          </a:xfrm>
          <a:custGeom>
            <a:avLst/>
            <a:gdLst>
              <a:gd name="connsiteX0" fmla="*/ 1134375 w 1141195"/>
              <a:gd name="connsiteY0" fmla="*/ 10344 h 389614"/>
              <a:gd name="connsiteX1" fmla="*/ 1088655 w 1141195"/>
              <a:gd name="connsiteY1" fmla="*/ 46920 h 389614"/>
              <a:gd name="connsiteX2" fmla="*/ 745755 w 1141195"/>
              <a:gd name="connsiteY2" fmla="*/ 380676 h 389614"/>
              <a:gd name="connsiteX3" fmla="*/ 46239 w 1141195"/>
              <a:gd name="connsiteY3" fmla="*/ 289236 h 389614"/>
              <a:gd name="connsiteX4" fmla="*/ 165111 w 1141195"/>
              <a:gd name="connsiteY4" fmla="*/ 238944 h 389614"/>
              <a:gd name="connsiteX5" fmla="*/ 5091 w 1141195"/>
              <a:gd name="connsiteY5" fmla="*/ 289236 h 389614"/>
              <a:gd name="connsiteX6" fmla="*/ 55383 w 1141195"/>
              <a:gd name="connsiteY6" fmla="*/ 380676 h 38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1195" h="389614">
                <a:moveTo>
                  <a:pt x="1134375" y="10344"/>
                </a:moveTo>
                <a:cubicBezTo>
                  <a:pt x="1143900" y="-2229"/>
                  <a:pt x="1153425" y="-14802"/>
                  <a:pt x="1088655" y="46920"/>
                </a:cubicBezTo>
                <a:cubicBezTo>
                  <a:pt x="1023885" y="108642"/>
                  <a:pt x="919491" y="340290"/>
                  <a:pt x="745755" y="380676"/>
                </a:cubicBezTo>
                <a:cubicBezTo>
                  <a:pt x="572019" y="421062"/>
                  <a:pt x="143013" y="312858"/>
                  <a:pt x="46239" y="289236"/>
                </a:cubicBezTo>
                <a:cubicBezTo>
                  <a:pt x="-50535" y="265614"/>
                  <a:pt x="171969" y="238944"/>
                  <a:pt x="165111" y="238944"/>
                </a:cubicBezTo>
                <a:cubicBezTo>
                  <a:pt x="158253" y="238944"/>
                  <a:pt x="23379" y="265614"/>
                  <a:pt x="5091" y="289236"/>
                </a:cubicBezTo>
                <a:cubicBezTo>
                  <a:pt x="-13197" y="312858"/>
                  <a:pt x="21093" y="346767"/>
                  <a:pt x="55383" y="380676"/>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8" name="TextBox 87">
            <a:extLst>
              <a:ext uri="{FF2B5EF4-FFF2-40B4-BE49-F238E27FC236}">
                <a16:creationId xmlns:a16="http://schemas.microsoft.com/office/drawing/2014/main" id="{FBED7B83-5A06-BC41-80A9-C0BAB09767B4}"/>
              </a:ext>
            </a:extLst>
          </p:cNvPr>
          <p:cNvSpPr txBox="1"/>
          <p:nvPr/>
        </p:nvSpPr>
        <p:spPr>
          <a:xfrm>
            <a:off x="1452537" y="2354364"/>
            <a:ext cx="292068" cy="369332"/>
          </a:xfrm>
          <a:prstGeom prst="rect">
            <a:avLst/>
          </a:prstGeom>
          <a:noFill/>
        </p:spPr>
        <p:txBody>
          <a:bodyPr wrap="none" rtlCol="0">
            <a:spAutoFit/>
          </a:bodyPr>
          <a:lstStyle/>
          <a:p>
            <a:r>
              <a:rPr lang="en-AU" dirty="0">
                <a:solidFill>
                  <a:srgbClr val="FF0000"/>
                </a:solidFill>
              </a:rPr>
              <a:t>?</a:t>
            </a:r>
          </a:p>
        </p:txBody>
      </p:sp>
      <p:sp>
        <p:nvSpPr>
          <p:cNvPr id="89" name="TextBox 88">
            <a:extLst>
              <a:ext uri="{FF2B5EF4-FFF2-40B4-BE49-F238E27FC236}">
                <a16:creationId xmlns:a16="http://schemas.microsoft.com/office/drawing/2014/main" id="{12A99CAE-8DAE-3148-9E7C-1F4AC80D29BC}"/>
              </a:ext>
            </a:extLst>
          </p:cNvPr>
          <p:cNvSpPr txBox="1"/>
          <p:nvPr/>
        </p:nvSpPr>
        <p:spPr>
          <a:xfrm>
            <a:off x="-71656" y="885255"/>
            <a:ext cx="1214821" cy="369332"/>
          </a:xfrm>
          <a:prstGeom prst="rect">
            <a:avLst/>
          </a:prstGeom>
          <a:noFill/>
        </p:spPr>
        <p:txBody>
          <a:bodyPr wrap="square" rtlCol="0">
            <a:spAutoFit/>
          </a:bodyPr>
          <a:lstStyle/>
          <a:p>
            <a:pPr algn="ctr"/>
            <a:r>
              <a:rPr lang="en-AU" sz="900" dirty="0">
                <a:solidFill>
                  <a:srgbClr val="FF0000"/>
                </a:solidFill>
                <a:latin typeface="AhnbergHand" pitchFamily="2" charset="0"/>
              </a:rPr>
              <a:t>Request (with EH options)</a:t>
            </a:r>
          </a:p>
        </p:txBody>
      </p:sp>
      <p:sp>
        <p:nvSpPr>
          <p:cNvPr id="90" name="TextBox 89">
            <a:extLst>
              <a:ext uri="{FF2B5EF4-FFF2-40B4-BE49-F238E27FC236}">
                <a16:creationId xmlns:a16="http://schemas.microsoft.com/office/drawing/2014/main" id="{5A393EB0-7FAF-0741-A289-4E8A2A31CC5B}"/>
              </a:ext>
            </a:extLst>
          </p:cNvPr>
          <p:cNvSpPr txBox="1"/>
          <p:nvPr/>
        </p:nvSpPr>
        <p:spPr>
          <a:xfrm>
            <a:off x="3715170" y="492772"/>
            <a:ext cx="4718851" cy="1815882"/>
          </a:xfrm>
          <a:prstGeom prst="rect">
            <a:avLst/>
          </a:prstGeom>
          <a:noFill/>
        </p:spPr>
        <p:txBody>
          <a:bodyPr wrap="square" rtlCol="0">
            <a:spAutoFit/>
          </a:bodyPr>
          <a:lstStyle/>
          <a:p>
            <a:r>
              <a:rPr lang="en-AU" sz="1400" b="1" dirty="0"/>
              <a:t>June 2016</a:t>
            </a:r>
          </a:p>
          <a:p>
            <a:endParaRPr lang="en-AU" sz="1400" dirty="0"/>
          </a:p>
          <a:p>
            <a:r>
              <a:rPr lang="en-AU" sz="1400" dirty="0"/>
              <a:t>One-to-many test sending sets of well-known servers requests where EH options are added to the outbound packets</a:t>
            </a:r>
          </a:p>
          <a:p>
            <a:endParaRPr lang="en-AU" sz="1400" dirty="0"/>
          </a:p>
          <a:p>
            <a:r>
              <a:rPr lang="en-AU" sz="1400" dirty="0"/>
              <a:t>The test is whether or not the server sends a response</a:t>
            </a:r>
          </a:p>
          <a:p>
            <a:endParaRPr lang="en-AU" sz="1400" dirty="0"/>
          </a:p>
          <a:p>
            <a:r>
              <a:rPr lang="en-AU" sz="1400" dirty="0"/>
              <a:t>Tested Destination Options, Hop-by-hop and Fragments</a:t>
            </a:r>
          </a:p>
        </p:txBody>
      </p:sp>
      <p:pic>
        <p:nvPicPr>
          <p:cNvPr id="92" name="Picture 91">
            <a:extLst>
              <a:ext uri="{FF2B5EF4-FFF2-40B4-BE49-F238E27FC236}">
                <a16:creationId xmlns:a16="http://schemas.microsoft.com/office/drawing/2014/main" id="{38676397-D694-FA4A-B7A5-98FF07F2ADA3}"/>
              </a:ext>
            </a:extLst>
          </p:cNvPr>
          <p:cNvPicPr>
            <a:picLocks noChangeAspect="1"/>
          </p:cNvPicPr>
          <p:nvPr/>
        </p:nvPicPr>
        <p:blipFill>
          <a:blip r:embed="rId2"/>
          <a:stretch>
            <a:fillRect/>
          </a:stretch>
        </p:blipFill>
        <p:spPr>
          <a:xfrm>
            <a:off x="2108203" y="3099429"/>
            <a:ext cx="5958267" cy="1920106"/>
          </a:xfrm>
          <a:prstGeom prst="rect">
            <a:avLst/>
          </a:prstGeom>
        </p:spPr>
      </p:pic>
    </p:spTree>
    <p:extLst>
      <p:ext uri="{BB962C8B-B14F-4D97-AF65-F5344CB8AC3E}">
        <p14:creationId xmlns:p14="http://schemas.microsoft.com/office/powerpoint/2010/main" val="4146665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3170" y="205363"/>
            <a:ext cx="6843540" cy="523220"/>
          </a:xfrm>
          <a:prstGeom prst="rect">
            <a:avLst/>
          </a:prstGeom>
          <a:noFill/>
        </p:spPr>
        <p:txBody>
          <a:bodyPr wrap="none" rtlCol="0">
            <a:spAutoFit/>
          </a:bodyPr>
          <a:lstStyle/>
          <a:p>
            <a:r>
              <a:rPr lang="en-US" sz="2800" dirty="0">
                <a:solidFill>
                  <a:schemeClr val="accent4">
                    <a:lumMod val="50000"/>
                  </a:schemeClr>
                </a:solidFill>
                <a:latin typeface="Powderfinger Type" charset="0"/>
                <a:ea typeface="Powderfinger Type" charset="0"/>
                <a:cs typeface="Powderfinger Type" charset="0"/>
              </a:rPr>
              <a:t>IPv6 EH Fragmentation Handling </a:t>
            </a:r>
          </a:p>
        </p:txBody>
      </p:sp>
      <p:sp>
        <p:nvSpPr>
          <p:cNvPr id="3" name="TextBox 2"/>
          <p:cNvSpPr txBox="1"/>
          <p:nvPr/>
        </p:nvSpPr>
        <p:spPr>
          <a:xfrm>
            <a:off x="985963" y="869858"/>
            <a:ext cx="7189968" cy="2862322"/>
          </a:xfrm>
          <a:prstGeom prst="rect">
            <a:avLst/>
          </a:prstGeom>
          <a:noFill/>
        </p:spPr>
        <p:txBody>
          <a:bodyPr wrap="square" rtlCol="0">
            <a:spAutoFit/>
          </a:bodyPr>
          <a:lstStyle/>
          <a:p>
            <a:r>
              <a:rPr lang="en-US" dirty="0">
                <a:ea typeface="AhnbergHand" charset="0"/>
                <a:cs typeface="AhnbergHand" charset="0"/>
              </a:rPr>
              <a:t>There is a lot of “drop” </a:t>
            </a:r>
            <a:r>
              <a:rPr lang="en-US" dirty="0" err="1">
                <a:ea typeface="AhnbergHand" charset="0"/>
                <a:cs typeface="AhnbergHand" charset="0"/>
              </a:rPr>
              <a:t>behaviour</a:t>
            </a:r>
            <a:r>
              <a:rPr lang="en-US" dirty="0">
                <a:ea typeface="AhnbergHand" charset="0"/>
                <a:cs typeface="AhnbergHand" charset="0"/>
              </a:rPr>
              <a:t> in the IPv6 Internet for Fragmentation Extension headers</a:t>
            </a:r>
          </a:p>
          <a:p>
            <a:pPr lvl="1"/>
            <a:r>
              <a:rPr lang="en-US" dirty="0">
                <a:ea typeface="AhnbergHand" charset="0"/>
                <a:cs typeface="AhnbergHand" charset="0"/>
              </a:rPr>
              <a:t>RFC7872 </a:t>
            </a:r>
            <a:r>
              <a:rPr lang="mr-IN" dirty="0">
                <a:ea typeface="AhnbergHand" charset="0"/>
                <a:cs typeface="AhnbergHand" charset="0"/>
              </a:rPr>
              <a:t>–</a:t>
            </a:r>
            <a:r>
              <a:rPr lang="en-US" dirty="0">
                <a:ea typeface="AhnbergHand" charset="0"/>
                <a:cs typeface="AhnbergHand" charset="0"/>
              </a:rPr>
              <a:t> recorded EH packet drop rates of 30% - 55%</a:t>
            </a:r>
          </a:p>
          <a:p>
            <a:endParaRPr lang="en-US" dirty="0">
              <a:ea typeface="AhnbergHand" charset="0"/>
              <a:cs typeface="AhnbergHand" charset="0"/>
            </a:endParaRPr>
          </a:p>
          <a:p>
            <a:r>
              <a:rPr lang="en-US" dirty="0">
                <a:ea typeface="AhnbergHand" charset="0"/>
                <a:cs typeface="AhnbergHand" charset="0"/>
              </a:rPr>
              <a:t>But sending fragmented queries to servers is not all that common </a:t>
            </a:r>
            <a:r>
              <a:rPr lang="mr-IN" dirty="0">
                <a:ea typeface="AhnbergHand" charset="0"/>
                <a:cs typeface="AhnbergHand" charset="0"/>
              </a:rPr>
              <a:t>–</a:t>
            </a:r>
            <a:r>
              <a:rPr lang="en-US" dirty="0">
                <a:ea typeface="AhnbergHand" charset="0"/>
                <a:cs typeface="AhnbergHand" charset="0"/>
              </a:rPr>
              <a:t> the reverse situation of big responses is more common</a:t>
            </a:r>
          </a:p>
          <a:p>
            <a:endParaRPr lang="en-US" dirty="0">
              <a:ea typeface="AhnbergHand" charset="0"/>
              <a:cs typeface="AhnbergHand" charset="0"/>
            </a:endParaRPr>
          </a:p>
          <a:p>
            <a:r>
              <a:rPr lang="en-US" dirty="0">
                <a:ea typeface="AhnbergHand" charset="0"/>
                <a:cs typeface="AhnbergHand" charset="0"/>
              </a:rPr>
              <a:t>So what about sending fragmented packets BACK from servers </a:t>
            </a:r>
            <a:r>
              <a:rPr lang="mr-IN" dirty="0">
                <a:ea typeface="AhnbergHand" charset="0"/>
                <a:cs typeface="AhnbergHand" charset="0"/>
              </a:rPr>
              <a:t>–</a:t>
            </a:r>
            <a:r>
              <a:rPr lang="en-US" dirty="0">
                <a:ea typeface="AhnbergHand" charset="0"/>
                <a:cs typeface="AhnbergHand" charset="0"/>
              </a:rPr>
              <a:t> what’s the drop rate of the reverse case?</a:t>
            </a:r>
          </a:p>
          <a:p>
            <a:endParaRPr lang="en-US" dirty="0">
              <a:ea typeface="AhnbergHand" charset="0"/>
              <a:cs typeface="AhnbergHand" charset="0"/>
            </a:endParaRPr>
          </a:p>
        </p:txBody>
      </p:sp>
    </p:spTree>
    <p:extLst>
      <p:ext uri="{BB962C8B-B14F-4D97-AF65-F5344CB8AC3E}">
        <p14:creationId xmlns:p14="http://schemas.microsoft.com/office/powerpoint/2010/main" val="1740072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lumMod val="50000"/>
                  </a:schemeClr>
                </a:solidFill>
                <a:latin typeface="Powderfinger Type" charset="0"/>
                <a:ea typeface="Powderfinger Type" charset="0"/>
                <a:cs typeface="Powderfinger Type" charset="0"/>
              </a:rPr>
              <a:t>Our Measurement Approach</a:t>
            </a:r>
          </a:p>
        </p:txBody>
      </p:sp>
      <p:sp>
        <p:nvSpPr>
          <p:cNvPr id="3" name="Content Placeholder 2"/>
          <p:cNvSpPr>
            <a:spLocks noGrp="1"/>
          </p:cNvSpPr>
          <p:nvPr>
            <p:ph idx="1"/>
          </p:nvPr>
        </p:nvSpPr>
        <p:spPr/>
        <p:txBody>
          <a:bodyPr>
            <a:normAutofit/>
          </a:bodyPr>
          <a:lstStyle/>
          <a:p>
            <a:pPr marL="0" indent="0">
              <a:buNone/>
            </a:pPr>
            <a:r>
              <a:rPr lang="en-US"/>
              <a:t>We use an Online Ad platform to enroll endpoints to attempt to resolve a set of DNS names:</a:t>
            </a:r>
          </a:p>
          <a:p>
            <a:pPr lvl="1"/>
            <a:r>
              <a:rPr lang="en-US"/>
              <a:t>Each endpoint is provided with a unique name string (to eliminate the effects of DNS caching)</a:t>
            </a:r>
          </a:p>
          <a:p>
            <a:pPr lvl="1"/>
            <a:r>
              <a:rPr lang="en-US"/>
              <a:t>The DNS name is served from our authoritative servers</a:t>
            </a:r>
          </a:p>
          <a:p>
            <a:pPr lvl="1"/>
            <a:r>
              <a:rPr lang="en-US"/>
              <a:t>Resolving the DNS name requires the user’s DNS resolvers to receive a fragmented IPv6 packet</a:t>
            </a:r>
          </a:p>
        </p:txBody>
      </p:sp>
      <p:grpSp>
        <p:nvGrpSpPr>
          <p:cNvPr id="4" name="Group 3">
            <a:extLst>
              <a:ext uri="{FF2B5EF4-FFF2-40B4-BE49-F238E27FC236}">
                <a16:creationId xmlns:a16="http://schemas.microsoft.com/office/drawing/2014/main" id="{9A123D6D-FBCC-4D45-ACC7-0FFE40770120}"/>
              </a:ext>
            </a:extLst>
          </p:cNvPr>
          <p:cNvGrpSpPr/>
          <p:nvPr/>
        </p:nvGrpSpPr>
        <p:grpSpPr>
          <a:xfrm>
            <a:off x="3603198" y="4065526"/>
            <a:ext cx="92228" cy="255401"/>
            <a:chOff x="662152" y="3310759"/>
            <a:chExt cx="349032" cy="956441"/>
          </a:xfrm>
        </p:grpSpPr>
        <p:sp>
          <p:nvSpPr>
            <p:cNvPr id="5" name="Freeform 4">
              <a:extLst>
                <a:ext uri="{FF2B5EF4-FFF2-40B4-BE49-F238E27FC236}">
                  <a16:creationId xmlns:a16="http://schemas.microsoft.com/office/drawing/2014/main" id="{C05D200F-E42C-744B-BA33-16D32A9C5F1D}"/>
                </a:ext>
              </a:extLst>
            </p:cNvPr>
            <p:cNvSpPr/>
            <p:nvPr/>
          </p:nvSpPr>
          <p:spPr>
            <a:xfrm>
              <a:off x="729410" y="3310759"/>
              <a:ext cx="281774" cy="269776"/>
            </a:xfrm>
            <a:custGeom>
              <a:avLst/>
              <a:gdLst>
                <a:gd name="connsiteX0" fmla="*/ 100907 w 281774"/>
                <a:gd name="connsiteY0" fmla="*/ 0 h 269776"/>
                <a:gd name="connsiteX1" fmla="*/ 6314 w 281774"/>
                <a:gd name="connsiteY1" fmla="*/ 231227 h 269776"/>
                <a:gd name="connsiteX2" fmla="*/ 258562 w 281774"/>
                <a:gd name="connsiteY2" fmla="*/ 262758 h 269776"/>
                <a:gd name="connsiteX3" fmla="*/ 258562 w 281774"/>
                <a:gd name="connsiteY3" fmla="*/ 157655 h 269776"/>
                <a:gd name="connsiteX4" fmla="*/ 153459 w 281774"/>
                <a:gd name="connsiteY4" fmla="*/ 63062 h 269776"/>
                <a:gd name="connsiteX5" fmla="*/ 174480 w 281774"/>
                <a:gd name="connsiteY5" fmla="*/ 63062 h 269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774" h="269776">
                  <a:moveTo>
                    <a:pt x="100907" y="0"/>
                  </a:moveTo>
                  <a:cubicBezTo>
                    <a:pt x="40472" y="93717"/>
                    <a:pt x="-19962" y="187434"/>
                    <a:pt x="6314" y="231227"/>
                  </a:cubicBezTo>
                  <a:cubicBezTo>
                    <a:pt x="32590" y="275020"/>
                    <a:pt x="216521" y="275020"/>
                    <a:pt x="258562" y="262758"/>
                  </a:cubicBezTo>
                  <a:cubicBezTo>
                    <a:pt x="300603" y="250496"/>
                    <a:pt x="276079" y="190938"/>
                    <a:pt x="258562" y="157655"/>
                  </a:cubicBezTo>
                  <a:cubicBezTo>
                    <a:pt x="241045" y="124372"/>
                    <a:pt x="167473" y="78827"/>
                    <a:pt x="153459" y="63062"/>
                  </a:cubicBezTo>
                  <a:cubicBezTo>
                    <a:pt x="139445" y="47297"/>
                    <a:pt x="156962" y="55179"/>
                    <a:pt x="174480" y="6306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Freeform 5">
              <a:extLst>
                <a:ext uri="{FF2B5EF4-FFF2-40B4-BE49-F238E27FC236}">
                  <a16:creationId xmlns:a16="http://schemas.microsoft.com/office/drawing/2014/main" id="{D79A8DD2-278B-D149-89C7-AAA87509B883}"/>
                </a:ext>
              </a:extLst>
            </p:cNvPr>
            <p:cNvSpPr/>
            <p:nvPr/>
          </p:nvSpPr>
          <p:spPr>
            <a:xfrm>
              <a:off x="714685" y="3626069"/>
              <a:ext cx="294308" cy="641131"/>
            </a:xfrm>
            <a:custGeom>
              <a:avLst/>
              <a:gdLst>
                <a:gd name="connsiteX0" fmla="*/ 136653 w 294308"/>
                <a:gd name="connsiteY0" fmla="*/ 0 h 641131"/>
                <a:gd name="connsiteX1" fmla="*/ 147163 w 294308"/>
                <a:gd name="connsiteY1" fmla="*/ 430924 h 641131"/>
                <a:gd name="connsiteX2" fmla="*/ 18 w 294308"/>
                <a:gd name="connsiteY2" fmla="*/ 641131 h 641131"/>
                <a:gd name="connsiteX3" fmla="*/ 157674 w 294308"/>
                <a:gd name="connsiteY3" fmla="*/ 430924 h 641131"/>
                <a:gd name="connsiteX4" fmla="*/ 294308 w 294308"/>
                <a:gd name="connsiteY4" fmla="*/ 578069 h 641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308" h="641131">
                  <a:moveTo>
                    <a:pt x="136653" y="0"/>
                  </a:moveTo>
                  <a:cubicBezTo>
                    <a:pt x="153294" y="162034"/>
                    <a:pt x="169935" y="324069"/>
                    <a:pt x="147163" y="430924"/>
                  </a:cubicBezTo>
                  <a:cubicBezTo>
                    <a:pt x="124391" y="537779"/>
                    <a:pt x="-1734" y="641131"/>
                    <a:pt x="18" y="641131"/>
                  </a:cubicBezTo>
                  <a:cubicBezTo>
                    <a:pt x="1770" y="641131"/>
                    <a:pt x="108626" y="441434"/>
                    <a:pt x="157674" y="430924"/>
                  </a:cubicBezTo>
                  <a:cubicBezTo>
                    <a:pt x="206722" y="420414"/>
                    <a:pt x="250515" y="499241"/>
                    <a:pt x="294308" y="57806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Freeform 6">
              <a:extLst>
                <a:ext uri="{FF2B5EF4-FFF2-40B4-BE49-F238E27FC236}">
                  <a16:creationId xmlns:a16="http://schemas.microsoft.com/office/drawing/2014/main" id="{D7371012-FE62-8D49-8A6A-C07F26484EAF}"/>
                </a:ext>
              </a:extLst>
            </p:cNvPr>
            <p:cNvSpPr/>
            <p:nvPr/>
          </p:nvSpPr>
          <p:spPr>
            <a:xfrm>
              <a:off x="662152" y="3699322"/>
              <a:ext cx="346841" cy="147464"/>
            </a:xfrm>
            <a:custGeom>
              <a:avLst/>
              <a:gdLst>
                <a:gd name="connsiteX0" fmla="*/ 0 w 346841"/>
                <a:gd name="connsiteY0" fmla="*/ 115933 h 147464"/>
                <a:gd name="connsiteX1" fmla="*/ 178676 w 346841"/>
                <a:gd name="connsiteY1" fmla="*/ 319 h 147464"/>
                <a:gd name="connsiteX2" fmla="*/ 346841 w 346841"/>
                <a:gd name="connsiteY2" fmla="*/ 147464 h 147464"/>
              </a:gdLst>
              <a:ahLst/>
              <a:cxnLst>
                <a:cxn ang="0">
                  <a:pos x="connsiteX0" y="connsiteY0"/>
                </a:cxn>
                <a:cxn ang="0">
                  <a:pos x="connsiteX1" y="connsiteY1"/>
                </a:cxn>
                <a:cxn ang="0">
                  <a:pos x="connsiteX2" y="connsiteY2"/>
                </a:cxn>
              </a:cxnLst>
              <a:rect l="l" t="t" r="r" b="b"/>
              <a:pathLst>
                <a:path w="346841" h="147464">
                  <a:moveTo>
                    <a:pt x="0" y="115933"/>
                  </a:moveTo>
                  <a:cubicBezTo>
                    <a:pt x="60434" y="55498"/>
                    <a:pt x="120869" y="-4936"/>
                    <a:pt x="178676" y="319"/>
                  </a:cubicBezTo>
                  <a:cubicBezTo>
                    <a:pt x="236483" y="5574"/>
                    <a:pt x="291662" y="76519"/>
                    <a:pt x="346841" y="14746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TextBox 7">
            <a:extLst>
              <a:ext uri="{FF2B5EF4-FFF2-40B4-BE49-F238E27FC236}">
                <a16:creationId xmlns:a16="http://schemas.microsoft.com/office/drawing/2014/main" id="{C7A9EE9E-7716-B740-973F-0B453E808B0E}"/>
              </a:ext>
            </a:extLst>
          </p:cNvPr>
          <p:cNvSpPr txBox="1"/>
          <p:nvPr/>
        </p:nvSpPr>
        <p:spPr>
          <a:xfrm>
            <a:off x="2289318" y="3914376"/>
            <a:ext cx="992124" cy="646331"/>
          </a:xfrm>
          <a:prstGeom prst="rect">
            <a:avLst/>
          </a:prstGeom>
          <a:noFill/>
        </p:spPr>
        <p:txBody>
          <a:bodyPr wrap="square" rtlCol="0">
            <a:spAutoFit/>
          </a:bodyPr>
          <a:lstStyle/>
          <a:p>
            <a:pPr algn="ctr"/>
            <a:r>
              <a:rPr lang="en-AU" dirty="0">
                <a:latin typeface="AhnbergHand" pitchFamily="2" charset="0"/>
              </a:rPr>
              <a:t>tested clients</a:t>
            </a:r>
          </a:p>
        </p:txBody>
      </p:sp>
      <p:grpSp>
        <p:nvGrpSpPr>
          <p:cNvPr id="29" name="Group 28">
            <a:extLst>
              <a:ext uri="{FF2B5EF4-FFF2-40B4-BE49-F238E27FC236}">
                <a16:creationId xmlns:a16="http://schemas.microsoft.com/office/drawing/2014/main" id="{6F5D0803-0228-2046-B120-33E9910CBDAE}"/>
              </a:ext>
            </a:extLst>
          </p:cNvPr>
          <p:cNvGrpSpPr/>
          <p:nvPr/>
        </p:nvGrpSpPr>
        <p:grpSpPr>
          <a:xfrm>
            <a:off x="4994775" y="3696844"/>
            <a:ext cx="617220" cy="288321"/>
            <a:chOff x="1682496" y="1035769"/>
            <a:chExt cx="617220" cy="288321"/>
          </a:xfrm>
        </p:grpSpPr>
        <p:grpSp>
          <p:nvGrpSpPr>
            <p:cNvPr id="30" name="Group 29">
              <a:extLst>
                <a:ext uri="{FF2B5EF4-FFF2-40B4-BE49-F238E27FC236}">
                  <a16:creationId xmlns:a16="http://schemas.microsoft.com/office/drawing/2014/main" id="{0D502CF9-ACAA-4D4F-B142-77896C549780}"/>
                </a:ext>
              </a:extLst>
            </p:cNvPr>
            <p:cNvGrpSpPr/>
            <p:nvPr/>
          </p:nvGrpSpPr>
          <p:grpSpPr>
            <a:xfrm>
              <a:off x="1682496" y="1035769"/>
              <a:ext cx="617220" cy="288321"/>
              <a:chOff x="1682496" y="1035769"/>
              <a:chExt cx="617220" cy="288321"/>
            </a:xfrm>
          </p:grpSpPr>
          <p:sp>
            <p:nvSpPr>
              <p:cNvPr id="32" name="Freeform 31">
                <a:extLst>
                  <a:ext uri="{FF2B5EF4-FFF2-40B4-BE49-F238E27FC236}">
                    <a16:creationId xmlns:a16="http://schemas.microsoft.com/office/drawing/2014/main" id="{D997E203-E8CF-494B-AB43-B7F7BE96FADD}"/>
                  </a:ext>
                </a:extLst>
              </p:cNvPr>
              <p:cNvSpPr/>
              <p:nvPr/>
            </p:nvSpPr>
            <p:spPr>
              <a:xfrm>
                <a:off x="1682496" y="1065276"/>
                <a:ext cx="617220" cy="258814"/>
              </a:xfrm>
              <a:custGeom>
                <a:avLst/>
                <a:gdLst>
                  <a:gd name="connsiteX0" fmla="*/ 0 w 617220"/>
                  <a:gd name="connsiteY0" fmla="*/ 0 h 258814"/>
                  <a:gd name="connsiteX1" fmla="*/ 18288 w 617220"/>
                  <a:gd name="connsiteY1" fmla="*/ 242316 h 258814"/>
                  <a:gd name="connsiteX2" fmla="*/ 41148 w 617220"/>
                  <a:gd name="connsiteY2" fmla="*/ 237744 h 258814"/>
                  <a:gd name="connsiteX3" fmla="*/ 617220 w 617220"/>
                  <a:gd name="connsiteY3" fmla="*/ 219456 h 258814"/>
                </a:gdLst>
                <a:ahLst/>
                <a:cxnLst>
                  <a:cxn ang="0">
                    <a:pos x="connsiteX0" y="connsiteY0"/>
                  </a:cxn>
                  <a:cxn ang="0">
                    <a:pos x="connsiteX1" y="connsiteY1"/>
                  </a:cxn>
                  <a:cxn ang="0">
                    <a:pos x="connsiteX2" y="connsiteY2"/>
                  </a:cxn>
                  <a:cxn ang="0">
                    <a:pos x="connsiteX3" y="connsiteY3"/>
                  </a:cxn>
                </a:cxnLst>
                <a:rect l="l" t="t" r="r" b="b"/>
                <a:pathLst>
                  <a:path w="617220" h="258814">
                    <a:moveTo>
                      <a:pt x="0" y="0"/>
                    </a:moveTo>
                    <a:cubicBezTo>
                      <a:pt x="5715" y="101346"/>
                      <a:pt x="11430" y="202692"/>
                      <a:pt x="18288" y="242316"/>
                    </a:cubicBezTo>
                    <a:cubicBezTo>
                      <a:pt x="25146" y="281940"/>
                      <a:pt x="41148" y="237744"/>
                      <a:pt x="41148" y="237744"/>
                    </a:cubicBezTo>
                    <a:lnTo>
                      <a:pt x="617220" y="21945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Freeform 32">
                <a:extLst>
                  <a:ext uri="{FF2B5EF4-FFF2-40B4-BE49-F238E27FC236}">
                    <a16:creationId xmlns:a16="http://schemas.microsoft.com/office/drawing/2014/main" id="{28032947-9EF3-554C-BACC-8748371C2EBC}"/>
                  </a:ext>
                </a:extLst>
              </p:cNvPr>
              <p:cNvSpPr/>
              <p:nvPr/>
            </p:nvSpPr>
            <p:spPr>
              <a:xfrm>
                <a:off x="1691640" y="1035769"/>
                <a:ext cx="596693" cy="244391"/>
              </a:xfrm>
              <a:custGeom>
                <a:avLst/>
                <a:gdLst>
                  <a:gd name="connsiteX0" fmla="*/ 0 w 596693"/>
                  <a:gd name="connsiteY0" fmla="*/ 24935 h 244391"/>
                  <a:gd name="connsiteX1" fmla="*/ 544068 w 596693"/>
                  <a:gd name="connsiteY1" fmla="*/ 20363 h 244391"/>
                  <a:gd name="connsiteX2" fmla="*/ 580644 w 596693"/>
                  <a:gd name="connsiteY2" fmla="*/ 15791 h 244391"/>
                  <a:gd name="connsiteX3" fmla="*/ 589788 w 596693"/>
                  <a:gd name="connsiteY3" fmla="*/ 244391 h 244391"/>
                </a:gdLst>
                <a:ahLst/>
                <a:cxnLst>
                  <a:cxn ang="0">
                    <a:pos x="connsiteX0" y="connsiteY0"/>
                  </a:cxn>
                  <a:cxn ang="0">
                    <a:pos x="connsiteX1" y="connsiteY1"/>
                  </a:cxn>
                  <a:cxn ang="0">
                    <a:pos x="connsiteX2" y="connsiteY2"/>
                  </a:cxn>
                  <a:cxn ang="0">
                    <a:pos x="connsiteX3" y="connsiteY3"/>
                  </a:cxn>
                </a:cxnLst>
                <a:rect l="l" t="t" r="r" b="b"/>
                <a:pathLst>
                  <a:path w="596693" h="244391">
                    <a:moveTo>
                      <a:pt x="0" y="24935"/>
                    </a:moveTo>
                    <a:lnTo>
                      <a:pt x="544068" y="20363"/>
                    </a:lnTo>
                    <a:cubicBezTo>
                      <a:pt x="640842" y="18839"/>
                      <a:pt x="573024" y="-21547"/>
                      <a:pt x="580644" y="15791"/>
                    </a:cubicBezTo>
                    <a:cubicBezTo>
                      <a:pt x="588264" y="53129"/>
                      <a:pt x="589026" y="148760"/>
                      <a:pt x="589788" y="24439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31" name="Rectangle 30">
              <a:extLst>
                <a:ext uri="{FF2B5EF4-FFF2-40B4-BE49-F238E27FC236}">
                  <a16:creationId xmlns:a16="http://schemas.microsoft.com/office/drawing/2014/main" id="{C6D137C2-93C2-604C-A3B3-DCD2FD5CC4CF}"/>
                </a:ext>
              </a:extLst>
            </p:cNvPr>
            <p:cNvSpPr/>
            <p:nvPr/>
          </p:nvSpPr>
          <p:spPr>
            <a:xfrm>
              <a:off x="1741932" y="1069848"/>
              <a:ext cx="523541" cy="214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54" name="TextBox 53">
            <a:extLst>
              <a:ext uri="{FF2B5EF4-FFF2-40B4-BE49-F238E27FC236}">
                <a16:creationId xmlns:a16="http://schemas.microsoft.com/office/drawing/2014/main" id="{85CF3039-80FF-CD4E-A0A9-33E190E30FE2}"/>
              </a:ext>
            </a:extLst>
          </p:cNvPr>
          <p:cNvSpPr txBox="1"/>
          <p:nvPr/>
        </p:nvSpPr>
        <p:spPr>
          <a:xfrm>
            <a:off x="5054211" y="4101545"/>
            <a:ext cx="1770036" cy="369332"/>
          </a:xfrm>
          <a:prstGeom prst="rect">
            <a:avLst/>
          </a:prstGeom>
          <a:noFill/>
        </p:spPr>
        <p:txBody>
          <a:bodyPr wrap="none" rtlCol="0">
            <a:spAutoFit/>
          </a:bodyPr>
          <a:lstStyle/>
          <a:p>
            <a:r>
              <a:rPr lang="en-AU" dirty="0">
                <a:latin typeface="AhnbergHand" pitchFamily="2" charset="0"/>
              </a:rPr>
              <a:t>tested server</a:t>
            </a:r>
          </a:p>
        </p:txBody>
      </p:sp>
      <p:sp>
        <p:nvSpPr>
          <p:cNvPr id="55" name="Freeform 54">
            <a:extLst>
              <a:ext uri="{FF2B5EF4-FFF2-40B4-BE49-F238E27FC236}">
                <a16:creationId xmlns:a16="http://schemas.microsoft.com/office/drawing/2014/main" id="{BE6072E3-6A1E-5B45-9E89-F2539C15D13F}"/>
              </a:ext>
            </a:extLst>
          </p:cNvPr>
          <p:cNvSpPr/>
          <p:nvPr/>
        </p:nvSpPr>
        <p:spPr>
          <a:xfrm>
            <a:off x="3774899" y="3778086"/>
            <a:ext cx="1154928" cy="369343"/>
          </a:xfrm>
          <a:custGeom>
            <a:avLst/>
            <a:gdLst>
              <a:gd name="connsiteX0" fmla="*/ 0 w 1154928"/>
              <a:gd name="connsiteY0" fmla="*/ 369343 h 369343"/>
              <a:gd name="connsiteX1" fmla="*/ 201168 w 1154928"/>
              <a:gd name="connsiteY1" fmla="*/ 17299 h 369343"/>
              <a:gd name="connsiteX2" fmla="*/ 731520 w 1154928"/>
              <a:gd name="connsiteY2" fmla="*/ 63019 h 369343"/>
              <a:gd name="connsiteX3" fmla="*/ 1147572 w 1154928"/>
              <a:gd name="connsiteY3" fmla="*/ 140743 h 369343"/>
              <a:gd name="connsiteX4" fmla="*/ 1005840 w 1154928"/>
              <a:gd name="connsiteY4" fmla="*/ 72163 h 369343"/>
              <a:gd name="connsiteX5" fmla="*/ 1115568 w 1154928"/>
              <a:gd name="connsiteY5" fmla="*/ 140743 h 369343"/>
              <a:gd name="connsiteX6" fmla="*/ 978408 w 1154928"/>
              <a:gd name="connsiteY6" fmla="*/ 172747 h 369343"/>
              <a:gd name="connsiteX7" fmla="*/ 987552 w 1154928"/>
              <a:gd name="connsiteY7" fmla="*/ 181891 h 36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4928" h="369343">
                <a:moveTo>
                  <a:pt x="0" y="369343"/>
                </a:moveTo>
                <a:cubicBezTo>
                  <a:pt x="39624" y="218848"/>
                  <a:pt x="79248" y="68353"/>
                  <a:pt x="201168" y="17299"/>
                </a:cubicBezTo>
                <a:cubicBezTo>
                  <a:pt x="323088" y="-33755"/>
                  <a:pt x="573786" y="42445"/>
                  <a:pt x="731520" y="63019"/>
                </a:cubicBezTo>
                <a:cubicBezTo>
                  <a:pt x="889254" y="83593"/>
                  <a:pt x="1101852" y="139219"/>
                  <a:pt x="1147572" y="140743"/>
                </a:cubicBezTo>
                <a:cubicBezTo>
                  <a:pt x="1193292" y="142267"/>
                  <a:pt x="1011174" y="72163"/>
                  <a:pt x="1005840" y="72163"/>
                </a:cubicBezTo>
                <a:cubicBezTo>
                  <a:pt x="1000506" y="72163"/>
                  <a:pt x="1120140" y="123979"/>
                  <a:pt x="1115568" y="140743"/>
                </a:cubicBezTo>
                <a:cubicBezTo>
                  <a:pt x="1110996" y="157507"/>
                  <a:pt x="999744" y="165889"/>
                  <a:pt x="978408" y="172747"/>
                </a:cubicBezTo>
                <a:cubicBezTo>
                  <a:pt x="957072" y="179605"/>
                  <a:pt x="972312" y="180748"/>
                  <a:pt x="987552" y="181891"/>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56" name="Group 55">
            <a:extLst>
              <a:ext uri="{FF2B5EF4-FFF2-40B4-BE49-F238E27FC236}">
                <a16:creationId xmlns:a16="http://schemas.microsoft.com/office/drawing/2014/main" id="{018D1FDE-A4BA-4248-89F1-0C1D6BFB45A8}"/>
              </a:ext>
            </a:extLst>
          </p:cNvPr>
          <p:cNvGrpSpPr/>
          <p:nvPr/>
        </p:nvGrpSpPr>
        <p:grpSpPr>
          <a:xfrm>
            <a:off x="4444882" y="4386349"/>
            <a:ext cx="263154" cy="349022"/>
            <a:chOff x="107343" y="2185261"/>
            <a:chExt cx="1502796" cy="1336729"/>
          </a:xfrm>
        </p:grpSpPr>
        <p:sp>
          <p:nvSpPr>
            <p:cNvPr id="57" name="Freeform 56">
              <a:extLst>
                <a:ext uri="{FF2B5EF4-FFF2-40B4-BE49-F238E27FC236}">
                  <a16:creationId xmlns:a16="http://schemas.microsoft.com/office/drawing/2014/main" id="{BEC74284-13A0-3C43-988A-8CD736FBB0D9}"/>
                </a:ext>
              </a:extLst>
            </p:cNvPr>
            <p:cNvSpPr/>
            <p:nvPr/>
          </p:nvSpPr>
          <p:spPr>
            <a:xfrm>
              <a:off x="180609" y="2605662"/>
              <a:ext cx="1323532" cy="916328"/>
            </a:xfrm>
            <a:custGeom>
              <a:avLst/>
              <a:gdLst>
                <a:gd name="connsiteX0" fmla="*/ 0 w 540899"/>
                <a:gd name="connsiteY0" fmla="*/ 74711 h 768493"/>
                <a:gd name="connsiteX1" fmla="*/ 17418 w 540899"/>
                <a:gd name="connsiteY1" fmla="*/ 588517 h 768493"/>
                <a:gd name="connsiteX2" fmla="*/ 17418 w 540899"/>
                <a:gd name="connsiteY2" fmla="*/ 745271 h 768493"/>
                <a:gd name="connsiteX3" fmla="*/ 78378 w 540899"/>
                <a:gd name="connsiteY3" fmla="*/ 762688 h 768493"/>
                <a:gd name="connsiteX4" fmla="*/ 470263 w 540899"/>
                <a:gd name="connsiteY4" fmla="*/ 762688 h 768493"/>
                <a:gd name="connsiteX5" fmla="*/ 531223 w 540899"/>
                <a:gd name="connsiteY5" fmla="*/ 762688 h 768493"/>
                <a:gd name="connsiteX6" fmla="*/ 539932 w 540899"/>
                <a:gd name="connsiteY6" fmla="*/ 684311 h 768493"/>
                <a:gd name="connsiteX7" fmla="*/ 522515 w 540899"/>
                <a:gd name="connsiteY7" fmla="*/ 66002 h 768493"/>
                <a:gd name="connsiteX8" fmla="*/ 478972 w 540899"/>
                <a:gd name="connsiteY8" fmla="*/ 13751 h 768493"/>
                <a:gd name="connsiteX9" fmla="*/ 95795 w 540899"/>
                <a:gd name="connsiteY9" fmla="*/ 31168 h 768493"/>
                <a:gd name="connsiteX10" fmla="*/ 60960 w 540899"/>
                <a:gd name="connsiteY10" fmla="*/ 22460 h 76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0899" h="768493">
                  <a:moveTo>
                    <a:pt x="0" y="74711"/>
                  </a:moveTo>
                  <a:cubicBezTo>
                    <a:pt x="7257" y="275734"/>
                    <a:pt x="14515" y="476757"/>
                    <a:pt x="17418" y="588517"/>
                  </a:cubicBezTo>
                  <a:cubicBezTo>
                    <a:pt x="20321" y="700277"/>
                    <a:pt x="7258" y="716242"/>
                    <a:pt x="17418" y="745271"/>
                  </a:cubicBezTo>
                  <a:cubicBezTo>
                    <a:pt x="27578" y="774300"/>
                    <a:pt x="2904" y="759785"/>
                    <a:pt x="78378" y="762688"/>
                  </a:cubicBezTo>
                  <a:cubicBezTo>
                    <a:pt x="153852" y="765591"/>
                    <a:pt x="470263" y="762688"/>
                    <a:pt x="470263" y="762688"/>
                  </a:cubicBezTo>
                  <a:cubicBezTo>
                    <a:pt x="545737" y="762688"/>
                    <a:pt x="519611" y="775751"/>
                    <a:pt x="531223" y="762688"/>
                  </a:cubicBezTo>
                  <a:cubicBezTo>
                    <a:pt x="542835" y="749625"/>
                    <a:pt x="541383" y="800425"/>
                    <a:pt x="539932" y="684311"/>
                  </a:cubicBezTo>
                  <a:cubicBezTo>
                    <a:pt x="538481" y="568197"/>
                    <a:pt x="532675" y="177762"/>
                    <a:pt x="522515" y="66002"/>
                  </a:cubicBezTo>
                  <a:cubicBezTo>
                    <a:pt x="512355" y="-45758"/>
                    <a:pt x="550092" y="19557"/>
                    <a:pt x="478972" y="13751"/>
                  </a:cubicBezTo>
                  <a:cubicBezTo>
                    <a:pt x="407852" y="7945"/>
                    <a:pt x="165464" y="29716"/>
                    <a:pt x="95795" y="31168"/>
                  </a:cubicBezTo>
                  <a:cubicBezTo>
                    <a:pt x="26126" y="32619"/>
                    <a:pt x="60960" y="22460"/>
                    <a:pt x="60960" y="2246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8" name="Freeform 57">
              <a:extLst>
                <a:ext uri="{FF2B5EF4-FFF2-40B4-BE49-F238E27FC236}">
                  <a16:creationId xmlns:a16="http://schemas.microsoft.com/office/drawing/2014/main" id="{FB1F26CB-F1C2-2241-89D5-B9C9699A47C0}"/>
                </a:ext>
              </a:extLst>
            </p:cNvPr>
            <p:cNvSpPr/>
            <p:nvPr/>
          </p:nvSpPr>
          <p:spPr>
            <a:xfrm>
              <a:off x="168544" y="2185261"/>
              <a:ext cx="1346435" cy="612302"/>
            </a:xfrm>
            <a:custGeom>
              <a:avLst/>
              <a:gdLst>
                <a:gd name="connsiteX0" fmla="*/ 5027 w 550259"/>
                <a:gd name="connsiteY0" fmla="*/ 222133 h 222133"/>
                <a:gd name="connsiteX1" fmla="*/ 5027 w 550259"/>
                <a:gd name="connsiteY1" fmla="*/ 13128 h 222133"/>
                <a:gd name="connsiteX2" fmla="*/ 57278 w 550259"/>
                <a:gd name="connsiteY2" fmla="*/ 21836 h 222133"/>
                <a:gd name="connsiteX3" fmla="*/ 518833 w 550259"/>
                <a:gd name="connsiteY3" fmla="*/ 21836 h 222133"/>
                <a:gd name="connsiteX4" fmla="*/ 510124 w 550259"/>
                <a:gd name="connsiteY4" fmla="*/ 47962 h 222133"/>
                <a:gd name="connsiteX5" fmla="*/ 518833 w 550259"/>
                <a:gd name="connsiteY5" fmla="*/ 196008 h 22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222133">
                  <a:moveTo>
                    <a:pt x="5027" y="222133"/>
                  </a:moveTo>
                  <a:cubicBezTo>
                    <a:pt x="673" y="134322"/>
                    <a:pt x="-3681" y="46511"/>
                    <a:pt x="5027" y="13128"/>
                  </a:cubicBezTo>
                  <a:cubicBezTo>
                    <a:pt x="13735" y="-20255"/>
                    <a:pt x="-28356" y="20385"/>
                    <a:pt x="57278" y="21836"/>
                  </a:cubicBezTo>
                  <a:cubicBezTo>
                    <a:pt x="142912" y="23287"/>
                    <a:pt x="443359" y="17482"/>
                    <a:pt x="518833" y="21836"/>
                  </a:cubicBezTo>
                  <a:cubicBezTo>
                    <a:pt x="594307" y="26190"/>
                    <a:pt x="510124" y="18933"/>
                    <a:pt x="510124" y="47962"/>
                  </a:cubicBezTo>
                  <a:cubicBezTo>
                    <a:pt x="510124" y="76991"/>
                    <a:pt x="518833" y="196008"/>
                    <a:pt x="518833" y="196008"/>
                  </a:cubicBezTo>
                </a:path>
              </a:pathLst>
            </a:cu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9" name="Freeform 58">
              <a:extLst>
                <a:ext uri="{FF2B5EF4-FFF2-40B4-BE49-F238E27FC236}">
                  <a16:creationId xmlns:a16="http://schemas.microsoft.com/office/drawing/2014/main" id="{3BE657A7-7CB3-7640-A56C-77B4D81F6C87}"/>
                </a:ext>
              </a:extLst>
            </p:cNvPr>
            <p:cNvSpPr/>
            <p:nvPr/>
          </p:nvSpPr>
          <p:spPr>
            <a:xfrm>
              <a:off x="107343" y="2450533"/>
              <a:ext cx="1502796" cy="402507"/>
            </a:xfrm>
            <a:custGeom>
              <a:avLst/>
              <a:gdLst>
                <a:gd name="connsiteX0" fmla="*/ 11989 w 557971"/>
                <a:gd name="connsiteY0" fmla="*/ 0 h 146023"/>
                <a:gd name="connsiteX1" fmla="*/ 29406 w 557971"/>
                <a:gd name="connsiteY1" fmla="*/ 139337 h 146023"/>
                <a:gd name="connsiteX2" fmla="*/ 38115 w 557971"/>
                <a:gd name="connsiteY2" fmla="*/ 121920 h 146023"/>
                <a:gd name="connsiteX3" fmla="*/ 525795 w 557971"/>
                <a:gd name="connsiteY3" fmla="*/ 104503 h 146023"/>
                <a:gd name="connsiteX4" fmla="*/ 508377 w 557971"/>
                <a:gd name="connsiteY4" fmla="*/ 104503 h 146023"/>
                <a:gd name="connsiteX5" fmla="*/ 482252 w 557971"/>
                <a:gd name="connsiteY5" fmla="*/ 8708 h 146023"/>
                <a:gd name="connsiteX6" fmla="*/ 482252 w 557971"/>
                <a:gd name="connsiteY6" fmla="*/ 8708 h 146023"/>
                <a:gd name="connsiteX7" fmla="*/ 99075 w 557971"/>
                <a:gd name="connsiteY7" fmla="*/ 8708 h 14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7971" h="146023">
                  <a:moveTo>
                    <a:pt x="11989" y="0"/>
                  </a:moveTo>
                  <a:cubicBezTo>
                    <a:pt x="18520" y="59508"/>
                    <a:pt x="25052" y="119017"/>
                    <a:pt x="29406" y="139337"/>
                  </a:cubicBezTo>
                  <a:cubicBezTo>
                    <a:pt x="33760" y="159657"/>
                    <a:pt x="-44616" y="127726"/>
                    <a:pt x="38115" y="121920"/>
                  </a:cubicBezTo>
                  <a:cubicBezTo>
                    <a:pt x="120846" y="116114"/>
                    <a:pt x="447418" y="107406"/>
                    <a:pt x="525795" y="104503"/>
                  </a:cubicBezTo>
                  <a:cubicBezTo>
                    <a:pt x="604172" y="101600"/>
                    <a:pt x="515634" y="120469"/>
                    <a:pt x="508377" y="104503"/>
                  </a:cubicBezTo>
                  <a:cubicBezTo>
                    <a:pt x="501120" y="88537"/>
                    <a:pt x="482252" y="8708"/>
                    <a:pt x="482252" y="8708"/>
                  </a:cubicBezTo>
                  <a:lnTo>
                    <a:pt x="482252" y="8708"/>
                  </a:lnTo>
                  <a:lnTo>
                    <a:pt x="99075" y="8708"/>
                  </a:lnTo>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0" name="Freeform 59">
              <a:extLst>
                <a:ext uri="{FF2B5EF4-FFF2-40B4-BE49-F238E27FC236}">
                  <a16:creationId xmlns:a16="http://schemas.microsoft.com/office/drawing/2014/main" id="{6770060A-7BF2-8141-8EC8-CBF5AA6EE598}"/>
                </a:ext>
              </a:extLst>
            </p:cNvPr>
            <p:cNvSpPr/>
            <p:nvPr/>
          </p:nvSpPr>
          <p:spPr>
            <a:xfrm>
              <a:off x="253739" y="3073531"/>
              <a:ext cx="1168409" cy="8624"/>
            </a:xfrm>
            <a:custGeom>
              <a:avLst/>
              <a:gdLst>
                <a:gd name="connsiteX0" fmla="*/ 0 w 906449"/>
                <a:gd name="connsiteY0" fmla="*/ 0 h 7951"/>
                <a:gd name="connsiteX1" fmla="*/ 524786 w 906449"/>
                <a:gd name="connsiteY1" fmla="*/ 0 h 7951"/>
                <a:gd name="connsiteX2" fmla="*/ 906449 w 906449"/>
                <a:gd name="connsiteY2" fmla="*/ 7951 h 7951"/>
              </a:gdLst>
              <a:ahLst/>
              <a:cxnLst>
                <a:cxn ang="0">
                  <a:pos x="connsiteX0" y="connsiteY0"/>
                </a:cxn>
                <a:cxn ang="0">
                  <a:pos x="connsiteX1" y="connsiteY1"/>
                </a:cxn>
                <a:cxn ang="0">
                  <a:pos x="connsiteX2" y="connsiteY2"/>
                </a:cxn>
              </a:cxnLst>
              <a:rect l="l" t="t" r="r" b="b"/>
              <a:pathLst>
                <a:path w="906449" h="7951">
                  <a:moveTo>
                    <a:pt x="0" y="0"/>
                  </a:moveTo>
                  <a:lnTo>
                    <a:pt x="524786" y="0"/>
                  </a:lnTo>
                  <a:cubicBezTo>
                    <a:pt x="675861" y="1325"/>
                    <a:pt x="906449" y="7951"/>
                    <a:pt x="906449" y="795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1" name="Rectangle 60">
              <a:extLst>
                <a:ext uri="{FF2B5EF4-FFF2-40B4-BE49-F238E27FC236}">
                  <a16:creationId xmlns:a16="http://schemas.microsoft.com/office/drawing/2014/main" id="{2B8B8D39-A8AC-F845-AE9A-238A0CC25881}"/>
                </a:ext>
              </a:extLst>
            </p:cNvPr>
            <p:cNvSpPr/>
            <p:nvPr/>
          </p:nvSpPr>
          <p:spPr>
            <a:xfrm>
              <a:off x="1504141" y="2677603"/>
              <a:ext cx="105998" cy="1199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62" name="Freeform 61">
            <a:extLst>
              <a:ext uri="{FF2B5EF4-FFF2-40B4-BE49-F238E27FC236}">
                <a16:creationId xmlns:a16="http://schemas.microsoft.com/office/drawing/2014/main" id="{8AE08F19-7296-7141-90FC-50FC423E0CB3}"/>
              </a:ext>
            </a:extLst>
          </p:cNvPr>
          <p:cNvSpPr/>
          <p:nvPr/>
        </p:nvSpPr>
        <p:spPr>
          <a:xfrm>
            <a:off x="3863283" y="3963111"/>
            <a:ext cx="1141195" cy="389614"/>
          </a:xfrm>
          <a:custGeom>
            <a:avLst/>
            <a:gdLst>
              <a:gd name="connsiteX0" fmla="*/ 1134375 w 1141195"/>
              <a:gd name="connsiteY0" fmla="*/ 10344 h 389614"/>
              <a:gd name="connsiteX1" fmla="*/ 1088655 w 1141195"/>
              <a:gd name="connsiteY1" fmla="*/ 46920 h 389614"/>
              <a:gd name="connsiteX2" fmla="*/ 745755 w 1141195"/>
              <a:gd name="connsiteY2" fmla="*/ 380676 h 389614"/>
              <a:gd name="connsiteX3" fmla="*/ 46239 w 1141195"/>
              <a:gd name="connsiteY3" fmla="*/ 289236 h 389614"/>
              <a:gd name="connsiteX4" fmla="*/ 165111 w 1141195"/>
              <a:gd name="connsiteY4" fmla="*/ 238944 h 389614"/>
              <a:gd name="connsiteX5" fmla="*/ 5091 w 1141195"/>
              <a:gd name="connsiteY5" fmla="*/ 289236 h 389614"/>
              <a:gd name="connsiteX6" fmla="*/ 55383 w 1141195"/>
              <a:gd name="connsiteY6" fmla="*/ 380676 h 38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1195" h="389614">
                <a:moveTo>
                  <a:pt x="1134375" y="10344"/>
                </a:moveTo>
                <a:cubicBezTo>
                  <a:pt x="1143900" y="-2229"/>
                  <a:pt x="1153425" y="-14802"/>
                  <a:pt x="1088655" y="46920"/>
                </a:cubicBezTo>
                <a:cubicBezTo>
                  <a:pt x="1023885" y="108642"/>
                  <a:pt x="919491" y="340290"/>
                  <a:pt x="745755" y="380676"/>
                </a:cubicBezTo>
                <a:cubicBezTo>
                  <a:pt x="572019" y="421062"/>
                  <a:pt x="143013" y="312858"/>
                  <a:pt x="46239" y="289236"/>
                </a:cubicBezTo>
                <a:cubicBezTo>
                  <a:pt x="-50535" y="265614"/>
                  <a:pt x="171969" y="238944"/>
                  <a:pt x="165111" y="238944"/>
                </a:cubicBezTo>
                <a:cubicBezTo>
                  <a:pt x="158253" y="238944"/>
                  <a:pt x="23379" y="265614"/>
                  <a:pt x="5091" y="289236"/>
                </a:cubicBezTo>
                <a:cubicBezTo>
                  <a:pt x="-13197" y="312858"/>
                  <a:pt x="21093" y="346767"/>
                  <a:pt x="55383" y="380676"/>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3" name="TextBox 62">
            <a:extLst>
              <a:ext uri="{FF2B5EF4-FFF2-40B4-BE49-F238E27FC236}">
                <a16:creationId xmlns:a16="http://schemas.microsoft.com/office/drawing/2014/main" id="{CE3711FB-9AF2-7A47-89E3-753D1C739E9D}"/>
              </a:ext>
            </a:extLst>
          </p:cNvPr>
          <p:cNvSpPr txBox="1"/>
          <p:nvPr/>
        </p:nvSpPr>
        <p:spPr>
          <a:xfrm>
            <a:off x="4699119" y="4398435"/>
            <a:ext cx="292068" cy="369332"/>
          </a:xfrm>
          <a:prstGeom prst="rect">
            <a:avLst/>
          </a:prstGeom>
          <a:noFill/>
        </p:spPr>
        <p:txBody>
          <a:bodyPr wrap="none" rtlCol="0">
            <a:spAutoFit/>
          </a:bodyPr>
          <a:lstStyle/>
          <a:p>
            <a:r>
              <a:rPr lang="en-AU" dirty="0">
                <a:solidFill>
                  <a:srgbClr val="FF0000"/>
                </a:solidFill>
              </a:rPr>
              <a:t>?</a:t>
            </a:r>
          </a:p>
        </p:txBody>
      </p:sp>
      <p:grpSp>
        <p:nvGrpSpPr>
          <p:cNvPr id="64" name="Group 63">
            <a:extLst>
              <a:ext uri="{FF2B5EF4-FFF2-40B4-BE49-F238E27FC236}">
                <a16:creationId xmlns:a16="http://schemas.microsoft.com/office/drawing/2014/main" id="{FA0190F9-AA88-D448-9A2E-2B32EC430EB3}"/>
              </a:ext>
            </a:extLst>
          </p:cNvPr>
          <p:cNvGrpSpPr/>
          <p:nvPr/>
        </p:nvGrpSpPr>
        <p:grpSpPr>
          <a:xfrm>
            <a:off x="3667854" y="4185600"/>
            <a:ext cx="92228" cy="255401"/>
            <a:chOff x="662152" y="3310759"/>
            <a:chExt cx="349032" cy="956441"/>
          </a:xfrm>
        </p:grpSpPr>
        <p:sp>
          <p:nvSpPr>
            <p:cNvPr id="65" name="Freeform 64">
              <a:extLst>
                <a:ext uri="{FF2B5EF4-FFF2-40B4-BE49-F238E27FC236}">
                  <a16:creationId xmlns:a16="http://schemas.microsoft.com/office/drawing/2014/main" id="{ECAC026F-99F7-2548-A953-352EE7DBE1A6}"/>
                </a:ext>
              </a:extLst>
            </p:cNvPr>
            <p:cNvSpPr/>
            <p:nvPr/>
          </p:nvSpPr>
          <p:spPr>
            <a:xfrm>
              <a:off x="729410" y="3310759"/>
              <a:ext cx="281774" cy="269776"/>
            </a:xfrm>
            <a:custGeom>
              <a:avLst/>
              <a:gdLst>
                <a:gd name="connsiteX0" fmla="*/ 100907 w 281774"/>
                <a:gd name="connsiteY0" fmla="*/ 0 h 269776"/>
                <a:gd name="connsiteX1" fmla="*/ 6314 w 281774"/>
                <a:gd name="connsiteY1" fmla="*/ 231227 h 269776"/>
                <a:gd name="connsiteX2" fmla="*/ 258562 w 281774"/>
                <a:gd name="connsiteY2" fmla="*/ 262758 h 269776"/>
                <a:gd name="connsiteX3" fmla="*/ 258562 w 281774"/>
                <a:gd name="connsiteY3" fmla="*/ 157655 h 269776"/>
                <a:gd name="connsiteX4" fmla="*/ 153459 w 281774"/>
                <a:gd name="connsiteY4" fmla="*/ 63062 h 269776"/>
                <a:gd name="connsiteX5" fmla="*/ 174480 w 281774"/>
                <a:gd name="connsiteY5" fmla="*/ 63062 h 269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774" h="269776">
                  <a:moveTo>
                    <a:pt x="100907" y="0"/>
                  </a:moveTo>
                  <a:cubicBezTo>
                    <a:pt x="40472" y="93717"/>
                    <a:pt x="-19962" y="187434"/>
                    <a:pt x="6314" y="231227"/>
                  </a:cubicBezTo>
                  <a:cubicBezTo>
                    <a:pt x="32590" y="275020"/>
                    <a:pt x="216521" y="275020"/>
                    <a:pt x="258562" y="262758"/>
                  </a:cubicBezTo>
                  <a:cubicBezTo>
                    <a:pt x="300603" y="250496"/>
                    <a:pt x="276079" y="190938"/>
                    <a:pt x="258562" y="157655"/>
                  </a:cubicBezTo>
                  <a:cubicBezTo>
                    <a:pt x="241045" y="124372"/>
                    <a:pt x="167473" y="78827"/>
                    <a:pt x="153459" y="63062"/>
                  </a:cubicBezTo>
                  <a:cubicBezTo>
                    <a:pt x="139445" y="47297"/>
                    <a:pt x="156962" y="55179"/>
                    <a:pt x="174480" y="6306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6" name="Freeform 65">
              <a:extLst>
                <a:ext uri="{FF2B5EF4-FFF2-40B4-BE49-F238E27FC236}">
                  <a16:creationId xmlns:a16="http://schemas.microsoft.com/office/drawing/2014/main" id="{91BB9803-D9A2-0F40-BFB8-A67C7190FD0D}"/>
                </a:ext>
              </a:extLst>
            </p:cNvPr>
            <p:cNvSpPr/>
            <p:nvPr/>
          </p:nvSpPr>
          <p:spPr>
            <a:xfrm>
              <a:off x="714685" y="3626069"/>
              <a:ext cx="294308" cy="641131"/>
            </a:xfrm>
            <a:custGeom>
              <a:avLst/>
              <a:gdLst>
                <a:gd name="connsiteX0" fmla="*/ 136653 w 294308"/>
                <a:gd name="connsiteY0" fmla="*/ 0 h 641131"/>
                <a:gd name="connsiteX1" fmla="*/ 147163 w 294308"/>
                <a:gd name="connsiteY1" fmla="*/ 430924 h 641131"/>
                <a:gd name="connsiteX2" fmla="*/ 18 w 294308"/>
                <a:gd name="connsiteY2" fmla="*/ 641131 h 641131"/>
                <a:gd name="connsiteX3" fmla="*/ 157674 w 294308"/>
                <a:gd name="connsiteY3" fmla="*/ 430924 h 641131"/>
                <a:gd name="connsiteX4" fmla="*/ 294308 w 294308"/>
                <a:gd name="connsiteY4" fmla="*/ 578069 h 641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308" h="641131">
                  <a:moveTo>
                    <a:pt x="136653" y="0"/>
                  </a:moveTo>
                  <a:cubicBezTo>
                    <a:pt x="153294" y="162034"/>
                    <a:pt x="169935" y="324069"/>
                    <a:pt x="147163" y="430924"/>
                  </a:cubicBezTo>
                  <a:cubicBezTo>
                    <a:pt x="124391" y="537779"/>
                    <a:pt x="-1734" y="641131"/>
                    <a:pt x="18" y="641131"/>
                  </a:cubicBezTo>
                  <a:cubicBezTo>
                    <a:pt x="1770" y="641131"/>
                    <a:pt x="108626" y="441434"/>
                    <a:pt x="157674" y="430924"/>
                  </a:cubicBezTo>
                  <a:cubicBezTo>
                    <a:pt x="206722" y="420414"/>
                    <a:pt x="250515" y="499241"/>
                    <a:pt x="294308" y="57806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7" name="Freeform 66">
              <a:extLst>
                <a:ext uri="{FF2B5EF4-FFF2-40B4-BE49-F238E27FC236}">
                  <a16:creationId xmlns:a16="http://schemas.microsoft.com/office/drawing/2014/main" id="{E8EDB674-D540-0448-A100-2E45DB9BEB5A}"/>
                </a:ext>
              </a:extLst>
            </p:cNvPr>
            <p:cNvSpPr/>
            <p:nvPr/>
          </p:nvSpPr>
          <p:spPr>
            <a:xfrm>
              <a:off x="662152" y="3699322"/>
              <a:ext cx="346841" cy="147464"/>
            </a:xfrm>
            <a:custGeom>
              <a:avLst/>
              <a:gdLst>
                <a:gd name="connsiteX0" fmla="*/ 0 w 346841"/>
                <a:gd name="connsiteY0" fmla="*/ 115933 h 147464"/>
                <a:gd name="connsiteX1" fmla="*/ 178676 w 346841"/>
                <a:gd name="connsiteY1" fmla="*/ 319 h 147464"/>
                <a:gd name="connsiteX2" fmla="*/ 346841 w 346841"/>
                <a:gd name="connsiteY2" fmla="*/ 147464 h 147464"/>
              </a:gdLst>
              <a:ahLst/>
              <a:cxnLst>
                <a:cxn ang="0">
                  <a:pos x="connsiteX0" y="connsiteY0"/>
                </a:cxn>
                <a:cxn ang="0">
                  <a:pos x="connsiteX1" y="connsiteY1"/>
                </a:cxn>
                <a:cxn ang="0">
                  <a:pos x="connsiteX2" y="connsiteY2"/>
                </a:cxn>
              </a:cxnLst>
              <a:rect l="l" t="t" r="r" b="b"/>
              <a:pathLst>
                <a:path w="346841" h="147464">
                  <a:moveTo>
                    <a:pt x="0" y="115933"/>
                  </a:moveTo>
                  <a:cubicBezTo>
                    <a:pt x="60434" y="55498"/>
                    <a:pt x="120869" y="-4936"/>
                    <a:pt x="178676" y="319"/>
                  </a:cubicBezTo>
                  <a:cubicBezTo>
                    <a:pt x="236483" y="5574"/>
                    <a:pt x="291662" y="76519"/>
                    <a:pt x="346841" y="14746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68" name="Group 67">
            <a:extLst>
              <a:ext uri="{FF2B5EF4-FFF2-40B4-BE49-F238E27FC236}">
                <a16:creationId xmlns:a16="http://schemas.microsoft.com/office/drawing/2014/main" id="{A1524238-3912-FE49-B56A-C4E8D4D27BBD}"/>
              </a:ext>
            </a:extLst>
          </p:cNvPr>
          <p:cNvGrpSpPr/>
          <p:nvPr/>
        </p:nvGrpSpPr>
        <p:grpSpPr>
          <a:xfrm>
            <a:off x="3423454" y="3865091"/>
            <a:ext cx="92228" cy="255401"/>
            <a:chOff x="662152" y="3310759"/>
            <a:chExt cx="349032" cy="956441"/>
          </a:xfrm>
        </p:grpSpPr>
        <p:sp>
          <p:nvSpPr>
            <p:cNvPr id="69" name="Freeform 68">
              <a:extLst>
                <a:ext uri="{FF2B5EF4-FFF2-40B4-BE49-F238E27FC236}">
                  <a16:creationId xmlns:a16="http://schemas.microsoft.com/office/drawing/2014/main" id="{62CAF1F3-3E8C-1043-BEC1-438B7A43F9DF}"/>
                </a:ext>
              </a:extLst>
            </p:cNvPr>
            <p:cNvSpPr/>
            <p:nvPr/>
          </p:nvSpPr>
          <p:spPr>
            <a:xfrm>
              <a:off x="729410" y="3310759"/>
              <a:ext cx="281774" cy="269776"/>
            </a:xfrm>
            <a:custGeom>
              <a:avLst/>
              <a:gdLst>
                <a:gd name="connsiteX0" fmla="*/ 100907 w 281774"/>
                <a:gd name="connsiteY0" fmla="*/ 0 h 269776"/>
                <a:gd name="connsiteX1" fmla="*/ 6314 w 281774"/>
                <a:gd name="connsiteY1" fmla="*/ 231227 h 269776"/>
                <a:gd name="connsiteX2" fmla="*/ 258562 w 281774"/>
                <a:gd name="connsiteY2" fmla="*/ 262758 h 269776"/>
                <a:gd name="connsiteX3" fmla="*/ 258562 w 281774"/>
                <a:gd name="connsiteY3" fmla="*/ 157655 h 269776"/>
                <a:gd name="connsiteX4" fmla="*/ 153459 w 281774"/>
                <a:gd name="connsiteY4" fmla="*/ 63062 h 269776"/>
                <a:gd name="connsiteX5" fmla="*/ 174480 w 281774"/>
                <a:gd name="connsiteY5" fmla="*/ 63062 h 269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774" h="269776">
                  <a:moveTo>
                    <a:pt x="100907" y="0"/>
                  </a:moveTo>
                  <a:cubicBezTo>
                    <a:pt x="40472" y="93717"/>
                    <a:pt x="-19962" y="187434"/>
                    <a:pt x="6314" y="231227"/>
                  </a:cubicBezTo>
                  <a:cubicBezTo>
                    <a:pt x="32590" y="275020"/>
                    <a:pt x="216521" y="275020"/>
                    <a:pt x="258562" y="262758"/>
                  </a:cubicBezTo>
                  <a:cubicBezTo>
                    <a:pt x="300603" y="250496"/>
                    <a:pt x="276079" y="190938"/>
                    <a:pt x="258562" y="157655"/>
                  </a:cubicBezTo>
                  <a:cubicBezTo>
                    <a:pt x="241045" y="124372"/>
                    <a:pt x="167473" y="78827"/>
                    <a:pt x="153459" y="63062"/>
                  </a:cubicBezTo>
                  <a:cubicBezTo>
                    <a:pt x="139445" y="47297"/>
                    <a:pt x="156962" y="55179"/>
                    <a:pt x="174480" y="6306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0" name="Freeform 69">
              <a:extLst>
                <a:ext uri="{FF2B5EF4-FFF2-40B4-BE49-F238E27FC236}">
                  <a16:creationId xmlns:a16="http://schemas.microsoft.com/office/drawing/2014/main" id="{BB71A8BD-0D48-7B41-8E7E-7DA35C23E983}"/>
                </a:ext>
              </a:extLst>
            </p:cNvPr>
            <p:cNvSpPr/>
            <p:nvPr/>
          </p:nvSpPr>
          <p:spPr>
            <a:xfrm>
              <a:off x="714685" y="3626069"/>
              <a:ext cx="294308" cy="641131"/>
            </a:xfrm>
            <a:custGeom>
              <a:avLst/>
              <a:gdLst>
                <a:gd name="connsiteX0" fmla="*/ 136653 w 294308"/>
                <a:gd name="connsiteY0" fmla="*/ 0 h 641131"/>
                <a:gd name="connsiteX1" fmla="*/ 147163 w 294308"/>
                <a:gd name="connsiteY1" fmla="*/ 430924 h 641131"/>
                <a:gd name="connsiteX2" fmla="*/ 18 w 294308"/>
                <a:gd name="connsiteY2" fmla="*/ 641131 h 641131"/>
                <a:gd name="connsiteX3" fmla="*/ 157674 w 294308"/>
                <a:gd name="connsiteY3" fmla="*/ 430924 h 641131"/>
                <a:gd name="connsiteX4" fmla="*/ 294308 w 294308"/>
                <a:gd name="connsiteY4" fmla="*/ 578069 h 641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308" h="641131">
                  <a:moveTo>
                    <a:pt x="136653" y="0"/>
                  </a:moveTo>
                  <a:cubicBezTo>
                    <a:pt x="153294" y="162034"/>
                    <a:pt x="169935" y="324069"/>
                    <a:pt x="147163" y="430924"/>
                  </a:cubicBezTo>
                  <a:cubicBezTo>
                    <a:pt x="124391" y="537779"/>
                    <a:pt x="-1734" y="641131"/>
                    <a:pt x="18" y="641131"/>
                  </a:cubicBezTo>
                  <a:cubicBezTo>
                    <a:pt x="1770" y="641131"/>
                    <a:pt x="108626" y="441434"/>
                    <a:pt x="157674" y="430924"/>
                  </a:cubicBezTo>
                  <a:cubicBezTo>
                    <a:pt x="206722" y="420414"/>
                    <a:pt x="250515" y="499241"/>
                    <a:pt x="294308" y="57806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1" name="Freeform 70">
              <a:extLst>
                <a:ext uri="{FF2B5EF4-FFF2-40B4-BE49-F238E27FC236}">
                  <a16:creationId xmlns:a16="http://schemas.microsoft.com/office/drawing/2014/main" id="{F0C1A973-ABD8-A346-80FD-A49F1A31F369}"/>
                </a:ext>
              </a:extLst>
            </p:cNvPr>
            <p:cNvSpPr/>
            <p:nvPr/>
          </p:nvSpPr>
          <p:spPr>
            <a:xfrm>
              <a:off x="662152" y="3699322"/>
              <a:ext cx="346841" cy="147464"/>
            </a:xfrm>
            <a:custGeom>
              <a:avLst/>
              <a:gdLst>
                <a:gd name="connsiteX0" fmla="*/ 0 w 346841"/>
                <a:gd name="connsiteY0" fmla="*/ 115933 h 147464"/>
                <a:gd name="connsiteX1" fmla="*/ 178676 w 346841"/>
                <a:gd name="connsiteY1" fmla="*/ 319 h 147464"/>
                <a:gd name="connsiteX2" fmla="*/ 346841 w 346841"/>
                <a:gd name="connsiteY2" fmla="*/ 147464 h 147464"/>
              </a:gdLst>
              <a:ahLst/>
              <a:cxnLst>
                <a:cxn ang="0">
                  <a:pos x="connsiteX0" y="connsiteY0"/>
                </a:cxn>
                <a:cxn ang="0">
                  <a:pos x="connsiteX1" y="connsiteY1"/>
                </a:cxn>
                <a:cxn ang="0">
                  <a:pos x="connsiteX2" y="connsiteY2"/>
                </a:cxn>
              </a:cxnLst>
              <a:rect l="l" t="t" r="r" b="b"/>
              <a:pathLst>
                <a:path w="346841" h="147464">
                  <a:moveTo>
                    <a:pt x="0" y="115933"/>
                  </a:moveTo>
                  <a:cubicBezTo>
                    <a:pt x="60434" y="55498"/>
                    <a:pt x="120869" y="-4936"/>
                    <a:pt x="178676" y="319"/>
                  </a:cubicBezTo>
                  <a:cubicBezTo>
                    <a:pt x="236483" y="5574"/>
                    <a:pt x="291662" y="76519"/>
                    <a:pt x="346841" y="14746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72" name="Group 71">
            <a:extLst>
              <a:ext uri="{FF2B5EF4-FFF2-40B4-BE49-F238E27FC236}">
                <a16:creationId xmlns:a16="http://schemas.microsoft.com/office/drawing/2014/main" id="{8FB7659E-F0CB-784B-B699-778910150F6B}"/>
              </a:ext>
            </a:extLst>
          </p:cNvPr>
          <p:cNvGrpSpPr/>
          <p:nvPr/>
        </p:nvGrpSpPr>
        <p:grpSpPr>
          <a:xfrm>
            <a:off x="3488110" y="3985165"/>
            <a:ext cx="92228" cy="255401"/>
            <a:chOff x="662152" y="3310759"/>
            <a:chExt cx="349032" cy="956441"/>
          </a:xfrm>
        </p:grpSpPr>
        <p:sp>
          <p:nvSpPr>
            <p:cNvPr id="73" name="Freeform 72">
              <a:extLst>
                <a:ext uri="{FF2B5EF4-FFF2-40B4-BE49-F238E27FC236}">
                  <a16:creationId xmlns:a16="http://schemas.microsoft.com/office/drawing/2014/main" id="{AF32DA28-7FAB-2B4C-9852-A313F0ED2AD4}"/>
                </a:ext>
              </a:extLst>
            </p:cNvPr>
            <p:cNvSpPr/>
            <p:nvPr/>
          </p:nvSpPr>
          <p:spPr>
            <a:xfrm>
              <a:off x="729410" y="3310759"/>
              <a:ext cx="281774" cy="269776"/>
            </a:xfrm>
            <a:custGeom>
              <a:avLst/>
              <a:gdLst>
                <a:gd name="connsiteX0" fmla="*/ 100907 w 281774"/>
                <a:gd name="connsiteY0" fmla="*/ 0 h 269776"/>
                <a:gd name="connsiteX1" fmla="*/ 6314 w 281774"/>
                <a:gd name="connsiteY1" fmla="*/ 231227 h 269776"/>
                <a:gd name="connsiteX2" fmla="*/ 258562 w 281774"/>
                <a:gd name="connsiteY2" fmla="*/ 262758 h 269776"/>
                <a:gd name="connsiteX3" fmla="*/ 258562 w 281774"/>
                <a:gd name="connsiteY3" fmla="*/ 157655 h 269776"/>
                <a:gd name="connsiteX4" fmla="*/ 153459 w 281774"/>
                <a:gd name="connsiteY4" fmla="*/ 63062 h 269776"/>
                <a:gd name="connsiteX5" fmla="*/ 174480 w 281774"/>
                <a:gd name="connsiteY5" fmla="*/ 63062 h 269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774" h="269776">
                  <a:moveTo>
                    <a:pt x="100907" y="0"/>
                  </a:moveTo>
                  <a:cubicBezTo>
                    <a:pt x="40472" y="93717"/>
                    <a:pt x="-19962" y="187434"/>
                    <a:pt x="6314" y="231227"/>
                  </a:cubicBezTo>
                  <a:cubicBezTo>
                    <a:pt x="32590" y="275020"/>
                    <a:pt x="216521" y="275020"/>
                    <a:pt x="258562" y="262758"/>
                  </a:cubicBezTo>
                  <a:cubicBezTo>
                    <a:pt x="300603" y="250496"/>
                    <a:pt x="276079" y="190938"/>
                    <a:pt x="258562" y="157655"/>
                  </a:cubicBezTo>
                  <a:cubicBezTo>
                    <a:pt x="241045" y="124372"/>
                    <a:pt x="167473" y="78827"/>
                    <a:pt x="153459" y="63062"/>
                  </a:cubicBezTo>
                  <a:cubicBezTo>
                    <a:pt x="139445" y="47297"/>
                    <a:pt x="156962" y="55179"/>
                    <a:pt x="174480" y="6306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4" name="Freeform 73">
              <a:extLst>
                <a:ext uri="{FF2B5EF4-FFF2-40B4-BE49-F238E27FC236}">
                  <a16:creationId xmlns:a16="http://schemas.microsoft.com/office/drawing/2014/main" id="{37A091CC-E93C-C04A-8A3A-0606C9AF3356}"/>
                </a:ext>
              </a:extLst>
            </p:cNvPr>
            <p:cNvSpPr/>
            <p:nvPr/>
          </p:nvSpPr>
          <p:spPr>
            <a:xfrm>
              <a:off x="714685" y="3626069"/>
              <a:ext cx="294308" cy="641131"/>
            </a:xfrm>
            <a:custGeom>
              <a:avLst/>
              <a:gdLst>
                <a:gd name="connsiteX0" fmla="*/ 136653 w 294308"/>
                <a:gd name="connsiteY0" fmla="*/ 0 h 641131"/>
                <a:gd name="connsiteX1" fmla="*/ 147163 w 294308"/>
                <a:gd name="connsiteY1" fmla="*/ 430924 h 641131"/>
                <a:gd name="connsiteX2" fmla="*/ 18 w 294308"/>
                <a:gd name="connsiteY2" fmla="*/ 641131 h 641131"/>
                <a:gd name="connsiteX3" fmla="*/ 157674 w 294308"/>
                <a:gd name="connsiteY3" fmla="*/ 430924 h 641131"/>
                <a:gd name="connsiteX4" fmla="*/ 294308 w 294308"/>
                <a:gd name="connsiteY4" fmla="*/ 578069 h 641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308" h="641131">
                  <a:moveTo>
                    <a:pt x="136653" y="0"/>
                  </a:moveTo>
                  <a:cubicBezTo>
                    <a:pt x="153294" y="162034"/>
                    <a:pt x="169935" y="324069"/>
                    <a:pt x="147163" y="430924"/>
                  </a:cubicBezTo>
                  <a:cubicBezTo>
                    <a:pt x="124391" y="537779"/>
                    <a:pt x="-1734" y="641131"/>
                    <a:pt x="18" y="641131"/>
                  </a:cubicBezTo>
                  <a:cubicBezTo>
                    <a:pt x="1770" y="641131"/>
                    <a:pt x="108626" y="441434"/>
                    <a:pt x="157674" y="430924"/>
                  </a:cubicBezTo>
                  <a:cubicBezTo>
                    <a:pt x="206722" y="420414"/>
                    <a:pt x="250515" y="499241"/>
                    <a:pt x="294308" y="57806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5" name="Freeform 74">
              <a:extLst>
                <a:ext uri="{FF2B5EF4-FFF2-40B4-BE49-F238E27FC236}">
                  <a16:creationId xmlns:a16="http://schemas.microsoft.com/office/drawing/2014/main" id="{B4DA9A29-CA2F-7140-9F66-6A00E449F89F}"/>
                </a:ext>
              </a:extLst>
            </p:cNvPr>
            <p:cNvSpPr/>
            <p:nvPr/>
          </p:nvSpPr>
          <p:spPr>
            <a:xfrm>
              <a:off x="662152" y="3699322"/>
              <a:ext cx="346841" cy="147464"/>
            </a:xfrm>
            <a:custGeom>
              <a:avLst/>
              <a:gdLst>
                <a:gd name="connsiteX0" fmla="*/ 0 w 346841"/>
                <a:gd name="connsiteY0" fmla="*/ 115933 h 147464"/>
                <a:gd name="connsiteX1" fmla="*/ 178676 w 346841"/>
                <a:gd name="connsiteY1" fmla="*/ 319 h 147464"/>
                <a:gd name="connsiteX2" fmla="*/ 346841 w 346841"/>
                <a:gd name="connsiteY2" fmla="*/ 147464 h 147464"/>
              </a:gdLst>
              <a:ahLst/>
              <a:cxnLst>
                <a:cxn ang="0">
                  <a:pos x="connsiteX0" y="connsiteY0"/>
                </a:cxn>
                <a:cxn ang="0">
                  <a:pos x="connsiteX1" y="connsiteY1"/>
                </a:cxn>
                <a:cxn ang="0">
                  <a:pos x="connsiteX2" y="connsiteY2"/>
                </a:cxn>
              </a:cxnLst>
              <a:rect l="l" t="t" r="r" b="b"/>
              <a:pathLst>
                <a:path w="346841" h="147464">
                  <a:moveTo>
                    <a:pt x="0" y="115933"/>
                  </a:moveTo>
                  <a:cubicBezTo>
                    <a:pt x="60434" y="55498"/>
                    <a:pt x="120869" y="-4936"/>
                    <a:pt x="178676" y="319"/>
                  </a:cubicBezTo>
                  <a:cubicBezTo>
                    <a:pt x="236483" y="5574"/>
                    <a:pt x="291662" y="76519"/>
                    <a:pt x="346841" y="14746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76" name="Group 75">
            <a:extLst>
              <a:ext uri="{FF2B5EF4-FFF2-40B4-BE49-F238E27FC236}">
                <a16:creationId xmlns:a16="http://schemas.microsoft.com/office/drawing/2014/main" id="{BF2A4FEC-3797-6442-93C8-33463343B0F3}"/>
              </a:ext>
            </a:extLst>
          </p:cNvPr>
          <p:cNvGrpSpPr/>
          <p:nvPr/>
        </p:nvGrpSpPr>
        <p:grpSpPr>
          <a:xfrm>
            <a:off x="3576067" y="3800746"/>
            <a:ext cx="92228" cy="255401"/>
            <a:chOff x="662152" y="3310759"/>
            <a:chExt cx="349032" cy="956441"/>
          </a:xfrm>
        </p:grpSpPr>
        <p:sp>
          <p:nvSpPr>
            <p:cNvPr id="77" name="Freeform 76">
              <a:extLst>
                <a:ext uri="{FF2B5EF4-FFF2-40B4-BE49-F238E27FC236}">
                  <a16:creationId xmlns:a16="http://schemas.microsoft.com/office/drawing/2014/main" id="{EE2BC5D4-F342-8B45-B340-F27D783518DB}"/>
                </a:ext>
              </a:extLst>
            </p:cNvPr>
            <p:cNvSpPr/>
            <p:nvPr/>
          </p:nvSpPr>
          <p:spPr>
            <a:xfrm>
              <a:off x="729410" y="3310759"/>
              <a:ext cx="281774" cy="269776"/>
            </a:xfrm>
            <a:custGeom>
              <a:avLst/>
              <a:gdLst>
                <a:gd name="connsiteX0" fmla="*/ 100907 w 281774"/>
                <a:gd name="connsiteY0" fmla="*/ 0 h 269776"/>
                <a:gd name="connsiteX1" fmla="*/ 6314 w 281774"/>
                <a:gd name="connsiteY1" fmla="*/ 231227 h 269776"/>
                <a:gd name="connsiteX2" fmla="*/ 258562 w 281774"/>
                <a:gd name="connsiteY2" fmla="*/ 262758 h 269776"/>
                <a:gd name="connsiteX3" fmla="*/ 258562 w 281774"/>
                <a:gd name="connsiteY3" fmla="*/ 157655 h 269776"/>
                <a:gd name="connsiteX4" fmla="*/ 153459 w 281774"/>
                <a:gd name="connsiteY4" fmla="*/ 63062 h 269776"/>
                <a:gd name="connsiteX5" fmla="*/ 174480 w 281774"/>
                <a:gd name="connsiteY5" fmla="*/ 63062 h 269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774" h="269776">
                  <a:moveTo>
                    <a:pt x="100907" y="0"/>
                  </a:moveTo>
                  <a:cubicBezTo>
                    <a:pt x="40472" y="93717"/>
                    <a:pt x="-19962" y="187434"/>
                    <a:pt x="6314" y="231227"/>
                  </a:cubicBezTo>
                  <a:cubicBezTo>
                    <a:pt x="32590" y="275020"/>
                    <a:pt x="216521" y="275020"/>
                    <a:pt x="258562" y="262758"/>
                  </a:cubicBezTo>
                  <a:cubicBezTo>
                    <a:pt x="300603" y="250496"/>
                    <a:pt x="276079" y="190938"/>
                    <a:pt x="258562" y="157655"/>
                  </a:cubicBezTo>
                  <a:cubicBezTo>
                    <a:pt x="241045" y="124372"/>
                    <a:pt x="167473" y="78827"/>
                    <a:pt x="153459" y="63062"/>
                  </a:cubicBezTo>
                  <a:cubicBezTo>
                    <a:pt x="139445" y="47297"/>
                    <a:pt x="156962" y="55179"/>
                    <a:pt x="174480" y="6306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8" name="Freeform 77">
              <a:extLst>
                <a:ext uri="{FF2B5EF4-FFF2-40B4-BE49-F238E27FC236}">
                  <a16:creationId xmlns:a16="http://schemas.microsoft.com/office/drawing/2014/main" id="{563890CC-18AD-A846-8DF3-0781A5AC5ABD}"/>
                </a:ext>
              </a:extLst>
            </p:cNvPr>
            <p:cNvSpPr/>
            <p:nvPr/>
          </p:nvSpPr>
          <p:spPr>
            <a:xfrm>
              <a:off x="714685" y="3626069"/>
              <a:ext cx="294308" cy="641131"/>
            </a:xfrm>
            <a:custGeom>
              <a:avLst/>
              <a:gdLst>
                <a:gd name="connsiteX0" fmla="*/ 136653 w 294308"/>
                <a:gd name="connsiteY0" fmla="*/ 0 h 641131"/>
                <a:gd name="connsiteX1" fmla="*/ 147163 w 294308"/>
                <a:gd name="connsiteY1" fmla="*/ 430924 h 641131"/>
                <a:gd name="connsiteX2" fmla="*/ 18 w 294308"/>
                <a:gd name="connsiteY2" fmla="*/ 641131 h 641131"/>
                <a:gd name="connsiteX3" fmla="*/ 157674 w 294308"/>
                <a:gd name="connsiteY3" fmla="*/ 430924 h 641131"/>
                <a:gd name="connsiteX4" fmla="*/ 294308 w 294308"/>
                <a:gd name="connsiteY4" fmla="*/ 578069 h 641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308" h="641131">
                  <a:moveTo>
                    <a:pt x="136653" y="0"/>
                  </a:moveTo>
                  <a:cubicBezTo>
                    <a:pt x="153294" y="162034"/>
                    <a:pt x="169935" y="324069"/>
                    <a:pt x="147163" y="430924"/>
                  </a:cubicBezTo>
                  <a:cubicBezTo>
                    <a:pt x="124391" y="537779"/>
                    <a:pt x="-1734" y="641131"/>
                    <a:pt x="18" y="641131"/>
                  </a:cubicBezTo>
                  <a:cubicBezTo>
                    <a:pt x="1770" y="641131"/>
                    <a:pt x="108626" y="441434"/>
                    <a:pt x="157674" y="430924"/>
                  </a:cubicBezTo>
                  <a:cubicBezTo>
                    <a:pt x="206722" y="420414"/>
                    <a:pt x="250515" y="499241"/>
                    <a:pt x="294308" y="57806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9" name="Freeform 78">
              <a:extLst>
                <a:ext uri="{FF2B5EF4-FFF2-40B4-BE49-F238E27FC236}">
                  <a16:creationId xmlns:a16="http://schemas.microsoft.com/office/drawing/2014/main" id="{A3FB2D5D-EDB0-F044-80E4-85ECF3D86766}"/>
                </a:ext>
              </a:extLst>
            </p:cNvPr>
            <p:cNvSpPr/>
            <p:nvPr/>
          </p:nvSpPr>
          <p:spPr>
            <a:xfrm>
              <a:off x="662152" y="3699322"/>
              <a:ext cx="346841" cy="147464"/>
            </a:xfrm>
            <a:custGeom>
              <a:avLst/>
              <a:gdLst>
                <a:gd name="connsiteX0" fmla="*/ 0 w 346841"/>
                <a:gd name="connsiteY0" fmla="*/ 115933 h 147464"/>
                <a:gd name="connsiteX1" fmla="*/ 178676 w 346841"/>
                <a:gd name="connsiteY1" fmla="*/ 319 h 147464"/>
                <a:gd name="connsiteX2" fmla="*/ 346841 w 346841"/>
                <a:gd name="connsiteY2" fmla="*/ 147464 h 147464"/>
              </a:gdLst>
              <a:ahLst/>
              <a:cxnLst>
                <a:cxn ang="0">
                  <a:pos x="connsiteX0" y="connsiteY0"/>
                </a:cxn>
                <a:cxn ang="0">
                  <a:pos x="connsiteX1" y="connsiteY1"/>
                </a:cxn>
                <a:cxn ang="0">
                  <a:pos x="connsiteX2" y="connsiteY2"/>
                </a:cxn>
              </a:cxnLst>
              <a:rect l="l" t="t" r="r" b="b"/>
              <a:pathLst>
                <a:path w="346841" h="147464">
                  <a:moveTo>
                    <a:pt x="0" y="115933"/>
                  </a:moveTo>
                  <a:cubicBezTo>
                    <a:pt x="60434" y="55498"/>
                    <a:pt x="120869" y="-4936"/>
                    <a:pt x="178676" y="319"/>
                  </a:cubicBezTo>
                  <a:cubicBezTo>
                    <a:pt x="236483" y="5574"/>
                    <a:pt x="291662" y="76519"/>
                    <a:pt x="346841" y="14746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80" name="Group 79">
            <a:extLst>
              <a:ext uri="{FF2B5EF4-FFF2-40B4-BE49-F238E27FC236}">
                <a16:creationId xmlns:a16="http://schemas.microsoft.com/office/drawing/2014/main" id="{B3B786C3-6D2A-0444-BA5E-F7C4171338AA}"/>
              </a:ext>
            </a:extLst>
          </p:cNvPr>
          <p:cNvGrpSpPr/>
          <p:nvPr/>
        </p:nvGrpSpPr>
        <p:grpSpPr>
          <a:xfrm>
            <a:off x="3640723" y="3920820"/>
            <a:ext cx="92228" cy="255401"/>
            <a:chOff x="662152" y="3310759"/>
            <a:chExt cx="349032" cy="956441"/>
          </a:xfrm>
        </p:grpSpPr>
        <p:sp>
          <p:nvSpPr>
            <p:cNvPr id="81" name="Freeform 80">
              <a:extLst>
                <a:ext uri="{FF2B5EF4-FFF2-40B4-BE49-F238E27FC236}">
                  <a16:creationId xmlns:a16="http://schemas.microsoft.com/office/drawing/2014/main" id="{6C7AFB1C-0E74-074B-8218-E68103414D49}"/>
                </a:ext>
              </a:extLst>
            </p:cNvPr>
            <p:cNvSpPr/>
            <p:nvPr/>
          </p:nvSpPr>
          <p:spPr>
            <a:xfrm>
              <a:off x="729410" y="3310759"/>
              <a:ext cx="281774" cy="269776"/>
            </a:xfrm>
            <a:custGeom>
              <a:avLst/>
              <a:gdLst>
                <a:gd name="connsiteX0" fmla="*/ 100907 w 281774"/>
                <a:gd name="connsiteY0" fmla="*/ 0 h 269776"/>
                <a:gd name="connsiteX1" fmla="*/ 6314 w 281774"/>
                <a:gd name="connsiteY1" fmla="*/ 231227 h 269776"/>
                <a:gd name="connsiteX2" fmla="*/ 258562 w 281774"/>
                <a:gd name="connsiteY2" fmla="*/ 262758 h 269776"/>
                <a:gd name="connsiteX3" fmla="*/ 258562 w 281774"/>
                <a:gd name="connsiteY3" fmla="*/ 157655 h 269776"/>
                <a:gd name="connsiteX4" fmla="*/ 153459 w 281774"/>
                <a:gd name="connsiteY4" fmla="*/ 63062 h 269776"/>
                <a:gd name="connsiteX5" fmla="*/ 174480 w 281774"/>
                <a:gd name="connsiteY5" fmla="*/ 63062 h 269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774" h="269776">
                  <a:moveTo>
                    <a:pt x="100907" y="0"/>
                  </a:moveTo>
                  <a:cubicBezTo>
                    <a:pt x="40472" y="93717"/>
                    <a:pt x="-19962" y="187434"/>
                    <a:pt x="6314" y="231227"/>
                  </a:cubicBezTo>
                  <a:cubicBezTo>
                    <a:pt x="32590" y="275020"/>
                    <a:pt x="216521" y="275020"/>
                    <a:pt x="258562" y="262758"/>
                  </a:cubicBezTo>
                  <a:cubicBezTo>
                    <a:pt x="300603" y="250496"/>
                    <a:pt x="276079" y="190938"/>
                    <a:pt x="258562" y="157655"/>
                  </a:cubicBezTo>
                  <a:cubicBezTo>
                    <a:pt x="241045" y="124372"/>
                    <a:pt x="167473" y="78827"/>
                    <a:pt x="153459" y="63062"/>
                  </a:cubicBezTo>
                  <a:cubicBezTo>
                    <a:pt x="139445" y="47297"/>
                    <a:pt x="156962" y="55179"/>
                    <a:pt x="174480" y="6306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2" name="Freeform 81">
              <a:extLst>
                <a:ext uri="{FF2B5EF4-FFF2-40B4-BE49-F238E27FC236}">
                  <a16:creationId xmlns:a16="http://schemas.microsoft.com/office/drawing/2014/main" id="{408E8DE1-537F-5245-BD8D-C0914A70D75A}"/>
                </a:ext>
              </a:extLst>
            </p:cNvPr>
            <p:cNvSpPr/>
            <p:nvPr/>
          </p:nvSpPr>
          <p:spPr>
            <a:xfrm>
              <a:off x="714685" y="3626069"/>
              <a:ext cx="294308" cy="641131"/>
            </a:xfrm>
            <a:custGeom>
              <a:avLst/>
              <a:gdLst>
                <a:gd name="connsiteX0" fmla="*/ 136653 w 294308"/>
                <a:gd name="connsiteY0" fmla="*/ 0 h 641131"/>
                <a:gd name="connsiteX1" fmla="*/ 147163 w 294308"/>
                <a:gd name="connsiteY1" fmla="*/ 430924 h 641131"/>
                <a:gd name="connsiteX2" fmla="*/ 18 w 294308"/>
                <a:gd name="connsiteY2" fmla="*/ 641131 h 641131"/>
                <a:gd name="connsiteX3" fmla="*/ 157674 w 294308"/>
                <a:gd name="connsiteY3" fmla="*/ 430924 h 641131"/>
                <a:gd name="connsiteX4" fmla="*/ 294308 w 294308"/>
                <a:gd name="connsiteY4" fmla="*/ 578069 h 641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308" h="641131">
                  <a:moveTo>
                    <a:pt x="136653" y="0"/>
                  </a:moveTo>
                  <a:cubicBezTo>
                    <a:pt x="153294" y="162034"/>
                    <a:pt x="169935" y="324069"/>
                    <a:pt x="147163" y="430924"/>
                  </a:cubicBezTo>
                  <a:cubicBezTo>
                    <a:pt x="124391" y="537779"/>
                    <a:pt x="-1734" y="641131"/>
                    <a:pt x="18" y="641131"/>
                  </a:cubicBezTo>
                  <a:cubicBezTo>
                    <a:pt x="1770" y="641131"/>
                    <a:pt x="108626" y="441434"/>
                    <a:pt x="157674" y="430924"/>
                  </a:cubicBezTo>
                  <a:cubicBezTo>
                    <a:pt x="206722" y="420414"/>
                    <a:pt x="250515" y="499241"/>
                    <a:pt x="294308" y="57806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3" name="Freeform 82">
              <a:extLst>
                <a:ext uri="{FF2B5EF4-FFF2-40B4-BE49-F238E27FC236}">
                  <a16:creationId xmlns:a16="http://schemas.microsoft.com/office/drawing/2014/main" id="{FE3BEC8F-8252-434A-907E-F361EBD86CF0}"/>
                </a:ext>
              </a:extLst>
            </p:cNvPr>
            <p:cNvSpPr/>
            <p:nvPr/>
          </p:nvSpPr>
          <p:spPr>
            <a:xfrm>
              <a:off x="662152" y="3699322"/>
              <a:ext cx="346841" cy="147464"/>
            </a:xfrm>
            <a:custGeom>
              <a:avLst/>
              <a:gdLst>
                <a:gd name="connsiteX0" fmla="*/ 0 w 346841"/>
                <a:gd name="connsiteY0" fmla="*/ 115933 h 147464"/>
                <a:gd name="connsiteX1" fmla="*/ 178676 w 346841"/>
                <a:gd name="connsiteY1" fmla="*/ 319 h 147464"/>
                <a:gd name="connsiteX2" fmla="*/ 346841 w 346841"/>
                <a:gd name="connsiteY2" fmla="*/ 147464 h 147464"/>
              </a:gdLst>
              <a:ahLst/>
              <a:cxnLst>
                <a:cxn ang="0">
                  <a:pos x="connsiteX0" y="connsiteY0"/>
                </a:cxn>
                <a:cxn ang="0">
                  <a:pos x="connsiteX1" y="connsiteY1"/>
                </a:cxn>
                <a:cxn ang="0">
                  <a:pos x="connsiteX2" y="connsiteY2"/>
                </a:cxn>
              </a:cxnLst>
              <a:rect l="l" t="t" r="r" b="b"/>
              <a:pathLst>
                <a:path w="346841" h="147464">
                  <a:moveTo>
                    <a:pt x="0" y="115933"/>
                  </a:moveTo>
                  <a:cubicBezTo>
                    <a:pt x="60434" y="55498"/>
                    <a:pt x="120869" y="-4936"/>
                    <a:pt x="178676" y="319"/>
                  </a:cubicBezTo>
                  <a:cubicBezTo>
                    <a:pt x="236483" y="5574"/>
                    <a:pt x="291662" y="76519"/>
                    <a:pt x="346841" y="14746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84" name="Group 83">
            <a:extLst>
              <a:ext uri="{FF2B5EF4-FFF2-40B4-BE49-F238E27FC236}">
                <a16:creationId xmlns:a16="http://schemas.microsoft.com/office/drawing/2014/main" id="{C1ADC243-4A12-264B-B1E4-10D231E2B4EB}"/>
              </a:ext>
            </a:extLst>
          </p:cNvPr>
          <p:cNvGrpSpPr/>
          <p:nvPr/>
        </p:nvGrpSpPr>
        <p:grpSpPr>
          <a:xfrm>
            <a:off x="3537963" y="4213601"/>
            <a:ext cx="92228" cy="255401"/>
            <a:chOff x="662152" y="3310759"/>
            <a:chExt cx="349032" cy="956441"/>
          </a:xfrm>
        </p:grpSpPr>
        <p:sp>
          <p:nvSpPr>
            <p:cNvPr id="85" name="Freeform 84">
              <a:extLst>
                <a:ext uri="{FF2B5EF4-FFF2-40B4-BE49-F238E27FC236}">
                  <a16:creationId xmlns:a16="http://schemas.microsoft.com/office/drawing/2014/main" id="{3E4AEBDC-2228-7A43-892F-F4BAD4E5D9FE}"/>
                </a:ext>
              </a:extLst>
            </p:cNvPr>
            <p:cNvSpPr/>
            <p:nvPr/>
          </p:nvSpPr>
          <p:spPr>
            <a:xfrm>
              <a:off x="729410" y="3310759"/>
              <a:ext cx="281774" cy="269776"/>
            </a:xfrm>
            <a:custGeom>
              <a:avLst/>
              <a:gdLst>
                <a:gd name="connsiteX0" fmla="*/ 100907 w 281774"/>
                <a:gd name="connsiteY0" fmla="*/ 0 h 269776"/>
                <a:gd name="connsiteX1" fmla="*/ 6314 w 281774"/>
                <a:gd name="connsiteY1" fmla="*/ 231227 h 269776"/>
                <a:gd name="connsiteX2" fmla="*/ 258562 w 281774"/>
                <a:gd name="connsiteY2" fmla="*/ 262758 h 269776"/>
                <a:gd name="connsiteX3" fmla="*/ 258562 w 281774"/>
                <a:gd name="connsiteY3" fmla="*/ 157655 h 269776"/>
                <a:gd name="connsiteX4" fmla="*/ 153459 w 281774"/>
                <a:gd name="connsiteY4" fmla="*/ 63062 h 269776"/>
                <a:gd name="connsiteX5" fmla="*/ 174480 w 281774"/>
                <a:gd name="connsiteY5" fmla="*/ 63062 h 269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774" h="269776">
                  <a:moveTo>
                    <a:pt x="100907" y="0"/>
                  </a:moveTo>
                  <a:cubicBezTo>
                    <a:pt x="40472" y="93717"/>
                    <a:pt x="-19962" y="187434"/>
                    <a:pt x="6314" y="231227"/>
                  </a:cubicBezTo>
                  <a:cubicBezTo>
                    <a:pt x="32590" y="275020"/>
                    <a:pt x="216521" y="275020"/>
                    <a:pt x="258562" y="262758"/>
                  </a:cubicBezTo>
                  <a:cubicBezTo>
                    <a:pt x="300603" y="250496"/>
                    <a:pt x="276079" y="190938"/>
                    <a:pt x="258562" y="157655"/>
                  </a:cubicBezTo>
                  <a:cubicBezTo>
                    <a:pt x="241045" y="124372"/>
                    <a:pt x="167473" y="78827"/>
                    <a:pt x="153459" y="63062"/>
                  </a:cubicBezTo>
                  <a:cubicBezTo>
                    <a:pt x="139445" y="47297"/>
                    <a:pt x="156962" y="55179"/>
                    <a:pt x="174480" y="6306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6" name="Freeform 85">
              <a:extLst>
                <a:ext uri="{FF2B5EF4-FFF2-40B4-BE49-F238E27FC236}">
                  <a16:creationId xmlns:a16="http://schemas.microsoft.com/office/drawing/2014/main" id="{B09FC66B-8CD6-644C-A5DA-5269FFAE947A}"/>
                </a:ext>
              </a:extLst>
            </p:cNvPr>
            <p:cNvSpPr/>
            <p:nvPr/>
          </p:nvSpPr>
          <p:spPr>
            <a:xfrm>
              <a:off x="714685" y="3626069"/>
              <a:ext cx="294308" cy="641131"/>
            </a:xfrm>
            <a:custGeom>
              <a:avLst/>
              <a:gdLst>
                <a:gd name="connsiteX0" fmla="*/ 136653 w 294308"/>
                <a:gd name="connsiteY0" fmla="*/ 0 h 641131"/>
                <a:gd name="connsiteX1" fmla="*/ 147163 w 294308"/>
                <a:gd name="connsiteY1" fmla="*/ 430924 h 641131"/>
                <a:gd name="connsiteX2" fmla="*/ 18 w 294308"/>
                <a:gd name="connsiteY2" fmla="*/ 641131 h 641131"/>
                <a:gd name="connsiteX3" fmla="*/ 157674 w 294308"/>
                <a:gd name="connsiteY3" fmla="*/ 430924 h 641131"/>
                <a:gd name="connsiteX4" fmla="*/ 294308 w 294308"/>
                <a:gd name="connsiteY4" fmla="*/ 578069 h 641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308" h="641131">
                  <a:moveTo>
                    <a:pt x="136653" y="0"/>
                  </a:moveTo>
                  <a:cubicBezTo>
                    <a:pt x="153294" y="162034"/>
                    <a:pt x="169935" y="324069"/>
                    <a:pt x="147163" y="430924"/>
                  </a:cubicBezTo>
                  <a:cubicBezTo>
                    <a:pt x="124391" y="537779"/>
                    <a:pt x="-1734" y="641131"/>
                    <a:pt x="18" y="641131"/>
                  </a:cubicBezTo>
                  <a:cubicBezTo>
                    <a:pt x="1770" y="641131"/>
                    <a:pt x="108626" y="441434"/>
                    <a:pt x="157674" y="430924"/>
                  </a:cubicBezTo>
                  <a:cubicBezTo>
                    <a:pt x="206722" y="420414"/>
                    <a:pt x="250515" y="499241"/>
                    <a:pt x="294308" y="57806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7" name="Freeform 86">
              <a:extLst>
                <a:ext uri="{FF2B5EF4-FFF2-40B4-BE49-F238E27FC236}">
                  <a16:creationId xmlns:a16="http://schemas.microsoft.com/office/drawing/2014/main" id="{8AD9EDF1-5A0D-6A4B-987B-2064133FB1ED}"/>
                </a:ext>
              </a:extLst>
            </p:cNvPr>
            <p:cNvSpPr/>
            <p:nvPr/>
          </p:nvSpPr>
          <p:spPr>
            <a:xfrm>
              <a:off x="662152" y="3699322"/>
              <a:ext cx="346841" cy="147464"/>
            </a:xfrm>
            <a:custGeom>
              <a:avLst/>
              <a:gdLst>
                <a:gd name="connsiteX0" fmla="*/ 0 w 346841"/>
                <a:gd name="connsiteY0" fmla="*/ 115933 h 147464"/>
                <a:gd name="connsiteX1" fmla="*/ 178676 w 346841"/>
                <a:gd name="connsiteY1" fmla="*/ 319 h 147464"/>
                <a:gd name="connsiteX2" fmla="*/ 346841 w 346841"/>
                <a:gd name="connsiteY2" fmla="*/ 147464 h 147464"/>
              </a:gdLst>
              <a:ahLst/>
              <a:cxnLst>
                <a:cxn ang="0">
                  <a:pos x="connsiteX0" y="connsiteY0"/>
                </a:cxn>
                <a:cxn ang="0">
                  <a:pos x="connsiteX1" y="connsiteY1"/>
                </a:cxn>
                <a:cxn ang="0">
                  <a:pos x="connsiteX2" y="connsiteY2"/>
                </a:cxn>
              </a:cxnLst>
              <a:rect l="l" t="t" r="r" b="b"/>
              <a:pathLst>
                <a:path w="346841" h="147464">
                  <a:moveTo>
                    <a:pt x="0" y="115933"/>
                  </a:moveTo>
                  <a:cubicBezTo>
                    <a:pt x="60434" y="55498"/>
                    <a:pt x="120869" y="-4936"/>
                    <a:pt x="178676" y="319"/>
                  </a:cubicBezTo>
                  <a:cubicBezTo>
                    <a:pt x="236483" y="5574"/>
                    <a:pt x="291662" y="76519"/>
                    <a:pt x="346841" y="14746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88" name="Group 87">
            <a:extLst>
              <a:ext uri="{FF2B5EF4-FFF2-40B4-BE49-F238E27FC236}">
                <a16:creationId xmlns:a16="http://schemas.microsoft.com/office/drawing/2014/main" id="{D79027BC-6FB6-D448-8249-EBFAC95312E2}"/>
              </a:ext>
            </a:extLst>
          </p:cNvPr>
          <p:cNvGrpSpPr/>
          <p:nvPr/>
        </p:nvGrpSpPr>
        <p:grpSpPr>
          <a:xfrm>
            <a:off x="3602619" y="4333675"/>
            <a:ext cx="92228" cy="255401"/>
            <a:chOff x="662152" y="3310759"/>
            <a:chExt cx="349032" cy="956441"/>
          </a:xfrm>
        </p:grpSpPr>
        <p:sp>
          <p:nvSpPr>
            <p:cNvPr id="89" name="Freeform 88">
              <a:extLst>
                <a:ext uri="{FF2B5EF4-FFF2-40B4-BE49-F238E27FC236}">
                  <a16:creationId xmlns:a16="http://schemas.microsoft.com/office/drawing/2014/main" id="{C37537BF-F963-804F-ADAA-D52DB1E4EAAE}"/>
                </a:ext>
              </a:extLst>
            </p:cNvPr>
            <p:cNvSpPr/>
            <p:nvPr/>
          </p:nvSpPr>
          <p:spPr>
            <a:xfrm>
              <a:off x="729410" y="3310759"/>
              <a:ext cx="281774" cy="269776"/>
            </a:xfrm>
            <a:custGeom>
              <a:avLst/>
              <a:gdLst>
                <a:gd name="connsiteX0" fmla="*/ 100907 w 281774"/>
                <a:gd name="connsiteY0" fmla="*/ 0 h 269776"/>
                <a:gd name="connsiteX1" fmla="*/ 6314 w 281774"/>
                <a:gd name="connsiteY1" fmla="*/ 231227 h 269776"/>
                <a:gd name="connsiteX2" fmla="*/ 258562 w 281774"/>
                <a:gd name="connsiteY2" fmla="*/ 262758 h 269776"/>
                <a:gd name="connsiteX3" fmla="*/ 258562 w 281774"/>
                <a:gd name="connsiteY3" fmla="*/ 157655 h 269776"/>
                <a:gd name="connsiteX4" fmla="*/ 153459 w 281774"/>
                <a:gd name="connsiteY4" fmla="*/ 63062 h 269776"/>
                <a:gd name="connsiteX5" fmla="*/ 174480 w 281774"/>
                <a:gd name="connsiteY5" fmla="*/ 63062 h 269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774" h="269776">
                  <a:moveTo>
                    <a:pt x="100907" y="0"/>
                  </a:moveTo>
                  <a:cubicBezTo>
                    <a:pt x="40472" y="93717"/>
                    <a:pt x="-19962" y="187434"/>
                    <a:pt x="6314" y="231227"/>
                  </a:cubicBezTo>
                  <a:cubicBezTo>
                    <a:pt x="32590" y="275020"/>
                    <a:pt x="216521" y="275020"/>
                    <a:pt x="258562" y="262758"/>
                  </a:cubicBezTo>
                  <a:cubicBezTo>
                    <a:pt x="300603" y="250496"/>
                    <a:pt x="276079" y="190938"/>
                    <a:pt x="258562" y="157655"/>
                  </a:cubicBezTo>
                  <a:cubicBezTo>
                    <a:pt x="241045" y="124372"/>
                    <a:pt x="167473" y="78827"/>
                    <a:pt x="153459" y="63062"/>
                  </a:cubicBezTo>
                  <a:cubicBezTo>
                    <a:pt x="139445" y="47297"/>
                    <a:pt x="156962" y="55179"/>
                    <a:pt x="174480" y="6306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0" name="Freeform 89">
              <a:extLst>
                <a:ext uri="{FF2B5EF4-FFF2-40B4-BE49-F238E27FC236}">
                  <a16:creationId xmlns:a16="http://schemas.microsoft.com/office/drawing/2014/main" id="{CEB88786-0639-E94A-B282-A82949F8BD92}"/>
                </a:ext>
              </a:extLst>
            </p:cNvPr>
            <p:cNvSpPr/>
            <p:nvPr/>
          </p:nvSpPr>
          <p:spPr>
            <a:xfrm>
              <a:off x="714685" y="3626069"/>
              <a:ext cx="294308" cy="641131"/>
            </a:xfrm>
            <a:custGeom>
              <a:avLst/>
              <a:gdLst>
                <a:gd name="connsiteX0" fmla="*/ 136653 w 294308"/>
                <a:gd name="connsiteY0" fmla="*/ 0 h 641131"/>
                <a:gd name="connsiteX1" fmla="*/ 147163 w 294308"/>
                <a:gd name="connsiteY1" fmla="*/ 430924 h 641131"/>
                <a:gd name="connsiteX2" fmla="*/ 18 w 294308"/>
                <a:gd name="connsiteY2" fmla="*/ 641131 h 641131"/>
                <a:gd name="connsiteX3" fmla="*/ 157674 w 294308"/>
                <a:gd name="connsiteY3" fmla="*/ 430924 h 641131"/>
                <a:gd name="connsiteX4" fmla="*/ 294308 w 294308"/>
                <a:gd name="connsiteY4" fmla="*/ 578069 h 641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308" h="641131">
                  <a:moveTo>
                    <a:pt x="136653" y="0"/>
                  </a:moveTo>
                  <a:cubicBezTo>
                    <a:pt x="153294" y="162034"/>
                    <a:pt x="169935" y="324069"/>
                    <a:pt x="147163" y="430924"/>
                  </a:cubicBezTo>
                  <a:cubicBezTo>
                    <a:pt x="124391" y="537779"/>
                    <a:pt x="-1734" y="641131"/>
                    <a:pt x="18" y="641131"/>
                  </a:cubicBezTo>
                  <a:cubicBezTo>
                    <a:pt x="1770" y="641131"/>
                    <a:pt x="108626" y="441434"/>
                    <a:pt x="157674" y="430924"/>
                  </a:cubicBezTo>
                  <a:cubicBezTo>
                    <a:pt x="206722" y="420414"/>
                    <a:pt x="250515" y="499241"/>
                    <a:pt x="294308" y="57806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1" name="Freeform 90">
              <a:extLst>
                <a:ext uri="{FF2B5EF4-FFF2-40B4-BE49-F238E27FC236}">
                  <a16:creationId xmlns:a16="http://schemas.microsoft.com/office/drawing/2014/main" id="{3C4975F6-1A17-0847-8C4E-776F5C8F5869}"/>
                </a:ext>
              </a:extLst>
            </p:cNvPr>
            <p:cNvSpPr/>
            <p:nvPr/>
          </p:nvSpPr>
          <p:spPr>
            <a:xfrm>
              <a:off x="662152" y="3699322"/>
              <a:ext cx="346841" cy="147464"/>
            </a:xfrm>
            <a:custGeom>
              <a:avLst/>
              <a:gdLst>
                <a:gd name="connsiteX0" fmla="*/ 0 w 346841"/>
                <a:gd name="connsiteY0" fmla="*/ 115933 h 147464"/>
                <a:gd name="connsiteX1" fmla="*/ 178676 w 346841"/>
                <a:gd name="connsiteY1" fmla="*/ 319 h 147464"/>
                <a:gd name="connsiteX2" fmla="*/ 346841 w 346841"/>
                <a:gd name="connsiteY2" fmla="*/ 147464 h 147464"/>
              </a:gdLst>
              <a:ahLst/>
              <a:cxnLst>
                <a:cxn ang="0">
                  <a:pos x="connsiteX0" y="connsiteY0"/>
                </a:cxn>
                <a:cxn ang="0">
                  <a:pos x="connsiteX1" y="connsiteY1"/>
                </a:cxn>
                <a:cxn ang="0">
                  <a:pos x="connsiteX2" y="connsiteY2"/>
                </a:cxn>
              </a:cxnLst>
              <a:rect l="l" t="t" r="r" b="b"/>
              <a:pathLst>
                <a:path w="346841" h="147464">
                  <a:moveTo>
                    <a:pt x="0" y="115933"/>
                  </a:moveTo>
                  <a:cubicBezTo>
                    <a:pt x="60434" y="55498"/>
                    <a:pt x="120869" y="-4936"/>
                    <a:pt x="178676" y="319"/>
                  </a:cubicBezTo>
                  <a:cubicBezTo>
                    <a:pt x="236483" y="5574"/>
                    <a:pt x="291662" y="76519"/>
                    <a:pt x="346841" y="14746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92" name="Group 91">
            <a:extLst>
              <a:ext uri="{FF2B5EF4-FFF2-40B4-BE49-F238E27FC236}">
                <a16:creationId xmlns:a16="http://schemas.microsoft.com/office/drawing/2014/main" id="{D5DEE029-77B3-474D-87B4-0479BF2A2AA2}"/>
              </a:ext>
            </a:extLst>
          </p:cNvPr>
          <p:cNvGrpSpPr/>
          <p:nvPr/>
        </p:nvGrpSpPr>
        <p:grpSpPr>
          <a:xfrm>
            <a:off x="3396872" y="4088589"/>
            <a:ext cx="92228" cy="255401"/>
            <a:chOff x="662152" y="3310759"/>
            <a:chExt cx="349032" cy="956441"/>
          </a:xfrm>
        </p:grpSpPr>
        <p:sp>
          <p:nvSpPr>
            <p:cNvPr id="93" name="Freeform 92">
              <a:extLst>
                <a:ext uri="{FF2B5EF4-FFF2-40B4-BE49-F238E27FC236}">
                  <a16:creationId xmlns:a16="http://schemas.microsoft.com/office/drawing/2014/main" id="{268FDAE5-9821-0748-B227-FC1C75C883CF}"/>
                </a:ext>
              </a:extLst>
            </p:cNvPr>
            <p:cNvSpPr/>
            <p:nvPr/>
          </p:nvSpPr>
          <p:spPr>
            <a:xfrm>
              <a:off x="729410" y="3310759"/>
              <a:ext cx="281774" cy="269776"/>
            </a:xfrm>
            <a:custGeom>
              <a:avLst/>
              <a:gdLst>
                <a:gd name="connsiteX0" fmla="*/ 100907 w 281774"/>
                <a:gd name="connsiteY0" fmla="*/ 0 h 269776"/>
                <a:gd name="connsiteX1" fmla="*/ 6314 w 281774"/>
                <a:gd name="connsiteY1" fmla="*/ 231227 h 269776"/>
                <a:gd name="connsiteX2" fmla="*/ 258562 w 281774"/>
                <a:gd name="connsiteY2" fmla="*/ 262758 h 269776"/>
                <a:gd name="connsiteX3" fmla="*/ 258562 w 281774"/>
                <a:gd name="connsiteY3" fmla="*/ 157655 h 269776"/>
                <a:gd name="connsiteX4" fmla="*/ 153459 w 281774"/>
                <a:gd name="connsiteY4" fmla="*/ 63062 h 269776"/>
                <a:gd name="connsiteX5" fmla="*/ 174480 w 281774"/>
                <a:gd name="connsiteY5" fmla="*/ 63062 h 269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774" h="269776">
                  <a:moveTo>
                    <a:pt x="100907" y="0"/>
                  </a:moveTo>
                  <a:cubicBezTo>
                    <a:pt x="40472" y="93717"/>
                    <a:pt x="-19962" y="187434"/>
                    <a:pt x="6314" y="231227"/>
                  </a:cubicBezTo>
                  <a:cubicBezTo>
                    <a:pt x="32590" y="275020"/>
                    <a:pt x="216521" y="275020"/>
                    <a:pt x="258562" y="262758"/>
                  </a:cubicBezTo>
                  <a:cubicBezTo>
                    <a:pt x="300603" y="250496"/>
                    <a:pt x="276079" y="190938"/>
                    <a:pt x="258562" y="157655"/>
                  </a:cubicBezTo>
                  <a:cubicBezTo>
                    <a:pt x="241045" y="124372"/>
                    <a:pt x="167473" y="78827"/>
                    <a:pt x="153459" y="63062"/>
                  </a:cubicBezTo>
                  <a:cubicBezTo>
                    <a:pt x="139445" y="47297"/>
                    <a:pt x="156962" y="55179"/>
                    <a:pt x="174480" y="6306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4" name="Freeform 93">
              <a:extLst>
                <a:ext uri="{FF2B5EF4-FFF2-40B4-BE49-F238E27FC236}">
                  <a16:creationId xmlns:a16="http://schemas.microsoft.com/office/drawing/2014/main" id="{8719BA0E-547E-A84B-919F-50024AE3386D}"/>
                </a:ext>
              </a:extLst>
            </p:cNvPr>
            <p:cNvSpPr/>
            <p:nvPr/>
          </p:nvSpPr>
          <p:spPr>
            <a:xfrm>
              <a:off x="714685" y="3626069"/>
              <a:ext cx="294308" cy="641131"/>
            </a:xfrm>
            <a:custGeom>
              <a:avLst/>
              <a:gdLst>
                <a:gd name="connsiteX0" fmla="*/ 136653 w 294308"/>
                <a:gd name="connsiteY0" fmla="*/ 0 h 641131"/>
                <a:gd name="connsiteX1" fmla="*/ 147163 w 294308"/>
                <a:gd name="connsiteY1" fmla="*/ 430924 h 641131"/>
                <a:gd name="connsiteX2" fmla="*/ 18 w 294308"/>
                <a:gd name="connsiteY2" fmla="*/ 641131 h 641131"/>
                <a:gd name="connsiteX3" fmla="*/ 157674 w 294308"/>
                <a:gd name="connsiteY3" fmla="*/ 430924 h 641131"/>
                <a:gd name="connsiteX4" fmla="*/ 294308 w 294308"/>
                <a:gd name="connsiteY4" fmla="*/ 578069 h 641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308" h="641131">
                  <a:moveTo>
                    <a:pt x="136653" y="0"/>
                  </a:moveTo>
                  <a:cubicBezTo>
                    <a:pt x="153294" y="162034"/>
                    <a:pt x="169935" y="324069"/>
                    <a:pt x="147163" y="430924"/>
                  </a:cubicBezTo>
                  <a:cubicBezTo>
                    <a:pt x="124391" y="537779"/>
                    <a:pt x="-1734" y="641131"/>
                    <a:pt x="18" y="641131"/>
                  </a:cubicBezTo>
                  <a:cubicBezTo>
                    <a:pt x="1770" y="641131"/>
                    <a:pt x="108626" y="441434"/>
                    <a:pt x="157674" y="430924"/>
                  </a:cubicBezTo>
                  <a:cubicBezTo>
                    <a:pt x="206722" y="420414"/>
                    <a:pt x="250515" y="499241"/>
                    <a:pt x="294308" y="57806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5" name="Freeform 94">
              <a:extLst>
                <a:ext uri="{FF2B5EF4-FFF2-40B4-BE49-F238E27FC236}">
                  <a16:creationId xmlns:a16="http://schemas.microsoft.com/office/drawing/2014/main" id="{0FFB310F-3127-9248-9DDB-38DEDAD0B3BD}"/>
                </a:ext>
              </a:extLst>
            </p:cNvPr>
            <p:cNvSpPr/>
            <p:nvPr/>
          </p:nvSpPr>
          <p:spPr>
            <a:xfrm>
              <a:off x="662152" y="3699322"/>
              <a:ext cx="346841" cy="147464"/>
            </a:xfrm>
            <a:custGeom>
              <a:avLst/>
              <a:gdLst>
                <a:gd name="connsiteX0" fmla="*/ 0 w 346841"/>
                <a:gd name="connsiteY0" fmla="*/ 115933 h 147464"/>
                <a:gd name="connsiteX1" fmla="*/ 178676 w 346841"/>
                <a:gd name="connsiteY1" fmla="*/ 319 h 147464"/>
                <a:gd name="connsiteX2" fmla="*/ 346841 w 346841"/>
                <a:gd name="connsiteY2" fmla="*/ 147464 h 147464"/>
              </a:gdLst>
              <a:ahLst/>
              <a:cxnLst>
                <a:cxn ang="0">
                  <a:pos x="connsiteX0" y="connsiteY0"/>
                </a:cxn>
                <a:cxn ang="0">
                  <a:pos x="connsiteX1" y="connsiteY1"/>
                </a:cxn>
                <a:cxn ang="0">
                  <a:pos x="connsiteX2" y="connsiteY2"/>
                </a:cxn>
              </a:cxnLst>
              <a:rect l="l" t="t" r="r" b="b"/>
              <a:pathLst>
                <a:path w="346841" h="147464">
                  <a:moveTo>
                    <a:pt x="0" y="115933"/>
                  </a:moveTo>
                  <a:cubicBezTo>
                    <a:pt x="60434" y="55498"/>
                    <a:pt x="120869" y="-4936"/>
                    <a:pt x="178676" y="319"/>
                  </a:cubicBezTo>
                  <a:cubicBezTo>
                    <a:pt x="236483" y="5574"/>
                    <a:pt x="291662" y="76519"/>
                    <a:pt x="346841" y="14746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96" name="Group 95">
            <a:extLst>
              <a:ext uri="{FF2B5EF4-FFF2-40B4-BE49-F238E27FC236}">
                <a16:creationId xmlns:a16="http://schemas.microsoft.com/office/drawing/2014/main" id="{BA15778A-2D6D-9E45-857A-E462ABB33273}"/>
              </a:ext>
            </a:extLst>
          </p:cNvPr>
          <p:cNvGrpSpPr/>
          <p:nvPr/>
        </p:nvGrpSpPr>
        <p:grpSpPr>
          <a:xfrm>
            <a:off x="3461528" y="4208663"/>
            <a:ext cx="92228" cy="255401"/>
            <a:chOff x="662152" y="3310759"/>
            <a:chExt cx="349032" cy="956441"/>
          </a:xfrm>
        </p:grpSpPr>
        <p:sp>
          <p:nvSpPr>
            <p:cNvPr id="97" name="Freeform 96">
              <a:extLst>
                <a:ext uri="{FF2B5EF4-FFF2-40B4-BE49-F238E27FC236}">
                  <a16:creationId xmlns:a16="http://schemas.microsoft.com/office/drawing/2014/main" id="{D0B3F6B3-29D8-AF46-ACB6-B6D2CCED53B0}"/>
                </a:ext>
              </a:extLst>
            </p:cNvPr>
            <p:cNvSpPr/>
            <p:nvPr/>
          </p:nvSpPr>
          <p:spPr>
            <a:xfrm>
              <a:off x="729410" y="3310759"/>
              <a:ext cx="281774" cy="269776"/>
            </a:xfrm>
            <a:custGeom>
              <a:avLst/>
              <a:gdLst>
                <a:gd name="connsiteX0" fmla="*/ 100907 w 281774"/>
                <a:gd name="connsiteY0" fmla="*/ 0 h 269776"/>
                <a:gd name="connsiteX1" fmla="*/ 6314 w 281774"/>
                <a:gd name="connsiteY1" fmla="*/ 231227 h 269776"/>
                <a:gd name="connsiteX2" fmla="*/ 258562 w 281774"/>
                <a:gd name="connsiteY2" fmla="*/ 262758 h 269776"/>
                <a:gd name="connsiteX3" fmla="*/ 258562 w 281774"/>
                <a:gd name="connsiteY3" fmla="*/ 157655 h 269776"/>
                <a:gd name="connsiteX4" fmla="*/ 153459 w 281774"/>
                <a:gd name="connsiteY4" fmla="*/ 63062 h 269776"/>
                <a:gd name="connsiteX5" fmla="*/ 174480 w 281774"/>
                <a:gd name="connsiteY5" fmla="*/ 63062 h 269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774" h="269776">
                  <a:moveTo>
                    <a:pt x="100907" y="0"/>
                  </a:moveTo>
                  <a:cubicBezTo>
                    <a:pt x="40472" y="93717"/>
                    <a:pt x="-19962" y="187434"/>
                    <a:pt x="6314" y="231227"/>
                  </a:cubicBezTo>
                  <a:cubicBezTo>
                    <a:pt x="32590" y="275020"/>
                    <a:pt x="216521" y="275020"/>
                    <a:pt x="258562" y="262758"/>
                  </a:cubicBezTo>
                  <a:cubicBezTo>
                    <a:pt x="300603" y="250496"/>
                    <a:pt x="276079" y="190938"/>
                    <a:pt x="258562" y="157655"/>
                  </a:cubicBezTo>
                  <a:cubicBezTo>
                    <a:pt x="241045" y="124372"/>
                    <a:pt x="167473" y="78827"/>
                    <a:pt x="153459" y="63062"/>
                  </a:cubicBezTo>
                  <a:cubicBezTo>
                    <a:pt x="139445" y="47297"/>
                    <a:pt x="156962" y="55179"/>
                    <a:pt x="174480" y="6306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8" name="Freeform 97">
              <a:extLst>
                <a:ext uri="{FF2B5EF4-FFF2-40B4-BE49-F238E27FC236}">
                  <a16:creationId xmlns:a16="http://schemas.microsoft.com/office/drawing/2014/main" id="{C0406F14-4302-7540-A018-02890F56546F}"/>
                </a:ext>
              </a:extLst>
            </p:cNvPr>
            <p:cNvSpPr/>
            <p:nvPr/>
          </p:nvSpPr>
          <p:spPr>
            <a:xfrm>
              <a:off x="714685" y="3626069"/>
              <a:ext cx="294308" cy="641131"/>
            </a:xfrm>
            <a:custGeom>
              <a:avLst/>
              <a:gdLst>
                <a:gd name="connsiteX0" fmla="*/ 136653 w 294308"/>
                <a:gd name="connsiteY0" fmla="*/ 0 h 641131"/>
                <a:gd name="connsiteX1" fmla="*/ 147163 w 294308"/>
                <a:gd name="connsiteY1" fmla="*/ 430924 h 641131"/>
                <a:gd name="connsiteX2" fmla="*/ 18 w 294308"/>
                <a:gd name="connsiteY2" fmla="*/ 641131 h 641131"/>
                <a:gd name="connsiteX3" fmla="*/ 157674 w 294308"/>
                <a:gd name="connsiteY3" fmla="*/ 430924 h 641131"/>
                <a:gd name="connsiteX4" fmla="*/ 294308 w 294308"/>
                <a:gd name="connsiteY4" fmla="*/ 578069 h 641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308" h="641131">
                  <a:moveTo>
                    <a:pt x="136653" y="0"/>
                  </a:moveTo>
                  <a:cubicBezTo>
                    <a:pt x="153294" y="162034"/>
                    <a:pt x="169935" y="324069"/>
                    <a:pt x="147163" y="430924"/>
                  </a:cubicBezTo>
                  <a:cubicBezTo>
                    <a:pt x="124391" y="537779"/>
                    <a:pt x="-1734" y="641131"/>
                    <a:pt x="18" y="641131"/>
                  </a:cubicBezTo>
                  <a:cubicBezTo>
                    <a:pt x="1770" y="641131"/>
                    <a:pt x="108626" y="441434"/>
                    <a:pt x="157674" y="430924"/>
                  </a:cubicBezTo>
                  <a:cubicBezTo>
                    <a:pt x="206722" y="420414"/>
                    <a:pt x="250515" y="499241"/>
                    <a:pt x="294308" y="57806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9" name="Freeform 98">
              <a:extLst>
                <a:ext uri="{FF2B5EF4-FFF2-40B4-BE49-F238E27FC236}">
                  <a16:creationId xmlns:a16="http://schemas.microsoft.com/office/drawing/2014/main" id="{4C758122-5C4D-FA42-892F-3D2442666074}"/>
                </a:ext>
              </a:extLst>
            </p:cNvPr>
            <p:cNvSpPr/>
            <p:nvPr/>
          </p:nvSpPr>
          <p:spPr>
            <a:xfrm>
              <a:off x="662152" y="3699322"/>
              <a:ext cx="346841" cy="147464"/>
            </a:xfrm>
            <a:custGeom>
              <a:avLst/>
              <a:gdLst>
                <a:gd name="connsiteX0" fmla="*/ 0 w 346841"/>
                <a:gd name="connsiteY0" fmla="*/ 115933 h 147464"/>
                <a:gd name="connsiteX1" fmla="*/ 178676 w 346841"/>
                <a:gd name="connsiteY1" fmla="*/ 319 h 147464"/>
                <a:gd name="connsiteX2" fmla="*/ 346841 w 346841"/>
                <a:gd name="connsiteY2" fmla="*/ 147464 h 147464"/>
              </a:gdLst>
              <a:ahLst/>
              <a:cxnLst>
                <a:cxn ang="0">
                  <a:pos x="connsiteX0" y="connsiteY0"/>
                </a:cxn>
                <a:cxn ang="0">
                  <a:pos x="connsiteX1" y="connsiteY1"/>
                </a:cxn>
                <a:cxn ang="0">
                  <a:pos x="connsiteX2" y="connsiteY2"/>
                </a:cxn>
              </a:cxnLst>
              <a:rect l="l" t="t" r="r" b="b"/>
              <a:pathLst>
                <a:path w="346841" h="147464">
                  <a:moveTo>
                    <a:pt x="0" y="115933"/>
                  </a:moveTo>
                  <a:cubicBezTo>
                    <a:pt x="60434" y="55498"/>
                    <a:pt x="120869" y="-4936"/>
                    <a:pt x="178676" y="319"/>
                  </a:cubicBezTo>
                  <a:cubicBezTo>
                    <a:pt x="236483" y="5574"/>
                    <a:pt x="291662" y="76519"/>
                    <a:pt x="346841" y="14746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00" name="Group 99">
            <a:extLst>
              <a:ext uri="{FF2B5EF4-FFF2-40B4-BE49-F238E27FC236}">
                <a16:creationId xmlns:a16="http://schemas.microsoft.com/office/drawing/2014/main" id="{D8BF505B-8B71-3543-95E3-5DE016102C77}"/>
              </a:ext>
            </a:extLst>
          </p:cNvPr>
          <p:cNvGrpSpPr/>
          <p:nvPr/>
        </p:nvGrpSpPr>
        <p:grpSpPr>
          <a:xfrm>
            <a:off x="3307445" y="4142361"/>
            <a:ext cx="92228" cy="255401"/>
            <a:chOff x="662152" y="3310759"/>
            <a:chExt cx="349032" cy="956441"/>
          </a:xfrm>
        </p:grpSpPr>
        <p:sp>
          <p:nvSpPr>
            <p:cNvPr id="101" name="Freeform 100">
              <a:extLst>
                <a:ext uri="{FF2B5EF4-FFF2-40B4-BE49-F238E27FC236}">
                  <a16:creationId xmlns:a16="http://schemas.microsoft.com/office/drawing/2014/main" id="{4DFBA28F-6AE6-EE4F-AB02-BEDFF98C67A7}"/>
                </a:ext>
              </a:extLst>
            </p:cNvPr>
            <p:cNvSpPr/>
            <p:nvPr/>
          </p:nvSpPr>
          <p:spPr>
            <a:xfrm>
              <a:off x="729410" y="3310759"/>
              <a:ext cx="281774" cy="269776"/>
            </a:xfrm>
            <a:custGeom>
              <a:avLst/>
              <a:gdLst>
                <a:gd name="connsiteX0" fmla="*/ 100907 w 281774"/>
                <a:gd name="connsiteY0" fmla="*/ 0 h 269776"/>
                <a:gd name="connsiteX1" fmla="*/ 6314 w 281774"/>
                <a:gd name="connsiteY1" fmla="*/ 231227 h 269776"/>
                <a:gd name="connsiteX2" fmla="*/ 258562 w 281774"/>
                <a:gd name="connsiteY2" fmla="*/ 262758 h 269776"/>
                <a:gd name="connsiteX3" fmla="*/ 258562 w 281774"/>
                <a:gd name="connsiteY3" fmla="*/ 157655 h 269776"/>
                <a:gd name="connsiteX4" fmla="*/ 153459 w 281774"/>
                <a:gd name="connsiteY4" fmla="*/ 63062 h 269776"/>
                <a:gd name="connsiteX5" fmla="*/ 174480 w 281774"/>
                <a:gd name="connsiteY5" fmla="*/ 63062 h 269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774" h="269776">
                  <a:moveTo>
                    <a:pt x="100907" y="0"/>
                  </a:moveTo>
                  <a:cubicBezTo>
                    <a:pt x="40472" y="93717"/>
                    <a:pt x="-19962" y="187434"/>
                    <a:pt x="6314" y="231227"/>
                  </a:cubicBezTo>
                  <a:cubicBezTo>
                    <a:pt x="32590" y="275020"/>
                    <a:pt x="216521" y="275020"/>
                    <a:pt x="258562" y="262758"/>
                  </a:cubicBezTo>
                  <a:cubicBezTo>
                    <a:pt x="300603" y="250496"/>
                    <a:pt x="276079" y="190938"/>
                    <a:pt x="258562" y="157655"/>
                  </a:cubicBezTo>
                  <a:cubicBezTo>
                    <a:pt x="241045" y="124372"/>
                    <a:pt x="167473" y="78827"/>
                    <a:pt x="153459" y="63062"/>
                  </a:cubicBezTo>
                  <a:cubicBezTo>
                    <a:pt x="139445" y="47297"/>
                    <a:pt x="156962" y="55179"/>
                    <a:pt x="174480" y="6306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2" name="Freeform 101">
              <a:extLst>
                <a:ext uri="{FF2B5EF4-FFF2-40B4-BE49-F238E27FC236}">
                  <a16:creationId xmlns:a16="http://schemas.microsoft.com/office/drawing/2014/main" id="{52BD7406-DDA4-4F48-A053-97E8B4561943}"/>
                </a:ext>
              </a:extLst>
            </p:cNvPr>
            <p:cNvSpPr/>
            <p:nvPr/>
          </p:nvSpPr>
          <p:spPr>
            <a:xfrm>
              <a:off x="714685" y="3626069"/>
              <a:ext cx="294308" cy="641131"/>
            </a:xfrm>
            <a:custGeom>
              <a:avLst/>
              <a:gdLst>
                <a:gd name="connsiteX0" fmla="*/ 136653 w 294308"/>
                <a:gd name="connsiteY0" fmla="*/ 0 h 641131"/>
                <a:gd name="connsiteX1" fmla="*/ 147163 w 294308"/>
                <a:gd name="connsiteY1" fmla="*/ 430924 h 641131"/>
                <a:gd name="connsiteX2" fmla="*/ 18 w 294308"/>
                <a:gd name="connsiteY2" fmla="*/ 641131 h 641131"/>
                <a:gd name="connsiteX3" fmla="*/ 157674 w 294308"/>
                <a:gd name="connsiteY3" fmla="*/ 430924 h 641131"/>
                <a:gd name="connsiteX4" fmla="*/ 294308 w 294308"/>
                <a:gd name="connsiteY4" fmla="*/ 578069 h 641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308" h="641131">
                  <a:moveTo>
                    <a:pt x="136653" y="0"/>
                  </a:moveTo>
                  <a:cubicBezTo>
                    <a:pt x="153294" y="162034"/>
                    <a:pt x="169935" y="324069"/>
                    <a:pt x="147163" y="430924"/>
                  </a:cubicBezTo>
                  <a:cubicBezTo>
                    <a:pt x="124391" y="537779"/>
                    <a:pt x="-1734" y="641131"/>
                    <a:pt x="18" y="641131"/>
                  </a:cubicBezTo>
                  <a:cubicBezTo>
                    <a:pt x="1770" y="641131"/>
                    <a:pt x="108626" y="441434"/>
                    <a:pt x="157674" y="430924"/>
                  </a:cubicBezTo>
                  <a:cubicBezTo>
                    <a:pt x="206722" y="420414"/>
                    <a:pt x="250515" y="499241"/>
                    <a:pt x="294308" y="57806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3" name="Freeform 102">
              <a:extLst>
                <a:ext uri="{FF2B5EF4-FFF2-40B4-BE49-F238E27FC236}">
                  <a16:creationId xmlns:a16="http://schemas.microsoft.com/office/drawing/2014/main" id="{85D3665D-E21E-6A49-AE7A-5EC63C9A9F5A}"/>
                </a:ext>
              </a:extLst>
            </p:cNvPr>
            <p:cNvSpPr/>
            <p:nvPr/>
          </p:nvSpPr>
          <p:spPr>
            <a:xfrm>
              <a:off x="662152" y="3699322"/>
              <a:ext cx="346841" cy="147464"/>
            </a:xfrm>
            <a:custGeom>
              <a:avLst/>
              <a:gdLst>
                <a:gd name="connsiteX0" fmla="*/ 0 w 346841"/>
                <a:gd name="connsiteY0" fmla="*/ 115933 h 147464"/>
                <a:gd name="connsiteX1" fmla="*/ 178676 w 346841"/>
                <a:gd name="connsiteY1" fmla="*/ 319 h 147464"/>
                <a:gd name="connsiteX2" fmla="*/ 346841 w 346841"/>
                <a:gd name="connsiteY2" fmla="*/ 147464 h 147464"/>
              </a:gdLst>
              <a:ahLst/>
              <a:cxnLst>
                <a:cxn ang="0">
                  <a:pos x="connsiteX0" y="connsiteY0"/>
                </a:cxn>
                <a:cxn ang="0">
                  <a:pos x="connsiteX1" y="connsiteY1"/>
                </a:cxn>
                <a:cxn ang="0">
                  <a:pos x="connsiteX2" y="connsiteY2"/>
                </a:cxn>
              </a:cxnLst>
              <a:rect l="l" t="t" r="r" b="b"/>
              <a:pathLst>
                <a:path w="346841" h="147464">
                  <a:moveTo>
                    <a:pt x="0" y="115933"/>
                  </a:moveTo>
                  <a:cubicBezTo>
                    <a:pt x="60434" y="55498"/>
                    <a:pt x="120869" y="-4936"/>
                    <a:pt x="178676" y="319"/>
                  </a:cubicBezTo>
                  <a:cubicBezTo>
                    <a:pt x="236483" y="5574"/>
                    <a:pt x="291662" y="76519"/>
                    <a:pt x="346841" y="14746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04" name="Group 103">
            <a:extLst>
              <a:ext uri="{FF2B5EF4-FFF2-40B4-BE49-F238E27FC236}">
                <a16:creationId xmlns:a16="http://schemas.microsoft.com/office/drawing/2014/main" id="{A26BC7B0-8AC6-364C-BA33-3585B84C5430}"/>
              </a:ext>
            </a:extLst>
          </p:cNvPr>
          <p:cNvGrpSpPr/>
          <p:nvPr/>
        </p:nvGrpSpPr>
        <p:grpSpPr>
          <a:xfrm>
            <a:off x="3372101" y="4262435"/>
            <a:ext cx="92228" cy="255401"/>
            <a:chOff x="662152" y="3310759"/>
            <a:chExt cx="349032" cy="956441"/>
          </a:xfrm>
        </p:grpSpPr>
        <p:sp>
          <p:nvSpPr>
            <p:cNvPr id="105" name="Freeform 104">
              <a:extLst>
                <a:ext uri="{FF2B5EF4-FFF2-40B4-BE49-F238E27FC236}">
                  <a16:creationId xmlns:a16="http://schemas.microsoft.com/office/drawing/2014/main" id="{97C8529E-B387-1345-A651-CD2E166FF9C5}"/>
                </a:ext>
              </a:extLst>
            </p:cNvPr>
            <p:cNvSpPr/>
            <p:nvPr/>
          </p:nvSpPr>
          <p:spPr>
            <a:xfrm>
              <a:off x="729410" y="3310759"/>
              <a:ext cx="281774" cy="269776"/>
            </a:xfrm>
            <a:custGeom>
              <a:avLst/>
              <a:gdLst>
                <a:gd name="connsiteX0" fmla="*/ 100907 w 281774"/>
                <a:gd name="connsiteY0" fmla="*/ 0 h 269776"/>
                <a:gd name="connsiteX1" fmla="*/ 6314 w 281774"/>
                <a:gd name="connsiteY1" fmla="*/ 231227 h 269776"/>
                <a:gd name="connsiteX2" fmla="*/ 258562 w 281774"/>
                <a:gd name="connsiteY2" fmla="*/ 262758 h 269776"/>
                <a:gd name="connsiteX3" fmla="*/ 258562 w 281774"/>
                <a:gd name="connsiteY3" fmla="*/ 157655 h 269776"/>
                <a:gd name="connsiteX4" fmla="*/ 153459 w 281774"/>
                <a:gd name="connsiteY4" fmla="*/ 63062 h 269776"/>
                <a:gd name="connsiteX5" fmla="*/ 174480 w 281774"/>
                <a:gd name="connsiteY5" fmla="*/ 63062 h 269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774" h="269776">
                  <a:moveTo>
                    <a:pt x="100907" y="0"/>
                  </a:moveTo>
                  <a:cubicBezTo>
                    <a:pt x="40472" y="93717"/>
                    <a:pt x="-19962" y="187434"/>
                    <a:pt x="6314" y="231227"/>
                  </a:cubicBezTo>
                  <a:cubicBezTo>
                    <a:pt x="32590" y="275020"/>
                    <a:pt x="216521" y="275020"/>
                    <a:pt x="258562" y="262758"/>
                  </a:cubicBezTo>
                  <a:cubicBezTo>
                    <a:pt x="300603" y="250496"/>
                    <a:pt x="276079" y="190938"/>
                    <a:pt x="258562" y="157655"/>
                  </a:cubicBezTo>
                  <a:cubicBezTo>
                    <a:pt x="241045" y="124372"/>
                    <a:pt x="167473" y="78827"/>
                    <a:pt x="153459" y="63062"/>
                  </a:cubicBezTo>
                  <a:cubicBezTo>
                    <a:pt x="139445" y="47297"/>
                    <a:pt x="156962" y="55179"/>
                    <a:pt x="174480" y="6306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6" name="Freeform 105">
              <a:extLst>
                <a:ext uri="{FF2B5EF4-FFF2-40B4-BE49-F238E27FC236}">
                  <a16:creationId xmlns:a16="http://schemas.microsoft.com/office/drawing/2014/main" id="{F5D2E0D2-E181-AF49-9E70-10EAAE096CAC}"/>
                </a:ext>
              </a:extLst>
            </p:cNvPr>
            <p:cNvSpPr/>
            <p:nvPr/>
          </p:nvSpPr>
          <p:spPr>
            <a:xfrm>
              <a:off x="714685" y="3626069"/>
              <a:ext cx="294308" cy="641131"/>
            </a:xfrm>
            <a:custGeom>
              <a:avLst/>
              <a:gdLst>
                <a:gd name="connsiteX0" fmla="*/ 136653 w 294308"/>
                <a:gd name="connsiteY0" fmla="*/ 0 h 641131"/>
                <a:gd name="connsiteX1" fmla="*/ 147163 w 294308"/>
                <a:gd name="connsiteY1" fmla="*/ 430924 h 641131"/>
                <a:gd name="connsiteX2" fmla="*/ 18 w 294308"/>
                <a:gd name="connsiteY2" fmla="*/ 641131 h 641131"/>
                <a:gd name="connsiteX3" fmla="*/ 157674 w 294308"/>
                <a:gd name="connsiteY3" fmla="*/ 430924 h 641131"/>
                <a:gd name="connsiteX4" fmla="*/ 294308 w 294308"/>
                <a:gd name="connsiteY4" fmla="*/ 578069 h 641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308" h="641131">
                  <a:moveTo>
                    <a:pt x="136653" y="0"/>
                  </a:moveTo>
                  <a:cubicBezTo>
                    <a:pt x="153294" y="162034"/>
                    <a:pt x="169935" y="324069"/>
                    <a:pt x="147163" y="430924"/>
                  </a:cubicBezTo>
                  <a:cubicBezTo>
                    <a:pt x="124391" y="537779"/>
                    <a:pt x="-1734" y="641131"/>
                    <a:pt x="18" y="641131"/>
                  </a:cubicBezTo>
                  <a:cubicBezTo>
                    <a:pt x="1770" y="641131"/>
                    <a:pt x="108626" y="441434"/>
                    <a:pt x="157674" y="430924"/>
                  </a:cubicBezTo>
                  <a:cubicBezTo>
                    <a:pt x="206722" y="420414"/>
                    <a:pt x="250515" y="499241"/>
                    <a:pt x="294308" y="57806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7" name="Freeform 106">
              <a:extLst>
                <a:ext uri="{FF2B5EF4-FFF2-40B4-BE49-F238E27FC236}">
                  <a16:creationId xmlns:a16="http://schemas.microsoft.com/office/drawing/2014/main" id="{9F5166A9-AA72-3048-89B2-5C30FDDBAE4F}"/>
                </a:ext>
              </a:extLst>
            </p:cNvPr>
            <p:cNvSpPr/>
            <p:nvPr/>
          </p:nvSpPr>
          <p:spPr>
            <a:xfrm>
              <a:off x="662152" y="3699322"/>
              <a:ext cx="346841" cy="147464"/>
            </a:xfrm>
            <a:custGeom>
              <a:avLst/>
              <a:gdLst>
                <a:gd name="connsiteX0" fmla="*/ 0 w 346841"/>
                <a:gd name="connsiteY0" fmla="*/ 115933 h 147464"/>
                <a:gd name="connsiteX1" fmla="*/ 178676 w 346841"/>
                <a:gd name="connsiteY1" fmla="*/ 319 h 147464"/>
                <a:gd name="connsiteX2" fmla="*/ 346841 w 346841"/>
                <a:gd name="connsiteY2" fmla="*/ 147464 h 147464"/>
              </a:gdLst>
              <a:ahLst/>
              <a:cxnLst>
                <a:cxn ang="0">
                  <a:pos x="connsiteX0" y="connsiteY0"/>
                </a:cxn>
                <a:cxn ang="0">
                  <a:pos x="connsiteX1" y="connsiteY1"/>
                </a:cxn>
                <a:cxn ang="0">
                  <a:pos x="connsiteX2" y="connsiteY2"/>
                </a:cxn>
              </a:cxnLst>
              <a:rect l="l" t="t" r="r" b="b"/>
              <a:pathLst>
                <a:path w="346841" h="147464">
                  <a:moveTo>
                    <a:pt x="0" y="115933"/>
                  </a:moveTo>
                  <a:cubicBezTo>
                    <a:pt x="60434" y="55498"/>
                    <a:pt x="120869" y="-4936"/>
                    <a:pt x="178676" y="319"/>
                  </a:cubicBezTo>
                  <a:cubicBezTo>
                    <a:pt x="236483" y="5574"/>
                    <a:pt x="291662" y="76519"/>
                    <a:pt x="346841" y="14746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1267400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73845"/>
            <a:ext cx="8213697" cy="994172"/>
          </a:xfrm>
        </p:spPr>
        <p:txBody>
          <a:bodyPr>
            <a:noAutofit/>
          </a:bodyPr>
          <a:lstStyle/>
          <a:p>
            <a:r>
              <a:rPr lang="en-US" sz="2700" dirty="0">
                <a:solidFill>
                  <a:schemeClr val="accent4">
                    <a:lumMod val="50000"/>
                  </a:schemeClr>
                </a:solidFill>
                <a:latin typeface="Powderfinger Type" charset="0"/>
                <a:ea typeface="Powderfinger Type" charset="0"/>
                <a:cs typeface="Powderfinger Type" charset="0"/>
              </a:rPr>
              <a:t>“</a:t>
            </a:r>
            <a:r>
              <a:rPr lang="en-US" sz="2700" dirty="0" err="1">
                <a:solidFill>
                  <a:schemeClr val="accent4">
                    <a:lumMod val="50000"/>
                  </a:schemeClr>
                </a:solidFill>
                <a:latin typeface="Powderfinger Type" charset="0"/>
                <a:ea typeface="Powderfinger Type" charset="0"/>
                <a:cs typeface="Powderfinger Type" charset="0"/>
              </a:rPr>
              <a:t>Glueless</a:t>
            </a:r>
            <a:r>
              <a:rPr lang="en-US" sz="2700" dirty="0">
                <a:solidFill>
                  <a:schemeClr val="accent4">
                    <a:lumMod val="50000"/>
                  </a:schemeClr>
                </a:solidFill>
                <a:latin typeface="Powderfinger Type" charset="0"/>
                <a:ea typeface="Powderfinger Type" charset="0"/>
                <a:cs typeface="Powderfinger Type" charset="0"/>
              </a:rPr>
              <a:t>” Delegation to detect IPv6 Fragmentation Handling</a:t>
            </a:r>
          </a:p>
        </p:txBody>
      </p:sp>
      <p:sp>
        <p:nvSpPr>
          <p:cNvPr id="4" name="Freeform 3"/>
          <p:cNvSpPr/>
          <p:nvPr/>
        </p:nvSpPr>
        <p:spPr>
          <a:xfrm>
            <a:off x="1940419" y="1903774"/>
            <a:ext cx="2035956" cy="344162"/>
          </a:xfrm>
          <a:custGeom>
            <a:avLst/>
            <a:gdLst>
              <a:gd name="connsiteX0" fmla="*/ 248740 w 2714608"/>
              <a:gd name="connsiteY0" fmla="*/ 29905 h 458882"/>
              <a:gd name="connsiteX1" fmla="*/ 2443300 w 2714608"/>
              <a:gd name="connsiteY1" fmla="*/ 21953 h 458882"/>
              <a:gd name="connsiteX2" fmla="*/ 2697742 w 2714608"/>
              <a:gd name="connsiteY2" fmla="*/ 29905 h 458882"/>
              <a:gd name="connsiteX3" fmla="*/ 2681840 w 2714608"/>
              <a:gd name="connsiteY3" fmla="*/ 395665 h 458882"/>
              <a:gd name="connsiteX4" fmla="*/ 2610278 w 2714608"/>
              <a:gd name="connsiteY4" fmla="*/ 419519 h 458882"/>
              <a:gd name="connsiteX5" fmla="*/ 296448 w 2714608"/>
              <a:gd name="connsiteY5" fmla="*/ 435421 h 458882"/>
              <a:gd name="connsiteX6" fmla="*/ 18153 w 2714608"/>
              <a:gd name="connsiteY6" fmla="*/ 427470 h 458882"/>
              <a:gd name="connsiteX7" fmla="*/ 26104 w 2714608"/>
              <a:gd name="connsiteY7" fmla="*/ 45807 h 458882"/>
              <a:gd name="connsiteX8" fmla="*/ 26104 w 2714608"/>
              <a:gd name="connsiteY8" fmla="*/ 45807 h 458882"/>
              <a:gd name="connsiteX9" fmla="*/ 121520 w 2714608"/>
              <a:gd name="connsiteY9" fmla="*/ 37856 h 458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14608" h="458882">
                <a:moveTo>
                  <a:pt x="248740" y="29905"/>
                </a:moveTo>
                <a:lnTo>
                  <a:pt x="2443300" y="21953"/>
                </a:lnTo>
                <a:cubicBezTo>
                  <a:pt x="2851467" y="21953"/>
                  <a:pt x="2657985" y="-32380"/>
                  <a:pt x="2697742" y="29905"/>
                </a:cubicBezTo>
                <a:cubicBezTo>
                  <a:pt x="2737499" y="92190"/>
                  <a:pt x="2696417" y="330729"/>
                  <a:pt x="2681840" y="395665"/>
                </a:cubicBezTo>
                <a:cubicBezTo>
                  <a:pt x="2667263" y="460601"/>
                  <a:pt x="2610278" y="419519"/>
                  <a:pt x="2610278" y="419519"/>
                </a:cubicBezTo>
                <a:lnTo>
                  <a:pt x="296448" y="435421"/>
                </a:lnTo>
                <a:cubicBezTo>
                  <a:pt x="-135573" y="436746"/>
                  <a:pt x="63210" y="492406"/>
                  <a:pt x="18153" y="427470"/>
                </a:cubicBezTo>
                <a:cubicBezTo>
                  <a:pt x="-26904" y="362534"/>
                  <a:pt x="26104" y="45807"/>
                  <a:pt x="26104" y="45807"/>
                </a:cubicBezTo>
                <a:lnTo>
                  <a:pt x="26104" y="45807"/>
                </a:lnTo>
                <a:lnTo>
                  <a:pt x="121520" y="3785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Freeform 4"/>
          <p:cNvSpPr/>
          <p:nvPr/>
        </p:nvSpPr>
        <p:spPr>
          <a:xfrm>
            <a:off x="5406194" y="2536897"/>
            <a:ext cx="2035956" cy="344162"/>
          </a:xfrm>
          <a:custGeom>
            <a:avLst/>
            <a:gdLst>
              <a:gd name="connsiteX0" fmla="*/ 248740 w 2714608"/>
              <a:gd name="connsiteY0" fmla="*/ 29905 h 458882"/>
              <a:gd name="connsiteX1" fmla="*/ 2443300 w 2714608"/>
              <a:gd name="connsiteY1" fmla="*/ 21953 h 458882"/>
              <a:gd name="connsiteX2" fmla="*/ 2697742 w 2714608"/>
              <a:gd name="connsiteY2" fmla="*/ 29905 h 458882"/>
              <a:gd name="connsiteX3" fmla="*/ 2681840 w 2714608"/>
              <a:gd name="connsiteY3" fmla="*/ 395665 h 458882"/>
              <a:gd name="connsiteX4" fmla="*/ 2610278 w 2714608"/>
              <a:gd name="connsiteY4" fmla="*/ 419519 h 458882"/>
              <a:gd name="connsiteX5" fmla="*/ 296448 w 2714608"/>
              <a:gd name="connsiteY5" fmla="*/ 435421 h 458882"/>
              <a:gd name="connsiteX6" fmla="*/ 18153 w 2714608"/>
              <a:gd name="connsiteY6" fmla="*/ 427470 h 458882"/>
              <a:gd name="connsiteX7" fmla="*/ 26104 w 2714608"/>
              <a:gd name="connsiteY7" fmla="*/ 45807 h 458882"/>
              <a:gd name="connsiteX8" fmla="*/ 26104 w 2714608"/>
              <a:gd name="connsiteY8" fmla="*/ 45807 h 458882"/>
              <a:gd name="connsiteX9" fmla="*/ 121520 w 2714608"/>
              <a:gd name="connsiteY9" fmla="*/ 37856 h 458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14608" h="458882">
                <a:moveTo>
                  <a:pt x="248740" y="29905"/>
                </a:moveTo>
                <a:lnTo>
                  <a:pt x="2443300" y="21953"/>
                </a:lnTo>
                <a:cubicBezTo>
                  <a:pt x="2851467" y="21953"/>
                  <a:pt x="2657985" y="-32380"/>
                  <a:pt x="2697742" y="29905"/>
                </a:cubicBezTo>
                <a:cubicBezTo>
                  <a:pt x="2737499" y="92190"/>
                  <a:pt x="2696417" y="330729"/>
                  <a:pt x="2681840" y="395665"/>
                </a:cubicBezTo>
                <a:cubicBezTo>
                  <a:pt x="2667263" y="460601"/>
                  <a:pt x="2610278" y="419519"/>
                  <a:pt x="2610278" y="419519"/>
                </a:cubicBezTo>
                <a:lnTo>
                  <a:pt x="296448" y="435421"/>
                </a:lnTo>
                <a:cubicBezTo>
                  <a:pt x="-135573" y="436746"/>
                  <a:pt x="63210" y="492406"/>
                  <a:pt x="18153" y="427470"/>
                </a:cubicBezTo>
                <a:cubicBezTo>
                  <a:pt x="-26904" y="362534"/>
                  <a:pt x="26104" y="45807"/>
                  <a:pt x="26104" y="45807"/>
                </a:cubicBezTo>
                <a:lnTo>
                  <a:pt x="26104" y="45807"/>
                </a:lnTo>
                <a:lnTo>
                  <a:pt x="121520" y="3785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Freeform 5"/>
          <p:cNvSpPr/>
          <p:nvPr/>
        </p:nvSpPr>
        <p:spPr>
          <a:xfrm>
            <a:off x="1940419" y="3467200"/>
            <a:ext cx="2035956" cy="344162"/>
          </a:xfrm>
          <a:custGeom>
            <a:avLst/>
            <a:gdLst>
              <a:gd name="connsiteX0" fmla="*/ 248740 w 2714608"/>
              <a:gd name="connsiteY0" fmla="*/ 29905 h 458882"/>
              <a:gd name="connsiteX1" fmla="*/ 2443300 w 2714608"/>
              <a:gd name="connsiteY1" fmla="*/ 21953 h 458882"/>
              <a:gd name="connsiteX2" fmla="*/ 2697742 w 2714608"/>
              <a:gd name="connsiteY2" fmla="*/ 29905 h 458882"/>
              <a:gd name="connsiteX3" fmla="*/ 2681840 w 2714608"/>
              <a:gd name="connsiteY3" fmla="*/ 395665 h 458882"/>
              <a:gd name="connsiteX4" fmla="*/ 2610278 w 2714608"/>
              <a:gd name="connsiteY4" fmla="*/ 419519 h 458882"/>
              <a:gd name="connsiteX5" fmla="*/ 296448 w 2714608"/>
              <a:gd name="connsiteY5" fmla="*/ 435421 h 458882"/>
              <a:gd name="connsiteX6" fmla="*/ 18153 w 2714608"/>
              <a:gd name="connsiteY6" fmla="*/ 427470 h 458882"/>
              <a:gd name="connsiteX7" fmla="*/ 26104 w 2714608"/>
              <a:gd name="connsiteY7" fmla="*/ 45807 h 458882"/>
              <a:gd name="connsiteX8" fmla="*/ 26104 w 2714608"/>
              <a:gd name="connsiteY8" fmla="*/ 45807 h 458882"/>
              <a:gd name="connsiteX9" fmla="*/ 121520 w 2714608"/>
              <a:gd name="connsiteY9" fmla="*/ 37856 h 458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14608" h="458882">
                <a:moveTo>
                  <a:pt x="248740" y="29905"/>
                </a:moveTo>
                <a:lnTo>
                  <a:pt x="2443300" y="21953"/>
                </a:lnTo>
                <a:cubicBezTo>
                  <a:pt x="2851467" y="21953"/>
                  <a:pt x="2657985" y="-32380"/>
                  <a:pt x="2697742" y="29905"/>
                </a:cubicBezTo>
                <a:cubicBezTo>
                  <a:pt x="2737499" y="92190"/>
                  <a:pt x="2696417" y="330729"/>
                  <a:pt x="2681840" y="395665"/>
                </a:cubicBezTo>
                <a:cubicBezTo>
                  <a:pt x="2667263" y="460601"/>
                  <a:pt x="2610278" y="419519"/>
                  <a:pt x="2610278" y="419519"/>
                </a:cubicBezTo>
                <a:lnTo>
                  <a:pt x="296448" y="435421"/>
                </a:lnTo>
                <a:cubicBezTo>
                  <a:pt x="-135573" y="436746"/>
                  <a:pt x="63210" y="492406"/>
                  <a:pt x="18153" y="427470"/>
                </a:cubicBezTo>
                <a:cubicBezTo>
                  <a:pt x="-26904" y="362534"/>
                  <a:pt x="26104" y="45807"/>
                  <a:pt x="26104" y="45807"/>
                </a:cubicBezTo>
                <a:lnTo>
                  <a:pt x="26104" y="45807"/>
                </a:lnTo>
                <a:lnTo>
                  <a:pt x="121520" y="3785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2198536" y="1971980"/>
            <a:ext cx="1476686" cy="230832"/>
          </a:xfrm>
          <a:prstGeom prst="rect">
            <a:avLst/>
          </a:prstGeom>
          <a:noFill/>
        </p:spPr>
        <p:txBody>
          <a:bodyPr wrap="none" rtlCol="0">
            <a:spAutoFit/>
          </a:bodyPr>
          <a:lstStyle/>
          <a:p>
            <a:r>
              <a:rPr lang="en-US" sz="900">
                <a:latin typeface="AhnbergHand" charset="0"/>
                <a:ea typeface="AhnbergHand" charset="0"/>
                <a:cs typeface="AhnbergHand" charset="0"/>
              </a:rPr>
              <a:t>“Parent” name server</a:t>
            </a:r>
          </a:p>
        </p:txBody>
      </p:sp>
      <p:sp>
        <p:nvSpPr>
          <p:cNvPr id="8" name="TextBox 7"/>
          <p:cNvSpPr txBox="1"/>
          <p:nvPr/>
        </p:nvSpPr>
        <p:spPr>
          <a:xfrm>
            <a:off x="5515223" y="2605103"/>
            <a:ext cx="1478290" cy="230832"/>
          </a:xfrm>
          <a:prstGeom prst="rect">
            <a:avLst/>
          </a:prstGeom>
          <a:noFill/>
        </p:spPr>
        <p:txBody>
          <a:bodyPr wrap="none" rtlCol="0">
            <a:spAutoFit/>
          </a:bodyPr>
          <a:lstStyle/>
          <a:p>
            <a:r>
              <a:rPr lang="en-US" sz="900">
                <a:latin typeface="AhnbergHand" charset="0"/>
                <a:ea typeface="AhnbergHand" charset="0"/>
                <a:cs typeface="AhnbergHand" charset="0"/>
              </a:rPr>
              <a:t>“Sibling” name server</a:t>
            </a:r>
          </a:p>
        </p:txBody>
      </p:sp>
      <p:sp>
        <p:nvSpPr>
          <p:cNvPr id="9" name="TextBox 8"/>
          <p:cNvSpPr txBox="1"/>
          <p:nvPr/>
        </p:nvSpPr>
        <p:spPr>
          <a:xfrm>
            <a:off x="2093181" y="3535406"/>
            <a:ext cx="1398140" cy="230832"/>
          </a:xfrm>
          <a:prstGeom prst="rect">
            <a:avLst/>
          </a:prstGeom>
          <a:noFill/>
        </p:spPr>
        <p:txBody>
          <a:bodyPr wrap="none" rtlCol="0">
            <a:spAutoFit/>
          </a:bodyPr>
          <a:lstStyle/>
          <a:p>
            <a:r>
              <a:rPr lang="en-US" sz="900">
                <a:latin typeface="AhnbergHand" charset="0"/>
                <a:ea typeface="AhnbergHand" charset="0"/>
                <a:cs typeface="AhnbergHand" charset="0"/>
              </a:rPr>
              <a:t>“Child” name server</a:t>
            </a:r>
          </a:p>
        </p:txBody>
      </p:sp>
      <p:sp>
        <p:nvSpPr>
          <p:cNvPr id="15" name="TextBox 14"/>
          <p:cNvSpPr txBox="1"/>
          <p:nvPr/>
        </p:nvSpPr>
        <p:spPr>
          <a:xfrm flipH="1">
            <a:off x="1940419" y="4121892"/>
            <a:ext cx="2422664" cy="738664"/>
          </a:xfrm>
          <a:prstGeom prst="rect">
            <a:avLst/>
          </a:prstGeom>
          <a:noFill/>
        </p:spPr>
        <p:txBody>
          <a:bodyPr wrap="square" rtlCol="0">
            <a:spAutoFit/>
          </a:bodyPr>
          <a:lstStyle/>
          <a:p>
            <a:r>
              <a:rPr lang="en-US" sz="1050">
                <a:latin typeface="AhnbergHand" charset="0"/>
                <a:ea typeface="AhnbergHand" charset="0"/>
                <a:cs typeface="AhnbergHand" charset="0"/>
              </a:rPr>
              <a:t>The “child” name server will only be queried if the resolver could receive the response from the sibling name server</a:t>
            </a:r>
          </a:p>
        </p:txBody>
      </p:sp>
      <p:sp>
        <p:nvSpPr>
          <p:cNvPr id="16" name="TextBox 15"/>
          <p:cNvSpPr txBox="1"/>
          <p:nvPr/>
        </p:nvSpPr>
        <p:spPr>
          <a:xfrm>
            <a:off x="1829493" y="2425304"/>
            <a:ext cx="2164547" cy="369332"/>
          </a:xfrm>
          <a:prstGeom prst="rect">
            <a:avLst/>
          </a:prstGeom>
          <a:noFill/>
        </p:spPr>
        <p:txBody>
          <a:bodyPr wrap="square" rtlCol="0">
            <a:spAutoFit/>
          </a:bodyPr>
          <a:lstStyle/>
          <a:p>
            <a:r>
              <a:rPr lang="en-US" sz="900"/>
              <a:t>Reply with the DNS names of the name servers, but not their IP addresses</a:t>
            </a:r>
          </a:p>
        </p:txBody>
      </p:sp>
      <p:sp>
        <p:nvSpPr>
          <p:cNvPr id="17" name="TextBox 16"/>
          <p:cNvSpPr txBox="1"/>
          <p:nvPr/>
        </p:nvSpPr>
        <p:spPr>
          <a:xfrm>
            <a:off x="5515224" y="2136160"/>
            <a:ext cx="2164547" cy="369332"/>
          </a:xfrm>
          <a:prstGeom prst="rect">
            <a:avLst/>
          </a:prstGeom>
          <a:noFill/>
        </p:spPr>
        <p:txBody>
          <a:bodyPr wrap="square" rtlCol="0">
            <a:spAutoFit/>
          </a:bodyPr>
          <a:lstStyle/>
          <a:p>
            <a:r>
              <a:rPr lang="en-US" sz="900"/>
              <a:t>Secondary objective: resolve these</a:t>
            </a:r>
          </a:p>
          <a:p>
            <a:r>
              <a:rPr lang="en-US" sz="900"/>
              <a:t>name server names to their IP addresses</a:t>
            </a:r>
          </a:p>
        </p:txBody>
      </p:sp>
      <p:sp>
        <p:nvSpPr>
          <p:cNvPr id="18" name="TextBox 17"/>
          <p:cNvSpPr txBox="1"/>
          <p:nvPr/>
        </p:nvSpPr>
        <p:spPr>
          <a:xfrm>
            <a:off x="2770170" y="3208061"/>
            <a:ext cx="2164547" cy="230832"/>
          </a:xfrm>
          <a:prstGeom prst="rect">
            <a:avLst/>
          </a:prstGeom>
          <a:noFill/>
        </p:spPr>
        <p:txBody>
          <a:bodyPr wrap="square" rtlCol="0">
            <a:spAutoFit/>
          </a:bodyPr>
          <a:lstStyle/>
          <a:p>
            <a:r>
              <a:rPr lang="en-US" sz="900"/>
              <a:t>Resume the original name resolution task</a:t>
            </a:r>
          </a:p>
        </p:txBody>
      </p:sp>
      <p:sp>
        <p:nvSpPr>
          <p:cNvPr id="3" name="Freeform 2"/>
          <p:cNvSpPr/>
          <p:nvPr/>
        </p:nvSpPr>
        <p:spPr>
          <a:xfrm>
            <a:off x="2818738" y="1371600"/>
            <a:ext cx="172985" cy="543695"/>
          </a:xfrm>
          <a:custGeom>
            <a:avLst/>
            <a:gdLst>
              <a:gd name="connsiteX0" fmla="*/ 103366 w 230647"/>
              <a:gd name="connsiteY0" fmla="*/ 0 h 724926"/>
              <a:gd name="connsiteX1" fmla="*/ 127220 w 230647"/>
              <a:gd name="connsiteY1" fmla="*/ 675861 h 724926"/>
              <a:gd name="connsiteX2" fmla="*/ 230587 w 230647"/>
              <a:gd name="connsiteY2" fmla="*/ 485030 h 724926"/>
              <a:gd name="connsiteX3" fmla="*/ 111318 w 230647"/>
              <a:gd name="connsiteY3" fmla="*/ 723569 h 724926"/>
              <a:gd name="connsiteX4" fmla="*/ 0 w 230647"/>
              <a:gd name="connsiteY4" fmla="*/ 588397 h 724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47" h="724926">
                <a:moveTo>
                  <a:pt x="103366" y="0"/>
                </a:moveTo>
                <a:cubicBezTo>
                  <a:pt x="104691" y="297511"/>
                  <a:pt x="106016" y="595023"/>
                  <a:pt x="127220" y="675861"/>
                </a:cubicBezTo>
                <a:cubicBezTo>
                  <a:pt x="148424" y="756699"/>
                  <a:pt x="233237" y="477079"/>
                  <a:pt x="230587" y="485030"/>
                </a:cubicBezTo>
                <a:cubicBezTo>
                  <a:pt x="227937" y="492981"/>
                  <a:pt x="149749" y="706341"/>
                  <a:pt x="111318" y="723569"/>
                </a:cubicBezTo>
                <a:cubicBezTo>
                  <a:pt x="72887" y="740797"/>
                  <a:pt x="0" y="588397"/>
                  <a:pt x="0" y="588397"/>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10" name="Freeform 9"/>
          <p:cNvSpPr/>
          <p:nvPr/>
        </p:nvSpPr>
        <p:spPr>
          <a:xfrm>
            <a:off x="2904747" y="1529525"/>
            <a:ext cx="3319180" cy="1242484"/>
          </a:xfrm>
          <a:custGeom>
            <a:avLst/>
            <a:gdLst>
              <a:gd name="connsiteX0" fmla="*/ 4590 w 4425573"/>
              <a:gd name="connsiteY0" fmla="*/ 1061643 h 1656645"/>
              <a:gd name="connsiteX1" fmla="*/ 4590 w 4425573"/>
              <a:gd name="connsiteY1" fmla="*/ 1459208 h 1656645"/>
              <a:gd name="connsiteX2" fmla="*/ 52298 w 4425573"/>
              <a:gd name="connsiteY2" fmla="*/ 1626185 h 1656645"/>
              <a:gd name="connsiteX3" fmla="*/ 251081 w 4425573"/>
              <a:gd name="connsiteY3" fmla="*/ 1626185 h 1656645"/>
              <a:gd name="connsiteX4" fmla="*/ 1229091 w 4425573"/>
              <a:gd name="connsiteY4" fmla="*/ 1316084 h 1656645"/>
              <a:gd name="connsiteX5" fmla="*/ 2469494 w 4425573"/>
              <a:gd name="connsiteY5" fmla="*/ 616370 h 1656645"/>
              <a:gd name="connsiteX6" fmla="*/ 3670141 w 4425573"/>
              <a:gd name="connsiteY6" fmla="*/ 67730 h 1656645"/>
              <a:gd name="connsiteX7" fmla="*/ 4218781 w 4425573"/>
              <a:gd name="connsiteY7" fmla="*/ 20022 h 1656645"/>
              <a:gd name="connsiteX8" fmla="*/ 4322148 w 4425573"/>
              <a:gd name="connsiteY8" fmla="*/ 171097 h 1656645"/>
              <a:gd name="connsiteX9" fmla="*/ 4322148 w 4425573"/>
              <a:gd name="connsiteY9" fmla="*/ 775396 h 1656645"/>
              <a:gd name="connsiteX10" fmla="*/ 4425515 w 4425573"/>
              <a:gd name="connsiteY10" fmla="*/ 552759 h 1656645"/>
              <a:gd name="connsiteX11" fmla="*/ 4306246 w 4425573"/>
              <a:gd name="connsiteY11" fmla="*/ 791298 h 1656645"/>
              <a:gd name="connsiteX12" fmla="*/ 4147220 w 4425573"/>
              <a:gd name="connsiteY12" fmla="*/ 632272 h 1656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25573" h="1656645">
                <a:moveTo>
                  <a:pt x="4590" y="1061643"/>
                </a:moveTo>
                <a:cubicBezTo>
                  <a:pt x="614" y="1213380"/>
                  <a:pt x="-3361" y="1365118"/>
                  <a:pt x="4590" y="1459208"/>
                </a:cubicBezTo>
                <a:cubicBezTo>
                  <a:pt x="12541" y="1553298"/>
                  <a:pt x="11216" y="1598355"/>
                  <a:pt x="52298" y="1626185"/>
                </a:cubicBezTo>
                <a:cubicBezTo>
                  <a:pt x="93380" y="1654015"/>
                  <a:pt x="54949" y="1677868"/>
                  <a:pt x="251081" y="1626185"/>
                </a:cubicBezTo>
                <a:cubicBezTo>
                  <a:pt x="447213" y="1574502"/>
                  <a:pt x="859356" y="1484387"/>
                  <a:pt x="1229091" y="1316084"/>
                </a:cubicBezTo>
                <a:cubicBezTo>
                  <a:pt x="1598827" y="1147782"/>
                  <a:pt x="2062652" y="824429"/>
                  <a:pt x="2469494" y="616370"/>
                </a:cubicBezTo>
                <a:cubicBezTo>
                  <a:pt x="2876336" y="408311"/>
                  <a:pt x="3378593" y="167121"/>
                  <a:pt x="3670141" y="67730"/>
                </a:cubicBezTo>
                <a:cubicBezTo>
                  <a:pt x="3961689" y="-31661"/>
                  <a:pt x="4110113" y="2794"/>
                  <a:pt x="4218781" y="20022"/>
                </a:cubicBezTo>
                <a:cubicBezTo>
                  <a:pt x="4327449" y="37250"/>
                  <a:pt x="4304920" y="45201"/>
                  <a:pt x="4322148" y="171097"/>
                </a:cubicBezTo>
                <a:cubicBezTo>
                  <a:pt x="4339376" y="296993"/>
                  <a:pt x="4304920" y="711786"/>
                  <a:pt x="4322148" y="775396"/>
                </a:cubicBezTo>
                <a:cubicBezTo>
                  <a:pt x="4339376" y="839006"/>
                  <a:pt x="4428165" y="550109"/>
                  <a:pt x="4425515" y="552759"/>
                </a:cubicBezTo>
                <a:cubicBezTo>
                  <a:pt x="4422865" y="555409"/>
                  <a:pt x="4352628" y="778046"/>
                  <a:pt x="4306246" y="791298"/>
                </a:cubicBezTo>
                <a:cubicBezTo>
                  <a:pt x="4259864" y="804550"/>
                  <a:pt x="4147220" y="632272"/>
                  <a:pt x="4147220" y="632272"/>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11" name="Freeform 10"/>
          <p:cNvSpPr/>
          <p:nvPr/>
        </p:nvSpPr>
        <p:spPr>
          <a:xfrm>
            <a:off x="2878373" y="2922105"/>
            <a:ext cx="3341269" cy="333962"/>
          </a:xfrm>
          <a:custGeom>
            <a:avLst/>
            <a:gdLst>
              <a:gd name="connsiteX0" fmla="*/ 4452730 w 4455025"/>
              <a:gd name="connsiteY0" fmla="*/ 0 h 445283"/>
              <a:gd name="connsiteX1" fmla="*/ 4452730 w 4455025"/>
              <a:gd name="connsiteY1" fmla="*/ 238539 h 445283"/>
              <a:gd name="connsiteX2" fmla="*/ 4428876 w 4455025"/>
              <a:gd name="connsiteY2" fmla="*/ 357809 h 445283"/>
              <a:gd name="connsiteX3" fmla="*/ 4285753 w 4455025"/>
              <a:gd name="connsiteY3" fmla="*/ 333955 h 445283"/>
              <a:gd name="connsiteX4" fmla="*/ 3983603 w 4455025"/>
              <a:gd name="connsiteY4" fmla="*/ 254442 h 445283"/>
              <a:gd name="connsiteX5" fmla="*/ 2910177 w 4455025"/>
              <a:gd name="connsiteY5" fmla="*/ 79513 h 445283"/>
              <a:gd name="connsiteX6" fmla="*/ 1375575 w 4455025"/>
              <a:gd name="connsiteY6" fmla="*/ 119270 h 445283"/>
              <a:gd name="connsiteX7" fmla="*/ 326003 w 4455025"/>
              <a:gd name="connsiteY7" fmla="*/ 214685 h 445283"/>
              <a:gd name="connsiteX8" fmla="*/ 159026 w 4455025"/>
              <a:gd name="connsiteY8" fmla="*/ 310101 h 445283"/>
              <a:gd name="connsiteX9" fmla="*/ 151074 w 4455025"/>
              <a:gd name="connsiteY9" fmla="*/ 429371 h 445283"/>
              <a:gd name="connsiteX10" fmla="*/ 246490 w 4455025"/>
              <a:gd name="connsiteY10" fmla="*/ 318052 h 445283"/>
              <a:gd name="connsiteX11" fmla="*/ 111318 w 4455025"/>
              <a:gd name="connsiteY11" fmla="*/ 445273 h 445283"/>
              <a:gd name="connsiteX12" fmla="*/ 0 w 4455025"/>
              <a:gd name="connsiteY12" fmla="*/ 326004 h 44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55025" h="445283">
                <a:moveTo>
                  <a:pt x="4452730" y="0"/>
                </a:moveTo>
                <a:cubicBezTo>
                  <a:pt x="4454718" y="89452"/>
                  <a:pt x="4456706" y="178904"/>
                  <a:pt x="4452730" y="238539"/>
                </a:cubicBezTo>
                <a:cubicBezTo>
                  <a:pt x="4448754" y="298174"/>
                  <a:pt x="4456705" y="341906"/>
                  <a:pt x="4428876" y="357809"/>
                </a:cubicBezTo>
                <a:cubicBezTo>
                  <a:pt x="4401047" y="373712"/>
                  <a:pt x="4359965" y="351183"/>
                  <a:pt x="4285753" y="333955"/>
                </a:cubicBezTo>
                <a:cubicBezTo>
                  <a:pt x="4211541" y="316727"/>
                  <a:pt x="4212866" y="296849"/>
                  <a:pt x="3983603" y="254442"/>
                </a:cubicBezTo>
                <a:cubicBezTo>
                  <a:pt x="3754340" y="212035"/>
                  <a:pt x="3344848" y="102042"/>
                  <a:pt x="2910177" y="79513"/>
                </a:cubicBezTo>
                <a:cubicBezTo>
                  <a:pt x="2475506" y="56984"/>
                  <a:pt x="1806271" y="96741"/>
                  <a:pt x="1375575" y="119270"/>
                </a:cubicBezTo>
                <a:cubicBezTo>
                  <a:pt x="944879" y="141799"/>
                  <a:pt x="528761" y="182880"/>
                  <a:pt x="326003" y="214685"/>
                </a:cubicBezTo>
                <a:cubicBezTo>
                  <a:pt x="123245" y="246490"/>
                  <a:pt x="188181" y="274320"/>
                  <a:pt x="159026" y="310101"/>
                </a:cubicBezTo>
                <a:cubicBezTo>
                  <a:pt x="129871" y="345882"/>
                  <a:pt x="136497" y="428046"/>
                  <a:pt x="151074" y="429371"/>
                </a:cubicBezTo>
                <a:cubicBezTo>
                  <a:pt x="165651" y="430696"/>
                  <a:pt x="253116" y="315402"/>
                  <a:pt x="246490" y="318052"/>
                </a:cubicBezTo>
                <a:cubicBezTo>
                  <a:pt x="239864" y="320702"/>
                  <a:pt x="152400" y="443948"/>
                  <a:pt x="111318" y="445273"/>
                </a:cubicBezTo>
                <a:cubicBezTo>
                  <a:pt x="70236" y="446598"/>
                  <a:pt x="0" y="326004"/>
                  <a:pt x="0" y="326004"/>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19" name="TextBox 18"/>
          <p:cNvSpPr txBox="1"/>
          <p:nvPr/>
        </p:nvSpPr>
        <p:spPr>
          <a:xfrm>
            <a:off x="4895520" y="3535406"/>
            <a:ext cx="2808799" cy="461665"/>
          </a:xfrm>
          <a:prstGeom prst="rect">
            <a:avLst/>
          </a:prstGeom>
          <a:noFill/>
        </p:spPr>
        <p:txBody>
          <a:bodyPr wrap="square" rtlCol="0">
            <a:spAutoFit/>
          </a:bodyPr>
          <a:lstStyle/>
          <a:p>
            <a:r>
              <a:rPr lang="en-US" sz="1200">
                <a:latin typeface="AhnbergHand" charset="0"/>
                <a:ea typeface="AhnbergHand" charset="0"/>
                <a:cs typeface="AhnbergHand" charset="0"/>
              </a:rPr>
              <a:t>Use a modified DNS server that fragments all DNS responses</a:t>
            </a:r>
          </a:p>
        </p:txBody>
      </p:sp>
      <p:sp>
        <p:nvSpPr>
          <p:cNvPr id="12" name="Freeform 11"/>
          <p:cNvSpPr/>
          <p:nvPr/>
        </p:nvSpPr>
        <p:spPr>
          <a:xfrm>
            <a:off x="6550146" y="2868983"/>
            <a:ext cx="282012" cy="770729"/>
          </a:xfrm>
          <a:custGeom>
            <a:avLst/>
            <a:gdLst>
              <a:gd name="connsiteX0" fmla="*/ 320357 w 376016"/>
              <a:gd name="connsiteY0" fmla="*/ 1027639 h 1027639"/>
              <a:gd name="connsiteX1" fmla="*/ 232893 w 376016"/>
              <a:gd name="connsiteY1" fmla="*/ 407437 h 1027639"/>
              <a:gd name="connsiteX2" fmla="*/ 89769 w 376016"/>
              <a:gd name="connsiteY2" fmla="*/ 41677 h 1027639"/>
              <a:gd name="connsiteX3" fmla="*/ 2305 w 376016"/>
              <a:gd name="connsiteY3" fmla="*/ 216606 h 1027639"/>
              <a:gd name="connsiteX4" fmla="*/ 57964 w 376016"/>
              <a:gd name="connsiteY4" fmla="*/ 1921 h 1027639"/>
              <a:gd name="connsiteX5" fmla="*/ 376016 w 376016"/>
              <a:gd name="connsiteY5" fmla="*/ 129142 h 1027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6016" h="1027639">
                <a:moveTo>
                  <a:pt x="320357" y="1027639"/>
                </a:moveTo>
                <a:cubicBezTo>
                  <a:pt x="295840" y="799701"/>
                  <a:pt x="271324" y="571764"/>
                  <a:pt x="232893" y="407437"/>
                </a:cubicBezTo>
                <a:cubicBezTo>
                  <a:pt x="194462" y="243110"/>
                  <a:pt x="128200" y="73482"/>
                  <a:pt x="89769" y="41677"/>
                </a:cubicBezTo>
                <a:cubicBezTo>
                  <a:pt x="51338" y="9872"/>
                  <a:pt x="7606" y="223232"/>
                  <a:pt x="2305" y="216606"/>
                </a:cubicBezTo>
                <a:cubicBezTo>
                  <a:pt x="-2996" y="209980"/>
                  <a:pt x="-4321" y="16498"/>
                  <a:pt x="57964" y="1921"/>
                </a:cubicBezTo>
                <a:cubicBezTo>
                  <a:pt x="120249" y="-12656"/>
                  <a:pt x="248132" y="58243"/>
                  <a:pt x="376016" y="12914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91580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955" y="273845"/>
            <a:ext cx="7565666" cy="994172"/>
          </a:xfrm>
        </p:spPr>
        <p:txBody>
          <a:bodyPr>
            <a:normAutofit fontScale="90000"/>
          </a:bodyPr>
          <a:lstStyle/>
          <a:p>
            <a:r>
              <a:rPr lang="en-US">
                <a:solidFill>
                  <a:schemeClr val="accent4">
                    <a:lumMod val="50000"/>
                  </a:schemeClr>
                </a:solidFill>
                <a:latin typeface="Powderfinger Type" charset="0"/>
                <a:ea typeface="Powderfinger Type" charset="0"/>
                <a:cs typeface="Powderfinger Type" charset="0"/>
              </a:rPr>
              <a:t>V6, the DNS and Fragmented UDP</a:t>
            </a:r>
          </a:p>
        </p:txBody>
      </p:sp>
      <p:sp>
        <p:nvSpPr>
          <p:cNvPr id="3" name="Content Placeholder 2"/>
          <p:cNvSpPr>
            <a:spLocks noGrp="1"/>
          </p:cNvSpPr>
          <p:nvPr>
            <p:ph idx="1"/>
          </p:nvPr>
        </p:nvSpPr>
        <p:spPr>
          <a:xfrm>
            <a:off x="549137" y="1268017"/>
            <a:ext cx="7886700" cy="3263504"/>
          </a:xfrm>
        </p:spPr>
        <p:txBody>
          <a:bodyPr/>
          <a:lstStyle/>
          <a:p>
            <a:pPr marL="0" indent="0">
              <a:buNone/>
            </a:pPr>
            <a:r>
              <a:rPr lang="en-US"/>
              <a:t>Total number of tests:  10,851,323</a:t>
            </a:r>
          </a:p>
          <a:p>
            <a:pPr marL="0" indent="0">
              <a:buNone/>
            </a:pPr>
            <a:r>
              <a:rPr lang="en-US"/>
              <a:t>Failure Rate in receiving a large response: 4,064,356</a:t>
            </a:r>
          </a:p>
          <a:p>
            <a:pPr marL="0" indent="0">
              <a:buNone/>
            </a:pPr>
            <a:endParaRPr lang="en-US"/>
          </a:p>
          <a:p>
            <a:pPr marL="0" indent="0">
              <a:buNone/>
            </a:pPr>
            <a:r>
              <a:rPr lang="en-US"/>
              <a:t>IPv6 Fragmentation Failure Rate: </a:t>
            </a:r>
            <a:r>
              <a:rPr lang="en-US" b="1"/>
              <a:t>38%</a:t>
            </a:r>
          </a:p>
        </p:txBody>
      </p:sp>
      <p:sp>
        <p:nvSpPr>
          <p:cNvPr id="4" name="Freeform 3"/>
          <p:cNvSpPr/>
          <p:nvPr/>
        </p:nvSpPr>
        <p:spPr>
          <a:xfrm>
            <a:off x="3826639" y="2262189"/>
            <a:ext cx="1331696" cy="798638"/>
          </a:xfrm>
          <a:custGeom>
            <a:avLst/>
            <a:gdLst>
              <a:gd name="connsiteX0" fmla="*/ 625116 w 1775595"/>
              <a:gd name="connsiteY0" fmla="*/ 999570 h 1064851"/>
              <a:gd name="connsiteX1" fmla="*/ 768240 w 1775595"/>
              <a:gd name="connsiteY1" fmla="*/ 1015472 h 1064851"/>
              <a:gd name="connsiteX2" fmla="*/ 1770104 w 1775595"/>
              <a:gd name="connsiteY2" fmla="*/ 450930 h 1064851"/>
              <a:gd name="connsiteX3" fmla="*/ 1118097 w 1775595"/>
              <a:gd name="connsiteY3" fmla="*/ 29510 h 1064851"/>
              <a:gd name="connsiteX4" fmla="*/ 20817 w 1775595"/>
              <a:gd name="connsiteY4" fmla="*/ 124926 h 1064851"/>
              <a:gd name="connsiteX5" fmla="*/ 442236 w 1775595"/>
              <a:gd name="connsiteY5" fmla="*/ 840543 h 1064851"/>
              <a:gd name="connsiteX6" fmla="*/ 982925 w 1775595"/>
              <a:gd name="connsiteY6" fmla="*/ 721274 h 1064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5595" h="1064851">
                <a:moveTo>
                  <a:pt x="625116" y="999570"/>
                </a:moveTo>
                <a:cubicBezTo>
                  <a:pt x="601262" y="1053241"/>
                  <a:pt x="577409" y="1106912"/>
                  <a:pt x="768240" y="1015472"/>
                </a:cubicBezTo>
                <a:cubicBezTo>
                  <a:pt x="959071" y="924032"/>
                  <a:pt x="1711795" y="615257"/>
                  <a:pt x="1770104" y="450930"/>
                </a:cubicBezTo>
                <a:cubicBezTo>
                  <a:pt x="1828413" y="286603"/>
                  <a:pt x="1409645" y="83844"/>
                  <a:pt x="1118097" y="29510"/>
                </a:cubicBezTo>
                <a:cubicBezTo>
                  <a:pt x="826549" y="-24824"/>
                  <a:pt x="133460" y="-10246"/>
                  <a:pt x="20817" y="124926"/>
                </a:cubicBezTo>
                <a:cubicBezTo>
                  <a:pt x="-91826" y="260098"/>
                  <a:pt x="281885" y="741152"/>
                  <a:pt x="442236" y="840543"/>
                </a:cubicBezTo>
                <a:cubicBezTo>
                  <a:pt x="602587" y="939934"/>
                  <a:pt x="982925" y="721274"/>
                  <a:pt x="982925" y="721274"/>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extBox 4">
            <a:extLst>
              <a:ext uri="{FF2B5EF4-FFF2-40B4-BE49-F238E27FC236}">
                <a16:creationId xmlns:a16="http://schemas.microsoft.com/office/drawing/2014/main" id="{3402357D-8307-F242-B33B-FDB7916A1ECF}"/>
              </a:ext>
            </a:extLst>
          </p:cNvPr>
          <p:cNvSpPr txBox="1"/>
          <p:nvPr/>
        </p:nvSpPr>
        <p:spPr>
          <a:xfrm>
            <a:off x="5915891" y="2387084"/>
            <a:ext cx="1120691" cy="369332"/>
          </a:xfrm>
          <a:prstGeom prst="rect">
            <a:avLst/>
          </a:prstGeom>
          <a:noFill/>
        </p:spPr>
        <p:txBody>
          <a:bodyPr wrap="none" rtlCol="0">
            <a:spAutoFit/>
          </a:bodyPr>
          <a:lstStyle/>
          <a:p>
            <a:r>
              <a:rPr lang="en-AU" dirty="0"/>
              <a:t>2017 data</a:t>
            </a:r>
          </a:p>
        </p:txBody>
      </p:sp>
    </p:spTree>
    <p:extLst>
      <p:ext uri="{BB962C8B-B14F-4D97-AF65-F5344CB8AC3E}">
        <p14:creationId xmlns:p14="http://schemas.microsoft.com/office/powerpoint/2010/main" val="2731295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955" y="273845"/>
            <a:ext cx="7565666" cy="994172"/>
          </a:xfrm>
        </p:spPr>
        <p:txBody>
          <a:bodyPr>
            <a:normAutofit fontScale="90000"/>
          </a:bodyPr>
          <a:lstStyle/>
          <a:p>
            <a:r>
              <a:rPr lang="en-US">
                <a:solidFill>
                  <a:schemeClr val="accent4">
                    <a:lumMod val="50000"/>
                  </a:schemeClr>
                </a:solidFill>
                <a:latin typeface="Powderfinger Type" charset="0"/>
                <a:ea typeface="Powderfinger Type" charset="0"/>
                <a:cs typeface="Powderfinger Type" charset="0"/>
              </a:rPr>
              <a:t>V6, the DNS and Fragmented UDP</a:t>
            </a:r>
          </a:p>
        </p:txBody>
      </p:sp>
      <p:sp>
        <p:nvSpPr>
          <p:cNvPr id="3" name="Content Placeholder 2"/>
          <p:cNvSpPr>
            <a:spLocks noGrp="1"/>
          </p:cNvSpPr>
          <p:nvPr>
            <p:ph idx="1"/>
          </p:nvPr>
        </p:nvSpPr>
        <p:spPr>
          <a:xfrm>
            <a:off x="549137" y="1268017"/>
            <a:ext cx="7886700" cy="3263504"/>
          </a:xfrm>
        </p:spPr>
        <p:txBody>
          <a:bodyPr/>
          <a:lstStyle/>
          <a:p>
            <a:pPr marL="0" indent="0">
              <a:buNone/>
            </a:pPr>
            <a:r>
              <a:rPr lang="en-US" dirty="0"/>
              <a:t>Total number of tests: 27,619,047</a:t>
            </a:r>
          </a:p>
          <a:p>
            <a:pPr marL="0" indent="0">
              <a:buNone/>
            </a:pPr>
            <a:r>
              <a:rPr lang="en-US" dirty="0"/>
              <a:t>Failure Rate in receiving a large response: 11,232,833</a:t>
            </a:r>
          </a:p>
          <a:p>
            <a:pPr marL="0" indent="0">
              <a:buNone/>
            </a:pPr>
            <a:endParaRPr lang="en-US" dirty="0"/>
          </a:p>
          <a:p>
            <a:pPr marL="0" indent="0">
              <a:buNone/>
            </a:pPr>
            <a:r>
              <a:rPr lang="en-US" dirty="0"/>
              <a:t>IPv6 Fragmentation Failure Rate: </a:t>
            </a:r>
            <a:r>
              <a:rPr lang="en-US" b="1" dirty="0"/>
              <a:t>41%</a:t>
            </a:r>
          </a:p>
        </p:txBody>
      </p:sp>
      <p:sp>
        <p:nvSpPr>
          <p:cNvPr id="4" name="Freeform 3"/>
          <p:cNvSpPr/>
          <p:nvPr/>
        </p:nvSpPr>
        <p:spPr>
          <a:xfrm>
            <a:off x="3826639" y="2262189"/>
            <a:ext cx="1331696" cy="798638"/>
          </a:xfrm>
          <a:custGeom>
            <a:avLst/>
            <a:gdLst>
              <a:gd name="connsiteX0" fmla="*/ 625116 w 1775595"/>
              <a:gd name="connsiteY0" fmla="*/ 999570 h 1064851"/>
              <a:gd name="connsiteX1" fmla="*/ 768240 w 1775595"/>
              <a:gd name="connsiteY1" fmla="*/ 1015472 h 1064851"/>
              <a:gd name="connsiteX2" fmla="*/ 1770104 w 1775595"/>
              <a:gd name="connsiteY2" fmla="*/ 450930 h 1064851"/>
              <a:gd name="connsiteX3" fmla="*/ 1118097 w 1775595"/>
              <a:gd name="connsiteY3" fmla="*/ 29510 h 1064851"/>
              <a:gd name="connsiteX4" fmla="*/ 20817 w 1775595"/>
              <a:gd name="connsiteY4" fmla="*/ 124926 h 1064851"/>
              <a:gd name="connsiteX5" fmla="*/ 442236 w 1775595"/>
              <a:gd name="connsiteY5" fmla="*/ 840543 h 1064851"/>
              <a:gd name="connsiteX6" fmla="*/ 982925 w 1775595"/>
              <a:gd name="connsiteY6" fmla="*/ 721274 h 1064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5595" h="1064851">
                <a:moveTo>
                  <a:pt x="625116" y="999570"/>
                </a:moveTo>
                <a:cubicBezTo>
                  <a:pt x="601262" y="1053241"/>
                  <a:pt x="577409" y="1106912"/>
                  <a:pt x="768240" y="1015472"/>
                </a:cubicBezTo>
                <a:cubicBezTo>
                  <a:pt x="959071" y="924032"/>
                  <a:pt x="1711795" y="615257"/>
                  <a:pt x="1770104" y="450930"/>
                </a:cubicBezTo>
                <a:cubicBezTo>
                  <a:pt x="1828413" y="286603"/>
                  <a:pt x="1409645" y="83844"/>
                  <a:pt x="1118097" y="29510"/>
                </a:cubicBezTo>
                <a:cubicBezTo>
                  <a:pt x="826549" y="-24824"/>
                  <a:pt x="133460" y="-10246"/>
                  <a:pt x="20817" y="124926"/>
                </a:cubicBezTo>
                <a:cubicBezTo>
                  <a:pt x="-91826" y="260098"/>
                  <a:pt x="281885" y="741152"/>
                  <a:pt x="442236" y="840543"/>
                </a:cubicBezTo>
                <a:cubicBezTo>
                  <a:pt x="602587" y="939934"/>
                  <a:pt x="982925" y="721274"/>
                  <a:pt x="982925" y="721274"/>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extBox 4">
            <a:extLst>
              <a:ext uri="{FF2B5EF4-FFF2-40B4-BE49-F238E27FC236}">
                <a16:creationId xmlns:a16="http://schemas.microsoft.com/office/drawing/2014/main" id="{3402357D-8307-F242-B33B-FDB7916A1ECF}"/>
              </a:ext>
            </a:extLst>
          </p:cNvPr>
          <p:cNvSpPr txBox="1"/>
          <p:nvPr/>
        </p:nvSpPr>
        <p:spPr>
          <a:xfrm>
            <a:off x="5915891" y="2387084"/>
            <a:ext cx="1120691" cy="369332"/>
          </a:xfrm>
          <a:prstGeom prst="rect">
            <a:avLst/>
          </a:prstGeom>
          <a:noFill/>
        </p:spPr>
        <p:txBody>
          <a:bodyPr wrap="none" rtlCol="0">
            <a:spAutoFit/>
          </a:bodyPr>
          <a:lstStyle/>
          <a:p>
            <a:r>
              <a:rPr lang="en-AU" dirty="0"/>
              <a:t>2020 data</a:t>
            </a:r>
          </a:p>
        </p:txBody>
      </p:sp>
    </p:spTree>
    <p:extLst>
      <p:ext uri="{BB962C8B-B14F-4D97-AF65-F5344CB8AC3E}">
        <p14:creationId xmlns:p14="http://schemas.microsoft.com/office/powerpoint/2010/main" val="1760110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accent4">
                    <a:lumMod val="50000"/>
                  </a:schemeClr>
                </a:solidFill>
                <a:latin typeface="Powderfinger Type" charset="0"/>
                <a:ea typeface="Powderfinger Type" charset="0"/>
                <a:cs typeface="Powderfinger Type" charset="0"/>
              </a:rPr>
              <a:t>Which Resolvers?</a:t>
            </a:r>
          </a:p>
        </p:txBody>
      </p:sp>
      <p:sp>
        <p:nvSpPr>
          <p:cNvPr id="3" name="Content Placeholder 2"/>
          <p:cNvSpPr>
            <a:spLocks noGrp="1"/>
          </p:cNvSpPr>
          <p:nvPr>
            <p:ph idx="1"/>
          </p:nvPr>
        </p:nvSpPr>
        <p:spPr>
          <a:xfrm>
            <a:off x="914399" y="1369219"/>
            <a:ext cx="7235190" cy="3263504"/>
          </a:xfrm>
        </p:spPr>
        <p:txBody>
          <a:bodyPr/>
          <a:lstStyle/>
          <a:p>
            <a:r>
              <a:rPr lang="en-US" dirty="0"/>
              <a:t>10,115 IPv6 seen resolvers</a:t>
            </a:r>
          </a:p>
          <a:p>
            <a:r>
              <a:rPr lang="en-US" dirty="0"/>
              <a:t>3,592 resolvers were consistently unable to resolve the target name (likely due to failure to receive the fragmented response)</a:t>
            </a:r>
          </a:p>
          <a:p>
            <a:r>
              <a:rPr lang="en-US" dirty="0"/>
              <a:t>Which is too large a list to display here</a:t>
            </a:r>
          </a:p>
          <a:p>
            <a:r>
              <a:rPr lang="en-US" dirty="0"/>
              <a:t>But we can show the top 20</a:t>
            </a:r>
            <a:r>
              <a:rPr lang="mr-IN" dirty="0"/>
              <a:t>…</a:t>
            </a:r>
            <a:endParaRPr lang="en-US" dirty="0"/>
          </a:p>
          <a:p>
            <a:endParaRPr lang="en-US" dirty="0"/>
          </a:p>
        </p:txBody>
      </p:sp>
    </p:spTree>
    <p:extLst>
      <p:ext uri="{BB962C8B-B14F-4D97-AF65-F5344CB8AC3E}">
        <p14:creationId xmlns:p14="http://schemas.microsoft.com/office/powerpoint/2010/main" val="66647241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14508</TotalTime>
  <Words>948</Words>
  <Application>Microsoft Macintosh PowerPoint</Application>
  <PresentationFormat>On-screen Show (16:9)</PresentationFormat>
  <Paragraphs>121</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AhnbergHand</vt:lpstr>
      <vt:lpstr>Arial</vt:lpstr>
      <vt:lpstr>Calibri</vt:lpstr>
      <vt:lpstr>Calibri Light</vt:lpstr>
      <vt:lpstr>Menlo</vt:lpstr>
      <vt:lpstr>Powderfinger Type</vt:lpstr>
      <vt:lpstr>Office Theme</vt:lpstr>
      <vt:lpstr>Measurement of IPv6 Extension Header Support</vt:lpstr>
      <vt:lpstr>PowerPoint Presentation</vt:lpstr>
      <vt:lpstr>PowerPoint Presentation</vt:lpstr>
      <vt:lpstr>PowerPoint Presentation</vt:lpstr>
      <vt:lpstr>Our Measurement Approach</vt:lpstr>
      <vt:lpstr>“Glueless” Delegation to detect IPv6 Fragmentation Handling</vt:lpstr>
      <vt:lpstr>V6, the DNS and Fragmented UDP</vt:lpstr>
      <vt:lpstr>V6, the DNS and Fragmented UDP</vt:lpstr>
      <vt:lpstr>Which Resolvers?</vt:lpstr>
      <vt:lpstr>Which Resolvers?</vt:lpstr>
      <vt:lpstr>Resolvers in Which Networks?</vt:lpstr>
      <vt:lpstr>What about TCP and the IPv6 Fragmentation Header?</vt:lpstr>
      <vt:lpstr>What about TCP and IPv6 Fragmentation?</vt:lpstr>
      <vt:lpstr>Where are TCP e-2-e drops?</vt:lpstr>
      <vt:lpstr>Why do we see these high packet drop rates?</vt:lpstr>
      <vt:lpstr>Next Measurement Steps?</vt:lpstr>
      <vt:lpstr>But</vt:lpstr>
      <vt:lpstr>Or</vt:lpstr>
      <vt:lpstr>Or, but</vt:lpstr>
      <vt:lpstr>What’s the real question here?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 DNS Packets and IPv6</dc:title>
  <dc:creator>Geoff Huston</dc:creator>
  <cp:lastModifiedBy>Geoff Huston</cp:lastModifiedBy>
  <cp:revision>140</cp:revision>
  <cp:lastPrinted>2017-10-24T01:06:46Z</cp:lastPrinted>
  <dcterms:created xsi:type="dcterms:W3CDTF">2017-05-22T14:15:37Z</dcterms:created>
  <dcterms:modified xsi:type="dcterms:W3CDTF">2020-06-17T16:01:42Z</dcterms:modified>
</cp:coreProperties>
</file>