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7" r:id="rId4"/>
    <p:sldId id="276" r:id="rId5"/>
    <p:sldId id="278" r:id="rId6"/>
    <p:sldId id="279" r:id="rId7"/>
    <p:sldId id="292" r:id="rId8"/>
    <p:sldId id="285" r:id="rId9"/>
    <p:sldId id="280" r:id="rId10"/>
    <p:sldId id="286" r:id="rId11"/>
    <p:sldId id="304" r:id="rId12"/>
    <p:sldId id="277" r:id="rId13"/>
    <p:sldId id="287" r:id="rId14"/>
    <p:sldId id="288" r:id="rId15"/>
    <p:sldId id="289" r:id="rId16"/>
    <p:sldId id="290" r:id="rId17"/>
    <p:sldId id="259" r:id="rId18"/>
    <p:sldId id="260" r:id="rId19"/>
    <p:sldId id="262" r:id="rId20"/>
    <p:sldId id="263" r:id="rId21"/>
    <p:sldId id="264" r:id="rId22"/>
    <p:sldId id="283" r:id="rId23"/>
    <p:sldId id="284" r:id="rId24"/>
    <p:sldId id="265" r:id="rId25"/>
    <p:sldId id="266" r:id="rId26"/>
    <p:sldId id="267" r:id="rId27"/>
    <p:sldId id="268" r:id="rId28"/>
    <p:sldId id="269" r:id="rId29"/>
    <p:sldId id="305" r:id="rId30"/>
    <p:sldId id="330" r:id="rId31"/>
    <p:sldId id="271" r:id="rId32"/>
    <p:sldId id="273" r:id="rId33"/>
    <p:sldId id="293" r:id="rId34"/>
    <p:sldId id="295" r:id="rId35"/>
    <p:sldId id="296" r:id="rId36"/>
    <p:sldId id="297" r:id="rId37"/>
    <p:sldId id="319" r:id="rId38"/>
    <p:sldId id="325" r:id="rId39"/>
    <p:sldId id="326" r:id="rId40"/>
    <p:sldId id="331" r:id="rId41"/>
    <p:sldId id="328" r:id="rId42"/>
    <p:sldId id="329" r:id="rId43"/>
    <p:sldId id="320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3"/>
    <p:restoredTop sz="94814"/>
  </p:normalViewPr>
  <p:slideViewPr>
    <p:cSldViewPr snapToGrid="0" snapToObjects="1">
      <p:cViewPr varScale="1">
        <p:scale>
          <a:sx n="100" d="100"/>
          <a:sy n="100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16/10/20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using Invalid Drops  from the perspective of the End User by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1E8B7-E225-964A-87DF-4C03F8D10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35" y="1690688"/>
            <a:ext cx="7874000" cy="47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034607" y="3500919"/>
            <a:ext cx="40365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196098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69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3 locations: US (LA), DE (FRA), SG with diverse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520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281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 </a:t>
            </a:r>
          </a:p>
          <a:p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9448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</a:t>
            </a:r>
          </a:p>
          <a:p>
            <a:r>
              <a:rPr lang="en-AU" dirty="0"/>
              <a:t>Feed the script into the advertising systems</a:t>
            </a:r>
          </a:p>
          <a:p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42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42623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133F467-DDBE-7047-8EB7-C8EF6457000E}"/>
              </a:ext>
            </a:extLst>
          </p:cNvPr>
          <p:cNvSpPr/>
          <p:nvPr/>
        </p:nvSpPr>
        <p:spPr>
          <a:xfrm>
            <a:off x="416493" y="1776046"/>
            <a:ext cx="679615" cy="1137470"/>
          </a:xfrm>
          <a:custGeom>
            <a:avLst/>
            <a:gdLst>
              <a:gd name="connsiteX0" fmla="*/ 679615 w 679615"/>
              <a:gd name="connsiteY0" fmla="*/ 0 h 1137470"/>
              <a:gd name="connsiteX1" fmla="*/ 81738 w 679615"/>
              <a:gd name="connsiteY1" fmla="*/ 252046 h 1137470"/>
              <a:gd name="connsiteX2" fmla="*/ 28984 w 679615"/>
              <a:gd name="connsiteY2" fmla="*/ 879231 h 1137470"/>
              <a:gd name="connsiteX3" fmla="*/ 304476 w 679615"/>
              <a:gd name="connsiteY3" fmla="*/ 1119554 h 1137470"/>
              <a:gd name="connsiteX4" fmla="*/ 251722 w 679615"/>
              <a:gd name="connsiteY4" fmla="*/ 949569 h 1137470"/>
              <a:gd name="connsiteX5" fmla="*/ 322061 w 679615"/>
              <a:gd name="connsiteY5" fmla="*/ 1125416 h 1137470"/>
              <a:gd name="connsiteX6" fmla="*/ 140353 w 679615"/>
              <a:gd name="connsiteY6" fmla="*/ 1107831 h 113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615" h="1137470">
                <a:moveTo>
                  <a:pt x="679615" y="0"/>
                </a:moveTo>
                <a:cubicBezTo>
                  <a:pt x="434895" y="52754"/>
                  <a:pt x="190176" y="105508"/>
                  <a:pt x="81738" y="252046"/>
                </a:cubicBezTo>
                <a:cubicBezTo>
                  <a:pt x="-26700" y="398584"/>
                  <a:pt x="-8139" y="734646"/>
                  <a:pt x="28984" y="879231"/>
                </a:cubicBezTo>
                <a:cubicBezTo>
                  <a:pt x="66107" y="1023816"/>
                  <a:pt x="267353" y="1107831"/>
                  <a:pt x="304476" y="1119554"/>
                </a:cubicBezTo>
                <a:cubicBezTo>
                  <a:pt x="341599" y="1131277"/>
                  <a:pt x="248791" y="948592"/>
                  <a:pt x="251722" y="949569"/>
                </a:cubicBezTo>
                <a:cubicBezTo>
                  <a:pt x="254653" y="950546"/>
                  <a:pt x="340622" y="1099039"/>
                  <a:pt x="322061" y="1125416"/>
                </a:cubicBezTo>
                <a:cubicBezTo>
                  <a:pt x="303500" y="1151793"/>
                  <a:pt x="221926" y="1129812"/>
                  <a:pt x="140353" y="11078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DC41C4-7D93-C64E-92BE-7162C7B30694}"/>
              </a:ext>
            </a:extLst>
          </p:cNvPr>
          <p:cNvSpPr/>
          <p:nvPr/>
        </p:nvSpPr>
        <p:spPr>
          <a:xfrm>
            <a:off x="377648" y="3411415"/>
            <a:ext cx="618814" cy="1144080"/>
          </a:xfrm>
          <a:custGeom>
            <a:avLst/>
            <a:gdLst>
              <a:gd name="connsiteX0" fmla="*/ 618814 w 618814"/>
              <a:gd name="connsiteY0" fmla="*/ 0 h 1144080"/>
              <a:gd name="connsiteX1" fmla="*/ 9214 w 618814"/>
              <a:gd name="connsiteY1" fmla="*/ 369277 h 1144080"/>
              <a:gd name="connsiteX2" fmla="*/ 255398 w 618814"/>
              <a:gd name="connsiteY2" fmla="*/ 1119554 h 1144080"/>
              <a:gd name="connsiteX3" fmla="*/ 314014 w 618814"/>
              <a:gd name="connsiteY3" fmla="*/ 926123 h 1144080"/>
              <a:gd name="connsiteX4" fmla="*/ 284706 w 618814"/>
              <a:gd name="connsiteY4" fmla="*/ 1137139 h 1144080"/>
              <a:gd name="connsiteX5" fmla="*/ 132306 w 618814"/>
              <a:gd name="connsiteY5" fmla="*/ 1072662 h 114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814" h="1144080">
                <a:moveTo>
                  <a:pt x="618814" y="0"/>
                </a:moveTo>
                <a:cubicBezTo>
                  <a:pt x="344298" y="91342"/>
                  <a:pt x="69783" y="182685"/>
                  <a:pt x="9214" y="369277"/>
                </a:cubicBezTo>
                <a:cubicBezTo>
                  <a:pt x="-51355" y="555869"/>
                  <a:pt x="204598" y="1026746"/>
                  <a:pt x="255398" y="1119554"/>
                </a:cubicBezTo>
                <a:cubicBezTo>
                  <a:pt x="306198" y="1212362"/>
                  <a:pt x="309129" y="923192"/>
                  <a:pt x="314014" y="926123"/>
                </a:cubicBezTo>
                <a:cubicBezTo>
                  <a:pt x="318899" y="929054"/>
                  <a:pt x="314991" y="1112716"/>
                  <a:pt x="284706" y="1137139"/>
                </a:cubicBezTo>
                <a:cubicBezTo>
                  <a:pt x="254421" y="1161562"/>
                  <a:pt x="193363" y="1117112"/>
                  <a:pt x="132306" y="10726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532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D3F30D7-DEF4-C04B-9C79-78E5762ED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4E57E0-F38B-3942-B030-69D669B274BD}"/>
              </a:ext>
            </a:extLst>
          </p:cNvPr>
          <p:cNvSpPr txBox="1"/>
          <p:nvPr/>
        </p:nvSpPr>
        <p:spPr>
          <a:xfrm>
            <a:off x="3174125" y="232278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54CCA-3D26-F849-A73A-8E754F7F36C0}"/>
              </a:ext>
            </a:extLst>
          </p:cNvPr>
          <p:cNvSpPr txBox="1"/>
          <p:nvPr/>
        </p:nvSpPr>
        <p:spPr>
          <a:xfrm>
            <a:off x="4167352" y="375428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7279AD-B467-4C47-89E8-3432DAA492FE}"/>
              </a:ext>
            </a:extLst>
          </p:cNvPr>
          <p:cNvSpPr txBox="1"/>
          <p:nvPr/>
        </p:nvSpPr>
        <p:spPr>
          <a:xfrm>
            <a:off x="7840718" y="426849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4A430-7AD4-9348-B31E-434E8844CF95}"/>
              </a:ext>
            </a:extLst>
          </p:cNvPr>
          <p:cNvSpPr txBox="1"/>
          <p:nvPr/>
        </p:nvSpPr>
        <p:spPr>
          <a:xfrm>
            <a:off x="3048000" y="6311900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What’s this?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CC6292C-5875-8E4A-914C-C7EDCC3324E3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B48C6C2-5D9D-0B41-B62F-E0703F52AC89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402D86E-F5E0-EE4A-860E-887DC9DF356F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7BFD7AF-5AB5-9040-BA55-8EBE275905D8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9F1B2BC-3FAE-2E47-A590-12032E226E8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RPKI Pub Point Re-Query Intervals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BDFAD-4990-304F-B6B2-7C0AE57D8D6E}"/>
              </a:ext>
            </a:extLst>
          </p:cNvPr>
          <p:cNvSpPr/>
          <p:nvPr/>
        </p:nvSpPr>
        <p:spPr>
          <a:xfrm>
            <a:off x="419100" y="1333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We are looking here at the average elapsed time between successive visits to the RPKI publication point server (krill logs</a:t>
            </a:r>
          </a:p>
        </p:txBody>
      </p:sp>
    </p:spTree>
    <p:extLst>
      <p:ext uri="{BB962C8B-B14F-4D97-AF65-F5344CB8AC3E}">
        <p14:creationId xmlns:p14="http://schemas.microsoft.com/office/powerpoint/2010/main" val="2362004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3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tail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</p:spTree>
    <p:extLst>
      <p:ext uri="{BB962C8B-B14F-4D97-AF65-F5344CB8AC3E}">
        <p14:creationId xmlns:p14="http://schemas.microsoft.com/office/powerpoint/2010/main" val="3680847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313199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54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4261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5732C-7E66-DE45-AD92-35936CE01C61}"/>
              </a:ext>
            </a:extLst>
          </p:cNvPr>
          <p:cNvSpPr txBox="1"/>
          <p:nvPr/>
        </p:nvSpPr>
        <p:spPr>
          <a:xfrm>
            <a:off x="2653995" y="6511852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”invalid” route state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9179A7E-6BB5-5645-AAA9-1C87278E5FFD}"/>
              </a:ext>
            </a:extLst>
          </p:cNvPr>
          <p:cNvSpPr/>
          <p:nvPr/>
        </p:nvSpPr>
        <p:spPr>
          <a:xfrm>
            <a:off x="1215228" y="1597572"/>
            <a:ext cx="2032469" cy="294290"/>
          </a:xfrm>
          <a:custGeom>
            <a:avLst/>
            <a:gdLst>
              <a:gd name="connsiteX0" fmla="*/ 2032469 w 2032469"/>
              <a:gd name="connsiteY0" fmla="*/ 0 h 294290"/>
              <a:gd name="connsiteX1" fmla="*/ 109075 w 2032469"/>
              <a:gd name="connsiteY1" fmla="*/ 262759 h 294290"/>
              <a:gd name="connsiteX2" fmla="*/ 224689 w 2032469"/>
              <a:gd name="connsiteY2" fmla="*/ 147145 h 294290"/>
              <a:gd name="connsiteX3" fmla="*/ 98565 w 2032469"/>
              <a:gd name="connsiteY3" fmla="*/ 262759 h 294290"/>
              <a:gd name="connsiteX4" fmla="*/ 340303 w 2032469"/>
              <a:gd name="connsiteY4" fmla="*/ 294290 h 2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69" h="294290">
                <a:moveTo>
                  <a:pt x="2032469" y="0"/>
                </a:moveTo>
                <a:cubicBezTo>
                  <a:pt x="1221420" y="119117"/>
                  <a:pt x="410372" y="238235"/>
                  <a:pt x="109075" y="262759"/>
                </a:cubicBezTo>
                <a:cubicBezTo>
                  <a:pt x="-192222" y="287283"/>
                  <a:pt x="226441" y="147145"/>
                  <a:pt x="224689" y="147145"/>
                </a:cubicBezTo>
                <a:cubicBezTo>
                  <a:pt x="222937" y="147145"/>
                  <a:pt x="79296" y="238235"/>
                  <a:pt x="98565" y="262759"/>
                </a:cubicBezTo>
                <a:cubicBezTo>
                  <a:pt x="117834" y="287283"/>
                  <a:pt x="229068" y="290786"/>
                  <a:pt x="340303" y="29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B90E953-5AAB-444E-A9AD-A30115B8FB6A}"/>
              </a:ext>
            </a:extLst>
          </p:cNvPr>
          <p:cNvSpPr/>
          <p:nvPr/>
        </p:nvSpPr>
        <p:spPr>
          <a:xfrm>
            <a:off x="3226676" y="1608083"/>
            <a:ext cx="295625" cy="254901"/>
          </a:xfrm>
          <a:custGeom>
            <a:avLst/>
            <a:gdLst>
              <a:gd name="connsiteX0" fmla="*/ 0 w 295625"/>
              <a:gd name="connsiteY0" fmla="*/ 0 h 254901"/>
              <a:gd name="connsiteX1" fmla="*/ 94593 w 295625"/>
              <a:gd name="connsiteY1" fmla="*/ 52551 h 254901"/>
              <a:gd name="connsiteX2" fmla="*/ 199696 w 295625"/>
              <a:gd name="connsiteY2" fmla="*/ 241738 h 254901"/>
              <a:gd name="connsiteX3" fmla="*/ 294290 w 295625"/>
              <a:gd name="connsiteY3" fmla="*/ 126124 h 254901"/>
              <a:gd name="connsiteX4" fmla="*/ 241738 w 295625"/>
              <a:gd name="connsiteY4" fmla="*/ 252248 h 254901"/>
              <a:gd name="connsiteX5" fmla="*/ 63062 w 295625"/>
              <a:gd name="connsiteY5" fmla="*/ 199696 h 2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625" h="254901">
                <a:moveTo>
                  <a:pt x="0" y="0"/>
                </a:moveTo>
                <a:cubicBezTo>
                  <a:pt x="30655" y="6130"/>
                  <a:pt x="61310" y="12261"/>
                  <a:pt x="94593" y="52551"/>
                </a:cubicBezTo>
                <a:cubicBezTo>
                  <a:pt x="127876" y="92841"/>
                  <a:pt x="166413" y="229476"/>
                  <a:pt x="199696" y="241738"/>
                </a:cubicBezTo>
                <a:cubicBezTo>
                  <a:pt x="232979" y="254000"/>
                  <a:pt x="287283" y="124372"/>
                  <a:pt x="294290" y="126124"/>
                </a:cubicBezTo>
                <a:cubicBezTo>
                  <a:pt x="301297" y="127876"/>
                  <a:pt x="280276" y="239986"/>
                  <a:pt x="241738" y="252248"/>
                </a:cubicBezTo>
                <a:cubicBezTo>
                  <a:pt x="203200" y="264510"/>
                  <a:pt x="133131" y="232103"/>
                  <a:pt x="63062" y="1996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782DC85-AF94-624E-8F40-A6656E52891F}"/>
              </a:ext>
            </a:extLst>
          </p:cNvPr>
          <p:cNvSpPr/>
          <p:nvPr/>
        </p:nvSpPr>
        <p:spPr>
          <a:xfrm>
            <a:off x="3279616" y="1584205"/>
            <a:ext cx="2397917" cy="465310"/>
          </a:xfrm>
          <a:custGeom>
            <a:avLst/>
            <a:gdLst>
              <a:gd name="connsiteX0" fmla="*/ 31143 w 2397917"/>
              <a:gd name="connsiteY0" fmla="*/ 34386 h 465310"/>
              <a:gd name="connsiteX1" fmla="*/ 304412 w 2397917"/>
              <a:gd name="connsiteY1" fmla="*/ 34386 h 465310"/>
              <a:gd name="connsiteX2" fmla="*/ 2227805 w 2397917"/>
              <a:gd name="connsiteY2" fmla="*/ 391738 h 465310"/>
              <a:gd name="connsiteX3" fmla="*/ 2206784 w 2397917"/>
              <a:gd name="connsiteY3" fmla="*/ 255103 h 465310"/>
              <a:gd name="connsiteX4" fmla="*/ 2395970 w 2397917"/>
              <a:gd name="connsiteY4" fmla="*/ 412758 h 465310"/>
              <a:gd name="connsiteX5" fmla="*/ 2070150 w 2397917"/>
              <a:gd name="connsiteY5" fmla="*/ 465310 h 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7917" h="465310">
                <a:moveTo>
                  <a:pt x="31143" y="34386"/>
                </a:moveTo>
                <a:cubicBezTo>
                  <a:pt x="-15278" y="4606"/>
                  <a:pt x="-61698" y="-25173"/>
                  <a:pt x="304412" y="34386"/>
                </a:cubicBezTo>
                <a:cubicBezTo>
                  <a:pt x="670522" y="93945"/>
                  <a:pt x="1910743" y="354952"/>
                  <a:pt x="2227805" y="391738"/>
                </a:cubicBezTo>
                <a:cubicBezTo>
                  <a:pt x="2544867" y="428524"/>
                  <a:pt x="2178757" y="251600"/>
                  <a:pt x="2206784" y="255103"/>
                </a:cubicBezTo>
                <a:cubicBezTo>
                  <a:pt x="2234811" y="258606"/>
                  <a:pt x="2418742" y="377724"/>
                  <a:pt x="2395970" y="412758"/>
                </a:cubicBezTo>
                <a:cubicBezTo>
                  <a:pt x="2373198" y="447793"/>
                  <a:pt x="2221674" y="456551"/>
                  <a:pt x="2070150" y="4653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CBBBF99-6CEB-9A47-B334-57EADDF24A05}"/>
              </a:ext>
            </a:extLst>
          </p:cNvPr>
          <p:cNvSpPr/>
          <p:nvPr/>
        </p:nvSpPr>
        <p:spPr>
          <a:xfrm>
            <a:off x="3300248" y="1587062"/>
            <a:ext cx="3471562" cy="462455"/>
          </a:xfrm>
          <a:custGeom>
            <a:avLst/>
            <a:gdLst>
              <a:gd name="connsiteX0" fmla="*/ 0 w 3471562"/>
              <a:gd name="connsiteY0" fmla="*/ 0 h 462455"/>
              <a:gd name="connsiteX1" fmla="*/ 105104 w 3471562"/>
              <a:gd name="connsiteY1" fmla="*/ 10510 h 462455"/>
              <a:gd name="connsiteX2" fmla="*/ 2249214 w 3471562"/>
              <a:gd name="connsiteY2" fmla="*/ 241738 h 462455"/>
              <a:gd name="connsiteX3" fmla="*/ 3415862 w 3471562"/>
              <a:gd name="connsiteY3" fmla="*/ 378372 h 462455"/>
              <a:gd name="connsiteX4" fmla="*/ 3300249 w 3471562"/>
              <a:gd name="connsiteY4" fmla="*/ 273269 h 462455"/>
              <a:gd name="connsiteX5" fmla="*/ 3436883 w 3471562"/>
              <a:gd name="connsiteY5" fmla="*/ 378372 h 462455"/>
              <a:gd name="connsiteX6" fmla="*/ 3195145 w 3471562"/>
              <a:gd name="connsiteY6" fmla="*/ 462455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1562" h="462455">
                <a:moveTo>
                  <a:pt x="0" y="0"/>
                </a:moveTo>
                <a:lnTo>
                  <a:pt x="105104" y="10510"/>
                </a:lnTo>
                <a:lnTo>
                  <a:pt x="2249214" y="241738"/>
                </a:lnTo>
                <a:cubicBezTo>
                  <a:pt x="2801007" y="303048"/>
                  <a:pt x="3240690" y="373117"/>
                  <a:pt x="3415862" y="378372"/>
                </a:cubicBezTo>
                <a:cubicBezTo>
                  <a:pt x="3591034" y="383627"/>
                  <a:pt x="3296746" y="273269"/>
                  <a:pt x="3300249" y="273269"/>
                </a:cubicBezTo>
                <a:cubicBezTo>
                  <a:pt x="3303752" y="273269"/>
                  <a:pt x="3454400" y="346841"/>
                  <a:pt x="3436883" y="378372"/>
                </a:cubicBezTo>
                <a:cubicBezTo>
                  <a:pt x="3419366" y="409903"/>
                  <a:pt x="3307255" y="436179"/>
                  <a:pt x="3195145" y="462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4B511-26EB-2B46-AEBB-D4D17322E456}"/>
              </a:ext>
            </a:extLst>
          </p:cNvPr>
          <p:cNvSpPr txBox="1"/>
          <p:nvPr/>
        </p:nvSpPr>
        <p:spPr>
          <a:xfrm>
            <a:off x="2441548" y="1277885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  <a:latin typeface="AhnbergHand" pitchFamily="2" charset="0"/>
              </a:rPr>
              <a:t>”valid” route state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F46EAA-1C12-9145-AD64-AF61E67DFB81}"/>
              </a:ext>
            </a:extLst>
          </p:cNvPr>
          <p:cNvSpPr/>
          <p:nvPr/>
        </p:nvSpPr>
        <p:spPr>
          <a:xfrm>
            <a:off x="2302695" y="3363718"/>
            <a:ext cx="1235680" cy="3199296"/>
          </a:xfrm>
          <a:custGeom>
            <a:avLst/>
            <a:gdLst>
              <a:gd name="connsiteX0" fmla="*/ 1155208 w 1235680"/>
              <a:gd name="connsiteY0" fmla="*/ 2995041 h 3199296"/>
              <a:gd name="connsiteX1" fmla="*/ 1123677 w 1235680"/>
              <a:gd name="connsiteY1" fmla="*/ 2900448 h 3199296"/>
              <a:gd name="connsiteX2" fmla="*/ 72643 w 1235680"/>
              <a:gd name="connsiteY2" fmla="*/ 136227 h 3199296"/>
              <a:gd name="connsiteX3" fmla="*/ 83153 w 1235680"/>
              <a:gd name="connsiteY3" fmla="*/ 398985 h 3199296"/>
              <a:gd name="connsiteX4" fmla="*/ 20091 w 1235680"/>
              <a:gd name="connsiteY4" fmla="*/ 20613 h 3199296"/>
              <a:gd name="connsiteX5" fmla="*/ 219788 w 1235680"/>
              <a:gd name="connsiteY5" fmla="*/ 83675 h 31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5680" h="3199296">
                <a:moveTo>
                  <a:pt x="1155208" y="2995041"/>
                </a:moveTo>
                <a:cubicBezTo>
                  <a:pt x="1229656" y="3185979"/>
                  <a:pt x="1304105" y="3376917"/>
                  <a:pt x="1123677" y="2900448"/>
                </a:cubicBezTo>
                <a:cubicBezTo>
                  <a:pt x="943249" y="2423979"/>
                  <a:pt x="246064" y="553137"/>
                  <a:pt x="72643" y="136227"/>
                </a:cubicBezTo>
                <a:cubicBezTo>
                  <a:pt x="-100778" y="-280683"/>
                  <a:pt x="91912" y="418254"/>
                  <a:pt x="83153" y="398985"/>
                </a:cubicBezTo>
                <a:cubicBezTo>
                  <a:pt x="74394" y="379716"/>
                  <a:pt x="-2681" y="73165"/>
                  <a:pt x="20091" y="20613"/>
                </a:cubicBezTo>
                <a:cubicBezTo>
                  <a:pt x="42863" y="-31939"/>
                  <a:pt x="131325" y="25868"/>
                  <a:pt x="219788" y="83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2B96D73-11E6-1245-A70C-A8AD4B62CC85}"/>
              </a:ext>
            </a:extLst>
          </p:cNvPr>
          <p:cNvSpPr/>
          <p:nvPr/>
        </p:nvSpPr>
        <p:spPr>
          <a:xfrm>
            <a:off x="3462022" y="3355316"/>
            <a:ext cx="1446309" cy="3266512"/>
          </a:xfrm>
          <a:custGeom>
            <a:avLst/>
            <a:gdLst>
              <a:gd name="connsiteX0" fmla="*/ 37923 w 1446309"/>
              <a:gd name="connsiteY0" fmla="*/ 3129567 h 3266512"/>
              <a:gd name="connsiteX1" fmla="*/ 164047 w 1446309"/>
              <a:gd name="connsiteY1" fmla="*/ 2919360 h 3266512"/>
              <a:gd name="connsiteX2" fmla="*/ 1341206 w 1446309"/>
              <a:gd name="connsiteY2" fmla="*/ 134118 h 3266512"/>
              <a:gd name="connsiteX3" fmla="*/ 1120488 w 1446309"/>
              <a:gd name="connsiteY3" fmla="*/ 396877 h 3266512"/>
              <a:gd name="connsiteX4" fmla="*/ 1372737 w 1446309"/>
              <a:gd name="connsiteY4" fmla="*/ 7994 h 3266512"/>
              <a:gd name="connsiteX5" fmla="*/ 1446309 w 1446309"/>
              <a:gd name="connsiteY5" fmla="*/ 480960 h 32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309" h="3266512">
                <a:moveTo>
                  <a:pt x="37923" y="3129567"/>
                </a:moveTo>
                <a:cubicBezTo>
                  <a:pt x="-7622" y="3274084"/>
                  <a:pt x="-53167" y="3418601"/>
                  <a:pt x="164047" y="2919360"/>
                </a:cubicBezTo>
                <a:cubicBezTo>
                  <a:pt x="381261" y="2420119"/>
                  <a:pt x="1181799" y="554532"/>
                  <a:pt x="1341206" y="134118"/>
                </a:cubicBezTo>
                <a:cubicBezTo>
                  <a:pt x="1500613" y="-286296"/>
                  <a:pt x="1115233" y="417898"/>
                  <a:pt x="1120488" y="396877"/>
                </a:cubicBezTo>
                <a:cubicBezTo>
                  <a:pt x="1125743" y="375856"/>
                  <a:pt x="1318434" y="-6020"/>
                  <a:pt x="1372737" y="7994"/>
                </a:cubicBezTo>
                <a:cubicBezTo>
                  <a:pt x="1427041" y="22008"/>
                  <a:pt x="1436675" y="251484"/>
                  <a:pt x="1446309" y="48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70A0D1-3F4F-744D-856D-A4602A703AAD}"/>
              </a:ext>
            </a:extLst>
          </p:cNvPr>
          <p:cNvSpPr/>
          <p:nvPr/>
        </p:nvSpPr>
        <p:spPr>
          <a:xfrm>
            <a:off x="3441155" y="3363294"/>
            <a:ext cx="2755942" cy="3333224"/>
          </a:xfrm>
          <a:custGeom>
            <a:avLst/>
            <a:gdLst>
              <a:gd name="connsiteX0" fmla="*/ 111342 w 2755942"/>
              <a:gd name="connsiteY0" fmla="*/ 3142609 h 3333224"/>
              <a:gd name="connsiteX1" fmla="*/ 290017 w 2755942"/>
              <a:gd name="connsiteY1" fmla="*/ 3016485 h 3333224"/>
              <a:gd name="connsiteX2" fmla="*/ 2602293 w 2755942"/>
              <a:gd name="connsiteY2" fmla="*/ 189203 h 3333224"/>
              <a:gd name="connsiteX3" fmla="*/ 2202900 w 2755942"/>
              <a:gd name="connsiteY3" fmla="*/ 283796 h 3333224"/>
              <a:gd name="connsiteX4" fmla="*/ 2707397 w 2755942"/>
              <a:gd name="connsiteY4" fmla="*/ 16 h 3333224"/>
              <a:gd name="connsiteX5" fmla="*/ 2707397 w 2755942"/>
              <a:gd name="connsiteY5" fmla="*/ 273285 h 33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42" h="3333224">
                <a:moveTo>
                  <a:pt x="111342" y="3142609"/>
                </a:moveTo>
                <a:cubicBezTo>
                  <a:pt x="-6900" y="3325664"/>
                  <a:pt x="-125142" y="3508719"/>
                  <a:pt x="290017" y="3016485"/>
                </a:cubicBezTo>
                <a:cubicBezTo>
                  <a:pt x="705176" y="2524251"/>
                  <a:pt x="2283479" y="644651"/>
                  <a:pt x="2602293" y="189203"/>
                </a:cubicBezTo>
                <a:cubicBezTo>
                  <a:pt x="2921107" y="-266245"/>
                  <a:pt x="2185383" y="315327"/>
                  <a:pt x="2202900" y="283796"/>
                </a:cubicBezTo>
                <a:cubicBezTo>
                  <a:pt x="2220417" y="252265"/>
                  <a:pt x="2623314" y="1768"/>
                  <a:pt x="2707397" y="16"/>
                </a:cubicBezTo>
                <a:cubicBezTo>
                  <a:pt x="2791480" y="-1736"/>
                  <a:pt x="2749438" y="135774"/>
                  <a:pt x="2707397" y="2732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40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AF71FF3-93C6-FB4E-9375-8E3B1B7B5EB3}"/>
              </a:ext>
            </a:extLst>
          </p:cNvPr>
          <p:cNvSpPr/>
          <p:nvPr/>
        </p:nvSpPr>
        <p:spPr>
          <a:xfrm>
            <a:off x="1523951" y="6195882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B694C-2F94-E247-A5D8-57755469322B}"/>
              </a:ext>
            </a:extLst>
          </p:cNvPr>
          <p:cNvSpPr txBox="1"/>
          <p:nvPr/>
        </p:nvSpPr>
        <p:spPr>
          <a:xfrm>
            <a:off x="2207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1768579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818043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5DF4338-C1BC-C54E-8125-DAB63C6CE4EA}"/>
              </a:ext>
            </a:extLst>
          </p:cNvPr>
          <p:cNvSpPr/>
          <p:nvPr/>
        </p:nvSpPr>
        <p:spPr>
          <a:xfrm>
            <a:off x="1727151" y="6195882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E1533-DE52-BE4C-9873-E023002D2D70}"/>
              </a:ext>
            </a:extLst>
          </p:cNvPr>
          <p:cNvSpPr txBox="1"/>
          <p:nvPr/>
        </p:nvSpPr>
        <p:spPr>
          <a:xfrm>
            <a:off x="4239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221871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r>
              <a:rPr lang="en-AU" i="1" dirty="0"/>
              <a:t>I’d go with a 10 minute query timer as a compromise here </a:t>
            </a:r>
          </a:p>
        </p:txBody>
      </p:sp>
    </p:spTree>
    <p:extLst>
      <p:ext uri="{BB962C8B-B14F-4D97-AF65-F5344CB8AC3E}">
        <p14:creationId xmlns:p14="http://schemas.microsoft.com/office/powerpoint/2010/main" val="3795520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17% of users that’s a surprisingly large impact for a very recent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BD5AB-6E56-554C-97AB-08DEC5EF9E6A}"/>
              </a:ext>
            </a:extLst>
          </p:cNvPr>
          <p:cNvSpPr/>
          <p:nvPr/>
        </p:nvSpPr>
        <p:spPr>
          <a:xfrm>
            <a:off x="238826" y="6362673"/>
            <a:ext cx="349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r>
              <a:rPr lang="en-AU" dirty="0"/>
              <a:t>/XA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BCAC6-21FA-124F-A40E-36C62D00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1786759"/>
            <a:ext cx="8585808" cy="43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Results: User Impact of RPKI filtering – Jul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2C419-9703-7C4B-B6FF-BAABC9FE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23" y="1825625"/>
            <a:ext cx="9783353" cy="4351338"/>
          </a:xfrm>
        </p:spPr>
      </p:pic>
    </p:spTree>
    <p:extLst>
      <p:ext uri="{BB962C8B-B14F-4D97-AF65-F5344CB8AC3E}">
        <p14:creationId xmlns:p14="http://schemas.microsoft.com/office/powerpoint/2010/main" val="403339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20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Oct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9F4F-DA97-8043-8D0D-E343753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7" y="1769711"/>
            <a:ext cx="9816663" cy="44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0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0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 by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end users and their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22238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3748-1D6E-2345-88C5-F7F0E7C1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Recent Deployment of RPKI Drop Invalids in AS1221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6D40A-D35D-AD46-A5A0-B21BF3A27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2502"/>
            <a:ext cx="6788617" cy="4351338"/>
          </a:xfrm>
        </p:spPr>
      </p:pic>
    </p:spTree>
    <p:extLst>
      <p:ext uri="{BB962C8B-B14F-4D97-AF65-F5344CB8AC3E}">
        <p14:creationId xmlns:p14="http://schemas.microsoft.com/office/powerpoint/2010/main" val="89936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B8ED-D8E1-134D-9945-5337A91D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the Local Region?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6F7977-F49C-B64F-80BA-AE76FEABC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913" y="1827120"/>
            <a:ext cx="5409887" cy="388190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C45C0-2954-4B4C-A2AE-92F38871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717331"/>
            <a:ext cx="7328575" cy="37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7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B304-80CB-B04E-84AD-C8EB4158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Bhutan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02D343-5530-6441-9E87-A514BE86B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1347" y="225424"/>
            <a:ext cx="7752653" cy="398621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7C949-C35B-1A48-BC90-EB4E37FED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4424361"/>
            <a:ext cx="9931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6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B304-80CB-B04E-84AD-C8EB4158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Bhutan?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B8C8B-106A-1D4D-B28B-F8B8BF0D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150" y="672166"/>
            <a:ext cx="6400600" cy="32065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3D514-0261-C948-A9F3-3E1AB45F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12" y="4380379"/>
            <a:ext cx="9321800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E9FCB-F256-6F46-8547-547D11A7A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70" y="1396316"/>
            <a:ext cx="8428059" cy="53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8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This is a work in progress and would benefit from more refinement, including: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Adding  more anycast servers with more transit diversity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7546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Attempting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pPr lvl="1"/>
            <a:r>
              <a:rPr lang="en-AU" dirty="0"/>
              <a:t>The measurement setup detects the user impact but not the individual networks who are performing drop invalid. Selective traceroute may allow a better way to identify the point of invalid drop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7819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Further analysis of BGP route updates in route collectors to determine route withdrawal and announcement patterns when RPKI validity changes?</a:t>
            </a:r>
          </a:p>
          <a:p>
            <a:pPr lvl="1"/>
            <a:r>
              <a:rPr lang="en-AU" dirty="0"/>
              <a:t>What is the difference between the primary point of route withdrawal / announcement and the consequent propagation in eBGP to the surrounding networks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36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to bogus destinations?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B948D-5E63-F147-B03A-779A6E5D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6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Stub vs Transit</a:t>
            </a:r>
          </a:p>
          <a:p>
            <a:r>
              <a:rPr lang="en-AU" sz="3200" dirty="0"/>
              <a:t>Is it necessary for every AS to operate RPKI ROV infrastructure and filter invalid routes?</a:t>
            </a:r>
          </a:p>
          <a:p>
            <a:r>
              <a:rPr lang="en-AU" sz="3200" dirty="0"/>
              <a:t>If not, what’s the minimal set of filtering networks that could provide similar levels of filtering for the Internet as a whole</a:t>
            </a:r>
          </a:p>
          <a:p>
            <a:r>
              <a:rPr lang="en-AU" sz="3200" dirty="0"/>
              <a:t>What’s the marginal benefit of stub AS performing RPKI ROV filtering?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92775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Ingress vs Egress</a:t>
            </a:r>
          </a:p>
          <a:p>
            <a:r>
              <a:rPr lang="en-AU" sz="3200" dirty="0"/>
              <a:t>Should a stub AS RPKI only </a:t>
            </a:r>
            <a:r>
              <a:rPr lang="en-AU" sz="3200" dirty="0" err="1"/>
              <a:t>RoV</a:t>
            </a:r>
            <a:r>
              <a:rPr lang="en-AU" sz="3200" dirty="0"/>
              <a:t> filter its own announcements?</a:t>
            </a:r>
          </a:p>
          <a:p>
            <a:r>
              <a:rPr lang="en-AU" sz="3200" dirty="0"/>
              <a:t>Should every AS filter their own announcements?</a:t>
            </a:r>
          </a:p>
          <a:p>
            <a:r>
              <a:rPr lang="en-AU" sz="3200" dirty="0"/>
              <a:t>What’s more important: Protecting others who DON’T </a:t>
            </a:r>
            <a:r>
              <a:rPr lang="en-AU" sz="3200" dirty="0" err="1"/>
              <a:t>RoV</a:t>
            </a:r>
            <a:r>
              <a:rPr lang="en-AU" sz="3200" dirty="0"/>
              <a:t> filter from your operational mishaps or protecting yourself from the mishaps of others?</a:t>
            </a:r>
          </a:p>
        </p:txBody>
      </p:sp>
    </p:spTree>
    <p:extLst>
      <p:ext uri="{BB962C8B-B14F-4D97-AF65-F5344CB8AC3E}">
        <p14:creationId xmlns:p14="http://schemas.microsoft.com/office/powerpoint/2010/main" val="3674533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Prefix vs AS</a:t>
            </a:r>
          </a:p>
          <a:p>
            <a:r>
              <a:rPr lang="en-AU" sz="3200" dirty="0"/>
              <a:t>Should an AS be able to enumerate ALL of its originations in a AS-signed attestation?</a:t>
            </a:r>
          </a:p>
        </p:txBody>
      </p:sp>
    </p:spTree>
    <p:extLst>
      <p:ext uri="{BB962C8B-B14F-4D97-AF65-F5344CB8AC3E}">
        <p14:creationId xmlns:p14="http://schemas.microsoft.com/office/powerpoint/2010/main" val="4193157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BDFA-5594-1041-93E5-844FD325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79D1-2D4B-744E-95A0-DA5977982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If this is a routing protection measure then what are you trying to protect? From whom? From what threat?</a:t>
            </a:r>
          </a:p>
          <a:p>
            <a:r>
              <a:rPr lang="en-AU" sz="3200" dirty="0"/>
              <a:t>If this is a user protection measure then the issue of route filtering is potentially a more important issue for transits not stubs</a:t>
            </a:r>
          </a:p>
          <a:p>
            <a:pPr lvl="1"/>
            <a:r>
              <a:rPr lang="en-AU" sz="2800" dirty="0"/>
              <a:t>A stub should generate ROAs for its routes, but there is far less of an incentive to perform </a:t>
            </a:r>
            <a:r>
              <a:rPr lang="en-AU" sz="2800" dirty="0" err="1"/>
              <a:t>RoV</a:t>
            </a:r>
            <a:r>
              <a:rPr lang="en-AU" sz="2800" dirty="0"/>
              <a:t> invalid filtering if all of the the stub’s </a:t>
            </a:r>
            <a:r>
              <a:rPr lang="en-AU" sz="2800" dirty="0" err="1"/>
              <a:t>upstreams</a:t>
            </a:r>
            <a:r>
              <a:rPr lang="en-AU" sz="2800" dirty="0"/>
              <a:t> / IXs are already performing this filtering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582504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FFB500-4328-8145-8CF7-7CFC03581CED}"/>
              </a:ext>
            </a:extLst>
          </p:cNvPr>
          <p:cNvSpPr txBox="1"/>
          <p:nvPr/>
        </p:nvSpPr>
        <p:spPr>
          <a:xfrm rot="21392783">
            <a:off x="3473764" y="2102624"/>
            <a:ext cx="432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latin typeface="Gh Hand" panose="02000503000000000000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44968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706172" y="5988734"/>
            <a:ext cx="106476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for an illustration of this form of indeterminism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C24B9-4C57-DC4D-8D5F-EFE78F66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17BFF-593E-CE42-B7AC-EC9B68AB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to bogus destinations?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12939-EA77-9B44-912D-9C4144E8B9F0}"/>
              </a:ext>
            </a:extLst>
          </p:cNvPr>
          <p:cNvSpPr txBox="1"/>
          <p:nvPr/>
        </p:nvSpPr>
        <p:spPr>
          <a:xfrm rot="20638075">
            <a:off x="1008184" y="3216464"/>
            <a:ext cx="81184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All these other objectives are fine, but the primary purpose of the routing system is to deliver packets to their intended destination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77E1C0F-8D3F-994C-B6D2-D7BFDAD3E08D}"/>
              </a:ext>
            </a:extLst>
          </p:cNvPr>
          <p:cNvSpPr/>
          <p:nvPr/>
        </p:nvSpPr>
        <p:spPr>
          <a:xfrm>
            <a:off x="6207369" y="2743200"/>
            <a:ext cx="1746739" cy="480646"/>
          </a:xfrm>
          <a:custGeom>
            <a:avLst/>
            <a:gdLst>
              <a:gd name="connsiteX0" fmla="*/ 0 w 1746739"/>
              <a:gd name="connsiteY0" fmla="*/ 474785 h 480646"/>
              <a:gd name="connsiteX1" fmla="*/ 439616 w 1746739"/>
              <a:gd name="connsiteY1" fmla="*/ 339969 h 480646"/>
              <a:gd name="connsiteX2" fmla="*/ 1160585 w 1746739"/>
              <a:gd name="connsiteY2" fmla="*/ 152400 h 480646"/>
              <a:gd name="connsiteX3" fmla="*/ 1746739 w 1746739"/>
              <a:gd name="connsiteY3" fmla="*/ 0 h 480646"/>
              <a:gd name="connsiteX4" fmla="*/ 685800 w 1746739"/>
              <a:gd name="connsiteY4" fmla="*/ 252046 h 480646"/>
              <a:gd name="connsiteX5" fmla="*/ 70339 w 1746739"/>
              <a:gd name="connsiteY5" fmla="*/ 480646 h 48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739" h="480646">
                <a:moveTo>
                  <a:pt x="0" y="474785"/>
                </a:moveTo>
                <a:cubicBezTo>
                  <a:pt x="123092" y="434242"/>
                  <a:pt x="246185" y="393700"/>
                  <a:pt x="439616" y="339969"/>
                </a:cubicBezTo>
                <a:cubicBezTo>
                  <a:pt x="633047" y="286238"/>
                  <a:pt x="1160585" y="152400"/>
                  <a:pt x="1160585" y="152400"/>
                </a:cubicBezTo>
                <a:lnTo>
                  <a:pt x="1746739" y="0"/>
                </a:lnTo>
                <a:cubicBezTo>
                  <a:pt x="1667608" y="16608"/>
                  <a:pt x="965200" y="171938"/>
                  <a:pt x="685800" y="252046"/>
                </a:cubicBezTo>
                <a:cubicBezTo>
                  <a:pt x="406400" y="332154"/>
                  <a:pt x="238369" y="406400"/>
                  <a:pt x="70339" y="4806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86660-5434-4C48-B994-FDE29CDF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b="1" dirty="0"/>
              <a:t>What proportion of users can’t reach a destination when the destination route is invalid according to ROV?</a:t>
            </a:r>
          </a:p>
          <a:p>
            <a:r>
              <a:rPr lang="en-AU" dirty="0"/>
              <a:t>We’d like to continue this as a long term whole-of-Internet measurement to track the increasing deployment of </a:t>
            </a:r>
            <a:r>
              <a:rPr lang="en-AU" dirty="0" err="1"/>
              <a:t>RoV</a:t>
            </a:r>
            <a:r>
              <a:rPr lang="en-AU" dirty="0"/>
              <a:t> filtering over the coming months and years</a:t>
            </a:r>
          </a:p>
          <a:p>
            <a:endParaRPr lang="en-AU" dirty="0"/>
          </a:p>
        </p:txBody>
      </p:sp>
      <p:pic>
        <p:nvPicPr>
          <p:cNvPr id="4" name="Picture 2" descr="History of Dartboards">
            <a:extLst>
              <a:ext uri="{FF2B5EF4-FFF2-40B4-BE49-F238E27FC236}">
                <a16:creationId xmlns:a16="http://schemas.microsoft.com/office/drawing/2014/main" id="{C4618E5B-ED5E-DA4D-A2E2-BB016180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2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E8BB3-D0FD-E84F-8C2C-3165A14B7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2206</Words>
  <Application>Microsoft Macintosh PowerPoint</Application>
  <PresentationFormat>Widescreen</PresentationFormat>
  <Paragraphs>200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AhnbergHand</vt:lpstr>
      <vt:lpstr>Arial</vt:lpstr>
      <vt:lpstr>Calibri</vt:lpstr>
      <vt:lpstr>Gh Hand</vt:lpstr>
      <vt:lpstr>Powderfinger Type</vt:lpstr>
      <vt:lpstr>Wingdings</vt:lpstr>
      <vt:lpstr>Office Theme</vt:lpstr>
      <vt:lpstr>Measuring the Effectiveness of Route Origin Validation Filtering using Invalid Drops  from the perspective of the End User by using a Technique of Broad Scale Reachability Measurement</vt:lpstr>
      <vt:lpstr>Measuring RPKI</vt:lpstr>
      <vt:lpstr>Routing Security</vt:lpstr>
      <vt:lpstr>Routing Security</vt:lpstr>
      <vt:lpstr>Routing Security</vt:lpstr>
      <vt:lpstr>Routing Security</vt:lpstr>
      <vt:lpstr>Routing Security</vt:lpstr>
      <vt:lpstr>Our Objective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Flipping ROA states</vt:lpstr>
      <vt:lpstr>RPKI Pub Point Re-Query Intervals</vt:lpstr>
      <vt:lpstr>Re-Query – Cumulative Distribution</vt:lpstr>
      <vt:lpstr>Why the tail lag?</vt:lpstr>
      <vt:lpstr>We used 12 and 36 hour held states</vt:lpstr>
      <vt:lpstr>We used 12 and 36 hour held states</vt:lpstr>
      <vt:lpstr>We used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Results: User Impact of RPKI filtering – Jul 2020</vt:lpstr>
      <vt:lpstr>Results: User Impact of RPKI filtering – Oct 2020</vt:lpstr>
      <vt:lpstr>Why?</vt:lpstr>
      <vt:lpstr>Why?</vt:lpstr>
      <vt:lpstr>Recent Deployment of RPKI Drop Invalids in AS1221</vt:lpstr>
      <vt:lpstr>What about the Local Region?</vt:lpstr>
      <vt:lpstr>Bhutan</vt:lpstr>
      <vt:lpstr>Bhutan?</vt:lpstr>
      <vt:lpstr>Next Steps for Measurement</vt:lpstr>
      <vt:lpstr>Next Steps for Measurement (2)</vt:lpstr>
      <vt:lpstr>Next Steps for Measurement (3)</vt:lpstr>
      <vt:lpstr>Questions we might want to think about</vt:lpstr>
      <vt:lpstr>Questions we might want to think about (2)</vt:lpstr>
      <vt:lpstr>Questions we might want to think about (3)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25</cp:revision>
  <dcterms:created xsi:type="dcterms:W3CDTF">2020-06-24T01:32:47Z</dcterms:created>
  <dcterms:modified xsi:type="dcterms:W3CDTF">2020-10-15T20:25:55Z</dcterms:modified>
</cp:coreProperties>
</file>