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78"/>
  </p:notesMasterIdLst>
  <p:sldIdLst>
    <p:sldId id="323" r:id="rId2"/>
    <p:sldId id="294" r:id="rId3"/>
    <p:sldId id="257" r:id="rId4"/>
    <p:sldId id="341" r:id="rId5"/>
    <p:sldId id="347" r:id="rId6"/>
    <p:sldId id="328" r:id="rId7"/>
    <p:sldId id="258" r:id="rId8"/>
    <p:sldId id="297" r:id="rId9"/>
    <p:sldId id="343" r:id="rId10"/>
    <p:sldId id="259" r:id="rId11"/>
    <p:sldId id="260" r:id="rId12"/>
    <p:sldId id="264" r:id="rId13"/>
    <p:sldId id="331" r:id="rId14"/>
    <p:sldId id="329" r:id="rId15"/>
    <p:sldId id="330" r:id="rId16"/>
    <p:sldId id="332" r:id="rId17"/>
    <p:sldId id="326" r:id="rId18"/>
    <p:sldId id="327" r:id="rId19"/>
    <p:sldId id="325" r:id="rId20"/>
    <p:sldId id="334" r:id="rId21"/>
    <p:sldId id="333" r:id="rId22"/>
    <p:sldId id="265" r:id="rId23"/>
    <p:sldId id="345" r:id="rId24"/>
    <p:sldId id="344" r:id="rId25"/>
    <p:sldId id="266" r:id="rId26"/>
    <p:sldId id="267" r:id="rId27"/>
    <p:sldId id="268" r:id="rId28"/>
    <p:sldId id="269" r:id="rId29"/>
    <p:sldId id="335" r:id="rId30"/>
    <p:sldId id="336" r:id="rId31"/>
    <p:sldId id="337" r:id="rId32"/>
    <p:sldId id="261" r:id="rId33"/>
    <p:sldId id="262" r:id="rId34"/>
    <p:sldId id="263" r:id="rId35"/>
    <p:sldId id="338" r:id="rId36"/>
    <p:sldId id="340" r:id="rId37"/>
    <p:sldId id="339" r:id="rId38"/>
    <p:sldId id="270" r:id="rId39"/>
    <p:sldId id="298" r:id="rId40"/>
    <p:sldId id="299" r:id="rId41"/>
    <p:sldId id="321" r:id="rId42"/>
    <p:sldId id="320" r:id="rId43"/>
    <p:sldId id="301" r:id="rId44"/>
    <p:sldId id="359" r:id="rId45"/>
    <p:sldId id="360" r:id="rId46"/>
    <p:sldId id="302" r:id="rId47"/>
    <p:sldId id="303" r:id="rId48"/>
    <p:sldId id="305" r:id="rId49"/>
    <p:sldId id="304" r:id="rId50"/>
    <p:sldId id="322" r:id="rId51"/>
    <p:sldId id="355" r:id="rId52"/>
    <p:sldId id="271" r:id="rId53"/>
    <p:sldId id="272" r:id="rId54"/>
    <p:sldId id="353" r:id="rId55"/>
    <p:sldId id="356" r:id="rId56"/>
    <p:sldId id="354" r:id="rId57"/>
    <p:sldId id="357" r:id="rId58"/>
    <p:sldId id="358" r:id="rId59"/>
    <p:sldId id="352" r:id="rId60"/>
    <p:sldId id="362" r:id="rId61"/>
    <p:sldId id="363" r:id="rId62"/>
    <p:sldId id="365" r:id="rId63"/>
    <p:sldId id="361" r:id="rId64"/>
    <p:sldId id="350" r:id="rId65"/>
    <p:sldId id="351" r:id="rId66"/>
    <p:sldId id="280" r:id="rId67"/>
    <p:sldId id="281" r:id="rId68"/>
    <p:sldId id="307" r:id="rId69"/>
    <p:sldId id="306" r:id="rId70"/>
    <p:sldId id="366" r:id="rId71"/>
    <p:sldId id="367" r:id="rId72"/>
    <p:sldId id="368" r:id="rId73"/>
    <p:sldId id="369" r:id="rId74"/>
    <p:sldId id="319" r:id="rId75"/>
    <p:sldId id="316" r:id="rId76"/>
    <p:sldId id="346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771" autoAdjust="0"/>
    <p:restoredTop sz="99097" autoAdjust="0"/>
  </p:normalViewPr>
  <p:slideViewPr>
    <p:cSldViewPr snapToGrid="0" snapToObjects="1">
      <p:cViewPr varScale="1">
        <p:scale>
          <a:sx n="95" d="100"/>
          <a:sy n="95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40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0FB98-FCFC-814B-BD0F-7B74D7AD6DB7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DC654-8825-7343-B002-AD2216919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5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C654-8825-7343-B002-AD22169191A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6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AE28-736E-DA4E-9CE0-7D5B5A1B3942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B46D-4F69-B748-AB64-70FCDD4D9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AE28-736E-DA4E-9CE0-7D5B5A1B3942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B46D-4F69-B748-AB64-70FCDD4D9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AE28-736E-DA4E-9CE0-7D5B5A1B3942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B46D-4F69-B748-AB64-70FCDD4D9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AE28-736E-DA4E-9CE0-7D5B5A1B3942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B46D-4F69-B748-AB64-70FCDD4D9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AE28-736E-DA4E-9CE0-7D5B5A1B3942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B46D-4F69-B748-AB64-70FCDD4D9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AE28-736E-DA4E-9CE0-7D5B5A1B3942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B46D-4F69-B748-AB64-70FCDD4D9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AE28-736E-DA4E-9CE0-7D5B5A1B3942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B46D-4F69-B748-AB64-70FCDD4D9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AE28-736E-DA4E-9CE0-7D5B5A1B3942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B46D-4F69-B748-AB64-70FCDD4D9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AE28-736E-DA4E-9CE0-7D5B5A1B3942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B46D-4F69-B748-AB64-70FCDD4D9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AE28-736E-DA4E-9CE0-7D5B5A1B3942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B46D-4F69-B748-AB64-70FCDD4D9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AE28-736E-DA4E-9CE0-7D5B5A1B3942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B46D-4F69-B748-AB64-70FCDD4D9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AE28-736E-DA4E-9CE0-7D5B5A1B3942}" type="datetimeFigureOut">
              <a:rPr lang="en-US" smtClean="0"/>
              <a:t>3/12/12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B46D-4F69-B748-AB64-70FCDD4D9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6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bs.apnic.net/ipv6_measuremen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450" r="-37450"/>
          <a:stretch>
            <a:fillRect/>
          </a:stretch>
        </p:blipFill>
        <p:spPr>
          <a:xfrm>
            <a:off x="-759248" y="272527"/>
            <a:ext cx="10672344" cy="5870125"/>
          </a:xfrm>
        </p:spPr>
      </p:pic>
    </p:spTree>
    <p:extLst>
      <p:ext uri="{BB962C8B-B14F-4D97-AF65-F5344CB8AC3E}">
        <p14:creationId xmlns:p14="http://schemas.microsoft.com/office/powerpoint/2010/main" val="36355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end user</a:t>
            </a:r>
            <a:br>
              <a:rPr lang="en-US" dirty="0" smtClean="0"/>
            </a:br>
            <a:r>
              <a:rPr lang="en-US" dirty="0" smtClean="0"/>
              <a:t>for IPv6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a technique which is ubiquitous</a:t>
            </a:r>
          </a:p>
          <a:p>
            <a:pPr lvl="1"/>
            <a:r>
              <a:rPr lang="en-US" dirty="0" smtClean="0"/>
              <a:t>“Hop over” missing IPv6 enabled CPE</a:t>
            </a:r>
          </a:p>
          <a:p>
            <a:r>
              <a:rPr lang="en-US" dirty="0" smtClean="0"/>
              <a:t>Reflect real-world end-user behaviour</a:t>
            </a:r>
          </a:p>
          <a:p>
            <a:r>
              <a:rPr lang="en-US" dirty="0" smtClean="0"/>
              <a:t>Avoid systemic bias ‘my own web is typical’</a:t>
            </a:r>
          </a:p>
          <a:p>
            <a:pPr lvl="1"/>
            <a:r>
              <a:rPr lang="en-US" dirty="0" smtClean="0"/>
              <a:t>Demonstrably not true for technical community</a:t>
            </a:r>
          </a:p>
          <a:p>
            <a:pPr lvl="2"/>
            <a:r>
              <a:rPr lang="en-US" dirty="0" smtClean="0"/>
              <a:t>Access by tech end-user is ‘near the core’</a:t>
            </a:r>
          </a:p>
          <a:p>
            <a:pPr lvl="3"/>
            <a:r>
              <a:rPr lang="en-US" dirty="0" smtClean="0"/>
              <a:t> bypassing CPE</a:t>
            </a:r>
          </a:p>
          <a:p>
            <a:pPr lvl="2"/>
            <a:r>
              <a:rPr lang="en-US" dirty="0" smtClean="0"/>
              <a:t>Often has ‘special’ access</a:t>
            </a:r>
          </a:p>
          <a:p>
            <a:pPr lvl="3"/>
            <a:r>
              <a:rPr lang="en-US" dirty="0" smtClean="0"/>
              <a:t>(new/novel/experimental &amp; pre-service release)</a:t>
            </a:r>
          </a:p>
        </p:txBody>
      </p:sp>
    </p:spTree>
    <p:extLst>
      <p:ext uri="{BB962C8B-B14F-4D97-AF65-F5344CB8AC3E}">
        <p14:creationId xmlns:p14="http://schemas.microsoft.com/office/powerpoint/2010/main" val="32316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Small community of researchers using JavaScript to ‘tickle’ web users via undisplayed fetches</a:t>
            </a:r>
          </a:p>
          <a:p>
            <a:pPr lvl="1"/>
            <a:r>
              <a:rPr lang="en-US" dirty="0" smtClean="0"/>
              <a:t>Additions to website, not rendered into DOM, using unique DNS names, traceable</a:t>
            </a:r>
          </a:p>
          <a:p>
            <a:pPr lvl="2"/>
            <a:r>
              <a:rPr lang="en-US" dirty="0" smtClean="0"/>
              <a:t>*.test.domain wildcards sub-classed to provide unique per-client test names</a:t>
            </a:r>
          </a:p>
          <a:p>
            <a:pPr lvl="2"/>
            <a:r>
              <a:rPr lang="en-US" dirty="0" smtClean="0"/>
              <a:t>JavaScript driven client-side view of delay</a:t>
            </a:r>
          </a:p>
          <a:p>
            <a:pPr lvl="2"/>
            <a:r>
              <a:rPr lang="en-US" dirty="0" smtClean="0"/>
              <a:t>Summary sent to web by ‘fetch’ of DNS name</a:t>
            </a:r>
          </a:p>
          <a:p>
            <a:pPr lvl="3"/>
            <a:r>
              <a:rPr lang="en-US" dirty="0" smtClean="0"/>
              <a:t>Data in the name fetched, not in the content sent</a:t>
            </a:r>
          </a:p>
          <a:p>
            <a:r>
              <a:rPr lang="en-US" dirty="0" smtClean="0"/>
              <a:t>Not substantially different to normal website tracking methodologies</a:t>
            </a:r>
          </a:p>
          <a:p>
            <a:pPr lvl="1"/>
            <a:r>
              <a:rPr lang="en-US" dirty="0" smtClean="0"/>
              <a:t>Third party site, or alternate DNS names to main site</a:t>
            </a:r>
          </a:p>
        </p:txBody>
      </p:sp>
    </p:spTree>
    <p:extLst>
      <p:ext uri="{BB962C8B-B14F-4D97-AF65-F5344CB8AC3E}">
        <p14:creationId xmlns:p14="http://schemas.microsoft.com/office/powerpoint/2010/main" val="12395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a web page fetch (1990s)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a web page fetch (1990s)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a web page fetch (1990s)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2" y="1604329"/>
            <a:ext cx="3781022" cy="4524955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Client issues HTTP connect</a:t>
            </a:r>
          </a:p>
          <a:p>
            <a:pPr marL="0" indent="0">
              <a:buNone/>
            </a:pP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Client issues “GET”</a:t>
            </a:r>
          </a:p>
          <a:p>
            <a:pPr marL="0" indent="0">
              <a:buNone/>
            </a:pP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Client receives HTML stream in HTTP</a:t>
            </a:r>
          </a:p>
          <a:p>
            <a:r>
              <a:rPr lang="en-US" sz="2400" dirty="0" smtClean="0"/>
              <a:t>Client disconnects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53903" y="1604329"/>
            <a:ext cx="3790876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629" rIns="0" bIns="0" numCol="1" anchor="t" anchorCtr="0" compatLnSpc="1">
            <a:prstTxWarp prst="textNoShape">
              <a:avLst/>
            </a:prstTxWarp>
            <a:normAutofit/>
          </a:bodyPr>
          <a:lstStyle>
            <a:lvl1pPr marL="311045" indent="-311045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9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673930" indent="-259204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Server listens</a:t>
            </a:r>
            <a:endParaRPr lang="en-US" sz="2400" dirty="0"/>
          </a:p>
          <a:p>
            <a:r>
              <a:rPr lang="en-US" sz="2400" dirty="0" smtClean="0"/>
              <a:t>Server accepts</a:t>
            </a:r>
          </a:p>
          <a:p>
            <a:r>
              <a:rPr lang="en-US" sz="2400" dirty="0" smtClean="0"/>
              <a:t> responds 200 ok</a:t>
            </a:r>
          </a:p>
          <a:p>
            <a:r>
              <a:rPr lang="en-US" sz="2400" dirty="0" smtClean="0"/>
              <a:t>Server receives, finds URL on disk, sends contents</a:t>
            </a:r>
          </a:p>
          <a:p>
            <a:pPr marL="0" indent="0">
              <a:buNone/>
            </a:pP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Server exits and back to listen()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47021" y="2332432"/>
            <a:ext cx="1282914" cy="375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47021" y="2863709"/>
            <a:ext cx="1256996" cy="453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47021" y="3524565"/>
            <a:ext cx="1282914" cy="453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47021" y="4276127"/>
            <a:ext cx="1256996" cy="673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a web page fetch (2010s)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a web page fetch (2010s)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533802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5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a web page fetch (2010s)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062" y="1604329"/>
            <a:ext cx="2086355" cy="4524955"/>
          </a:xfrm>
        </p:spPr>
        <p:txBody>
          <a:bodyPr>
            <a:normAutofit fontScale="70000" lnSpcReduction="2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Client issues several HTTP connects in parallel</a:t>
            </a:r>
          </a:p>
          <a:p>
            <a:pPr marL="0" indent="0">
              <a:buNone/>
            </a:pP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Client does handshake over capabilities, header checks, tries to find cached content</a:t>
            </a:r>
          </a:p>
          <a:p>
            <a:pPr marL="0" indent="0">
              <a:buNone/>
            </a:pP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Client receives HTML stream in HTTP</a:t>
            </a:r>
          </a:p>
          <a:p>
            <a:r>
              <a:rPr lang="en-US" sz="2400" dirty="0" smtClean="0"/>
              <a:t>Client disconnects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9175" y="1604329"/>
            <a:ext cx="2754178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629" rIns="0" bIns="0" numCol="1" anchor="t" anchorCtr="0" compatLnSpc="1">
            <a:prstTxWarp prst="textNoShape">
              <a:avLst/>
            </a:prstTxWarp>
            <a:normAutofit/>
          </a:bodyPr>
          <a:lstStyle>
            <a:lvl1pPr marL="311045" indent="-311045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9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673930" indent="-259204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trike="sngStrike" dirty="0" smtClean="0"/>
              <a:t>User</a:t>
            </a:r>
            <a:r>
              <a:rPr lang="en-US" sz="1800" dirty="0" smtClean="0"/>
              <a:t> visits URL in browser</a:t>
            </a:r>
            <a:endParaRPr lang="en-US" sz="1800" dirty="0"/>
          </a:p>
          <a:p>
            <a:r>
              <a:rPr lang="en-US" sz="1800" dirty="0" smtClean="0"/>
              <a:t>Cached content pre-displayed</a:t>
            </a:r>
          </a:p>
          <a:p>
            <a:r>
              <a:rPr lang="en-US" sz="1800" dirty="0" smtClean="0"/>
              <a:t>Cookies, JavaScript, Flash runs, decides what to display to user</a:t>
            </a:r>
          </a:p>
          <a:p>
            <a:r>
              <a:rPr lang="en-US" sz="1800" dirty="0" smtClean="0"/>
              <a:t>Web page viewable</a:t>
            </a:r>
          </a:p>
          <a:p>
            <a:pPr marL="0" indent="0">
              <a:buNone/>
            </a:pP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 smtClean="0"/>
              <a:t>:</a:t>
            </a:r>
          </a:p>
          <a:p>
            <a:r>
              <a:rPr lang="en-US" sz="1800" dirty="0" smtClean="0"/>
              <a:t>Maybe never Complete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29023" y="1756729"/>
            <a:ext cx="2754178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629" rIns="0" bIns="0" numCol="1" anchor="t" anchorCtr="0" compatLnSpc="1">
            <a:prstTxWarp prst="textNoShape">
              <a:avLst/>
            </a:prstTxWarp>
            <a:normAutofit/>
          </a:bodyPr>
          <a:lstStyle>
            <a:lvl1pPr marL="311045" indent="-311045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9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673930" indent="-259204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Server listens</a:t>
            </a:r>
          </a:p>
          <a:p>
            <a:r>
              <a:rPr lang="en-US" sz="1800" dirty="0"/>
              <a:t>Server accepts</a:t>
            </a:r>
          </a:p>
          <a:p>
            <a:r>
              <a:rPr lang="en-US" sz="1800" dirty="0"/>
              <a:t> responds 200 ok</a:t>
            </a:r>
          </a:p>
          <a:p>
            <a:r>
              <a:rPr lang="en-US" sz="1800" dirty="0"/>
              <a:t>Server receives, finds URL on disk, sends contents</a:t>
            </a:r>
          </a:p>
          <a:p>
            <a:pPr marL="0" indent="0">
              <a:buNone/>
            </a:pP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:</a:t>
            </a:r>
          </a:p>
          <a:p>
            <a:r>
              <a:rPr lang="en-US" sz="1800" dirty="0"/>
              <a:t>Server exits and back to listen()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25" y="141966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67130" y="1950460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67130" y="2773003"/>
            <a:ext cx="686813" cy="259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67130" y="2157788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67130" y="2365116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67130" y="3307951"/>
            <a:ext cx="686813" cy="259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67130" y="3916974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04678" y="2352157"/>
            <a:ext cx="686813" cy="259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04678" y="1950460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067130" y="4282893"/>
            <a:ext cx="686813" cy="259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04678" y="4124302"/>
            <a:ext cx="686813" cy="259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04678" y="3359782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04678" y="3064844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55502" y="6129283"/>
            <a:ext cx="128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 IZ GON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04678" y="4406281"/>
            <a:ext cx="686813" cy="259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67130" y="5295102"/>
            <a:ext cx="997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 IZ NATZ OH NOES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HTTP/HTML ain’t what it used to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huge amount of parallelism/asynchrony has been introduced.</a:t>
            </a:r>
          </a:p>
          <a:p>
            <a:r>
              <a:rPr lang="en-US" dirty="0" smtClean="0"/>
              <a:t>Intermediate processing takes place on the stream of data, deciding what to display and what not to display</a:t>
            </a:r>
          </a:p>
          <a:p>
            <a:pPr lvl="1"/>
            <a:r>
              <a:rPr lang="en-US" dirty="0" smtClean="0"/>
              <a:t>Adblock, flashblock, cache-optimizations</a:t>
            </a:r>
          </a:p>
          <a:p>
            <a:pPr lvl="1"/>
            <a:r>
              <a:rPr lang="en-US" dirty="0" smtClean="0"/>
              <a:t>Document Object Model (DOM) includes material not displayed, material not added to DOM by scripts &amp;c</a:t>
            </a:r>
          </a:p>
          <a:p>
            <a:r>
              <a:rPr lang="en-US" dirty="0" smtClean="0"/>
              <a:t>JavaScript provides rich language including timers, async fetches, string/number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a JavaScript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IPv6 with advertisements for fun and profit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George Michaelson &amp; Geoff Huston, APNIC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a JavaScript measurement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61" y="1417638"/>
            <a:ext cx="3871686" cy="50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a JavaScript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Website markup includes .js fetch, or inline &lt;script&gt;…&lt;/script&gt; block</a:t>
            </a:r>
          </a:p>
          <a:p>
            <a:pPr lvl="1"/>
            <a:r>
              <a:rPr lang="en-US" dirty="0" smtClean="0"/>
              <a:t>JavaScript engine in browser runs asynchronously to page render</a:t>
            </a:r>
          </a:p>
          <a:p>
            <a:pPr lvl="2"/>
            <a:r>
              <a:rPr lang="en-US" dirty="0" smtClean="0"/>
              <a:t>Web page drawn unaffected/in-parallel with fetches</a:t>
            </a:r>
          </a:p>
          <a:p>
            <a:pPr lvl="1"/>
            <a:r>
              <a:rPr lang="en-US" dirty="0" smtClean="0"/>
              <a:t>Spin random, to identify test. All fetches include unique id in wildcard DNS name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est314159.</a:t>
            </a:r>
            <a:r>
              <a:rPr lang="en-US" i="1" dirty="0" smtClean="0"/>
              <a:t>&lt;test&gt;</a:t>
            </a:r>
            <a:r>
              <a:rPr lang="en-US" dirty="0" smtClean="0"/>
              <a:t>.labs.apnic.net</a:t>
            </a:r>
          </a:p>
          <a:p>
            <a:pPr lvl="1"/>
            <a:r>
              <a:rPr lang="en-US" dirty="0" smtClean="0"/>
              <a:t>Series of test images fetched in sequence (or random)</a:t>
            </a:r>
          </a:p>
          <a:p>
            <a:pPr lvl="2"/>
            <a:r>
              <a:rPr lang="en-US" dirty="0" smtClean="0"/>
              <a:t>Dual-stack 			test314159.rdtd.labs.apnic.net           A and AAAA record</a:t>
            </a:r>
          </a:p>
          <a:p>
            <a:pPr lvl="2"/>
            <a:r>
              <a:rPr lang="en-US" dirty="0" smtClean="0"/>
              <a:t>IPv6 only			test314159.rdt6.labs.apnic.net           AAAA only</a:t>
            </a:r>
          </a:p>
          <a:p>
            <a:pPr lvl="2"/>
            <a:r>
              <a:rPr lang="en-US" dirty="0" smtClean="0"/>
              <a:t>IPv6 literal			[2401:2000:6660::2]		             no DNS involved</a:t>
            </a:r>
          </a:p>
          <a:p>
            <a:pPr lvl="1"/>
            <a:r>
              <a:rPr lang="en-US" dirty="0" smtClean="0"/>
              <a:t>Each fetch has its own ‘sprite’ like timer</a:t>
            </a:r>
          </a:p>
          <a:p>
            <a:pPr lvl="2"/>
            <a:r>
              <a:rPr lang="en-US" dirty="0" smtClean="0"/>
              <a:t>On completion, client-side delay (ms) measured from base clock</a:t>
            </a:r>
          </a:p>
          <a:p>
            <a:pPr lvl="2"/>
            <a:r>
              <a:rPr lang="en-US" dirty="0" smtClean="0"/>
              <a:t>“Fail” timer, to send results at hang time if tests don’t complete (10s)</a:t>
            </a:r>
          </a:p>
          <a:p>
            <a:r>
              <a:rPr lang="en-US" dirty="0" smtClean="0"/>
              <a:t>Results returned with same unique test id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est314159.zrdtd44.zrdt6101.zv6litnull.results.labs.apnic.net</a:t>
            </a:r>
          </a:p>
          <a:p>
            <a:r>
              <a:rPr lang="en-US" dirty="0" smtClean="0"/>
              <a:t>Timer values embedded in the DNS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get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726626"/>
            <a:ext cx="71120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Configure DNS to have a single NS, host that NS, and turn on query logging:</a:t>
            </a:r>
          </a:p>
          <a:p>
            <a:pPr lvl="1"/>
            <a:r>
              <a:rPr lang="en-US" dirty="0" smtClean="0"/>
              <a:t>DNS logs of clients resolver to start test now captured</a:t>
            </a:r>
          </a:p>
          <a:p>
            <a:r>
              <a:rPr lang="en-US" dirty="0" smtClean="0"/>
              <a:t>TCPdump of packetflows to webserver, dns, tunnel endpoint</a:t>
            </a:r>
          </a:p>
          <a:p>
            <a:pPr lvl="1"/>
            <a:r>
              <a:rPr lang="en-US" dirty="0" smtClean="0"/>
              <a:t>Can detect partial connect failures, ICMP/ICMPv6 &amp; SYN flows,  TCP mss. </a:t>
            </a:r>
          </a:p>
          <a:p>
            <a:pPr lvl="2"/>
            <a:r>
              <a:rPr lang="en-US" dirty="0" smtClean="0"/>
              <a:t>Also detailed inter-packet timings</a:t>
            </a:r>
          </a:p>
          <a:p>
            <a:r>
              <a:rPr lang="en-US" dirty="0" smtClean="0"/>
              <a:t>Web logs</a:t>
            </a:r>
          </a:p>
          <a:p>
            <a:pPr lvl="1"/>
            <a:r>
              <a:rPr lang="en-US" dirty="0" smtClean="0"/>
              <a:t>Successful fetch logging, order not guaranteed in logfile but has server-side timing information as backup</a:t>
            </a:r>
          </a:p>
        </p:txBody>
      </p:sp>
    </p:spTree>
    <p:extLst>
      <p:ext uri="{BB962C8B-B14F-4D97-AF65-F5344CB8AC3E}">
        <p14:creationId xmlns:p14="http://schemas.microsoft.com/office/powerpoint/2010/main" val="19965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Cross-collating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Initial .js fetch on IPv4.</a:t>
            </a:r>
          </a:p>
          <a:p>
            <a:pPr lvl="1"/>
            <a:r>
              <a:rPr lang="en-US" dirty="0" smtClean="0"/>
              <a:t>Confirms IPv4 address under test</a:t>
            </a:r>
          </a:p>
          <a:p>
            <a:r>
              <a:rPr lang="en-US" dirty="0" smtClean="0"/>
              <a:t>Final results.labs.apnic.net posting on IPv4</a:t>
            </a:r>
          </a:p>
          <a:p>
            <a:pPr lvl="1"/>
            <a:r>
              <a:rPr lang="en-US" dirty="0" smtClean="0"/>
              <a:t>Confirms test sequence ran to completion</a:t>
            </a:r>
          </a:p>
          <a:p>
            <a:pPr lvl="1"/>
            <a:r>
              <a:rPr lang="en-US" dirty="0" smtClean="0"/>
              <a:t>If received, also has client-side delay times</a:t>
            </a:r>
          </a:p>
          <a:p>
            <a:r>
              <a:rPr lang="en-US" dirty="0" smtClean="0"/>
              <a:t>All tests from same host carry same random ID</a:t>
            </a:r>
          </a:p>
          <a:p>
            <a:pPr lvl="1"/>
            <a:r>
              <a:rPr lang="en-US" dirty="0" smtClean="0"/>
              <a:t>Where logged, can then cross-correlate IPv4 and IPv6</a:t>
            </a:r>
          </a:p>
          <a:p>
            <a:r>
              <a:rPr lang="en-US" dirty="0" smtClean="0"/>
              <a:t>IPv4 and IPv6 can be seen in TCPdumps</a:t>
            </a:r>
          </a:p>
          <a:p>
            <a:r>
              <a:rPr lang="en-US" dirty="0" smtClean="0"/>
              <a:t>Cross index to DNS resolver IP in DNS query also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Post-test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Oddities</a:t>
            </a:r>
          </a:p>
          <a:p>
            <a:pPr lvl="1"/>
            <a:r>
              <a:rPr lang="en-US" dirty="0" smtClean="0"/>
              <a:t>results line received before tests complete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esults line never received, but individual tests run to completion </a:t>
            </a:r>
            <a:endParaRPr lang="en-US" dirty="0"/>
          </a:p>
          <a:p>
            <a:pPr lvl="1"/>
            <a:r>
              <a:rPr lang="en-US" dirty="0" smtClean="0"/>
              <a:t>tests lag by extreme periods, minutes after test </a:t>
            </a:r>
          </a:p>
          <a:p>
            <a:pPr lvl="2"/>
            <a:r>
              <a:rPr lang="en-US" dirty="0" smtClean="0"/>
              <a:t>(so contradict results line which says null for that test)</a:t>
            </a:r>
          </a:p>
          <a:p>
            <a:r>
              <a:rPr lang="en-US" dirty="0" smtClean="0"/>
              <a:t>Post-process heuristics manage this to produce ‘unified’ log of test combining data from web logs.</a:t>
            </a:r>
          </a:p>
          <a:p>
            <a:pPr lvl="1"/>
            <a:r>
              <a:rPr lang="en-US" dirty="0" smtClean="0"/>
              <a:t>If any source said we saw the test, its included, even if results say test wasn’t run (!)</a:t>
            </a:r>
          </a:p>
          <a:p>
            <a:pPr lvl="1"/>
            <a:r>
              <a:rPr lang="en-US" dirty="0" smtClean="0"/>
              <a:t>If results line provide times, then these times are used, otherwise server-side times are used.</a:t>
            </a:r>
          </a:p>
        </p:txBody>
      </p:sp>
    </p:spTree>
    <p:extLst>
      <p:ext uri="{BB962C8B-B14F-4D97-AF65-F5344CB8AC3E}">
        <p14:creationId xmlns:p14="http://schemas.microsoft.com/office/powerpoint/2010/main" val="24303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Outcome: measurements at the 50,000 -100,000 hits/day level across 20-30 participating websites</a:t>
            </a:r>
          </a:p>
          <a:p>
            <a:pPr lvl="1"/>
            <a:r>
              <a:rPr lang="en-US" dirty="0" smtClean="0"/>
              <a:t>large hits from specific economies/websites, skewing data capture</a:t>
            </a:r>
          </a:p>
          <a:p>
            <a:r>
              <a:rPr lang="en-US" dirty="0" smtClean="0"/>
              <a:t>Still valid, but not yet ‘global’</a:t>
            </a:r>
          </a:p>
          <a:p>
            <a:pPr lvl="1"/>
            <a:r>
              <a:rPr lang="en-US" dirty="0" smtClean="0"/>
              <a:t>A site like wikipedia, or an international newspaper would be </a:t>
            </a:r>
            <a:r>
              <a:rPr lang="en-US" b="1" dirty="0" smtClean="0"/>
              <a:t>EXTREMELY INTERESTING </a:t>
            </a:r>
            <a:r>
              <a:rPr lang="en-US" dirty="0" smtClean="0"/>
              <a:t>as a collection source</a:t>
            </a:r>
          </a:p>
          <a:p>
            <a:pPr lvl="1"/>
            <a:r>
              <a:rPr lang="en-US" dirty="0" smtClean="0"/>
              <a:t>JavaScript can be used to perform 1-in-1000 type sub-rate filters to sample highly popular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way to get global coverage</a:t>
            </a:r>
          </a:p>
          <a:p>
            <a:r>
              <a:rPr lang="en-US" dirty="0" smtClean="0"/>
              <a:t>We want to leverage the JavaScript investment, use the same data collection methodology (combine datasets)</a:t>
            </a:r>
          </a:p>
          <a:p>
            <a:r>
              <a:rPr lang="en-US" dirty="0" smtClean="0"/>
              <a:t>Looking for a vehicle similar to JavaScript, but not limited to websites we can persuade to include our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…buy the impressions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measure “the Internet”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284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 do we mean when we say </a:t>
            </a:r>
          </a:p>
          <a:p>
            <a:pPr marL="457200" lvl="1" indent="0">
              <a:buNone/>
            </a:pPr>
            <a:r>
              <a:rPr lang="en-US" sz="3000" dirty="0" smtClean="0"/>
              <a:t>“we’re measuring the Internet?”</a:t>
            </a:r>
          </a:p>
        </p:txBody>
      </p:sp>
    </p:spTree>
    <p:extLst>
      <p:ext uri="{BB962C8B-B14F-4D97-AF65-F5344CB8AC3E}">
        <p14:creationId xmlns:p14="http://schemas.microsoft.com/office/powerpoint/2010/main" val="25012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…buy the impressions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4925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…buy the impressions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492500" cy="5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334" r="18442"/>
          <a:stretch/>
        </p:blipFill>
        <p:spPr>
          <a:xfrm>
            <a:off x="4667305" y="1381277"/>
            <a:ext cx="3621116" cy="51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…buy the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Daily investment of $20 buys 50,000 impressions/day</a:t>
            </a:r>
          </a:p>
          <a:p>
            <a:r>
              <a:rPr lang="en-US" dirty="0" smtClean="0"/>
              <a:t>Web advertising networks now fundamental to ‘making the web pay’</a:t>
            </a:r>
          </a:p>
          <a:p>
            <a:pPr lvl="1"/>
            <a:r>
              <a:rPr lang="en-US" i="1" dirty="0" smtClean="0"/>
              <a:t>Lots of websites willing to have adverts placed for $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dirty="0" smtClean="0"/>
              <a:t>Well designed framework for distribution of content to websites en masse</a:t>
            </a:r>
          </a:p>
          <a:p>
            <a:pPr lvl="1"/>
            <a:r>
              <a:rPr lang="en-US" i="1" dirty="0" smtClean="0"/>
              <a:t>Submit once, placement as widely as possible </a:t>
            </a:r>
            <a:r>
              <a:rPr lang="en-US" b="1" i="1" dirty="0" smtClean="0"/>
              <a:t>worldwide</a:t>
            </a:r>
          </a:p>
          <a:p>
            <a:pPr lvl="1"/>
            <a:endParaRPr lang="en-US" b="1" i="1" dirty="0" smtClean="0"/>
          </a:p>
          <a:p>
            <a:r>
              <a:rPr lang="en-US" dirty="0" smtClean="0"/>
              <a:t>Simple payment model based on impressions/clicks price point: CPM (clicks per mille)</a:t>
            </a:r>
          </a:p>
          <a:p>
            <a:pPr lvl="1"/>
            <a:r>
              <a:rPr lang="en-US" i="1" dirty="0" smtClean="0"/>
              <a:t>Low CPM translates to high impression count</a:t>
            </a:r>
          </a:p>
          <a:p>
            <a:pPr lvl="2"/>
            <a:r>
              <a:rPr lang="en-US" dirty="0" smtClean="0"/>
              <a:t>Remember: the advertising network wants your money, so if you bid too low for clicks, you get sold placements, to justify the payment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60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JavaScript to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Advertising using flash encoded ‘dynamic’ content</a:t>
            </a:r>
          </a:p>
          <a:p>
            <a:pPr lvl="1"/>
            <a:r>
              <a:rPr lang="en-US" dirty="0" smtClean="0"/>
              <a:t>Flash authoring tools widely available, ubiquitous for dynamic website content</a:t>
            </a:r>
          </a:p>
          <a:p>
            <a:pPr lvl="1"/>
            <a:r>
              <a:rPr lang="en-US" dirty="0" smtClean="0"/>
              <a:t>Advertisement presents as an ‘image’ but can use flash to download active elements, movie clips, &amp;c</a:t>
            </a:r>
          </a:p>
          <a:p>
            <a:r>
              <a:rPr lang="en-US" dirty="0" smtClean="0"/>
              <a:t>The advertising economy is now almost completely based on flash</a:t>
            </a:r>
          </a:p>
          <a:p>
            <a:pPr lvl="1"/>
            <a:r>
              <a:rPr lang="en-US" dirty="0" smtClean="0"/>
              <a:t>Turn off flash, or run an adblocker and visit your normal daily diet of websites…</a:t>
            </a:r>
          </a:p>
          <a:p>
            <a:r>
              <a:rPr lang="en-US" dirty="0" smtClean="0"/>
              <a:t>JavaScript and actionscript near-cousins</a:t>
            </a:r>
          </a:p>
          <a:p>
            <a:pPr lvl="1"/>
            <a:r>
              <a:rPr lang="en-US" dirty="0" smtClean="0"/>
              <a:t>Simple to translate working JavaScript into flash</a:t>
            </a:r>
          </a:p>
        </p:txBody>
      </p:sp>
    </p:spTree>
    <p:extLst>
      <p:ext uri="{BB962C8B-B14F-4D97-AF65-F5344CB8AC3E}">
        <p14:creationId xmlns:p14="http://schemas.microsoft.com/office/powerpoint/2010/main" val="14634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Problems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447800"/>
            <a:ext cx="64135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Problems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447800"/>
            <a:ext cx="6413500" cy="394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7319" y="5844040"/>
            <a:ext cx="5258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It</a:t>
            </a:r>
            <a:r>
              <a:rPr lang="fr-FR" sz="4400" dirty="0" smtClean="0"/>
              <a:t>’</a:t>
            </a:r>
            <a:r>
              <a:rPr lang="en-US" sz="4400" dirty="0" smtClean="0"/>
              <a:t>s a Morris Minor …..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87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Advertising networks limit which flash primitives you can use (they reverse-compile the code and check)</a:t>
            </a:r>
          </a:p>
          <a:p>
            <a:pPr lvl="1"/>
            <a:r>
              <a:rPr lang="en-US" dirty="0" smtClean="0"/>
              <a:t>Luckily, </a:t>
            </a:r>
            <a:r>
              <a:rPr lang="en-US" b="1" dirty="0" smtClean="0">
                <a:latin typeface="Courier"/>
                <a:cs typeface="Courier"/>
              </a:rPr>
              <a:t>fetchURL()</a:t>
            </a:r>
            <a:r>
              <a:rPr lang="en-US" dirty="0" smtClean="0"/>
              <a:t> is basic to the flash-ad economy</a:t>
            </a:r>
          </a:p>
          <a:p>
            <a:pPr lvl="1"/>
            <a:r>
              <a:rPr lang="en-US" dirty="0" smtClean="0"/>
              <a:t>Exclude </a:t>
            </a:r>
            <a:r>
              <a:rPr lang="en-US" b="1" dirty="0" smtClean="0">
                <a:latin typeface="Courier"/>
                <a:cs typeface="Courier"/>
              </a:rPr>
              <a:t>random()</a:t>
            </a:r>
            <a:r>
              <a:rPr lang="en-US" dirty="0" smtClean="0"/>
              <a:t> library calls from code</a:t>
            </a:r>
          </a:p>
          <a:p>
            <a:pPr lvl="2"/>
            <a:r>
              <a:rPr lang="en-US" dirty="0" smtClean="0"/>
              <a:t>the ad network has to provide information into the flash advert which is functionally highly random, which we reduce via hand-coded </a:t>
            </a:r>
            <a:r>
              <a:rPr lang="en-US" b="1" dirty="0" smtClean="0">
                <a:latin typeface="Courier"/>
                <a:cs typeface="Courier"/>
              </a:rPr>
              <a:t>crc32()</a:t>
            </a:r>
            <a:r>
              <a:rPr lang="en-US" dirty="0" smtClean="0"/>
              <a:t> hash (which the reverse-compiler doesn’t complain about)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Cross site scripting demand use of crossdomain.xml fetch</a:t>
            </a:r>
          </a:p>
          <a:p>
            <a:pPr lvl="1"/>
            <a:r>
              <a:rPr lang="en-US" dirty="0" smtClean="0"/>
              <a:t>Twice the volume of fetches required for same measurement</a:t>
            </a:r>
          </a:p>
          <a:p>
            <a:pPr lvl="1"/>
            <a:r>
              <a:rPr lang="en-US" dirty="0" smtClean="0"/>
              <a:t>Could almost base method on this fetch alone (!)</a:t>
            </a:r>
          </a:p>
          <a:p>
            <a:r>
              <a:rPr lang="en-US" dirty="0" smtClean="0"/>
              <a:t>Flash not on all platforms (cannot measure iOS)</a:t>
            </a:r>
          </a:p>
        </p:txBody>
      </p:sp>
    </p:spTree>
    <p:extLst>
      <p:ext uri="{BB962C8B-B14F-4D97-AF65-F5344CB8AC3E}">
        <p14:creationId xmlns:p14="http://schemas.microsoft.com/office/powerpoint/2010/main" val="308405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low CPM, the advertising network needs to present unique, new eyeballs to harvest impressions and take your money.</a:t>
            </a:r>
          </a:p>
          <a:p>
            <a:pPr lvl="1"/>
            <a:r>
              <a:rPr lang="en-US" dirty="0" smtClean="0"/>
              <a:t>Therefore, a ‘good’ advertising network provides fresh crop of unique clients per day</a:t>
            </a:r>
          </a:p>
          <a:p>
            <a:r>
              <a:rPr lang="en-US" dirty="0" smtClean="0"/>
              <a:t>Language-specific selections can tune placement</a:t>
            </a:r>
          </a:p>
          <a:p>
            <a:pPr lvl="1"/>
            <a:r>
              <a:rPr lang="en-US" dirty="0" smtClean="0"/>
              <a:t>Evidence suggests that of 250 iso3166 economies, we have secured placement into 200, with 150+ at significant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list of unique IP addresses seen</a:t>
            </a:r>
          </a:p>
          <a:p>
            <a:pPr lvl="1"/>
            <a:r>
              <a:rPr lang="en-US" dirty="0" smtClean="0"/>
              <a:t>Per day</a:t>
            </a:r>
          </a:p>
          <a:p>
            <a:pPr lvl="1"/>
            <a:r>
              <a:rPr lang="en-US" dirty="0" smtClean="0"/>
              <a:t>Since inception</a:t>
            </a:r>
          </a:p>
          <a:p>
            <a:r>
              <a:rPr lang="en-US" dirty="0" smtClean="0"/>
              <a:t>Plot to see behaviours of system</a:t>
            </a:r>
          </a:p>
          <a:p>
            <a:pPr lvl="1"/>
            <a:r>
              <a:rPr lang="en-US" dirty="0" smtClean="0"/>
              <a:t>Do we see ‘same eyeballs’ all the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measure “the Internet”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284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 do we mean when we say </a:t>
            </a:r>
          </a:p>
          <a:p>
            <a:pPr marL="457200" lvl="1" indent="0">
              <a:buNone/>
            </a:pPr>
            <a:r>
              <a:rPr lang="en-US" sz="3000" dirty="0" smtClean="0"/>
              <a:t>“we’re measuring the Internet?”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943" y="2721170"/>
            <a:ext cx="3775568" cy="39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Unique IP’S</a:t>
            </a:r>
            <a:endParaRPr lang="en-US" dirty="0"/>
          </a:p>
        </p:txBody>
      </p:sp>
      <p:pic>
        <p:nvPicPr>
          <p:cNvPr id="4" name="Content Placeholder 3" descr="sample-uniques-cumulativ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987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Unique IP’S</a:t>
            </a:r>
            <a:endParaRPr lang="en-US" dirty="0"/>
          </a:p>
        </p:txBody>
      </p:sp>
      <p:pic>
        <p:nvPicPr>
          <p:cNvPr id="4" name="Content Placeholder 3" descr="sample-uniques-cumulativ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5707959" y="5257003"/>
            <a:ext cx="117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$20/day….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18878" y="5257003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6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Unique IP’S</a:t>
            </a:r>
            <a:endParaRPr lang="en-US" dirty="0"/>
          </a:p>
        </p:txBody>
      </p:sp>
      <p:pic>
        <p:nvPicPr>
          <p:cNvPr id="4" name="Content Placeholder 3" descr="sample-uniques-cumulativ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5707959" y="5257003"/>
            <a:ext cx="117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$20/day….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18878" y="5257003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62162" y="2648984"/>
            <a:ext cx="1747891" cy="27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54818" y="2306961"/>
            <a:ext cx="287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That’s a pretty straight line…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Unique IP’S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Both JavaScript and Flash delivering consistent, variant IP address sources every day</a:t>
            </a:r>
          </a:p>
          <a:p>
            <a:pPr lvl="1"/>
            <a:r>
              <a:rPr lang="en-US" dirty="0" smtClean="0"/>
              <a:t>(Variances now coming in with higher volumes, changes to the experiment)</a:t>
            </a:r>
          </a:p>
          <a:p>
            <a:r>
              <a:rPr lang="en-US" dirty="0" smtClean="0"/>
              <a:t>Slight sign of bias in JavaScript (same users coming back to same website)</a:t>
            </a:r>
            <a:endParaRPr lang="en-US" dirty="0"/>
          </a:p>
          <a:p>
            <a:r>
              <a:rPr lang="en-US" dirty="0" smtClean="0"/>
              <a:t>Google Ads placement demands ‘fresh eyeballs’ to justify charge of placement based on impressions</a:t>
            </a:r>
          </a:p>
        </p:txBody>
      </p:sp>
    </p:spTree>
    <p:extLst>
      <p:ext uri="{BB962C8B-B14F-4D97-AF65-F5344CB8AC3E}">
        <p14:creationId xmlns:p14="http://schemas.microsoft.com/office/powerpoint/2010/main" val="193739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 adwords people know we haven’t seen the IP addresses before?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THEY ASK GOOGLE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ASN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list of unique AS for both IPv4 and IPv6 seen each day</a:t>
            </a:r>
          </a:p>
          <a:p>
            <a:r>
              <a:rPr lang="en-US" dirty="0" smtClean="0"/>
              <a:t>Collate since Inception</a:t>
            </a:r>
          </a:p>
          <a:p>
            <a:pPr lvl="1"/>
            <a:r>
              <a:rPr lang="en-US" dirty="0" smtClean="0"/>
              <a:t>Plot to see behaviours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ASN Coverage by time</a:t>
            </a:r>
            <a:endParaRPr lang="en-US" dirty="0"/>
          </a:p>
        </p:txBody>
      </p:sp>
      <p:pic>
        <p:nvPicPr>
          <p:cNvPr id="4" name="Content Placeholder 3" descr="sample-uniques-cumulative-combin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76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ASN Coverage by time</a:t>
            </a:r>
            <a:endParaRPr lang="en-US" dirty="0"/>
          </a:p>
        </p:txBody>
      </p:sp>
      <p:pic>
        <p:nvPicPr>
          <p:cNvPr id="5" name="Content Placeholder 4" descr="sample-uniques-cumulative-combined-ipv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59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Range by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JavaScript shows more signs of ‘weekend droop’</a:t>
            </a:r>
          </a:p>
          <a:p>
            <a:pPr lvl="1"/>
            <a:r>
              <a:rPr lang="en-US" dirty="0" smtClean="0"/>
              <a:t>Google aim to supply consistent load over time so artificially ‘inflate’ traffic against normal usage</a:t>
            </a:r>
          </a:p>
          <a:p>
            <a:pPr lvl="2"/>
            <a:r>
              <a:rPr lang="en-US" dirty="0" smtClean="0"/>
              <a:t>Remember we’re 1/nth for a very small n of total advertising, so they can make us ‘constant’ when the JavaScript reflects real-world load per website and so can’t mask the ‘drop-off’ of weekend load</a:t>
            </a:r>
          </a:p>
          <a:p>
            <a:r>
              <a:rPr lang="en-US" dirty="0" smtClean="0"/>
              <a:t>Trending to 25,000+ AS seen in IPv4</a:t>
            </a:r>
          </a:p>
          <a:p>
            <a:r>
              <a:rPr lang="en-US" dirty="0" smtClean="0"/>
              <a:t>vs 1400 in IPv6</a:t>
            </a:r>
          </a:p>
          <a:p>
            <a:pPr lvl="1"/>
            <a:r>
              <a:rPr lang="en-US" dirty="0" smtClean="0"/>
              <a:t>Few AS unique to either collection method (js/flash)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measure “the Internet”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284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 do we mean when we say </a:t>
            </a:r>
          </a:p>
          <a:p>
            <a:pPr marL="457200" lvl="1" indent="0">
              <a:buNone/>
            </a:pPr>
            <a:r>
              <a:rPr lang="en-US" sz="3000" dirty="0" smtClean="0"/>
              <a:t>“we’re measuring the Internet?”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943" y="2721170"/>
            <a:ext cx="3775568" cy="3955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41063"/>
            <a:ext cx="4123416" cy="27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Range is Representative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25,000 ASN in IPv4 is a </a:t>
            </a:r>
            <a:r>
              <a:rPr lang="en-US" u="sng" dirty="0" smtClean="0"/>
              <a:t>SIGNIFICANT</a:t>
            </a:r>
            <a:r>
              <a:rPr lang="en-US" dirty="0" smtClean="0"/>
              <a:t> amount of the global DFZ routed address space</a:t>
            </a:r>
          </a:p>
          <a:p>
            <a:r>
              <a:rPr lang="en-US" dirty="0" smtClean="0"/>
              <a:t>We believe there is a lot of headroom yet to tap in the unique IP being served to us by the advertising network</a:t>
            </a:r>
          </a:p>
          <a:p>
            <a:r>
              <a:rPr lang="en-US" dirty="0" smtClean="0"/>
              <a:t>We believe that we can use this data to make observations about global/internet-wide behaviours, as seen at the end-user.</a:t>
            </a:r>
          </a:p>
          <a:p>
            <a:pPr lvl="1"/>
            <a:r>
              <a:rPr lang="en-US" dirty="0" smtClean="0"/>
              <a:t>Worldwide reach (thin at the margins)</a:t>
            </a:r>
          </a:p>
          <a:p>
            <a:pPr lvl="1"/>
            <a:r>
              <a:rPr lang="en-US" dirty="0" smtClean="0"/>
              <a:t>We’ve already applied this method to  ‘debogon’ checks on returned v4, found bogon filter matches.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One HTTP fetch of a 1x1.png is around 7 packets</a:t>
            </a:r>
          </a:p>
          <a:p>
            <a:pPr lvl="1"/>
            <a:r>
              <a:rPr lang="en-US" dirty="0" smtClean="0"/>
              <a:t>Candidates for syn-ack</a:t>
            </a:r>
            <a:r>
              <a:rPr lang="en-US" dirty="0"/>
              <a:t> </a:t>
            </a:r>
            <a:r>
              <a:rPr lang="en-US" dirty="0" smtClean="0"/>
              <a:t>matches in tcpdump</a:t>
            </a:r>
          </a:p>
          <a:p>
            <a:r>
              <a:rPr lang="en-US" dirty="0" smtClean="0"/>
              <a:t>Each 1x1 fetch requires a crossdomain.xml</a:t>
            </a:r>
          </a:p>
          <a:p>
            <a:pPr lvl="1"/>
            <a:r>
              <a:rPr lang="en-US" dirty="0" smtClean="0"/>
              <a:t>more syn-ack matches</a:t>
            </a:r>
          </a:p>
          <a:p>
            <a:r>
              <a:rPr lang="en-US" dirty="0" smtClean="0"/>
              <a:t>Results line requires a crossdomain/1x1</a:t>
            </a:r>
          </a:p>
          <a:p>
            <a:r>
              <a:rPr lang="en-US" dirty="0" smtClean="0"/>
              <a:t>At least 4, rising 10+ RTT measurements available off-the-wire, per tested IP</a:t>
            </a:r>
          </a:p>
          <a:p>
            <a:pPr lvl="1"/>
            <a:r>
              <a:rPr lang="en-US" dirty="0" smtClean="0"/>
              <a:t>From 500,000+ distributed points in the network per day</a:t>
            </a:r>
            <a:endParaRPr lang="en-US" dirty="0"/>
          </a:p>
          <a:p>
            <a:r>
              <a:rPr lang="en-US" dirty="0" smtClean="0"/>
              <a:t>High variances being seen in some parts of the network (c/f Geoff's presentation)</a:t>
            </a:r>
          </a:p>
          <a:p>
            <a:pPr lvl="1"/>
            <a:r>
              <a:rPr lang="en-US" dirty="0" smtClean="0"/>
              <a:t>Complements ATLAS and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10953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Per-day, unified web, dns, tcp dumps</a:t>
            </a:r>
          </a:p>
          <a:p>
            <a:pPr lvl="1"/>
            <a:r>
              <a:rPr lang="en-US" dirty="0" smtClean="0"/>
              <a:t>Separate per collection head-end .bz2</a:t>
            </a:r>
          </a:p>
          <a:p>
            <a:r>
              <a:rPr lang="en-US" dirty="0" smtClean="0"/>
              <a:t>Reduce to Single-line per IPv4/IPv6 instance </a:t>
            </a:r>
          </a:p>
          <a:p>
            <a:pPr lvl="1"/>
            <a:r>
              <a:rPr lang="en-US" dirty="0" smtClean="0"/>
              <a:t>(client being tested)</a:t>
            </a:r>
          </a:p>
          <a:p>
            <a:pPr lvl="1"/>
            <a:r>
              <a:rPr lang="en-US" dirty="0" smtClean="0"/>
              <a:t>Add times of dual-stack, IPv6 literal, relative to IPv4 fetches</a:t>
            </a:r>
          </a:p>
          <a:p>
            <a:pPr lvl="1"/>
            <a:r>
              <a:rPr lang="en-US" dirty="0" smtClean="0"/>
              <a:t>Approx 10Mb per day, 800,000 experiments/day</a:t>
            </a:r>
          </a:p>
          <a:p>
            <a:pPr lvl="2"/>
            <a:r>
              <a:rPr lang="en-US" dirty="0" smtClean="0"/>
              <a:t>As of April 2012</a:t>
            </a:r>
          </a:p>
          <a:p>
            <a:r>
              <a:rPr lang="en-US" dirty="0" smtClean="0"/>
              <a:t>Post-process to add</a:t>
            </a:r>
          </a:p>
          <a:p>
            <a:pPr lvl="1"/>
            <a:r>
              <a:rPr lang="en-US" dirty="0" smtClean="0"/>
              <a:t>Economy of registration (RIR delegated stats)</a:t>
            </a:r>
          </a:p>
          <a:p>
            <a:pPr lvl="1"/>
            <a:r>
              <a:rPr lang="en-US" dirty="0" smtClean="0"/>
              <a:t>Covering prefix  and origin-AS (bgp logs for that day)</a:t>
            </a:r>
          </a:p>
          <a:p>
            <a:r>
              <a:rPr lang="en-US" dirty="0" smtClean="0"/>
              <a:t>Combine into weekly, monthly datasets (&lt;10Mb)</a:t>
            </a:r>
          </a:p>
          <a:p>
            <a:r>
              <a:rPr lang="en-US" dirty="0" smtClean="0"/>
              <a:t>Map to publicly visible dataset forms (JSON/CSV)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finding?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finding?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38756"/>
            <a:ext cx="6350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finding?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38756"/>
            <a:ext cx="63500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809" y="3926262"/>
            <a:ext cx="52094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That</a:t>
            </a:r>
            <a:r>
              <a:rPr lang="fr-FR" dirty="0" smtClean="0"/>
              <a:t>’</a:t>
            </a:r>
            <a:r>
              <a:rPr lang="en-US" dirty="0" smtClean="0"/>
              <a:t>s just wrong..</a:t>
            </a:r>
          </a:p>
        </p:txBody>
      </p:sp>
    </p:spTree>
    <p:extLst>
      <p:ext uri="{BB962C8B-B14F-4D97-AF65-F5344CB8AC3E}">
        <p14:creationId xmlns:p14="http://schemas.microsoft.com/office/powerpoint/2010/main" val="10446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finding?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38756"/>
            <a:ext cx="63500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809" y="3926262"/>
            <a:ext cx="520940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That</a:t>
            </a:r>
            <a:r>
              <a:rPr lang="fr-FR" dirty="0" smtClean="0"/>
              <a:t>’</a:t>
            </a:r>
            <a:r>
              <a:rPr lang="en-US" dirty="0" smtClean="0"/>
              <a:t>s just wrong..</a:t>
            </a:r>
          </a:p>
          <a:p>
            <a:pPr algn="ctr"/>
            <a:r>
              <a:rPr lang="en-US" dirty="0" smtClean="0"/>
              <a:t>MY EYEBALLS ARE MELTING…</a:t>
            </a:r>
          </a:p>
          <a:p>
            <a:pPr algn="ctr"/>
            <a:r>
              <a:rPr lang="en-US" dirty="0" smtClean="0"/>
              <a:t> IS THAT GEOFF OR GEORGE?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1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finding?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38756"/>
            <a:ext cx="63500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809" y="3926262"/>
            <a:ext cx="52094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This slide never happened OK?</a:t>
            </a:r>
          </a:p>
          <a:p>
            <a:pPr algn="ctr"/>
            <a:r>
              <a:rPr lang="en-AU" dirty="0" smtClean="0"/>
              <a:t>What happens in MAT stays in 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finding?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43809" y="3926262"/>
            <a:ext cx="52094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This slide never happened OK?</a:t>
            </a:r>
          </a:p>
          <a:p>
            <a:pPr algn="ctr"/>
            <a:r>
              <a:rPr lang="en-AU" dirty="0" smtClean="0"/>
              <a:t>What happens in MAT stays in 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</a:t>
            </a:r>
            <a:r>
              <a:rPr lang="en-US" dirty="0" smtClean="0"/>
              <a:t>re we finding?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http://labs.apnic.net/ipv6_measurement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Breakdowns by ASN, Economy, Region, Organisation</a:t>
            </a:r>
          </a:p>
          <a:p>
            <a:pPr lvl="1"/>
            <a:r>
              <a:rPr lang="en-US" dirty="0" smtClean="0"/>
              <a:t>JSON and CSV datasets for every graph produced, on a stable URL</a:t>
            </a:r>
          </a:p>
          <a:p>
            <a:pPr lvl="1"/>
            <a:r>
              <a:rPr lang="en-US" dirty="0" smtClean="0"/>
              <a:t>Coming soon: single fetch of the dataset for bigtable map/reduce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125+ economies provide &gt;200 samples/interval consistently in weeklies, 150+ at monthlies.</a:t>
            </a:r>
          </a:p>
          <a:p>
            <a:pPr lvl="1"/>
            <a:r>
              <a:rPr lang="en-US" dirty="0" smtClean="0"/>
              <a:t>Law of diminishing returns as more data collected</a:t>
            </a:r>
          </a:p>
          <a:p>
            <a:pPr lvl="1"/>
            <a:r>
              <a:rPr lang="en-US" dirty="0" smtClean="0"/>
              <a:t>200 is somewhat arbitrary, but provides for 0.005 level measure if we get one-in-200 hit. </a:t>
            </a:r>
          </a:p>
          <a:p>
            <a:pPr lvl="1"/>
            <a:r>
              <a:rPr lang="en-US" dirty="0" smtClean="0"/>
              <a:t>Beyond this, data is insufficient to measure lowside IPv6 preference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 doesn’t match google!</a:t>
            </a:r>
          </a:p>
          <a:p>
            <a:pPr lvl="1"/>
            <a:r>
              <a:rPr lang="en-US" dirty="0" smtClean="0"/>
              <a:t>Yes, we differ significantly from the published google IPv6 statistics</a:t>
            </a:r>
          </a:p>
          <a:p>
            <a:pPr lvl="1"/>
            <a:r>
              <a:rPr lang="en-US" dirty="0" smtClean="0"/>
              <a:t>This is interesting! Different measures tell us different things?</a:t>
            </a:r>
          </a:p>
        </p:txBody>
      </p:sp>
    </p:spTree>
    <p:extLst>
      <p:ext uri="{BB962C8B-B14F-4D97-AF65-F5344CB8AC3E}">
        <p14:creationId xmlns:p14="http://schemas.microsoft.com/office/powerpoint/2010/main" val="42890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measure “the Internet”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 we mean when we say </a:t>
            </a:r>
          </a:p>
          <a:p>
            <a:pPr marL="457200" lvl="1" indent="0">
              <a:buNone/>
            </a:pPr>
            <a:r>
              <a:rPr lang="en-US" sz="3200" dirty="0" smtClean="0"/>
              <a:t>“we’re measuring the Internet?”</a:t>
            </a:r>
          </a:p>
          <a:p>
            <a:pPr lvl="1"/>
            <a:r>
              <a:rPr lang="en-US" dirty="0" smtClean="0"/>
              <a:t>Number of hosts</a:t>
            </a:r>
          </a:p>
          <a:p>
            <a:pPr lvl="1"/>
            <a:r>
              <a:rPr lang="en-US" dirty="0" smtClean="0"/>
              <a:t>Number of routes</a:t>
            </a:r>
          </a:p>
          <a:p>
            <a:pPr lvl="1"/>
            <a:r>
              <a:rPr lang="en-US" dirty="0" smtClean="0"/>
              <a:t>Number of active routing entities</a:t>
            </a:r>
          </a:p>
          <a:p>
            <a:pPr lvl="1"/>
            <a:r>
              <a:rPr lang="en-US" dirty="0" smtClean="0"/>
              <a:t>Number of application-events</a:t>
            </a:r>
            <a:endParaRPr lang="en-US" dirty="0"/>
          </a:p>
          <a:p>
            <a:pPr lvl="2"/>
            <a:r>
              <a:rPr lang="en-US" dirty="0" smtClean="0"/>
              <a:t>Number of voip calls</a:t>
            </a:r>
          </a:p>
          <a:p>
            <a:pPr lvl="2"/>
            <a:r>
              <a:rPr lang="en-US" dirty="0" smtClean="0"/>
              <a:t>Number of voice-over-IP in the carrier calls</a:t>
            </a:r>
          </a:p>
          <a:p>
            <a:pPr lvl="2"/>
            <a:r>
              <a:rPr lang="en-US" dirty="0" smtClean="0"/>
              <a:t>Number of streaming TV watchers</a:t>
            </a:r>
          </a:p>
          <a:p>
            <a:pPr lvl="1"/>
            <a:r>
              <a:rPr lang="en-US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323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visualization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visualization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0" y="2230270"/>
            <a:ext cx="5878401" cy="39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visualization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0" y="2230270"/>
            <a:ext cx="5878401" cy="3912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3950" y="2551301"/>
            <a:ext cx="411357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FF00"/>
                </a:solidFill>
              </a:rPr>
              <a:t>G</a:t>
            </a:r>
            <a:r>
              <a:rPr lang="en-US" sz="19900" dirty="0" smtClean="0">
                <a:solidFill>
                  <a:srgbClr val="3366FF"/>
                </a:solidFill>
              </a:rPr>
              <a:t>L</a:t>
            </a:r>
            <a:r>
              <a:rPr lang="en-US" sz="19900" dirty="0" smtClean="0">
                <a:solidFill>
                  <a:srgbClr val="FF0000"/>
                </a:solidFill>
              </a:rPr>
              <a:t>E</a:t>
            </a:r>
            <a:endParaRPr lang="en-US" sz="199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897" y="2343202"/>
            <a:ext cx="179460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</a:rPr>
              <a:t>G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visualization API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154" b="6154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118" b="-6118"/>
          <a:stretch/>
        </p:blipFill>
        <p:spPr>
          <a:xfrm>
            <a:off x="496077" y="1605600"/>
            <a:ext cx="82550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visualization API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496" b="4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5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visualization API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50" y="0"/>
            <a:ext cx="7173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world is ‘lumpy’ for IPv6 preference </a:t>
            </a:r>
          </a:p>
          <a:p>
            <a:pPr lvl="1"/>
            <a:r>
              <a:rPr lang="en-US" dirty="0" smtClean="0"/>
              <a:t>We can detect regional/economy-specific variances against world 0.3%</a:t>
            </a:r>
          </a:p>
          <a:p>
            <a:pPr lvl="1"/>
            <a:r>
              <a:rPr lang="en-US" dirty="0" smtClean="0"/>
              <a:t>France up at 4%, Japan at 1.6%, US at 0.56</a:t>
            </a:r>
          </a:p>
          <a:p>
            <a:r>
              <a:rPr lang="en-US" dirty="0" smtClean="0"/>
              <a:t>Sample sizes for OECD economies, UN regions are high enough to be statistically useful</a:t>
            </a:r>
          </a:p>
          <a:p>
            <a:pPr lvl="1"/>
            <a:r>
              <a:rPr lang="en-US" dirty="0" smtClean="0"/>
              <a:t>Emerging Internet economies more marginal</a:t>
            </a:r>
          </a:p>
          <a:p>
            <a:pPr lvl="1"/>
            <a:r>
              <a:rPr lang="en-US" dirty="0" smtClean="0"/>
              <a:t>Increased uptake would help extend coverage for iso3166, observing we’re already at 229/250 for some data, and over 100 economies for ‘good’ data volumes</a:t>
            </a:r>
          </a:p>
        </p:txBody>
      </p:sp>
    </p:spTree>
    <p:extLst>
      <p:ext uri="{BB962C8B-B14F-4D97-AF65-F5344CB8AC3E}">
        <p14:creationId xmlns:p14="http://schemas.microsoft.com/office/powerpoint/2010/main" val="27593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Take per-day BGP views (AS4608)</a:t>
            </a:r>
          </a:p>
          <a:p>
            <a:r>
              <a:rPr lang="en-US" dirty="0" smtClean="0"/>
              <a:t>Process IP stream by longest-match covering prefix, emit prefix and Origin AS</a:t>
            </a:r>
          </a:p>
          <a:p>
            <a:pPr lvl="1"/>
            <a:r>
              <a:rPr lang="en-US" dirty="0" smtClean="0"/>
              <a:t>Side benefit: (cleanroom strip end-user IPs)</a:t>
            </a:r>
          </a:p>
          <a:p>
            <a:r>
              <a:rPr lang="en-US" dirty="0" smtClean="0"/>
              <a:t>Result: per Origin-AS views of IPv6 preference</a:t>
            </a:r>
          </a:p>
          <a:p>
            <a:pPr lvl="1"/>
            <a:r>
              <a:rPr lang="en-US" dirty="0" smtClean="0"/>
              <a:t>~1500 pass the 200-minimum samples test</a:t>
            </a:r>
          </a:p>
          <a:p>
            <a:pPr lvl="2"/>
            <a:r>
              <a:rPr lang="en-US" dirty="0" smtClean="0"/>
              <a:t>Out of a population of ~5000 ASN in the IPv6 DFZ</a:t>
            </a:r>
          </a:p>
          <a:p>
            <a:pPr lvl="1"/>
            <a:r>
              <a:rPr lang="en-US" dirty="0" smtClean="0"/>
              <a:t>More data not raising more V6 ASN significantly</a:t>
            </a:r>
          </a:p>
          <a:p>
            <a:pPr lvl="2"/>
            <a:r>
              <a:rPr lang="en-US" dirty="0" smtClean="0"/>
              <a:t>Law of diminishing returns on who provides V6 to end-users at this time.</a:t>
            </a:r>
          </a:p>
          <a:p>
            <a:r>
              <a:rPr lang="en-US" dirty="0" smtClean="0"/>
              <a:t>Interesting trend in hop-overs, and which ASN used</a:t>
            </a:r>
          </a:p>
          <a:p>
            <a:pPr lvl="1"/>
            <a:r>
              <a:rPr lang="en-US" dirty="0" smtClean="0"/>
              <a:t>Signs we are detecting CGN/NAT/Economy-border filters?</a:t>
            </a:r>
          </a:p>
        </p:txBody>
      </p:sp>
    </p:spTree>
    <p:extLst>
      <p:ext uri="{BB962C8B-B14F-4D97-AF65-F5344CB8AC3E}">
        <p14:creationId xmlns:p14="http://schemas.microsoft.com/office/powerpoint/2010/main" val="13251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Penetration rate of IPv6 into the global AS economy is slow</a:t>
            </a:r>
          </a:p>
          <a:p>
            <a:r>
              <a:rPr lang="en-US" sz="2400" dirty="0" smtClean="0"/>
              <a:t>No signs of ‘game changer’  flip to IPv6 at the end-user yet</a:t>
            </a:r>
          </a:p>
          <a:p>
            <a:r>
              <a:rPr lang="en-US" sz="2400" dirty="0" smtClean="0"/>
              <a:t>Widely distributed hop-over for IPv6 being seen. </a:t>
            </a:r>
          </a:p>
          <a:p>
            <a:pPr lvl="1"/>
            <a:r>
              <a:rPr lang="en-US" sz="2000" dirty="0" smtClean="0"/>
              <a:t>due to the CPE gap ?</a:t>
            </a:r>
          </a:p>
          <a:p>
            <a:pPr lvl="1"/>
            <a:r>
              <a:rPr lang="en-US" sz="2000" dirty="0" smtClean="0"/>
              <a:t>Even IPv6 enabled ISPs have customers tunnelling over the air-gap</a:t>
            </a:r>
          </a:p>
          <a:p>
            <a:r>
              <a:rPr lang="en-US" sz="2400" dirty="0" smtClean="0"/>
              <a:t>Much more information about IPv6, global internet behaviour is in the data</a:t>
            </a:r>
          </a:p>
          <a:p>
            <a:pPr lvl="1"/>
            <a:r>
              <a:rPr lang="en-US" sz="2000" dirty="0" smtClean="0"/>
              <a:t>“watch this space” –long-term investment in measurement, ongoing.</a:t>
            </a:r>
          </a:p>
          <a:p>
            <a:pPr lvl="1"/>
            <a:r>
              <a:rPr lang="en-US" sz="2000" dirty="0" smtClean="0"/>
              <a:t>Better datasets, BigTable map/reduce</a:t>
            </a:r>
            <a:endParaRPr lang="en-US" sz="2000" dirty="0"/>
          </a:p>
          <a:p>
            <a:pPr lvl="1"/>
            <a:r>
              <a:rPr lang="en-US" sz="2000" dirty="0" smtClean="0"/>
              <a:t>Collaborations with “the usual suspects” to extend the experiment</a:t>
            </a:r>
          </a:p>
        </p:txBody>
      </p:sp>
    </p:spTree>
    <p:extLst>
      <p:ext uri="{BB962C8B-B14F-4D97-AF65-F5344CB8AC3E}">
        <p14:creationId xmlns:p14="http://schemas.microsoft.com/office/powerpoint/2010/main" val="39412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JavaScript on web pages, and Flash in advertising networks are viable tools for a broad-range, high volume data collection of simple construction</a:t>
            </a:r>
          </a:p>
          <a:p>
            <a:r>
              <a:rPr lang="en-US" dirty="0" smtClean="0"/>
              <a:t>Low cost of entry, high return on investment for measurement activity</a:t>
            </a:r>
          </a:p>
          <a:p>
            <a:r>
              <a:rPr lang="en-US" dirty="0" smtClean="0"/>
              <a:t>Many Internet-wide, unique IP Addresses are visible. 33,000 ASN (v4) to 1600 ASN (v6) visible (April 2012)</a:t>
            </a:r>
          </a:p>
          <a:p>
            <a:pPr lvl="1"/>
            <a:r>
              <a:rPr lang="en-US" dirty="0" smtClean="0"/>
              <a:t>75%+ coverage of V4, 25%+ of IPv6 ASN In DFZ</a:t>
            </a:r>
          </a:p>
          <a:p>
            <a:r>
              <a:rPr lang="en-US" dirty="0" smtClean="0"/>
              <a:t>We have a LOT more information to get out of this investment. RTT, MTU/MSS, pMTU &amp;c &amp;c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Clearly a multi-dimensional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We’re well beyond single measure</a:t>
            </a:r>
          </a:p>
          <a:p>
            <a:pPr lvl="1"/>
            <a:r>
              <a:rPr lang="en-US" dirty="0" smtClean="0"/>
              <a:t>Routing scaling for routing professionals</a:t>
            </a:r>
          </a:p>
          <a:p>
            <a:pPr lvl="1"/>
            <a:r>
              <a:rPr lang="en-US" dirty="0" smtClean="0"/>
              <a:t>Traffic volumes for peering/settlement</a:t>
            </a:r>
          </a:p>
          <a:p>
            <a:pPr lvl="1"/>
            <a:r>
              <a:rPr lang="en-US" dirty="0" smtClean="0"/>
              <a:t>Voice/data mix for telephony nuts</a:t>
            </a:r>
          </a:p>
          <a:p>
            <a:r>
              <a:rPr lang="en-US" dirty="0" smtClean="0"/>
              <a:t>Finding datasets to suit the context</a:t>
            </a:r>
          </a:p>
          <a:p>
            <a:pPr lvl="1"/>
            <a:r>
              <a:rPr lang="en-US" dirty="0" smtClean="0"/>
              <a:t>DiTL has root-DNS traffic covered</a:t>
            </a:r>
          </a:p>
          <a:p>
            <a:pPr lvl="1"/>
            <a:r>
              <a:rPr lang="en-US" dirty="0" smtClean="0"/>
              <a:t>IX captures get local traffic mix, indicative volumes</a:t>
            </a:r>
          </a:p>
          <a:p>
            <a:pPr lvl="1"/>
            <a:r>
              <a:rPr lang="en-US" dirty="0" smtClean="0"/>
              <a:t>ISPs track their own customer</a:t>
            </a:r>
          </a:p>
          <a:p>
            <a:pPr lvl="1"/>
            <a:r>
              <a:rPr lang="en-US" dirty="0" smtClean="0"/>
              <a:t>Websites track their own users</a:t>
            </a:r>
          </a:p>
          <a:p>
            <a:r>
              <a:rPr lang="en-US" dirty="0"/>
              <a:t>M</a:t>
            </a:r>
            <a:r>
              <a:rPr lang="en-US" dirty="0" smtClean="0"/>
              <a:t>uch of this is too valuable to be shared widely</a:t>
            </a:r>
          </a:p>
        </p:txBody>
      </p:sp>
    </p:spTree>
    <p:extLst>
      <p:ext uri="{BB962C8B-B14F-4D97-AF65-F5344CB8AC3E}">
        <p14:creationId xmlns:p14="http://schemas.microsoft.com/office/powerpoint/2010/main" val="38293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Thanks to RIPE NCC, Google and ISC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51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Thanks to RIPE NCC, Google and ISC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36" y="2487928"/>
            <a:ext cx="2323303" cy="41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Thanks to RIPE NCC, Google and ISC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36" y="2487928"/>
            <a:ext cx="2323303" cy="4172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2" y="3496417"/>
            <a:ext cx="2747023" cy="26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Thanks to RIPE NCC, Google and ISC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36" y="2487928"/>
            <a:ext cx="2323303" cy="4172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2" y="3496417"/>
            <a:ext cx="2747023" cy="2629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3175752"/>
            <a:ext cx="2193010" cy="34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Thanks to RIPE NCC, Google and ISC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0593" y="3386307"/>
            <a:ext cx="826808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More info, JSON/CSV data (daily updates)</a:t>
            </a:r>
          </a:p>
          <a:p>
            <a:pPr algn="ctr"/>
            <a:r>
              <a:rPr lang="en-US" sz="4000" dirty="0" smtClean="0"/>
              <a:t> </a:t>
            </a:r>
          </a:p>
          <a:p>
            <a:pPr algn="ctr"/>
            <a:r>
              <a:rPr lang="en-US" sz="3600" dirty="0" smtClean="0"/>
              <a:t>http://labs.apnic.net/ipv6-measurement/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92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5160" r="-75160"/>
          <a:stretch>
            <a:fillRect/>
          </a:stretch>
        </p:blipFill>
        <p:spPr>
          <a:xfrm>
            <a:off x="3010069" y="1600200"/>
            <a:ext cx="8229600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14" y="3044657"/>
            <a:ext cx="4542535" cy="11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2647"/>
            <a:ext cx="7772400" cy="1470025"/>
          </a:xfrm>
        </p:spPr>
        <p:txBody>
          <a:bodyPr/>
          <a:lstStyle/>
          <a:p>
            <a:r>
              <a:rPr lang="en-US" dirty="0"/>
              <a:t>Who is measuring the end user?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2647"/>
            <a:ext cx="7772400" cy="1470025"/>
          </a:xfrm>
        </p:spPr>
        <p:txBody>
          <a:bodyPr/>
          <a:lstStyle/>
          <a:p>
            <a:r>
              <a:rPr lang="en-US" dirty="0"/>
              <a:t>Who is measuring the end user?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4" y="1401990"/>
            <a:ext cx="7270857" cy="49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10823</TotalTime>
  <Words>2844</Words>
  <Application>Microsoft Macintosh PowerPoint</Application>
  <PresentationFormat>On-screen Show (4:3)</PresentationFormat>
  <Paragraphs>350</Paragraphs>
  <Slides>76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PowerPoint Presentation</vt:lpstr>
      <vt:lpstr>Measuring IPv6 with advertisements for fun and profit</vt:lpstr>
      <vt:lpstr>how to measure “the Internet”</vt:lpstr>
      <vt:lpstr>how to measure “the Internet”</vt:lpstr>
      <vt:lpstr>how to measure “the Internet”</vt:lpstr>
      <vt:lpstr>how to measure “the Internet”</vt:lpstr>
      <vt:lpstr>Clearly a multi-dimensional problem</vt:lpstr>
      <vt:lpstr>Who is measuring the end user? </vt:lpstr>
      <vt:lpstr>Who is measuring the end user? </vt:lpstr>
      <vt:lpstr>Measuring the end user for IPv6 readiness</vt:lpstr>
      <vt:lpstr>JavaScript</vt:lpstr>
      <vt:lpstr>Anatomy of a web page fetch (1990s)</vt:lpstr>
      <vt:lpstr>Anatomy of a web page fetch (1990s)</vt:lpstr>
      <vt:lpstr>Anatomy of a web page fetch (1990s)</vt:lpstr>
      <vt:lpstr>Anatomy of a web page fetch (2010s)</vt:lpstr>
      <vt:lpstr>Anatomy of a web page fetch (2010s)</vt:lpstr>
      <vt:lpstr>Anatomy of a web page fetch (2010s)</vt:lpstr>
      <vt:lpstr>HTTP/HTML ain’t what it used to be</vt:lpstr>
      <vt:lpstr>Anatomy of a JavaScript measurement</vt:lpstr>
      <vt:lpstr>Anatomy of a JavaScript measurement</vt:lpstr>
      <vt:lpstr>Anatomy of a JavaScript measurement</vt:lpstr>
      <vt:lpstr>What do we get</vt:lpstr>
      <vt:lpstr>What do we get</vt:lpstr>
      <vt:lpstr>What do we get</vt:lpstr>
      <vt:lpstr>Cross-collating the data</vt:lpstr>
      <vt:lpstr>Post-test processing</vt:lpstr>
      <vt:lpstr>What do we get?</vt:lpstr>
      <vt:lpstr>Solutions</vt:lpstr>
      <vt:lpstr>…buy the impressions</vt:lpstr>
      <vt:lpstr>…buy the impressions</vt:lpstr>
      <vt:lpstr>…buy the impressions</vt:lpstr>
      <vt:lpstr>…buy the impressions</vt:lpstr>
      <vt:lpstr>From JavaScript to flash</vt:lpstr>
      <vt:lpstr>Minor Problems</vt:lpstr>
      <vt:lpstr>Minor Problems</vt:lpstr>
      <vt:lpstr>Minor Problems</vt:lpstr>
      <vt:lpstr>Minor Problems</vt:lpstr>
      <vt:lpstr>Placement</vt:lpstr>
      <vt:lpstr>Unique IPS?</vt:lpstr>
      <vt:lpstr>Lots of Unique IP’S</vt:lpstr>
      <vt:lpstr>Lots of Unique IP’S</vt:lpstr>
      <vt:lpstr>Lots of Unique IP’S</vt:lpstr>
      <vt:lpstr>Lots of Unique IP’S</vt:lpstr>
      <vt:lpstr>How do the adwords people know we haven’t seen the IP addresses before?</vt:lpstr>
      <vt:lpstr>THEY ASK GOOGLE</vt:lpstr>
      <vt:lpstr>ASN Coverage</vt:lpstr>
      <vt:lpstr>IPv4 ASN Coverage by time</vt:lpstr>
      <vt:lpstr>IPv6 ASN Coverage by time</vt:lpstr>
      <vt:lpstr>AS Range by time</vt:lpstr>
      <vt:lpstr>AS Range is Representative</vt:lpstr>
      <vt:lpstr>RTT</vt:lpstr>
      <vt:lpstr>Dealing with the data</vt:lpstr>
      <vt:lpstr>What are we finding?</vt:lpstr>
      <vt:lpstr>What are we finding?</vt:lpstr>
      <vt:lpstr>What are we finding?</vt:lpstr>
      <vt:lpstr>What are we finding?</vt:lpstr>
      <vt:lpstr>What are we finding?</vt:lpstr>
      <vt:lpstr>What are we finding?</vt:lpstr>
      <vt:lpstr>What are we finding?</vt:lpstr>
      <vt:lpstr>Google visualization API</vt:lpstr>
      <vt:lpstr>Google visualization API</vt:lpstr>
      <vt:lpstr>Google visualization API</vt:lpstr>
      <vt:lpstr>Google visualization API</vt:lpstr>
      <vt:lpstr>Google visualization API</vt:lpstr>
      <vt:lpstr>Google visualization API</vt:lpstr>
      <vt:lpstr>Observations</vt:lpstr>
      <vt:lpstr>AS views</vt:lpstr>
      <vt:lpstr>IPv6 measurement</vt:lpstr>
      <vt:lpstr>Conclusions</vt:lpstr>
      <vt:lpstr>Acknowledgements</vt:lpstr>
      <vt:lpstr>Acknowledgements</vt:lpstr>
      <vt:lpstr>Acknowledgements</vt:lpstr>
      <vt:lpstr>Acknowledgements</vt:lpstr>
      <vt:lpstr>Acknowledgements</vt:lpstr>
      <vt:lpstr>?</vt:lpstr>
      <vt:lpstr>PowerPoint Presentation</vt:lpstr>
    </vt:vector>
  </TitlesOfParts>
  <Company>APNIC P/L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IPv6 with advertisements for fun and profit</dc:title>
  <dc:creator>George Michaelson</dc:creator>
  <cp:lastModifiedBy>George Michaelson</cp:lastModifiedBy>
  <cp:revision>80</cp:revision>
  <dcterms:created xsi:type="dcterms:W3CDTF">2012-01-30T00:05:33Z</dcterms:created>
  <dcterms:modified xsi:type="dcterms:W3CDTF">2012-12-03T02:02:15Z</dcterms:modified>
</cp:coreProperties>
</file>