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8"/>
  </p:notesMasterIdLst>
  <p:sldIdLst>
    <p:sldId id="273" r:id="rId2"/>
    <p:sldId id="274" r:id="rId3"/>
    <p:sldId id="324" r:id="rId4"/>
    <p:sldId id="276" r:id="rId5"/>
    <p:sldId id="325" r:id="rId6"/>
    <p:sldId id="278" r:id="rId7"/>
    <p:sldId id="326" r:id="rId8"/>
    <p:sldId id="287" r:id="rId9"/>
    <p:sldId id="289" r:id="rId10"/>
    <p:sldId id="297" r:id="rId11"/>
    <p:sldId id="298" r:id="rId12"/>
    <p:sldId id="299" r:id="rId13"/>
    <p:sldId id="300" r:id="rId14"/>
    <p:sldId id="302" r:id="rId15"/>
    <p:sldId id="315" r:id="rId16"/>
    <p:sldId id="316" r:id="rId17"/>
    <p:sldId id="318" r:id="rId18"/>
    <p:sldId id="317" r:id="rId19"/>
    <p:sldId id="319" r:id="rId20"/>
    <p:sldId id="320" r:id="rId21"/>
    <p:sldId id="321" r:id="rId22"/>
    <p:sldId id="311" r:id="rId23"/>
    <p:sldId id="312" r:id="rId24"/>
    <p:sldId id="327" r:id="rId25"/>
    <p:sldId id="279" r:id="rId26"/>
    <p:sldId id="31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69" autoAdjust="0"/>
  </p:normalViewPr>
  <p:slideViewPr>
    <p:cSldViewPr>
      <p:cViewPr varScale="1">
        <p:scale>
          <a:sx n="103" d="100"/>
          <a:sy n="103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3/12/12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NIC 34_PPT template_cover_ 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47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4" name="Picture 3" descr="APNIC 34_Powerpoint templat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9669"/>
            <a:ext cx="9144000" cy="5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701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RPKI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Michaelson</a:t>
            </a:r>
          </a:p>
          <a:p>
            <a:r>
              <a:rPr lang="en-US" dirty="0" err="1" smtClean="0"/>
              <a:t>ggm@apnic.net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8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s_00_resourcemenu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7" r="-5118" b="9375"/>
          <a:stretch/>
        </p:blipFill>
        <p:spPr>
          <a:xfrm>
            <a:off x="401016" y="300808"/>
            <a:ext cx="8285784" cy="5815617"/>
          </a:xfrm>
        </p:spPr>
      </p:pic>
    </p:spTree>
    <p:extLst>
      <p:ext uri="{BB962C8B-B14F-4D97-AF65-F5344CB8AC3E}">
        <p14:creationId xmlns:p14="http://schemas.microsoft.com/office/powerpoint/2010/main" val="66884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gs_01_blankpag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16" t="11083" r="-18624" b="7217"/>
          <a:stretch/>
        </p:blipFill>
        <p:spPr>
          <a:xfrm>
            <a:off x="601524" y="952559"/>
            <a:ext cx="8085275" cy="5297560"/>
          </a:xfrm>
        </p:spPr>
      </p:pic>
    </p:spTree>
    <p:extLst>
      <p:ext uri="{BB962C8B-B14F-4D97-AF65-F5344CB8AC3E}">
        <p14:creationId xmlns:p14="http://schemas.microsoft.com/office/powerpoint/2010/main" val="413075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s_02_text_downloa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11" t="9106" r="-26747" b="7177"/>
          <a:stretch/>
        </p:blipFill>
        <p:spPr>
          <a:xfrm>
            <a:off x="250634" y="852288"/>
            <a:ext cx="8425821" cy="5531521"/>
          </a:xfrm>
        </p:spPr>
      </p:pic>
    </p:spTree>
    <p:extLst>
      <p:ext uri="{BB962C8B-B14F-4D97-AF65-F5344CB8AC3E}">
        <p14:creationId xmlns:p14="http://schemas.microsoft.com/office/powerpoint/2010/main" val="301068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gs_03_download_fil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4" r="-8404"/>
          <a:stretch/>
        </p:blipFill>
        <p:spPr>
          <a:xfrm>
            <a:off x="334180" y="685174"/>
            <a:ext cx="8352620" cy="5815618"/>
          </a:xfrm>
        </p:spPr>
      </p:pic>
    </p:spTree>
    <p:extLst>
      <p:ext uri="{BB962C8B-B14F-4D97-AF65-F5344CB8AC3E}">
        <p14:creationId xmlns:p14="http://schemas.microsoft.com/office/powerpoint/2010/main" val="302147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s_05_emai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03" b="-14103"/>
          <a:stretch/>
        </p:blipFill>
        <p:spPr>
          <a:xfrm>
            <a:off x="267344" y="417790"/>
            <a:ext cx="8553128" cy="6149848"/>
          </a:xfrm>
        </p:spPr>
      </p:pic>
    </p:spTree>
    <p:extLst>
      <p:ext uri="{BB962C8B-B14F-4D97-AF65-F5344CB8AC3E}">
        <p14:creationId xmlns:p14="http://schemas.microsoft.com/office/powerpoint/2010/main" val="364439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vt_00_star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307" b="33740"/>
          <a:stretch/>
        </p:blipFill>
        <p:spPr>
          <a:xfrm>
            <a:off x="618690" y="334683"/>
            <a:ext cx="7913750" cy="5974637"/>
          </a:xfrm>
        </p:spPr>
      </p:pic>
    </p:spTree>
    <p:extLst>
      <p:ext uri="{BB962C8B-B14F-4D97-AF65-F5344CB8AC3E}">
        <p14:creationId xmlns:p14="http://schemas.microsoft.com/office/powerpoint/2010/main" val="155593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svt_01_non-rta_uploa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-4079" r="1" b="39165"/>
          <a:stretch/>
        </p:blipFill>
        <p:spPr>
          <a:xfrm>
            <a:off x="611560" y="-27384"/>
            <a:ext cx="8011914" cy="5910592"/>
          </a:xfrm>
        </p:spPr>
      </p:pic>
    </p:spTree>
    <p:extLst>
      <p:ext uri="{BB962C8B-B14F-4D97-AF65-F5344CB8AC3E}">
        <p14:creationId xmlns:p14="http://schemas.microsoft.com/office/powerpoint/2010/main" val="255537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t_02_non-rta_resul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t="-473" r="-862" b="39458"/>
          <a:stretch/>
        </p:blipFill>
        <p:spPr>
          <a:xfrm>
            <a:off x="611560" y="332656"/>
            <a:ext cx="7984116" cy="5470120"/>
          </a:xfrm>
        </p:spPr>
      </p:pic>
    </p:spTree>
    <p:extLst>
      <p:ext uri="{BB962C8B-B14F-4D97-AF65-F5344CB8AC3E}">
        <p14:creationId xmlns:p14="http://schemas.microsoft.com/office/powerpoint/2010/main" val="344121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t_03_bad-resources_uploa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t="-386" r="1" b="34470"/>
          <a:stretch/>
        </p:blipFill>
        <p:spPr>
          <a:xfrm>
            <a:off x="610933" y="332656"/>
            <a:ext cx="7921507" cy="5909406"/>
          </a:xfrm>
        </p:spPr>
      </p:pic>
    </p:spTree>
    <p:extLst>
      <p:ext uri="{BB962C8B-B14F-4D97-AF65-F5344CB8AC3E}">
        <p14:creationId xmlns:p14="http://schemas.microsoft.com/office/powerpoint/2010/main" val="169094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t_04_bad-resources_resul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1" r="525" b="39164"/>
          <a:stretch/>
        </p:blipFill>
        <p:spPr>
          <a:xfrm>
            <a:off x="611560" y="404664"/>
            <a:ext cx="7807906" cy="5454041"/>
          </a:xfrm>
        </p:spPr>
      </p:pic>
    </p:spTree>
    <p:extLst>
      <p:ext uri="{BB962C8B-B14F-4D97-AF65-F5344CB8AC3E}">
        <p14:creationId xmlns:p14="http://schemas.microsoft.com/office/powerpoint/2010/main" val="407454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service since Jan 2009</a:t>
            </a:r>
          </a:p>
          <a:p>
            <a:r>
              <a:rPr lang="en-US" sz="3600" dirty="0" smtClean="0"/>
              <a:t>Two level service </a:t>
            </a:r>
            <a:r>
              <a:rPr lang="en-US" sz="3200" dirty="0"/>
              <a:t>a</a:t>
            </a:r>
            <a:r>
              <a:rPr lang="en-US" sz="3200" dirty="0" smtClean="0"/>
              <a:t>ccessed via </a:t>
            </a:r>
            <a:r>
              <a:rPr lang="en-US" sz="3200" dirty="0" err="1" smtClean="0"/>
              <a:t>myAPNIC</a:t>
            </a:r>
            <a:endParaRPr lang="en-US" sz="3200" dirty="0" smtClean="0"/>
          </a:p>
          <a:p>
            <a:pPr lvl="1"/>
            <a:r>
              <a:rPr lang="en-US" sz="2800" dirty="0" smtClean="0"/>
              <a:t>APNIC certifies members holdings</a:t>
            </a:r>
          </a:p>
          <a:p>
            <a:pPr lvl="1"/>
            <a:r>
              <a:rPr lang="en-US" sz="2800" dirty="0" smtClean="0"/>
              <a:t>Members can certify their allocations through hosted service interface</a:t>
            </a:r>
          </a:p>
        </p:txBody>
      </p:sp>
    </p:spTree>
    <p:extLst>
      <p:ext uri="{BB962C8B-B14F-4D97-AF65-F5344CB8AC3E}">
        <p14:creationId xmlns:p14="http://schemas.microsoft.com/office/powerpoint/2010/main" val="79340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t_05_detached_uploa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" b="39355"/>
          <a:stretch/>
        </p:blipFill>
        <p:spPr>
          <a:xfrm>
            <a:off x="611560" y="404664"/>
            <a:ext cx="7884160" cy="5465571"/>
          </a:xfrm>
        </p:spPr>
      </p:pic>
    </p:spTree>
    <p:extLst>
      <p:ext uri="{BB962C8B-B14F-4D97-AF65-F5344CB8AC3E}">
        <p14:creationId xmlns:p14="http://schemas.microsoft.com/office/powerpoint/2010/main" val="100587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t_06_detached_resul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" b="39432"/>
          <a:stretch/>
        </p:blipFill>
        <p:spPr>
          <a:xfrm>
            <a:off x="576272" y="548680"/>
            <a:ext cx="7884160" cy="5386676"/>
          </a:xfrm>
        </p:spPr>
      </p:pic>
    </p:spTree>
    <p:extLst>
      <p:ext uri="{BB962C8B-B14F-4D97-AF65-F5344CB8AC3E}">
        <p14:creationId xmlns:p14="http://schemas.microsoft.com/office/powerpoint/2010/main" val="68647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vt_09_embedded_downloa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8" b="16189"/>
          <a:stretch/>
        </p:blipFill>
        <p:spPr>
          <a:xfrm>
            <a:off x="457200" y="484636"/>
            <a:ext cx="8229600" cy="5641528"/>
          </a:xfrm>
        </p:spPr>
      </p:pic>
    </p:spTree>
    <p:extLst>
      <p:ext uri="{BB962C8B-B14F-4D97-AF65-F5344CB8AC3E}">
        <p14:creationId xmlns:p14="http://schemas.microsoft.com/office/powerpoint/2010/main" val="79810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t_10_embedded_fi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3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121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Public </a:t>
            </a:r>
            <a:r>
              <a:rPr lang="en-US" dirty="0"/>
              <a:t>Up-Down Protocol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Complements existing </a:t>
            </a:r>
            <a:r>
              <a:rPr lang="en-US" sz="3200" dirty="0" err="1" smtClean="0"/>
              <a:t>myAPNIC</a:t>
            </a:r>
            <a:r>
              <a:rPr lang="en-US" sz="3200" dirty="0" smtClean="0"/>
              <a:t> hosted services</a:t>
            </a:r>
          </a:p>
          <a:p>
            <a:r>
              <a:rPr lang="en-US" sz="3200" dirty="0" smtClean="0"/>
              <a:t>Allows for NIR and LIR sub-delegated RPKI services</a:t>
            </a:r>
          </a:p>
          <a:p>
            <a:r>
              <a:rPr lang="en-US" sz="3200" dirty="0" smtClean="0"/>
              <a:t>Currently designing Up-Down enrollment procedures and credential exchange</a:t>
            </a:r>
          </a:p>
          <a:p>
            <a:r>
              <a:rPr lang="en-US" sz="3200" dirty="0" smtClean="0"/>
              <a:t>End Q4 deliverable</a:t>
            </a:r>
          </a:p>
        </p:txBody>
      </p:sp>
    </p:spTree>
    <p:extLst>
      <p:ext uri="{BB962C8B-B14F-4D97-AF65-F5344CB8AC3E}">
        <p14:creationId xmlns:p14="http://schemas.microsoft.com/office/powerpoint/2010/main" val="1891391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to NIR Resource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RPKI reflects resource allocation hierarchy</a:t>
            </a:r>
          </a:p>
          <a:p>
            <a:pPr lvl="1"/>
            <a:r>
              <a:rPr lang="en-US" sz="2400" dirty="0" smtClean="0"/>
              <a:t>Support for NIR Resource CA therefore follows allocation hierarchy</a:t>
            </a:r>
          </a:p>
          <a:p>
            <a:r>
              <a:rPr lang="en-US" sz="3200" dirty="0" smtClean="0"/>
              <a:t>APNIC cannot sign what it doesn’t know</a:t>
            </a:r>
          </a:p>
          <a:p>
            <a:pPr lvl="1"/>
            <a:r>
              <a:rPr lang="en-US" sz="2400" dirty="0" smtClean="0"/>
              <a:t>APNIC RPKI CA signs the state of registry</a:t>
            </a:r>
          </a:p>
          <a:p>
            <a:pPr lvl="1"/>
            <a:r>
              <a:rPr lang="en-US" sz="2400" dirty="0" smtClean="0"/>
              <a:t>APNIC supplies RPKI services over Up-Down Protocol </a:t>
            </a:r>
          </a:p>
          <a:p>
            <a:r>
              <a:rPr lang="en-US" sz="3200" dirty="0" smtClean="0"/>
              <a:t>Certification Practice requires APNIC issue RPKI certificates to NIR</a:t>
            </a:r>
          </a:p>
          <a:p>
            <a:pPr lvl="1"/>
            <a:r>
              <a:rPr lang="en-US" sz="2400" dirty="0" smtClean="0"/>
              <a:t>NIR operates RPKI services reflecting NIR registry state</a:t>
            </a:r>
          </a:p>
        </p:txBody>
      </p:sp>
    </p:spTree>
    <p:extLst>
      <p:ext uri="{BB962C8B-B14F-4D97-AF65-F5344CB8AC3E}">
        <p14:creationId xmlns:p14="http://schemas.microsoft.com/office/powerpoint/2010/main" val="21468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NIR Operational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NIR operates an RPKI engine instance</a:t>
            </a:r>
          </a:p>
          <a:p>
            <a:r>
              <a:rPr lang="en-US" smtClean="0"/>
              <a:t>Interface with APNIC via public Up-Down port</a:t>
            </a:r>
          </a:p>
          <a:p>
            <a:r>
              <a:rPr lang="en-US" smtClean="0"/>
              <a:t>NIR issued RPKI certificates align to NIR resource registry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4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APNIC RPKI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856984" cy="45651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Generate CA Certificates covering allocated resources</a:t>
            </a:r>
          </a:p>
          <a:p>
            <a:r>
              <a:rPr lang="en-US" sz="3200" dirty="0" smtClean="0"/>
              <a:t>Manage resource pools and datasets</a:t>
            </a:r>
          </a:p>
          <a:p>
            <a:r>
              <a:rPr lang="en-US" sz="3200" dirty="0" smtClean="0"/>
              <a:t>Generate Routing Authority Attestations (ROA)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580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Trust Anchor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ROA management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General Signer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Public Up-Down Protocol interface</a:t>
            </a:r>
          </a:p>
        </p:txBody>
      </p:sp>
    </p:spTree>
    <p:extLst>
      <p:ext uri="{BB962C8B-B14F-4D97-AF65-F5344CB8AC3E}">
        <p14:creationId xmlns:p14="http://schemas.microsoft.com/office/powerpoint/2010/main" val="116720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Trust Anchor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Split single APNIC TA to multi-component TA</a:t>
            </a:r>
          </a:p>
          <a:p>
            <a:pPr lvl="1"/>
            <a:r>
              <a:rPr lang="en-US" sz="2400" dirty="0" smtClean="0"/>
              <a:t>Reflect IANA and ERX resource origin</a:t>
            </a:r>
          </a:p>
          <a:p>
            <a:pPr lvl="1"/>
            <a:r>
              <a:rPr lang="en-US" sz="2400" dirty="0" smtClean="0"/>
              <a:t>Compatible with ongoing work on Global TA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isruption </a:t>
            </a:r>
            <a:r>
              <a:rPr lang="en-US" sz="2800" dirty="0"/>
              <a:t>to existing deployed </a:t>
            </a:r>
            <a:r>
              <a:rPr lang="en-US" sz="2800" dirty="0" smtClean="0"/>
              <a:t>service will be minimal due to sparse ERX holdings in APNIC region</a:t>
            </a:r>
          </a:p>
          <a:p>
            <a:r>
              <a:rPr lang="en-US" sz="2800" dirty="0" smtClean="0"/>
              <a:t>TA transition in place by Q4</a:t>
            </a:r>
          </a:p>
        </p:txBody>
      </p:sp>
    </p:spTree>
    <p:extLst>
      <p:ext uri="{BB962C8B-B14F-4D97-AF65-F5344CB8AC3E}">
        <p14:creationId xmlns:p14="http://schemas.microsoft.com/office/powerpoint/2010/main" val="402756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ROA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User defined </a:t>
            </a:r>
            <a:r>
              <a:rPr lang="en-US" sz="4000" dirty="0" err="1" smtClean="0"/>
              <a:t>MaxLength</a:t>
            </a:r>
            <a:r>
              <a:rPr lang="en-US" sz="4000" dirty="0" smtClean="0"/>
              <a:t> parameter for ROA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/>
              <a:t>Previously fixed-length in UI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No back-end changes</a:t>
            </a:r>
          </a:p>
        </p:txBody>
      </p:sp>
    </p:spTree>
    <p:extLst>
      <p:ext uri="{BB962C8B-B14F-4D97-AF65-F5344CB8AC3E}">
        <p14:creationId xmlns:p14="http://schemas.microsoft.com/office/powerpoint/2010/main" val="79035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General 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“Resource Tagged Attestations” </a:t>
            </a:r>
          </a:p>
          <a:p>
            <a:pPr lvl="1"/>
            <a:r>
              <a:rPr lang="en-US" sz="2800" dirty="0" smtClean="0"/>
              <a:t>Ability to sign files with RPKI digital signatures</a:t>
            </a:r>
          </a:p>
          <a:p>
            <a:pPr lvl="1"/>
            <a:r>
              <a:rPr lang="en-US" sz="2800" dirty="0" smtClean="0"/>
              <a:t>Useful for Resource Transfers, Customer Provisioning, general attestations about addresses</a:t>
            </a:r>
          </a:p>
          <a:p>
            <a:pPr lvl="1"/>
            <a:r>
              <a:rPr lang="en-US" sz="2800" dirty="0" smtClean="0"/>
              <a:t>CMS based objects</a:t>
            </a:r>
          </a:p>
          <a:p>
            <a:pPr lvl="1"/>
            <a:r>
              <a:rPr lang="en-US" sz="2800" dirty="0" smtClean="0"/>
              <a:t>multiple key signing supported</a:t>
            </a:r>
          </a:p>
          <a:p>
            <a:pPr lvl="1"/>
            <a:r>
              <a:rPr lang="en-US" sz="2800" dirty="0" smtClean="0"/>
              <a:t>Validity dates</a:t>
            </a:r>
          </a:p>
        </p:txBody>
      </p:sp>
    </p:spTree>
    <p:extLst>
      <p:ext uri="{BB962C8B-B14F-4D97-AF65-F5344CB8AC3E}">
        <p14:creationId xmlns:p14="http://schemas.microsoft.com/office/powerpoint/2010/main" val="54992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Signer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RFC3779 encodes Internet Number Resources as critical extensions into public-key certificates</a:t>
            </a:r>
          </a:p>
          <a:p>
            <a:pPr lvl="1"/>
            <a:r>
              <a:rPr lang="en-US" sz="2800" dirty="0" smtClean="0"/>
              <a:t>This is a (cryptographically) strong mechanism</a:t>
            </a:r>
          </a:p>
          <a:p>
            <a:r>
              <a:rPr lang="en-US" sz="2800" dirty="0" smtClean="0"/>
              <a:t>We now have a mechanism to make strong, testable attestations about Internet Number Resources.</a:t>
            </a:r>
          </a:p>
        </p:txBody>
      </p:sp>
    </p:spTree>
    <p:extLst>
      <p:ext uri="{BB962C8B-B14F-4D97-AF65-F5344CB8AC3E}">
        <p14:creationId xmlns:p14="http://schemas.microsoft.com/office/powerpoint/2010/main" val="190493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i="1" dirty="0" smtClean="0"/>
              <a:t>“please can you add a static route for 192.0.200.0/24 to my service,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signed, owner of 192.0.200.0/24”</a:t>
            </a:r>
          </a:p>
          <a:p>
            <a:pPr marL="0" indent="0">
              <a:buNone/>
            </a:pPr>
            <a:endParaRPr lang="en-US" i="1" dirty="0" smtClean="0"/>
          </a:p>
          <a:p>
            <a:pPr lvl="1"/>
            <a:r>
              <a:rPr lang="en-US" sz="2800" dirty="0" smtClean="0"/>
              <a:t>ISP can now verify request comes from delegate for the prefix</a:t>
            </a:r>
          </a:p>
          <a:p>
            <a:pPr marL="266700" lvl="1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“Dear broker, as the current holder of 192.0.200.0/24 please list this block as available for transfer,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600" dirty="0" smtClean="0"/>
              <a:t>signed, </a:t>
            </a:r>
            <a:r>
              <a:rPr lang="en-US" sz="2600" i="1" dirty="0" smtClean="0"/>
              <a:t>the soon-to-be ex-owner of 192.0.200.0/24</a:t>
            </a:r>
            <a:r>
              <a:rPr lang="en-US" sz="2600" dirty="0" smtClean="0"/>
              <a:t>”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sz="2800" dirty="0" smtClean="0"/>
              <a:t>Broker can now validate this listing request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900</TotalTime>
  <Words>360</Words>
  <Application>Microsoft Macintosh PowerPoint</Application>
  <PresentationFormat>On-screen Show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APNIC33PowerPointTemplateFinal</vt:lpstr>
      <vt:lpstr>APNIC RPKI Report</vt:lpstr>
      <vt:lpstr>Current Status</vt:lpstr>
      <vt:lpstr>Current APNIC RPKI Service</vt:lpstr>
      <vt:lpstr>Current Activity</vt:lpstr>
      <vt:lpstr>1. Trust Anchor Management</vt:lpstr>
      <vt:lpstr>2. ROA Management</vt:lpstr>
      <vt:lpstr>3. General Signer</vt:lpstr>
      <vt:lpstr>General Signer Motivation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Public Up-Down Protocol interface</vt:lpstr>
      <vt:lpstr>Interfacing to NIR Resource CA</vt:lpstr>
      <vt:lpstr>NIR Operational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George Michaelson</cp:lastModifiedBy>
  <cp:revision>65</cp:revision>
  <dcterms:created xsi:type="dcterms:W3CDTF">2011-12-06T02:23:30Z</dcterms:created>
  <dcterms:modified xsi:type="dcterms:W3CDTF">2012-12-03T02:44:33Z</dcterms:modified>
</cp:coreProperties>
</file>