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handoutMasterIdLst>
    <p:handoutMasterId r:id="rId60"/>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307" r:id="rId34"/>
    <p:sldId id="308" r:id="rId35"/>
    <p:sldId id="309" r:id="rId36"/>
    <p:sldId id="290" r:id="rId37"/>
    <p:sldId id="291" r:id="rId38"/>
    <p:sldId id="292" r:id="rId39"/>
    <p:sldId id="293" r:id="rId40"/>
    <p:sldId id="294" r:id="rId41"/>
    <p:sldId id="295" r:id="rId42"/>
    <p:sldId id="296" r:id="rId43"/>
    <p:sldId id="297" r:id="rId44"/>
    <p:sldId id="310" r:id="rId45"/>
    <p:sldId id="311" r:id="rId46"/>
    <p:sldId id="312" r:id="rId47"/>
    <p:sldId id="314" r:id="rId48"/>
    <p:sldId id="298" r:id="rId49"/>
    <p:sldId id="299" r:id="rId50"/>
    <p:sldId id="300" r:id="rId51"/>
    <p:sldId id="301" r:id="rId52"/>
    <p:sldId id="302" r:id="rId53"/>
    <p:sldId id="303" r:id="rId54"/>
    <p:sldId id="304" r:id="rId55"/>
    <p:sldId id="305" r:id="rId56"/>
    <p:sldId id="313" r:id="rId57"/>
    <p:sldId id="306" r:id="rId5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118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E7956CF-4255-1E41-952E-3522DE455183}" type="datetime1">
              <a:rPr lang="en-US"/>
              <a:pPr>
                <a:defRPr/>
              </a:pPr>
              <a:t>24/08/11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EBBD707-7863-434F-8114-956427BD5ABA}" type="slidenum">
              <a:rPr lang="en-US"/>
              <a:pPr>
                <a:defRPr/>
              </a:pPr>
              <a:t>‹#›</a:t>
            </a:fld>
            <a:endParaRPr lang="en-US"/>
          </a:p>
        </p:txBody>
      </p:sp>
    </p:spTree>
    <p:extLst>
      <p:ext uri="{BB962C8B-B14F-4D97-AF65-F5344CB8AC3E}">
        <p14:creationId xmlns:p14="http://schemas.microsoft.com/office/powerpoint/2010/main" val="30882616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3B3BDD9-E6C5-C749-AE2F-6EA2D98E67BD}" type="datetime1">
              <a:rPr lang="en-US"/>
              <a:pPr>
                <a:defRPr/>
              </a:pPr>
              <a:t>24/08/11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77ACE3F-D7B2-E443-8D8D-F037A4A0241D}" type="slidenum">
              <a:rPr lang="en-US"/>
              <a:pPr>
                <a:defRPr/>
              </a:pPr>
              <a:t>‹#›</a:t>
            </a:fld>
            <a:endParaRPr lang="en-US"/>
          </a:p>
        </p:txBody>
      </p:sp>
    </p:spTree>
    <p:extLst>
      <p:ext uri="{BB962C8B-B14F-4D97-AF65-F5344CB8AC3E}">
        <p14:creationId xmlns:p14="http://schemas.microsoft.com/office/powerpoint/2010/main" val="32464255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Tree>
    <p:extLst>
      <p:ext uri="{BB962C8B-B14F-4D97-AF65-F5344CB8AC3E}">
        <p14:creationId xmlns:p14="http://schemas.microsoft.com/office/powerpoint/2010/main" val="107307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3017" y="274638"/>
            <a:ext cx="8617966" cy="1143000"/>
          </a:xfrm>
        </p:spPr>
        <p:txBody>
          <a:bodyPr/>
          <a:lstStyle/>
          <a:p>
            <a:r>
              <a:rPr lang="en-AU" smtClean="0"/>
              <a:t>Click to edit Master title style</a:t>
            </a:r>
            <a:endParaRPr lang="en-US"/>
          </a:p>
        </p:txBody>
      </p:sp>
      <p:sp>
        <p:nvSpPr>
          <p:cNvPr id="3" name="Content Placeholder 2"/>
          <p:cNvSpPr>
            <a:spLocks noGrp="1"/>
          </p:cNvSpPr>
          <p:nvPr>
            <p:ph idx="1"/>
          </p:nvPr>
        </p:nvSpPr>
        <p:spPr>
          <a:xfrm>
            <a:off x="263017" y="1535320"/>
            <a:ext cx="8617966" cy="4660693"/>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Slide Number Placeholder 5"/>
          <p:cNvSpPr>
            <a:spLocks noGrp="1"/>
          </p:cNvSpPr>
          <p:nvPr>
            <p:ph type="sldNum" sz="quarter" idx="10"/>
          </p:nvPr>
        </p:nvSpPr>
        <p:spPr>
          <a:xfrm>
            <a:off x="7010400" y="6538913"/>
            <a:ext cx="2133600" cy="365125"/>
          </a:xfrm>
        </p:spPr>
        <p:txBody>
          <a:bodyPr/>
          <a:lstStyle>
            <a:lvl1pPr>
              <a:defRPr smtClean="0"/>
            </a:lvl1pPr>
          </a:lstStyle>
          <a:p>
            <a:pPr>
              <a:defRPr/>
            </a:pPr>
            <a:fld id="{DBB1F61E-D2C3-F043-9C6D-07E847FEE88A}" type="slidenum">
              <a:rPr lang="en-US"/>
              <a:pPr>
                <a:defRPr/>
              </a:pPr>
              <a:t>‹#›</a:t>
            </a:fld>
            <a:endParaRPr lang="en-US"/>
          </a:p>
        </p:txBody>
      </p:sp>
    </p:spTree>
    <p:extLst>
      <p:ext uri="{BB962C8B-B14F-4D97-AF65-F5344CB8AC3E}">
        <p14:creationId xmlns:p14="http://schemas.microsoft.com/office/powerpoint/2010/main" val="9454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Slide Number Placeholder 5"/>
          <p:cNvSpPr>
            <a:spLocks noGrp="1"/>
          </p:cNvSpPr>
          <p:nvPr>
            <p:ph type="sldNum" sz="quarter" idx="10"/>
          </p:nvPr>
        </p:nvSpPr>
        <p:spPr>
          <a:xfrm>
            <a:off x="7010400" y="6538913"/>
            <a:ext cx="2133600" cy="365125"/>
          </a:xfrm>
        </p:spPr>
        <p:txBody>
          <a:bodyPr/>
          <a:lstStyle>
            <a:lvl1pPr>
              <a:defRPr smtClean="0"/>
            </a:lvl1pPr>
          </a:lstStyle>
          <a:p>
            <a:pPr>
              <a:defRPr/>
            </a:pPr>
            <a:fld id="{C5C890CA-04A5-F249-9E4B-67186B64C6BE}" type="slidenum">
              <a:rPr lang="en-US"/>
              <a:pPr>
                <a:defRPr/>
              </a:pPr>
              <a:t>‹#›</a:t>
            </a:fld>
            <a:endParaRPr lang="en-US"/>
          </a:p>
        </p:txBody>
      </p:sp>
    </p:spTree>
    <p:extLst>
      <p:ext uri="{BB962C8B-B14F-4D97-AF65-F5344CB8AC3E}">
        <p14:creationId xmlns:p14="http://schemas.microsoft.com/office/powerpoint/2010/main" val="3125232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7010400" y="6538913"/>
            <a:ext cx="2133600" cy="365125"/>
          </a:xfrm>
        </p:spPr>
        <p:txBody>
          <a:bodyPr/>
          <a:lstStyle>
            <a:lvl1pPr>
              <a:defRPr smtClean="0"/>
            </a:lvl1pPr>
          </a:lstStyle>
          <a:p>
            <a:pPr>
              <a:defRPr/>
            </a:pPr>
            <a:fld id="{D018DBE4-7C6E-FC43-A778-1487BF82E77F}" type="slidenum">
              <a:rPr lang="en-US"/>
              <a:pPr>
                <a:defRPr/>
              </a:pPr>
              <a:t>‹#›</a:t>
            </a:fld>
            <a:endParaRPr lang="en-US"/>
          </a:p>
        </p:txBody>
      </p:sp>
    </p:spTree>
    <p:extLst>
      <p:ext uri="{BB962C8B-B14F-4D97-AF65-F5344CB8AC3E}">
        <p14:creationId xmlns:p14="http://schemas.microsoft.com/office/powerpoint/2010/main" val="2749189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APNIC 32_PPT templat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196013"/>
            <a:ext cx="91440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a:p>
        </p:txBody>
      </p:sp>
      <p:sp>
        <p:nvSpPr>
          <p:cNvPr id="1028" name="Text Placeholder 2"/>
          <p:cNvSpPr>
            <a:spLocks noGrp="1"/>
          </p:cNvSpPr>
          <p:nvPr>
            <p:ph type="body" idx="1"/>
          </p:nvPr>
        </p:nvSpPr>
        <p:spPr bwMode="auto">
          <a:xfrm>
            <a:off x="457200" y="167005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1671BC4E-9FFE-6A42-B43C-8618C8A479A0}" type="datetime1">
              <a:rPr lang="en-US"/>
              <a:pPr>
                <a:defRPr/>
              </a:pPr>
              <a:t>24/08/11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CD19D875-D2BB-BC43-A2CF-A5266C0CA6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ftr="0" dt="0"/>
  <p:txStyles>
    <p:titleStyle>
      <a:lvl1pPr algn="ctr" defTabSz="457200" rtl="0" eaLnBrk="1" fontAlgn="base" hangingPunct="1">
        <a:spcBef>
          <a:spcPct val="0"/>
        </a:spcBef>
        <a:spcAft>
          <a:spcPct val="0"/>
        </a:spcAft>
        <a:defRPr sz="4400" kern="1200">
          <a:solidFill>
            <a:schemeClr val="tx1"/>
          </a:solidFill>
          <a:latin typeface="Arial"/>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p:cNvSpPr>
            <a:spLocks noGrp="1"/>
          </p:cNvSpPr>
          <p:nvPr>
            <p:ph type="ctrTitle"/>
          </p:nvPr>
        </p:nvSpPr>
        <p:spPr/>
        <p:txBody>
          <a:bodyPr/>
          <a:lstStyle/>
          <a:p>
            <a:pPr eaLnBrk="1"/>
            <a:r>
              <a:rPr lang="en-US" dirty="0" smtClean="0">
                <a:latin typeface="Powderfinger Type"/>
                <a:cs typeface="Powderfinger Type"/>
              </a:rPr>
              <a:t>IPv4 Address Exhaustion:</a:t>
            </a:r>
            <a:br>
              <a:rPr lang="en-US" dirty="0" smtClean="0">
                <a:latin typeface="Powderfinger Type"/>
                <a:cs typeface="Powderfinger Type"/>
              </a:rPr>
            </a:br>
            <a:r>
              <a:rPr lang="en-US" dirty="0" smtClean="0">
                <a:latin typeface="Powderfinger Type"/>
                <a:cs typeface="Powderfinger Type"/>
              </a:rPr>
              <a:t>A Progress Report</a:t>
            </a:r>
            <a:endParaRPr lang="en-US" sz="1500" dirty="0">
              <a:latin typeface="Powderfinger Type"/>
              <a:cs typeface="Powderfinger Type"/>
            </a:endParaRPr>
          </a:p>
        </p:txBody>
      </p:sp>
      <p:sp>
        <p:nvSpPr>
          <p:cNvPr id="9218" name="Subtitle 4"/>
          <p:cNvSpPr>
            <a:spLocks noGrp="1"/>
          </p:cNvSpPr>
          <p:nvPr>
            <p:ph type="subTitle" idx="1"/>
          </p:nvPr>
        </p:nvSpPr>
        <p:spPr/>
        <p:txBody>
          <a:bodyPr/>
          <a:lstStyle/>
          <a:p>
            <a:pPr eaLnBrk="1"/>
            <a:r>
              <a:rPr lang="en-US" sz="4900" b="1" dirty="0">
                <a:solidFill>
                  <a:srgbClr val="B06824"/>
                </a:solidFill>
                <a:latin typeface="Max's Handwritin"/>
                <a:cs typeface="Max's Handwritin"/>
              </a:rPr>
              <a:t>Geoff Huston</a:t>
            </a:r>
            <a:br>
              <a:rPr lang="en-US" sz="4900" b="1" dirty="0">
                <a:solidFill>
                  <a:srgbClr val="B06824"/>
                </a:solidFill>
                <a:latin typeface="Max's Handwritin"/>
                <a:cs typeface="Max's Handwritin"/>
              </a:rPr>
            </a:br>
            <a:r>
              <a:rPr lang="en-US" b="1" dirty="0" smtClean="0">
                <a:solidFill>
                  <a:srgbClr val="B06824"/>
                </a:solidFill>
                <a:latin typeface="Max's Handwritin"/>
                <a:cs typeface="Max's Handwritin"/>
              </a:rPr>
              <a:t>Chief Scientist</a:t>
            </a:r>
          </a:p>
          <a:p>
            <a:pPr eaLnBrk="1"/>
            <a:r>
              <a:rPr lang="en-US" b="1" dirty="0" smtClean="0">
                <a:solidFill>
                  <a:srgbClr val="B06824"/>
                </a:solidFill>
                <a:latin typeface="Max's Handwritin"/>
                <a:cs typeface="Max's Handwritin"/>
              </a:rPr>
              <a:t>APNIC</a:t>
            </a:r>
          </a:p>
        </p:txBody>
      </p:sp>
    </p:spTree>
    <p:extLst>
      <p:ext uri="{BB962C8B-B14F-4D97-AF65-F5344CB8AC3E}">
        <p14:creationId xmlns:p14="http://schemas.microsoft.com/office/powerpoint/2010/main" val="1350493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rcRect t="4130" b="4130"/>
          <a:stretch>
            <a:fillRect/>
          </a:stretch>
        </p:blipFill>
        <p:spPr/>
      </p:pic>
    </p:spTree>
    <p:extLst>
      <p:ext uri="{BB962C8B-B14F-4D97-AF65-F5344CB8AC3E}">
        <p14:creationId xmlns:p14="http://schemas.microsoft.com/office/powerpoint/2010/main" val="2278019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pic>
        <p:nvPicPr>
          <p:cNvPr id="2" name="Picture 1" descr="P1000098a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125" y="3624973"/>
            <a:ext cx="2407492" cy="1739972"/>
          </a:xfrm>
          <a:prstGeom prst="rect">
            <a:avLst/>
          </a:prstGeom>
        </p:spPr>
      </p:pic>
      <p:pic>
        <p:nvPicPr>
          <p:cNvPr id="6" name="Picture 5" descr="P1000098a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872" y="3037054"/>
            <a:ext cx="2612700" cy="2073024"/>
          </a:xfrm>
          <a:prstGeom prst="rect">
            <a:avLst/>
          </a:prstGeom>
        </p:spPr>
      </p:pic>
    </p:spTree>
    <p:extLst>
      <p:ext uri="{BB962C8B-B14F-4D97-AF65-F5344CB8AC3E}">
        <p14:creationId xmlns:p14="http://schemas.microsoft.com/office/powerpoint/2010/main" val="3512000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pic>
        <p:nvPicPr>
          <p:cNvPr id="2" name="Picture 1" descr="P1000098a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125" y="3624973"/>
            <a:ext cx="2407492" cy="1739972"/>
          </a:xfrm>
          <a:prstGeom prst="rect">
            <a:avLst/>
          </a:prstGeom>
        </p:spPr>
      </p:pic>
      <p:pic>
        <p:nvPicPr>
          <p:cNvPr id="6" name="Picture 5" descr="P1000098a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872" y="3037054"/>
            <a:ext cx="2612700" cy="2073024"/>
          </a:xfrm>
          <a:prstGeom prst="rect">
            <a:avLst/>
          </a:prstGeom>
        </p:spPr>
      </p:pic>
      <p:pic>
        <p:nvPicPr>
          <p:cNvPr id="5" name="Picture 4" descr="P1000098a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4302" y="2731710"/>
            <a:ext cx="2351430" cy="1807804"/>
          </a:xfrm>
          <a:prstGeom prst="rect">
            <a:avLst/>
          </a:prstGeom>
        </p:spPr>
      </p:pic>
    </p:spTree>
    <p:extLst>
      <p:ext uri="{BB962C8B-B14F-4D97-AF65-F5344CB8AC3E}">
        <p14:creationId xmlns:p14="http://schemas.microsoft.com/office/powerpoint/2010/main" val="3726641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570" y="2903344"/>
            <a:ext cx="3196134" cy="1971735"/>
          </a:xfrm>
          <a:prstGeom prst="rect">
            <a:avLst/>
          </a:prstGeom>
        </p:spPr>
      </p:pic>
      <p:pic>
        <p:nvPicPr>
          <p:cNvPr id="8" name="Picture 7" descr="P1000098b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1127" y="2152270"/>
            <a:ext cx="3200557" cy="2036147"/>
          </a:xfrm>
          <a:prstGeom prst="rect">
            <a:avLst/>
          </a:prstGeom>
        </p:spPr>
      </p:pic>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spTree>
    <p:extLst>
      <p:ext uri="{BB962C8B-B14F-4D97-AF65-F5344CB8AC3E}">
        <p14:creationId xmlns:p14="http://schemas.microsoft.com/office/powerpoint/2010/main" val="3954056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50" y="2834074"/>
            <a:ext cx="4558196" cy="2812008"/>
          </a:xfrm>
          <a:prstGeom prst="rect">
            <a:avLst/>
          </a:prstGeom>
        </p:spPr>
      </p:pic>
      <p:pic>
        <p:nvPicPr>
          <p:cNvPr id="8" name="Picture 7" descr="P1000098b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492" y="2053242"/>
            <a:ext cx="3825502" cy="2433728"/>
          </a:xfrm>
          <a:prstGeom prst="rect">
            <a:avLst/>
          </a:prstGeom>
        </p:spPr>
      </p:pic>
      <p:pic>
        <p:nvPicPr>
          <p:cNvPr id="5" name="Picture 4" descr="P1000098xx.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2284" y="5007339"/>
            <a:ext cx="2078208" cy="1161338"/>
          </a:xfrm>
          <a:prstGeom prst="rect">
            <a:avLst/>
          </a:prstGeom>
        </p:spPr>
      </p:pic>
      <p:pic>
        <p:nvPicPr>
          <p:cNvPr id="10" name="Picture 9"/>
          <p:cNvPicPr>
            <a:picLocks noChangeAspect="1"/>
          </p:cNvPicPr>
          <p:nvPr/>
        </p:nvPicPr>
        <p:blipFill>
          <a:blip r:embed="rId5"/>
          <a:stretch>
            <a:fillRect/>
          </a:stretch>
        </p:blipFill>
        <p:spPr>
          <a:xfrm rot="17200796">
            <a:off x="4957163" y="4279014"/>
            <a:ext cx="1082994" cy="1013760"/>
          </a:xfrm>
          <a:prstGeom prst="rect">
            <a:avLst/>
          </a:prstGeom>
        </p:spPr>
      </p:pic>
      <p:sp>
        <p:nvSpPr>
          <p:cNvPr id="2" name="Donut 1"/>
          <p:cNvSpPr/>
          <p:nvPr/>
        </p:nvSpPr>
        <p:spPr bwMode="auto">
          <a:xfrm>
            <a:off x="4963905" y="3555703"/>
            <a:ext cx="718492" cy="718568"/>
          </a:xfrm>
          <a:prstGeom prst="donut">
            <a:avLst>
              <a:gd name="adj" fmla="val 7484"/>
            </a:avLst>
          </a:prstGeom>
          <a:solidFill>
            <a:srgbClr val="FF6600"/>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3" name="Content Placeholder 2"/>
          <p:cNvSpPr>
            <a:spLocks noGrp="1"/>
          </p:cNvSpPr>
          <p:nvPr>
            <p:ph idx="1"/>
          </p:nvPr>
        </p:nvSpPr>
        <p:spPr>
          <a:xfrm>
            <a:off x="522315" y="685377"/>
            <a:ext cx="5225399" cy="4524955"/>
          </a:xfrm>
        </p:spPr>
        <p:txBody>
          <a:bodyPr/>
          <a:lstStyle/>
          <a:p>
            <a:pPr marL="0" indent="0">
              <a:buNone/>
            </a:pPr>
            <a:r>
              <a:rPr lang="en-US" sz="2800" dirty="0" smtClean="0">
                <a:latin typeface="Powderfinger Type"/>
                <a:cs typeface="Powderfinger Type"/>
              </a:rPr>
              <a:t>The challenge often lies in managing the transition from one technology</a:t>
            </a:r>
            <a:r>
              <a:rPr lang="en-US" sz="2800" dirty="0">
                <a:latin typeface="Powderfinger Type"/>
                <a:cs typeface="Powderfinger Type"/>
              </a:rPr>
              <a:t> </a:t>
            </a:r>
            <a:r>
              <a:rPr lang="en-US" sz="2800" dirty="0" smtClean="0">
                <a:latin typeface="Powderfinger Type"/>
                <a:cs typeface="Powderfinger Type"/>
              </a:rPr>
              <a:t>to another</a:t>
            </a:r>
          </a:p>
        </p:txBody>
      </p:sp>
    </p:spTree>
    <p:extLst>
      <p:ext uri="{BB962C8B-B14F-4D97-AF65-F5344CB8AC3E}">
        <p14:creationId xmlns:p14="http://schemas.microsoft.com/office/powerpoint/2010/main" val="260862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680" y="1861215"/>
            <a:ext cx="6796800" cy="4451795"/>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475" y="4343540"/>
            <a:ext cx="2078208" cy="1161338"/>
          </a:xfrm>
          <a:prstGeom prst="rect">
            <a:avLst/>
          </a:prstGeom>
        </p:spPr>
      </p:pic>
      <p:sp>
        <p:nvSpPr>
          <p:cNvPr id="3" name="Content Placeholder 2"/>
          <p:cNvSpPr>
            <a:spLocks noGrp="1"/>
          </p:cNvSpPr>
          <p:nvPr>
            <p:ph idx="1"/>
          </p:nvPr>
        </p:nvSpPr>
        <p:spPr>
          <a:xfrm>
            <a:off x="5486444" y="32134"/>
            <a:ext cx="3397027" cy="4524955"/>
          </a:xfrm>
        </p:spPr>
        <p:txBody>
          <a:bodyPr/>
          <a:lstStyle/>
          <a:p>
            <a:pPr marL="0" indent="0">
              <a:buNone/>
            </a:pPr>
            <a:r>
              <a:rPr lang="en-US" sz="2800" b="1" dirty="0" smtClean="0">
                <a:solidFill>
                  <a:srgbClr val="0000FF"/>
                </a:solidFill>
                <a:latin typeface="Max's Handwritin"/>
                <a:cs typeface="Max's Handwritin"/>
              </a:rPr>
              <a:t>To get from “here” to “there” requires an excursion through an environment of CGNs, CDNs, ALGs and similar middleware ‘solutions’ to IPv4 address exhaustion</a:t>
            </a:r>
            <a:endParaRPr lang="en-US" sz="2800" b="1" dirty="0">
              <a:solidFill>
                <a:srgbClr val="0000FF"/>
              </a:solidFill>
              <a:latin typeface="Max's Handwritin"/>
              <a:cs typeface="Max's Handwritin"/>
            </a:endParaRPr>
          </a:p>
        </p:txBody>
      </p:sp>
      <p:sp>
        <p:nvSpPr>
          <p:cNvPr id="6" name="TextBox 5"/>
          <p:cNvSpPr txBox="1"/>
          <p:nvPr/>
        </p:nvSpPr>
        <p:spPr>
          <a:xfrm>
            <a:off x="825418" y="4343541"/>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4506682" y="2383810"/>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4963905" y="4082243"/>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9" name="TextBox 8"/>
          <p:cNvSpPr txBox="1"/>
          <p:nvPr/>
        </p:nvSpPr>
        <p:spPr>
          <a:xfrm>
            <a:off x="2024618" y="5192757"/>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10" name="TextBox 9"/>
          <p:cNvSpPr txBox="1"/>
          <p:nvPr/>
        </p:nvSpPr>
        <p:spPr>
          <a:xfrm>
            <a:off x="3953502" y="5194337"/>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12" name="Content Placeholder 2"/>
          <p:cNvSpPr txBox="1">
            <a:spLocks/>
          </p:cNvSpPr>
          <p:nvPr/>
        </p:nvSpPr>
        <p:spPr bwMode="auto">
          <a:xfrm>
            <a:off x="522315" y="685378"/>
            <a:ext cx="5225399" cy="352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14629" rIns="0" bIns="0" numCol="1" anchor="t" anchorCtr="0" compatLnSpc="1">
            <a:prstTxWarp prst="textNoShape">
              <a:avLst/>
            </a:prstTxWarp>
          </a:bodyPr>
          <a:lstStyle>
            <a:lvl1pPr marL="342900" indent="-342900" algn="l" defTabSz="449263" rtl="0" eaLnBrk="1" fontAlgn="base" hangingPunct="1">
              <a:lnSpc>
                <a:spcPct val="96000"/>
              </a:lnSpc>
              <a:spcBef>
                <a:spcPct val="0"/>
              </a:spcBef>
              <a:spcAft>
                <a:spcPts val="1425"/>
              </a:spcAft>
              <a:buClr>
                <a:srgbClr val="000000"/>
              </a:buClr>
              <a:buSzPct val="100000"/>
              <a:buFont typeface="Arial" charset="0"/>
              <a:buChar char="•"/>
              <a:defRPr sz="3200">
                <a:solidFill>
                  <a:srgbClr val="000000"/>
                </a:solidFill>
                <a:latin typeface="+mn-lt"/>
                <a:ea typeface="ＭＳ Ｐゴシック" charset="0"/>
                <a:cs typeface="+mn-cs"/>
              </a:defRPr>
            </a:lvl1pPr>
            <a:lvl2pPr marL="742950" indent="-285750" algn="l" defTabSz="449263" rtl="0" eaLnBrk="1" fontAlgn="base" hangingPunct="1">
              <a:lnSpc>
                <a:spcPct val="96000"/>
              </a:lnSpc>
              <a:spcBef>
                <a:spcPct val="0"/>
              </a:spcBef>
              <a:spcAft>
                <a:spcPts val="1138"/>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1" fontAlgn="base" hangingPunct="1">
              <a:lnSpc>
                <a:spcPct val="96000"/>
              </a:lnSpc>
              <a:spcBef>
                <a:spcPct val="0"/>
              </a:spcBef>
              <a:spcAft>
                <a:spcPts val="85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1" fontAlgn="base" hangingPunct="1">
              <a:lnSpc>
                <a:spcPct val="96000"/>
              </a:lnSpc>
              <a:spcBef>
                <a:spcPct val="0"/>
              </a:spcBef>
              <a:spcAft>
                <a:spcPts val="575"/>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1" fontAlgn="base" hangingPunct="1">
              <a:lnSpc>
                <a:spcPct val="96000"/>
              </a:lnSpc>
              <a:spcBef>
                <a:spcPct val="0"/>
              </a:spcBef>
              <a:spcAft>
                <a:spcPts val="288"/>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a:lstStyle>
          <a:p>
            <a:pPr marL="0" indent="0">
              <a:buNone/>
            </a:pPr>
            <a:r>
              <a:rPr lang="en-US" dirty="0" smtClean="0">
                <a:solidFill>
                  <a:schemeClr val="bg1">
                    <a:lumMod val="75000"/>
                  </a:schemeClr>
                </a:solidFill>
                <a:latin typeface="Powderfinger Type"/>
                <a:cs typeface="Powderfinger Type"/>
              </a:rPr>
              <a:t>The challenge often lies in managing the transition from one technology to another</a:t>
            </a:r>
          </a:p>
        </p:txBody>
      </p:sp>
    </p:spTree>
    <p:extLst>
      <p:ext uri="{BB962C8B-B14F-4D97-AF65-F5344CB8AC3E}">
        <p14:creationId xmlns:p14="http://schemas.microsoft.com/office/powerpoint/2010/main" val="1580913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680" y="1861215"/>
            <a:ext cx="6796800" cy="4451795"/>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475" y="4343540"/>
            <a:ext cx="2078208" cy="1161338"/>
          </a:xfrm>
          <a:prstGeom prst="rect">
            <a:avLst/>
          </a:prstGeom>
        </p:spPr>
      </p:pic>
      <p:sp>
        <p:nvSpPr>
          <p:cNvPr id="3" name="Content Placeholder 2"/>
          <p:cNvSpPr>
            <a:spLocks noGrp="1"/>
          </p:cNvSpPr>
          <p:nvPr>
            <p:ph idx="1"/>
          </p:nvPr>
        </p:nvSpPr>
        <p:spPr>
          <a:xfrm>
            <a:off x="5486444" y="32134"/>
            <a:ext cx="3397027" cy="4524955"/>
          </a:xfrm>
        </p:spPr>
        <p:txBody>
          <a:bodyPr/>
          <a:lstStyle/>
          <a:p>
            <a:pPr marL="0" indent="0">
              <a:buNone/>
            </a:pPr>
            <a:r>
              <a:rPr lang="en-US" sz="2800" b="1" dirty="0" smtClean="0">
                <a:solidFill>
                  <a:srgbClr val="C0B9FF"/>
                </a:solidFill>
                <a:latin typeface="Max's Handwritin"/>
                <a:cs typeface="Max's Handwritin"/>
              </a:rPr>
              <a:t>To get from “here” to “there” requires an excursion through an environment of CGNs, CDNs, ALGs and similar middleware ‘solutions’ to IPv4 address exhaustion</a:t>
            </a:r>
            <a:endParaRPr lang="en-US" sz="2800" b="1" dirty="0">
              <a:solidFill>
                <a:srgbClr val="C0B9FF"/>
              </a:solidFill>
              <a:latin typeface="Max's Handwritin"/>
              <a:cs typeface="Max's Handwritin"/>
            </a:endParaRPr>
          </a:p>
        </p:txBody>
      </p:sp>
      <p:sp>
        <p:nvSpPr>
          <p:cNvPr id="6" name="TextBox 5"/>
          <p:cNvSpPr txBox="1"/>
          <p:nvPr/>
        </p:nvSpPr>
        <p:spPr>
          <a:xfrm>
            <a:off x="825418" y="4343541"/>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4506682" y="2383810"/>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4963905" y="4082243"/>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9" name="TextBox 8"/>
          <p:cNvSpPr txBox="1"/>
          <p:nvPr/>
        </p:nvSpPr>
        <p:spPr>
          <a:xfrm>
            <a:off x="2024618" y="5192757"/>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10" name="TextBox 9"/>
          <p:cNvSpPr txBox="1"/>
          <p:nvPr/>
        </p:nvSpPr>
        <p:spPr>
          <a:xfrm>
            <a:off x="3953502" y="5194337"/>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12" name="Content Placeholder 2"/>
          <p:cNvSpPr txBox="1">
            <a:spLocks/>
          </p:cNvSpPr>
          <p:nvPr/>
        </p:nvSpPr>
        <p:spPr bwMode="auto">
          <a:xfrm>
            <a:off x="522315" y="685378"/>
            <a:ext cx="5225399" cy="352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14629" rIns="0" bIns="0" numCol="1" anchor="t" anchorCtr="0" compatLnSpc="1">
            <a:prstTxWarp prst="textNoShape">
              <a:avLst/>
            </a:prstTxWarp>
          </a:bodyPr>
          <a:lstStyle>
            <a:lvl1pPr marL="342900" indent="-342900" algn="l" defTabSz="449263" rtl="0" eaLnBrk="1" fontAlgn="base" hangingPunct="1">
              <a:lnSpc>
                <a:spcPct val="96000"/>
              </a:lnSpc>
              <a:spcBef>
                <a:spcPct val="0"/>
              </a:spcBef>
              <a:spcAft>
                <a:spcPts val="1425"/>
              </a:spcAft>
              <a:buClr>
                <a:srgbClr val="000000"/>
              </a:buClr>
              <a:buSzPct val="100000"/>
              <a:buFont typeface="Arial" charset="0"/>
              <a:buChar char="•"/>
              <a:defRPr sz="3200">
                <a:solidFill>
                  <a:srgbClr val="000000"/>
                </a:solidFill>
                <a:latin typeface="+mn-lt"/>
                <a:ea typeface="ＭＳ Ｐゴシック" charset="0"/>
                <a:cs typeface="+mn-cs"/>
              </a:defRPr>
            </a:lvl1pPr>
            <a:lvl2pPr marL="742950" indent="-285750" algn="l" defTabSz="449263" rtl="0" eaLnBrk="1" fontAlgn="base" hangingPunct="1">
              <a:lnSpc>
                <a:spcPct val="96000"/>
              </a:lnSpc>
              <a:spcBef>
                <a:spcPct val="0"/>
              </a:spcBef>
              <a:spcAft>
                <a:spcPts val="1138"/>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1" fontAlgn="base" hangingPunct="1">
              <a:lnSpc>
                <a:spcPct val="96000"/>
              </a:lnSpc>
              <a:spcBef>
                <a:spcPct val="0"/>
              </a:spcBef>
              <a:spcAft>
                <a:spcPts val="85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1" fontAlgn="base" hangingPunct="1">
              <a:lnSpc>
                <a:spcPct val="96000"/>
              </a:lnSpc>
              <a:spcBef>
                <a:spcPct val="0"/>
              </a:spcBef>
              <a:spcAft>
                <a:spcPts val="575"/>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1" fontAlgn="base" hangingPunct="1">
              <a:lnSpc>
                <a:spcPct val="96000"/>
              </a:lnSpc>
              <a:spcBef>
                <a:spcPct val="0"/>
              </a:spcBef>
              <a:spcAft>
                <a:spcPts val="288"/>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a:lstStyle>
          <a:p>
            <a:pPr marL="0" indent="0">
              <a:buNone/>
            </a:pPr>
            <a:r>
              <a:rPr lang="en-US" dirty="0" smtClean="0">
                <a:solidFill>
                  <a:schemeClr val="bg1">
                    <a:lumMod val="75000"/>
                  </a:schemeClr>
                </a:solidFill>
                <a:latin typeface="Powderfinger Type"/>
                <a:cs typeface="Powderfinger Type"/>
              </a:rPr>
              <a:t>The challenge often lies in managing the transition from one technology to another</a:t>
            </a:r>
          </a:p>
        </p:txBody>
      </p:sp>
      <p:sp>
        <p:nvSpPr>
          <p:cNvPr id="2" name="TextBox 1"/>
          <p:cNvSpPr txBox="1"/>
          <p:nvPr/>
        </p:nvSpPr>
        <p:spPr>
          <a:xfrm>
            <a:off x="5682396" y="2933149"/>
            <a:ext cx="3461603" cy="3407743"/>
          </a:xfrm>
          <a:prstGeom prst="rect">
            <a:avLst/>
          </a:prstGeom>
          <a:noFill/>
        </p:spPr>
        <p:txBody>
          <a:bodyPr wrap="square" lIns="82945" tIns="41473" rIns="82945" bIns="41473" rtlCol="0">
            <a:spAutoFit/>
          </a:bodyPr>
          <a:lstStyle/>
          <a:p>
            <a:r>
              <a:rPr lang="en-US" b="1" dirty="0">
                <a:solidFill>
                  <a:srgbClr val="90512B"/>
                </a:solidFill>
                <a:latin typeface="Max's Handwritin"/>
                <a:cs typeface="Max's Handwritin"/>
              </a:rPr>
              <a:t>T</a:t>
            </a:r>
            <a:r>
              <a:rPr lang="en-US" b="1" dirty="0" smtClean="0">
                <a:solidFill>
                  <a:srgbClr val="90512B"/>
                </a:solidFill>
                <a:latin typeface="Max's Handwritin"/>
                <a:cs typeface="Max's Handwritin"/>
              </a:rPr>
              <a:t>ransition requires the network owner to undertake capital investment in network service infrastructure. What lengths will the network owner then go to to protect the value of this additional investment by locking itself into this “transitional” service model for an extended/indefinite period? </a:t>
            </a:r>
          </a:p>
        </p:txBody>
      </p:sp>
    </p:spTree>
    <p:extLst>
      <p:ext uri="{BB962C8B-B14F-4D97-AF65-F5344CB8AC3E}">
        <p14:creationId xmlns:p14="http://schemas.microsoft.com/office/powerpoint/2010/main" val="3993567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567" y="881350"/>
            <a:ext cx="6796800" cy="4451795"/>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0361" y="3363675"/>
            <a:ext cx="2078208" cy="1161338"/>
          </a:xfrm>
          <a:prstGeom prst="rect">
            <a:avLst/>
          </a:prstGeom>
        </p:spPr>
      </p:pic>
      <p:sp>
        <p:nvSpPr>
          <p:cNvPr id="3" name="Content Placeholder 2"/>
          <p:cNvSpPr>
            <a:spLocks noGrp="1"/>
          </p:cNvSpPr>
          <p:nvPr>
            <p:ph idx="1"/>
          </p:nvPr>
        </p:nvSpPr>
        <p:spPr>
          <a:xfrm>
            <a:off x="391680" y="4996784"/>
            <a:ext cx="7511512" cy="1324062"/>
          </a:xfrm>
        </p:spPr>
        <p:txBody>
          <a:bodyPr/>
          <a:lstStyle/>
          <a:p>
            <a:pPr marL="0" indent="0">
              <a:buNone/>
            </a:pPr>
            <a:r>
              <a:rPr lang="en-US" sz="3300" b="1" dirty="0">
                <a:solidFill>
                  <a:srgbClr val="90512B"/>
                </a:solidFill>
                <a:latin typeface="Max's Handwritin"/>
                <a:cs typeface="Max's Handwritin"/>
              </a:rPr>
              <a:t>The risk in this transition phase is that the Internet heads off in a completely different direction!</a:t>
            </a:r>
          </a:p>
        </p:txBody>
      </p:sp>
      <p:sp>
        <p:nvSpPr>
          <p:cNvPr id="6" name="TextBox 5"/>
          <p:cNvSpPr txBox="1"/>
          <p:nvPr/>
        </p:nvSpPr>
        <p:spPr>
          <a:xfrm>
            <a:off x="2193304" y="3363676"/>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5874569" y="1403945"/>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6331792" y="3102378"/>
            <a:ext cx="795887" cy="591587"/>
          </a:xfrm>
          <a:prstGeom prst="rect">
            <a:avLst/>
          </a:prstGeom>
          <a:solidFill>
            <a:srgbClr val="FFFFFE"/>
          </a:solidFill>
        </p:spPr>
        <p:txBody>
          <a:bodyPr wrap="none" lIns="82945" tIns="41473" rIns="82945" bIns="41473" rtlCol="0">
            <a:spAutoFit/>
          </a:bodyPr>
          <a:lstStyle/>
          <a:p>
            <a:r>
              <a:rPr lang="en-US" sz="3300" b="1" dirty="0">
                <a:solidFill>
                  <a:srgbClr val="FF0000"/>
                </a:solidFill>
                <a:latin typeface="Max's Handwritin"/>
                <a:cs typeface="Max's Handwritin"/>
              </a:rPr>
              <a:t>CGNs</a:t>
            </a:r>
          </a:p>
        </p:txBody>
      </p:sp>
      <p:sp>
        <p:nvSpPr>
          <p:cNvPr id="9" name="TextBox 8"/>
          <p:cNvSpPr txBox="1"/>
          <p:nvPr/>
        </p:nvSpPr>
        <p:spPr>
          <a:xfrm>
            <a:off x="3392504" y="4212892"/>
            <a:ext cx="770239" cy="591587"/>
          </a:xfrm>
          <a:prstGeom prst="rect">
            <a:avLst/>
          </a:prstGeom>
          <a:solidFill>
            <a:srgbClr val="FFFFFE"/>
          </a:solidFill>
        </p:spPr>
        <p:txBody>
          <a:bodyPr wrap="none" lIns="82945" tIns="41473" rIns="82945" bIns="41473" rtlCol="0">
            <a:spAutoFit/>
          </a:bodyPr>
          <a:lstStyle/>
          <a:p>
            <a:r>
              <a:rPr lang="en-US" sz="3300" b="1" dirty="0">
                <a:solidFill>
                  <a:srgbClr val="90512B"/>
                </a:solidFill>
                <a:latin typeface="Max's Handwritin"/>
                <a:cs typeface="Max's Handwritin"/>
              </a:rPr>
              <a:t>ALGs</a:t>
            </a:r>
          </a:p>
        </p:txBody>
      </p:sp>
      <p:sp>
        <p:nvSpPr>
          <p:cNvPr id="10" name="TextBox 9"/>
          <p:cNvSpPr txBox="1"/>
          <p:nvPr/>
        </p:nvSpPr>
        <p:spPr>
          <a:xfrm>
            <a:off x="5321389" y="4214471"/>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2" name="Rectangle 1"/>
          <p:cNvSpPr/>
          <p:nvPr/>
        </p:nvSpPr>
        <p:spPr bwMode="auto">
          <a:xfrm rot="3060743">
            <a:off x="3801800" y="2028944"/>
            <a:ext cx="718568" cy="1306350"/>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3" name="Rectangle 12"/>
          <p:cNvSpPr/>
          <p:nvPr/>
        </p:nvSpPr>
        <p:spPr bwMode="auto">
          <a:xfrm rot="3788406">
            <a:off x="4900901" y="1637564"/>
            <a:ext cx="718568" cy="1306350"/>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4" name="Rectangle 13"/>
          <p:cNvSpPr/>
          <p:nvPr/>
        </p:nvSpPr>
        <p:spPr bwMode="auto">
          <a:xfrm rot="3788406">
            <a:off x="6076616" y="1114970"/>
            <a:ext cx="718568" cy="1306350"/>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5" name="Rectangle 14"/>
          <p:cNvSpPr/>
          <p:nvPr/>
        </p:nvSpPr>
        <p:spPr bwMode="auto">
          <a:xfrm rot="3788406">
            <a:off x="7305383" y="1105138"/>
            <a:ext cx="718568" cy="1306350"/>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6" name="Rectangle 15"/>
          <p:cNvSpPr/>
          <p:nvPr/>
        </p:nvSpPr>
        <p:spPr bwMode="auto">
          <a:xfrm rot="3286428">
            <a:off x="3402828" y="3564618"/>
            <a:ext cx="540419" cy="625124"/>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pic>
        <p:nvPicPr>
          <p:cNvPr id="17" name="Picture 16" descr="P1000100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2742" y="4408865"/>
            <a:ext cx="1211904" cy="1046126"/>
          </a:xfrm>
          <a:prstGeom prst="rect">
            <a:avLst/>
          </a:prstGeom>
        </p:spPr>
      </p:pic>
      <p:sp>
        <p:nvSpPr>
          <p:cNvPr id="12" name="Content Placeholder 2"/>
          <p:cNvSpPr txBox="1">
            <a:spLocks/>
          </p:cNvSpPr>
          <p:nvPr/>
        </p:nvSpPr>
        <p:spPr bwMode="auto">
          <a:xfrm>
            <a:off x="522315" y="685378"/>
            <a:ext cx="5225399" cy="352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14629" rIns="0" bIns="0" numCol="1" anchor="t" anchorCtr="0" compatLnSpc="1">
            <a:prstTxWarp prst="textNoShape">
              <a:avLst/>
            </a:prstTxWarp>
          </a:bodyPr>
          <a:lstStyle>
            <a:lvl1pPr marL="342900" indent="-342900" algn="l" defTabSz="449263" rtl="0" eaLnBrk="1" fontAlgn="base" hangingPunct="1">
              <a:lnSpc>
                <a:spcPct val="96000"/>
              </a:lnSpc>
              <a:spcBef>
                <a:spcPct val="0"/>
              </a:spcBef>
              <a:spcAft>
                <a:spcPts val="1425"/>
              </a:spcAft>
              <a:buClr>
                <a:srgbClr val="000000"/>
              </a:buClr>
              <a:buSzPct val="100000"/>
              <a:buFont typeface="Arial" charset="0"/>
              <a:buChar char="•"/>
              <a:defRPr sz="3200">
                <a:solidFill>
                  <a:srgbClr val="000000"/>
                </a:solidFill>
                <a:latin typeface="+mn-lt"/>
                <a:ea typeface="ＭＳ Ｐゴシック" charset="0"/>
                <a:cs typeface="+mn-cs"/>
              </a:defRPr>
            </a:lvl1pPr>
            <a:lvl2pPr marL="742950" indent="-285750" algn="l" defTabSz="449263" rtl="0" eaLnBrk="1" fontAlgn="base" hangingPunct="1">
              <a:lnSpc>
                <a:spcPct val="96000"/>
              </a:lnSpc>
              <a:spcBef>
                <a:spcPct val="0"/>
              </a:spcBef>
              <a:spcAft>
                <a:spcPts val="1138"/>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1" fontAlgn="base" hangingPunct="1">
              <a:lnSpc>
                <a:spcPct val="96000"/>
              </a:lnSpc>
              <a:spcBef>
                <a:spcPct val="0"/>
              </a:spcBef>
              <a:spcAft>
                <a:spcPts val="85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1" fontAlgn="base" hangingPunct="1">
              <a:lnSpc>
                <a:spcPct val="96000"/>
              </a:lnSpc>
              <a:spcBef>
                <a:spcPct val="0"/>
              </a:spcBef>
              <a:spcAft>
                <a:spcPts val="575"/>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1" fontAlgn="base" hangingPunct="1">
              <a:lnSpc>
                <a:spcPct val="96000"/>
              </a:lnSpc>
              <a:spcBef>
                <a:spcPct val="0"/>
              </a:spcBef>
              <a:spcAft>
                <a:spcPts val="288"/>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a:lstStyle>
          <a:p>
            <a:pPr marL="0" indent="0">
              <a:buNone/>
            </a:pPr>
            <a:r>
              <a:rPr lang="en-US" dirty="0" smtClean="0">
                <a:solidFill>
                  <a:schemeClr val="bg1">
                    <a:lumMod val="75000"/>
                  </a:schemeClr>
                </a:solidFill>
                <a:latin typeface="Powderfinger Type"/>
                <a:cs typeface="Powderfinger Type"/>
              </a:rPr>
              <a:t>The challenge often lies in managing the transition from one technology to another</a:t>
            </a:r>
          </a:p>
        </p:txBody>
      </p:sp>
    </p:spTree>
    <p:extLst>
      <p:ext uri="{BB962C8B-B14F-4D97-AF65-F5344CB8AC3E}">
        <p14:creationId xmlns:p14="http://schemas.microsoft.com/office/powerpoint/2010/main" val="3588428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1012000"/>
            <a:ext cx="6205679" cy="1175838"/>
          </a:xfrm>
        </p:spPr>
        <p:txBody>
          <a:bodyPr/>
          <a:lstStyle/>
          <a:p>
            <a:pPr marL="0" indent="0">
              <a:buNone/>
            </a:pPr>
            <a:r>
              <a:rPr lang="en-US" dirty="0" smtClean="0">
                <a:latin typeface="Powderfinger Type"/>
                <a:cs typeface="Powderfinger Type"/>
              </a:rPr>
              <a:t>How can we “manage” this transition?</a:t>
            </a:r>
            <a:endParaRPr lang="en-US" dirty="0">
              <a:latin typeface="Powderfinger Type"/>
              <a:cs typeface="Powderfinger Type"/>
            </a:endParaRPr>
          </a:p>
        </p:txBody>
      </p:sp>
    </p:spTree>
    <p:extLst>
      <p:ext uri="{BB962C8B-B14F-4D97-AF65-F5344CB8AC3E}">
        <p14:creationId xmlns:p14="http://schemas.microsoft.com/office/powerpoint/2010/main" val="315786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1012000"/>
            <a:ext cx="6205679" cy="1175838"/>
          </a:xfrm>
        </p:spPr>
        <p:txBody>
          <a:bodyPr/>
          <a:lstStyle/>
          <a:p>
            <a:pPr marL="0" indent="0">
              <a:buNone/>
            </a:pPr>
            <a:r>
              <a:rPr lang="en-US" dirty="0" smtClean="0">
                <a:latin typeface="Powderfinger Type"/>
                <a:cs typeface="Powderfinger Type"/>
              </a:rPr>
              <a:t>How can we “manage” this transition?</a:t>
            </a:r>
            <a:endParaRPr lang="en-US" dirty="0">
              <a:latin typeface="Powderfinger Type"/>
              <a:cs typeface="Powderfinger Type"/>
            </a:endParaRPr>
          </a:p>
        </p:txBody>
      </p:sp>
      <p:sp>
        <p:nvSpPr>
          <p:cNvPr id="2" name="TextBox 1"/>
          <p:cNvSpPr txBox="1"/>
          <p:nvPr/>
        </p:nvSpPr>
        <p:spPr>
          <a:xfrm>
            <a:off x="2677792" y="2579783"/>
            <a:ext cx="4768177" cy="1423967"/>
          </a:xfrm>
          <a:prstGeom prst="rect">
            <a:avLst/>
          </a:prstGeom>
          <a:noFill/>
        </p:spPr>
        <p:txBody>
          <a:bodyPr wrap="square" lIns="82945" tIns="41473" rIns="82945" bIns="41473" rtlCol="0">
            <a:spAutoFit/>
          </a:bodyPr>
          <a:lstStyle/>
          <a:p>
            <a:r>
              <a:rPr lang="en-US" sz="2900" b="1" dirty="0">
                <a:solidFill>
                  <a:srgbClr val="B06824"/>
                </a:solidFill>
                <a:latin typeface="Max's Handwritin"/>
                <a:cs typeface="Max's Handwritin"/>
              </a:rPr>
              <a:t>To ensure that the industry maintains collective focus on IPv6 as the objective of this exercise!</a:t>
            </a:r>
          </a:p>
        </p:txBody>
      </p:sp>
    </p:spTree>
    <p:extLst>
      <p:ext uri="{BB962C8B-B14F-4D97-AF65-F5344CB8AC3E}">
        <p14:creationId xmlns:p14="http://schemas.microsoft.com/office/powerpoint/2010/main" val="568376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 y="1484314"/>
            <a:ext cx="4475163" cy="3629025"/>
          </a:xfrm>
        </p:spPr>
        <p:txBody>
          <a:bodyPr/>
          <a:lstStyle/>
          <a:p>
            <a:pPr eaLnBrk="1" hangingPunct="1">
              <a:buFontTx/>
              <a:buNone/>
              <a:defRPr/>
            </a:pPr>
            <a:r>
              <a:rPr lang="en-AU" sz="2800" dirty="0">
                <a:latin typeface="Powderfinger Type" charset="0"/>
              </a:rPr>
              <a:t>  The mainstream telecommunications industry has a rich history</a:t>
            </a:r>
          </a:p>
          <a:p>
            <a:pPr eaLnBrk="1" hangingPunct="1">
              <a:buFontTx/>
              <a:buNone/>
              <a:defRPr/>
            </a:pPr>
            <a:endParaRPr lang="en-AU" sz="2800" dirty="0">
              <a:latin typeface="Powderfinger Type" charset="0"/>
            </a:endParaRPr>
          </a:p>
          <a:p>
            <a:pPr eaLnBrk="1" hangingPunct="1">
              <a:buFontTx/>
              <a:buNone/>
              <a:defRPr/>
            </a:pPr>
            <a:r>
              <a:rPr lang="en-AU" sz="2800" dirty="0">
                <a:latin typeface="Powderfinger Type" charset="0"/>
              </a:rPr>
              <a:t> </a:t>
            </a:r>
          </a:p>
        </p:txBody>
      </p:sp>
      <p:pic>
        <p:nvPicPr>
          <p:cNvPr id="2" name="Picture 1"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35" y="1403945"/>
            <a:ext cx="3681792" cy="4470229"/>
          </a:xfrm>
          <a:prstGeom prst="rect">
            <a:avLst/>
          </a:prstGeom>
        </p:spPr>
      </p:pic>
    </p:spTree>
    <p:extLst>
      <p:ext uri="{BB962C8B-B14F-4D97-AF65-F5344CB8AC3E}">
        <p14:creationId xmlns:p14="http://schemas.microsoft.com/office/powerpoint/2010/main" val="41699886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1012000"/>
            <a:ext cx="6205679" cy="1175838"/>
          </a:xfrm>
        </p:spPr>
        <p:txBody>
          <a:bodyPr/>
          <a:lstStyle/>
          <a:p>
            <a:pPr marL="0" indent="0">
              <a:buNone/>
            </a:pPr>
            <a:r>
              <a:rPr lang="en-US" dirty="0" smtClean="0">
                <a:latin typeface="Powderfinger Type"/>
                <a:cs typeface="Powderfinger Type"/>
              </a:rPr>
              <a:t>How can we “manage” this transition?</a:t>
            </a:r>
            <a:endParaRPr lang="en-US" dirty="0">
              <a:latin typeface="Powderfinger Type"/>
              <a:cs typeface="Powderfinger Type"/>
            </a:endParaRPr>
          </a:p>
        </p:txBody>
      </p:sp>
      <p:sp>
        <p:nvSpPr>
          <p:cNvPr id="2" name="TextBox 1"/>
          <p:cNvSpPr txBox="1"/>
          <p:nvPr/>
        </p:nvSpPr>
        <p:spPr>
          <a:xfrm>
            <a:off x="3200332" y="2187837"/>
            <a:ext cx="4768177" cy="1607250"/>
          </a:xfrm>
          <a:prstGeom prst="rect">
            <a:avLst/>
          </a:prstGeom>
          <a:noFill/>
        </p:spPr>
        <p:txBody>
          <a:bodyPr wrap="square" lIns="82945" tIns="41473" rIns="82945" bIns="41473" rtlCol="0">
            <a:spAutoFit/>
          </a:bodyPr>
          <a:lstStyle/>
          <a:p>
            <a:r>
              <a:rPr lang="en-US" sz="3300" b="1" dirty="0">
                <a:solidFill>
                  <a:srgbClr val="B06824"/>
                </a:solidFill>
                <a:latin typeface="Max's Handwritin"/>
                <a:cs typeface="Max's Handwritin"/>
              </a:rPr>
              <a:t>To ensure that the industry maintains collective focus on IPv6 as the objective of this exercise!</a:t>
            </a:r>
          </a:p>
        </p:txBody>
      </p:sp>
      <p:sp>
        <p:nvSpPr>
          <p:cNvPr id="5" name="TextBox 4"/>
          <p:cNvSpPr txBox="1"/>
          <p:nvPr/>
        </p:nvSpPr>
        <p:spPr>
          <a:xfrm>
            <a:off x="848903" y="4212892"/>
            <a:ext cx="5747939" cy="2115081"/>
          </a:xfrm>
          <a:prstGeom prst="rect">
            <a:avLst/>
          </a:prstGeom>
          <a:noFill/>
        </p:spPr>
        <p:txBody>
          <a:bodyPr wrap="square" lIns="82945" tIns="41473" rIns="82945" bIns="41473" rtlCol="0">
            <a:spAutoFit/>
          </a:bodyPr>
          <a:lstStyle/>
          <a:p>
            <a:r>
              <a:rPr lang="en-US" sz="3300" b="1" dirty="0">
                <a:solidFill>
                  <a:srgbClr val="0000FF"/>
                </a:solidFill>
                <a:latin typeface="Max's Handwritin"/>
                <a:cs typeface="Max's Handwritin"/>
              </a:rPr>
              <a:t>And to ensure that we do not get distracted by attempting to optimize what were intended to be temporary measures</a:t>
            </a:r>
          </a:p>
          <a:p>
            <a:endParaRPr lang="en-US" sz="3300" b="1" dirty="0">
              <a:solidFill>
                <a:srgbClr val="0000FF"/>
              </a:solidFill>
              <a:latin typeface="Max's Handwritin"/>
              <a:cs typeface="Max's Handwritin"/>
            </a:endParaRPr>
          </a:p>
        </p:txBody>
      </p:sp>
    </p:spTree>
    <p:extLst>
      <p:ext uri="{BB962C8B-B14F-4D97-AF65-F5344CB8AC3E}">
        <p14:creationId xmlns:p14="http://schemas.microsoft.com/office/powerpoint/2010/main" val="3637797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8" y="1469270"/>
            <a:ext cx="7054289" cy="822420"/>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endParaRPr lang="en-US" dirty="0">
              <a:solidFill>
                <a:srgbClr val="0000FF"/>
              </a:solidFill>
              <a:latin typeface="Powderfinger Type"/>
              <a:cs typeface="Powderfinger Type"/>
            </a:endParaRPr>
          </a:p>
        </p:txBody>
      </p:sp>
    </p:spTree>
    <p:extLst>
      <p:ext uri="{BB962C8B-B14F-4D97-AF65-F5344CB8AC3E}">
        <p14:creationId xmlns:p14="http://schemas.microsoft.com/office/powerpoint/2010/main" val="4166391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8" y="1469270"/>
            <a:ext cx="7054289" cy="822420"/>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endParaRPr lang="en-US" dirty="0">
              <a:solidFill>
                <a:srgbClr val="0000FF"/>
              </a:solidFill>
              <a:latin typeface="Powderfinger Type"/>
              <a:cs typeface="Powderfinger Type"/>
            </a:endParaRPr>
          </a:p>
        </p:txBody>
      </p:sp>
      <p:sp>
        <p:nvSpPr>
          <p:cNvPr id="6" name="TextBox 5"/>
          <p:cNvSpPr txBox="1"/>
          <p:nvPr/>
        </p:nvSpPr>
        <p:spPr>
          <a:xfrm>
            <a:off x="3200332" y="2187837"/>
            <a:ext cx="4768177" cy="1088917"/>
          </a:xfrm>
          <a:prstGeom prst="rect">
            <a:avLst/>
          </a:prstGeom>
          <a:noFill/>
        </p:spPr>
        <p:txBody>
          <a:bodyPr wrap="square" lIns="82945" tIns="41473" rIns="82945" bIns="41473" rtlCol="0">
            <a:spAutoFit/>
          </a:bodyPr>
          <a:lstStyle/>
          <a:p>
            <a:r>
              <a:rPr lang="en-US" sz="3300" b="1" dirty="0">
                <a:solidFill>
                  <a:srgbClr val="B06824"/>
                </a:solidFill>
                <a:latin typeface="Max's Handwritin"/>
                <a:cs typeface="Max's Handwritin"/>
              </a:rPr>
              <a:t>It is NOT a case of a single </a:t>
            </a:r>
          </a:p>
          <a:p>
            <a:r>
              <a:rPr lang="en-US" sz="3300" b="1" dirty="0">
                <a:solidFill>
                  <a:srgbClr val="B06824"/>
                </a:solidFill>
                <a:latin typeface="Max's Handwritin"/>
                <a:cs typeface="Max's Handwritin"/>
              </a:rPr>
              <a:t>“either/or” decision </a:t>
            </a:r>
          </a:p>
        </p:txBody>
      </p:sp>
      <p:pic>
        <p:nvPicPr>
          <p:cNvPr id="2" name="Picture 1" descr="fig1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267" y="3690297"/>
            <a:ext cx="4115002" cy="2173645"/>
          </a:xfrm>
          <a:prstGeom prst="rect">
            <a:avLst/>
          </a:prstGeom>
        </p:spPr>
      </p:pic>
      <p:sp>
        <p:nvSpPr>
          <p:cNvPr id="7" name="TextBox 6"/>
          <p:cNvSpPr txBox="1"/>
          <p:nvPr/>
        </p:nvSpPr>
        <p:spPr>
          <a:xfrm>
            <a:off x="2155252" y="3102378"/>
            <a:ext cx="391905" cy="586340"/>
          </a:xfrm>
          <a:prstGeom prst="rect">
            <a:avLst/>
          </a:prstGeom>
          <a:noFill/>
        </p:spPr>
        <p:txBody>
          <a:bodyPr wrap="square" lIns="82945" tIns="41473" rIns="82945" bIns="41473" rtlCol="0">
            <a:spAutoFit/>
          </a:bodyPr>
          <a:lstStyle/>
          <a:p>
            <a:r>
              <a:rPr lang="en-US" sz="3300" b="1" dirty="0">
                <a:solidFill>
                  <a:srgbClr val="0000FF"/>
                </a:solidFill>
                <a:latin typeface="Max's Handwritin"/>
                <a:cs typeface="Max's Handwritin"/>
              </a:rPr>
              <a:t>?</a:t>
            </a:r>
          </a:p>
        </p:txBody>
      </p:sp>
    </p:spTree>
    <p:extLst>
      <p:ext uri="{BB962C8B-B14F-4D97-AF65-F5344CB8AC3E}">
        <p14:creationId xmlns:p14="http://schemas.microsoft.com/office/powerpoint/2010/main" val="3531184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8" y="1469270"/>
            <a:ext cx="7054289" cy="822420"/>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endParaRPr lang="en-US" dirty="0">
              <a:solidFill>
                <a:srgbClr val="0000FF"/>
              </a:solidFill>
              <a:latin typeface="Powderfinger Type"/>
              <a:cs typeface="Powderfinger Type"/>
            </a:endParaRPr>
          </a:p>
        </p:txBody>
      </p:sp>
      <p:sp>
        <p:nvSpPr>
          <p:cNvPr id="6" name="TextBox 5"/>
          <p:cNvSpPr txBox="1"/>
          <p:nvPr/>
        </p:nvSpPr>
        <p:spPr>
          <a:xfrm>
            <a:off x="3200332" y="2187837"/>
            <a:ext cx="4768177" cy="1088917"/>
          </a:xfrm>
          <a:prstGeom prst="rect">
            <a:avLst/>
          </a:prstGeom>
          <a:noFill/>
        </p:spPr>
        <p:txBody>
          <a:bodyPr wrap="square" lIns="82945" tIns="41473" rIns="82945" bIns="41473" rtlCol="0">
            <a:spAutoFit/>
          </a:bodyPr>
          <a:lstStyle/>
          <a:p>
            <a:r>
              <a:rPr lang="en-US" sz="3300" b="1" dirty="0">
                <a:solidFill>
                  <a:srgbClr val="B06824"/>
                </a:solidFill>
                <a:latin typeface="Max's Handwritin"/>
                <a:cs typeface="Max's Handwritin"/>
              </a:rPr>
              <a:t>There are many different players</a:t>
            </a:r>
          </a:p>
          <a:p>
            <a:r>
              <a:rPr lang="en-US" sz="3300" b="1" dirty="0">
                <a:solidFill>
                  <a:srgbClr val="B06824"/>
                </a:solidFill>
                <a:latin typeface="Max's Handwritin"/>
                <a:cs typeface="Max's Handwritin"/>
              </a:rPr>
              <a:t>Each with their own perspective</a:t>
            </a:r>
          </a:p>
        </p:txBody>
      </p:sp>
      <p:pic>
        <p:nvPicPr>
          <p:cNvPr id="2" name="Picture 1" descr="fig1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11" y="3690298"/>
            <a:ext cx="2968026" cy="1567784"/>
          </a:xfrm>
          <a:prstGeom prst="rect">
            <a:avLst/>
          </a:prstGeom>
        </p:spPr>
      </p:pic>
      <p:sp>
        <p:nvSpPr>
          <p:cNvPr id="7" name="TextBox 6"/>
          <p:cNvSpPr txBox="1"/>
          <p:nvPr/>
        </p:nvSpPr>
        <p:spPr>
          <a:xfrm>
            <a:off x="1175490" y="3102378"/>
            <a:ext cx="391905" cy="586340"/>
          </a:xfrm>
          <a:prstGeom prst="rect">
            <a:avLst/>
          </a:prstGeom>
          <a:noFill/>
        </p:spPr>
        <p:txBody>
          <a:bodyPr wrap="square" lIns="82945" tIns="41473" rIns="82945" bIns="41473" rtlCol="0">
            <a:spAutoFit/>
          </a:bodyPr>
          <a:lstStyle/>
          <a:p>
            <a:r>
              <a:rPr lang="en-US" sz="3300" b="1" dirty="0">
                <a:solidFill>
                  <a:srgbClr val="0000FF"/>
                </a:solidFill>
                <a:latin typeface="Max's Handwritin"/>
                <a:cs typeface="Max's Handwritin"/>
              </a:rPr>
              <a:t>?</a:t>
            </a:r>
          </a:p>
        </p:txBody>
      </p:sp>
      <p:sp>
        <p:nvSpPr>
          <p:cNvPr id="8" name="Rectangle 7"/>
          <p:cNvSpPr/>
          <p:nvPr/>
        </p:nvSpPr>
        <p:spPr bwMode="auto">
          <a:xfrm>
            <a:off x="0" y="2841081"/>
            <a:ext cx="3135015" cy="2874271"/>
          </a:xfrm>
          <a:prstGeom prst="rect">
            <a:avLst/>
          </a:prstGeom>
          <a:solidFill>
            <a:srgbClr val="FFFFFE">
              <a:alpha val="87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pic>
        <p:nvPicPr>
          <p:cNvPr id="9" name="Picture 8" descr="fi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460" y="3439060"/>
            <a:ext cx="2472569" cy="2864212"/>
          </a:xfrm>
          <a:prstGeom prst="rect">
            <a:avLst/>
          </a:prstGeom>
        </p:spPr>
      </p:pic>
      <p:sp>
        <p:nvSpPr>
          <p:cNvPr id="10" name="TextBox 9"/>
          <p:cNvSpPr txBox="1"/>
          <p:nvPr/>
        </p:nvSpPr>
        <p:spPr>
          <a:xfrm>
            <a:off x="4310730" y="5062109"/>
            <a:ext cx="326587" cy="453088"/>
          </a:xfrm>
          <a:prstGeom prst="rect">
            <a:avLst/>
          </a:prstGeom>
          <a:noFill/>
        </p:spPr>
        <p:txBody>
          <a:bodyPr wrap="square" lIns="82945" tIns="41473" rIns="82945" bIns="41473" rtlCol="0">
            <a:spAutoFit/>
          </a:bodyPr>
          <a:lstStyle/>
          <a:p>
            <a:r>
              <a:rPr lang="en-US" b="1" dirty="0" smtClean="0">
                <a:solidFill>
                  <a:srgbClr val="FF0000"/>
                </a:solidFill>
                <a:latin typeface="Max's Handwritin"/>
                <a:cs typeface="Max's Handwritin"/>
              </a:rPr>
              <a:t>?</a:t>
            </a:r>
          </a:p>
        </p:txBody>
      </p:sp>
      <p:sp>
        <p:nvSpPr>
          <p:cNvPr id="11" name="TextBox 10"/>
          <p:cNvSpPr txBox="1"/>
          <p:nvPr/>
        </p:nvSpPr>
        <p:spPr>
          <a:xfrm>
            <a:off x="4506682" y="4670163"/>
            <a:ext cx="326587" cy="453088"/>
          </a:xfrm>
          <a:prstGeom prst="rect">
            <a:avLst/>
          </a:prstGeom>
          <a:noFill/>
        </p:spPr>
        <p:txBody>
          <a:bodyPr wrap="square" lIns="82945" tIns="41473" rIns="82945" bIns="41473" rtlCol="0">
            <a:spAutoFit/>
          </a:bodyPr>
          <a:lstStyle/>
          <a:p>
            <a:r>
              <a:rPr lang="en-US" b="1" dirty="0" smtClean="0">
                <a:solidFill>
                  <a:srgbClr val="0000FF"/>
                </a:solidFill>
                <a:latin typeface="Max's Handwritin"/>
                <a:cs typeface="Max's Handwritin"/>
              </a:rPr>
              <a:t>?</a:t>
            </a:r>
          </a:p>
        </p:txBody>
      </p:sp>
      <p:sp>
        <p:nvSpPr>
          <p:cNvPr id="12" name="TextBox 11"/>
          <p:cNvSpPr txBox="1"/>
          <p:nvPr/>
        </p:nvSpPr>
        <p:spPr>
          <a:xfrm>
            <a:off x="4833270" y="5035241"/>
            <a:ext cx="326587" cy="453088"/>
          </a:xfrm>
          <a:prstGeom prst="rect">
            <a:avLst/>
          </a:prstGeom>
          <a:noFill/>
        </p:spPr>
        <p:txBody>
          <a:bodyPr wrap="square" lIns="82945" tIns="41473" rIns="82945" bIns="41473" rtlCol="0">
            <a:spAutoFit/>
          </a:bodyPr>
          <a:lstStyle/>
          <a:p>
            <a:r>
              <a:rPr lang="en-US" b="1" dirty="0" smtClean="0">
                <a:solidFill>
                  <a:srgbClr val="0000FF"/>
                </a:solidFill>
                <a:latin typeface="Max's Handwritin"/>
                <a:cs typeface="Max's Handwritin"/>
              </a:rPr>
              <a:t>?</a:t>
            </a:r>
          </a:p>
        </p:txBody>
      </p:sp>
      <p:sp>
        <p:nvSpPr>
          <p:cNvPr id="13" name="TextBox 12"/>
          <p:cNvSpPr txBox="1"/>
          <p:nvPr/>
        </p:nvSpPr>
        <p:spPr>
          <a:xfrm>
            <a:off x="5421127" y="4866136"/>
            <a:ext cx="326587" cy="453088"/>
          </a:xfrm>
          <a:prstGeom prst="rect">
            <a:avLst/>
          </a:prstGeom>
          <a:noFill/>
        </p:spPr>
        <p:txBody>
          <a:bodyPr wrap="square" lIns="82945" tIns="41473" rIns="82945" bIns="41473" rtlCol="0">
            <a:spAutoFit/>
          </a:bodyPr>
          <a:lstStyle/>
          <a:p>
            <a:r>
              <a:rPr lang="en-US" b="1" dirty="0" smtClean="0">
                <a:solidFill>
                  <a:srgbClr val="FF0000"/>
                </a:solidFill>
                <a:latin typeface="Max's Handwritin"/>
                <a:cs typeface="Max's Handwritin"/>
              </a:rPr>
              <a:t>?</a:t>
            </a:r>
          </a:p>
        </p:txBody>
      </p:sp>
      <p:sp>
        <p:nvSpPr>
          <p:cNvPr id="14" name="TextBox 13"/>
          <p:cNvSpPr txBox="1"/>
          <p:nvPr/>
        </p:nvSpPr>
        <p:spPr>
          <a:xfrm>
            <a:off x="4180095" y="4408865"/>
            <a:ext cx="326587" cy="453088"/>
          </a:xfrm>
          <a:prstGeom prst="rect">
            <a:avLst/>
          </a:prstGeom>
          <a:noFill/>
        </p:spPr>
        <p:txBody>
          <a:bodyPr wrap="square" lIns="82945" tIns="41473" rIns="82945" bIns="41473" rtlCol="0">
            <a:spAutoFit/>
          </a:bodyPr>
          <a:lstStyle/>
          <a:p>
            <a:r>
              <a:rPr lang="en-US" b="1" dirty="0" smtClean="0">
                <a:solidFill>
                  <a:srgbClr val="0000FF"/>
                </a:solidFill>
                <a:latin typeface="Max's Handwritin"/>
                <a:cs typeface="Max's Handwritin"/>
              </a:rPr>
              <a:t>?</a:t>
            </a:r>
          </a:p>
        </p:txBody>
      </p:sp>
      <p:sp>
        <p:nvSpPr>
          <p:cNvPr id="15" name="TextBox 14"/>
          <p:cNvSpPr txBox="1"/>
          <p:nvPr/>
        </p:nvSpPr>
        <p:spPr>
          <a:xfrm>
            <a:off x="4702635" y="4278217"/>
            <a:ext cx="326587" cy="453088"/>
          </a:xfrm>
          <a:prstGeom prst="rect">
            <a:avLst/>
          </a:prstGeom>
          <a:noFill/>
        </p:spPr>
        <p:txBody>
          <a:bodyPr wrap="square" lIns="82945" tIns="41473" rIns="82945" bIns="41473" rtlCol="0">
            <a:spAutoFit/>
          </a:bodyPr>
          <a:lstStyle/>
          <a:p>
            <a:r>
              <a:rPr lang="en-US" b="1" dirty="0" smtClean="0">
                <a:solidFill>
                  <a:srgbClr val="FF0000"/>
                </a:solidFill>
                <a:latin typeface="Max's Handwritin"/>
                <a:cs typeface="Max's Handwritin"/>
              </a:rPr>
              <a:t>?</a:t>
            </a:r>
          </a:p>
        </p:txBody>
      </p:sp>
      <p:sp>
        <p:nvSpPr>
          <p:cNvPr id="16" name="TextBox 15"/>
          <p:cNvSpPr txBox="1"/>
          <p:nvPr/>
        </p:nvSpPr>
        <p:spPr>
          <a:xfrm>
            <a:off x="4245412" y="3886271"/>
            <a:ext cx="326587" cy="453088"/>
          </a:xfrm>
          <a:prstGeom prst="rect">
            <a:avLst/>
          </a:prstGeom>
          <a:noFill/>
        </p:spPr>
        <p:txBody>
          <a:bodyPr wrap="square" lIns="82945" tIns="41473" rIns="82945" bIns="41473" rtlCol="0">
            <a:spAutoFit/>
          </a:bodyPr>
          <a:lstStyle/>
          <a:p>
            <a:r>
              <a:rPr lang="en-US" b="1" dirty="0" smtClean="0">
                <a:solidFill>
                  <a:srgbClr val="0000FF"/>
                </a:solidFill>
                <a:latin typeface="Max's Handwritin"/>
                <a:cs typeface="Max's Handwritin"/>
              </a:rPr>
              <a:t>?</a:t>
            </a:r>
          </a:p>
        </p:txBody>
      </p:sp>
      <p:sp>
        <p:nvSpPr>
          <p:cNvPr id="17" name="TextBox 16"/>
          <p:cNvSpPr txBox="1"/>
          <p:nvPr/>
        </p:nvSpPr>
        <p:spPr>
          <a:xfrm>
            <a:off x="4448970" y="3624973"/>
            <a:ext cx="326587" cy="453088"/>
          </a:xfrm>
          <a:prstGeom prst="rect">
            <a:avLst/>
          </a:prstGeom>
          <a:noFill/>
        </p:spPr>
        <p:txBody>
          <a:bodyPr wrap="square" lIns="82945" tIns="41473" rIns="82945" bIns="41473" rtlCol="0">
            <a:spAutoFit/>
          </a:bodyPr>
          <a:lstStyle/>
          <a:p>
            <a:r>
              <a:rPr lang="en-US" b="1" dirty="0" smtClean="0">
                <a:solidFill>
                  <a:srgbClr val="0000FF"/>
                </a:solidFill>
                <a:latin typeface="Max's Handwritin"/>
                <a:cs typeface="Max's Handwritin"/>
              </a:rPr>
              <a:t>?</a:t>
            </a:r>
          </a:p>
        </p:txBody>
      </p:sp>
      <p:sp>
        <p:nvSpPr>
          <p:cNvPr id="18" name="TextBox 17"/>
          <p:cNvSpPr txBox="1"/>
          <p:nvPr/>
        </p:nvSpPr>
        <p:spPr>
          <a:xfrm>
            <a:off x="5094540" y="3559649"/>
            <a:ext cx="326587" cy="453088"/>
          </a:xfrm>
          <a:prstGeom prst="rect">
            <a:avLst/>
          </a:prstGeom>
          <a:noFill/>
        </p:spPr>
        <p:txBody>
          <a:bodyPr wrap="square" lIns="82945" tIns="41473" rIns="82945" bIns="41473" rtlCol="0">
            <a:spAutoFit/>
          </a:bodyPr>
          <a:lstStyle/>
          <a:p>
            <a:r>
              <a:rPr lang="en-US" b="1" dirty="0" smtClean="0">
                <a:solidFill>
                  <a:srgbClr val="0000FF"/>
                </a:solidFill>
                <a:latin typeface="Max's Handwritin"/>
                <a:cs typeface="Max's Handwritin"/>
              </a:rPr>
              <a:t>?</a:t>
            </a:r>
          </a:p>
        </p:txBody>
      </p:sp>
      <p:sp>
        <p:nvSpPr>
          <p:cNvPr id="19" name="TextBox 18"/>
          <p:cNvSpPr txBox="1"/>
          <p:nvPr/>
        </p:nvSpPr>
        <p:spPr>
          <a:xfrm>
            <a:off x="6074302" y="4474190"/>
            <a:ext cx="326587" cy="453088"/>
          </a:xfrm>
          <a:prstGeom prst="rect">
            <a:avLst/>
          </a:prstGeom>
          <a:noFill/>
        </p:spPr>
        <p:txBody>
          <a:bodyPr wrap="square" lIns="82945" tIns="41473" rIns="82945" bIns="41473" rtlCol="0">
            <a:spAutoFit/>
          </a:bodyPr>
          <a:lstStyle/>
          <a:p>
            <a:r>
              <a:rPr lang="en-US" b="1" dirty="0" smtClean="0">
                <a:solidFill>
                  <a:srgbClr val="008000"/>
                </a:solidFill>
                <a:latin typeface="Max's Handwritin"/>
                <a:cs typeface="Max's Handwritin"/>
              </a:rPr>
              <a:t>?</a:t>
            </a:r>
          </a:p>
        </p:txBody>
      </p:sp>
      <p:sp>
        <p:nvSpPr>
          <p:cNvPr id="20" name="TextBox 19"/>
          <p:cNvSpPr txBox="1"/>
          <p:nvPr/>
        </p:nvSpPr>
        <p:spPr>
          <a:xfrm>
            <a:off x="5421127" y="4316673"/>
            <a:ext cx="326587" cy="453088"/>
          </a:xfrm>
          <a:prstGeom prst="rect">
            <a:avLst/>
          </a:prstGeom>
          <a:noFill/>
        </p:spPr>
        <p:txBody>
          <a:bodyPr wrap="square" lIns="82945" tIns="41473" rIns="82945" bIns="41473" rtlCol="0">
            <a:spAutoFit/>
          </a:bodyPr>
          <a:lstStyle/>
          <a:p>
            <a:r>
              <a:rPr lang="en-US" b="1" dirty="0" smtClean="0">
                <a:solidFill>
                  <a:schemeClr val="accent5">
                    <a:lumMod val="25000"/>
                  </a:schemeClr>
                </a:solidFill>
                <a:latin typeface="Max's Handwritin"/>
                <a:cs typeface="Max's Handwritin"/>
              </a:rPr>
              <a:t>?</a:t>
            </a:r>
          </a:p>
        </p:txBody>
      </p:sp>
      <p:sp>
        <p:nvSpPr>
          <p:cNvPr id="21" name="TextBox 20"/>
          <p:cNvSpPr txBox="1"/>
          <p:nvPr/>
        </p:nvSpPr>
        <p:spPr>
          <a:xfrm>
            <a:off x="5094540" y="3951595"/>
            <a:ext cx="326587" cy="453088"/>
          </a:xfrm>
          <a:prstGeom prst="rect">
            <a:avLst/>
          </a:prstGeom>
          <a:noFill/>
        </p:spPr>
        <p:txBody>
          <a:bodyPr wrap="square" lIns="82945" tIns="41473" rIns="82945" bIns="41473" rtlCol="0">
            <a:spAutoFit/>
          </a:bodyPr>
          <a:lstStyle/>
          <a:p>
            <a:r>
              <a:rPr lang="en-US" b="1" dirty="0" smtClean="0">
                <a:solidFill>
                  <a:schemeClr val="accent5">
                    <a:lumMod val="25000"/>
                  </a:schemeClr>
                </a:solidFill>
                <a:latin typeface="Max's Handwritin"/>
                <a:cs typeface="Max's Handwritin"/>
              </a:rPr>
              <a:t>?</a:t>
            </a:r>
          </a:p>
        </p:txBody>
      </p:sp>
      <p:sp>
        <p:nvSpPr>
          <p:cNvPr id="22" name="TextBox 21"/>
          <p:cNvSpPr txBox="1"/>
          <p:nvPr/>
        </p:nvSpPr>
        <p:spPr>
          <a:xfrm>
            <a:off x="4049460" y="4408866"/>
            <a:ext cx="326587" cy="251288"/>
          </a:xfrm>
          <a:prstGeom prst="rect">
            <a:avLst/>
          </a:prstGeom>
          <a:noFill/>
        </p:spPr>
        <p:txBody>
          <a:bodyPr wrap="square" lIns="82945" tIns="41473" rIns="82945" bIns="41473" rtlCol="0">
            <a:spAutoFit/>
          </a:bodyPr>
          <a:lstStyle/>
          <a:p>
            <a:r>
              <a:rPr lang="en-US" sz="1100" b="1" dirty="0">
                <a:solidFill>
                  <a:srgbClr val="008000"/>
                </a:solidFill>
                <a:latin typeface="Max's Handwritin"/>
                <a:cs typeface="Max's Handwritin"/>
              </a:rPr>
              <a:t>?</a:t>
            </a:r>
          </a:p>
        </p:txBody>
      </p:sp>
      <p:sp>
        <p:nvSpPr>
          <p:cNvPr id="23" name="TextBox 22"/>
          <p:cNvSpPr txBox="1"/>
          <p:nvPr/>
        </p:nvSpPr>
        <p:spPr>
          <a:xfrm>
            <a:off x="4114777" y="3951595"/>
            <a:ext cx="326587" cy="251288"/>
          </a:xfrm>
          <a:prstGeom prst="rect">
            <a:avLst/>
          </a:prstGeom>
          <a:noFill/>
        </p:spPr>
        <p:txBody>
          <a:bodyPr wrap="square" lIns="82945" tIns="41473" rIns="82945" bIns="41473" rtlCol="0">
            <a:spAutoFit/>
          </a:bodyPr>
          <a:lstStyle/>
          <a:p>
            <a:r>
              <a:rPr lang="en-US" sz="1100" b="1" dirty="0">
                <a:solidFill>
                  <a:srgbClr val="0000FF"/>
                </a:solidFill>
                <a:latin typeface="Max's Handwritin"/>
                <a:cs typeface="Max's Handwritin"/>
              </a:rPr>
              <a:t>?</a:t>
            </a:r>
          </a:p>
        </p:txBody>
      </p:sp>
      <p:sp>
        <p:nvSpPr>
          <p:cNvPr id="24" name="TextBox 23"/>
          <p:cNvSpPr txBox="1"/>
          <p:nvPr/>
        </p:nvSpPr>
        <p:spPr>
          <a:xfrm>
            <a:off x="4187700" y="3700307"/>
            <a:ext cx="326587" cy="251288"/>
          </a:xfrm>
          <a:prstGeom prst="rect">
            <a:avLst/>
          </a:prstGeom>
          <a:noFill/>
        </p:spPr>
        <p:txBody>
          <a:bodyPr wrap="square" lIns="82945" tIns="41473" rIns="82945" bIns="41473" rtlCol="0">
            <a:spAutoFit/>
          </a:bodyPr>
          <a:lstStyle/>
          <a:p>
            <a:r>
              <a:rPr lang="en-US" sz="1100" b="1" dirty="0">
                <a:solidFill>
                  <a:srgbClr val="0000FF"/>
                </a:solidFill>
                <a:latin typeface="Max's Handwritin"/>
                <a:cs typeface="Max's Handwritin"/>
              </a:rPr>
              <a:t>?</a:t>
            </a:r>
          </a:p>
        </p:txBody>
      </p:sp>
      <p:sp>
        <p:nvSpPr>
          <p:cNvPr id="25" name="TextBox 24"/>
          <p:cNvSpPr txBox="1"/>
          <p:nvPr/>
        </p:nvSpPr>
        <p:spPr>
          <a:xfrm>
            <a:off x="4572000" y="3363676"/>
            <a:ext cx="326587" cy="251288"/>
          </a:xfrm>
          <a:prstGeom prst="rect">
            <a:avLst/>
          </a:prstGeom>
          <a:noFill/>
        </p:spPr>
        <p:txBody>
          <a:bodyPr wrap="square" lIns="82945" tIns="41473" rIns="82945" bIns="41473" rtlCol="0">
            <a:spAutoFit/>
          </a:bodyPr>
          <a:lstStyle/>
          <a:p>
            <a:r>
              <a:rPr lang="en-US" sz="1100" b="1" dirty="0">
                <a:solidFill>
                  <a:srgbClr val="008000"/>
                </a:solidFill>
                <a:latin typeface="Max's Handwritin"/>
                <a:cs typeface="Max's Handwritin"/>
              </a:rPr>
              <a:t>?</a:t>
            </a:r>
          </a:p>
        </p:txBody>
      </p:sp>
      <p:sp>
        <p:nvSpPr>
          <p:cNvPr id="26" name="TextBox 25"/>
          <p:cNvSpPr txBox="1"/>
          <p:nvPr/>
        </p:nvSpPr>
        <p:spPr>
          <a:xfrm>
            <a:off x="4963905" y="3363676"/>
            <a:ext cx="326587" cy="251288"/>
          </a:xfrm>
          <a:prstGeom prst="rect">
            <a:avLst/>
          </a:prstGeom>
          <a:noFill/>
        </p:spPr>
        <p:txBody>
          <a:bodyPr wrap="square" lIns="82945" tIns="41473" rIns="82945" bIns="41473" rtlCol="0">
            <a:spAutoFit/>
          </a:bodyPr>
          <a:lstStyle/>
          <a:p>
            <a:r>
              <a:rPr lang="en-US" sz="1100" b="1" dirty="0">
                <a:solidFill>
                  <a:schemeClr val="accent5">
                    <a:lumMod val="25000"/>
                  </a:schemeClr>
                </a:solidFill>
                <a:latin typeface="Max's Handwritin"/>
                <a:cs typeface="Max's Handwritin"/>
              </a:rPr>
              <a:t>?</a:t>
            </a:r>
          </a:p>
        </p:txBody>
      </p:sp>
      <p:sp>
        <p:nvSpPr>
          <p:cNvPr id="27" name="TextBox 26"/>
          <p:cNvSpPr txBox="1"/>
          <p:nvPr/>
        </p:nvSpPr>
        <p:spPr>
          <a:xfrm>
            <a:off x="5878350" y="3755622"/>
            <a:ext cx="326587" cy="251288"/>
          </a:xfrm>
          <a:prstGeom prst="rect">
            <a:avLst/>
          </a:prstGeom>
          <a:noFill/>
        </p:spPr>
        <p:txBody>
          <a:bodyPr wrap="square" lIns="82945" tIns="41473" rIns="82945" bIns="41473" rtlCol="0">
            <a:spAutoFit/>
          </a:bodyPr>
          <a:lstStyle/>
          <a:p>
            <a:r>
              <a:rPr lang="en-US" sz="1100" b="1" dirty="0">
                <a:solidFill>
                  <a:srgbClr val="0000FF"/>
                </a:solidFill>
                <a:latin typeface="Max's Handwritin"/>
                <a:cs typeface="Max's Handwritin"/>
              </a:rPr>
              <a:t>?</a:t>
            </a:r>
          </a:p>
        </p:txBody>
      </p:sp>
      <p:sp>
        <p:nvSpPr>
          <p:cNvPr id="28" name="TextBox 27"/>
          <p:cNvSpPr txBox="1"/>
          <p:nvPr/>
        </p:nvSpPr>
        <p:spPr>
          <a:xfrm>
            <a:off x="5617080" y="3429000"/>
            <a:ext cx="326587" cy="251288"/>
          </a:xfrm>
          <a:prstGeom prst="rect">
            <a:avLst/>
          </a:prstGeom>
          <a:noFill/>
        </p:spPr>
        <p:txBody>
          <a:bodyPr wrap="square" lIns="82945" tIns="41473" rIns="82945" bIns="41473" rtlCol="0">
            <a:spAutoFit/>
          </a:bodyPr>
          <a:lstStyle/>
          <a:p>
            <a:r>
              <a:rPr lang="en-US" sz="1100" b="1" dirty="0">
                <a:solidFill>
                  <a:srgbClr val="0000FF"/>
                </a:solidFill>
                <a:latin typeface="Max's Handwritin"/>
                <a:cs typeface="Max's Handwritin"/>
              </a:rPr>
              <a:t>?</a:t>
            </a:r>
          </a:p>
        </p:txBody>
      </p:sp>
      <p:sp>
        <p:nvSpPr>
          <p:cNvPr id="29" name="TextBox 28"/>
          <p:cNvSpPr txBox="1"/>
          <p:nvPr/>
        </p:nvSpPr>
        <p:spPr>
          <a:xfrm>
            <a:off x="5290492" y="3233027"/>
            <a:ext cx="326587" cy="251288"/>
          </a:xfrm>
          <a:prstGeom prst="rect">
            <a:avLst/>
          </a:prstGeom>
          <a:noFill/>
        </p:spPr>
        <p:txBody>
          <a:bodyPr wrap="square" lIns="82945" tIns="41473" rIns="82945" bIns="41473" rtlCol="0">
            <a:spAutoFit/>
          </a:bodyPr>
          <a:lstStyle/>
          <a:p>
            <a:r>
              <a:rPr lang="en-US" sz="1100" b="1" dirty="0">
                <a:solidFill>
                  <a:srgbClr val="000090"/>
                </a:solidFill>
                <a:latin typeface="Max's Handwritin"/>
                <a:cs typeface="Max's Handwritin"/>
              </a:rPr>
              <a:t>?</a:t>
            </a:r>
          </a:p>
        </p:txBody>
      </p:sp>
    </p:spTree>
    <p:extLst>
      <p:ext uri="{BB962C8B-B14F-4D97-AF65-F5344CB8AC3E}">
        <p14:creationId xmlns:p14="http://schemas.microsoft.com/office/powerpoint/2010/main" val="2930591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8" y="1469270"/>
            <a:ext cx="7054289" cy="822420"/>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endParaRPr lang="en-US" dirty="0">
              <a:solidFill>
                <a:srgbClr val="0000FF"/>
              </a:solidFill>
              <a:latin typeface="Powderfinger Type"/>
              <a:cs typeface="Powderfinger Type"/>
            </a:endParaRPr>
          </a:p>
        </p:txBody>
      </p:sp>
      <p:sp>
        <p:nvSpPr>
          <p:cNvPr id="6" name="TextBox 5"/>
          <p:cNvSpPr txBox="1"/>
          <p:nvPr/>
        </p:nvSpPr>
        <p:spPr>
          <a:xfrm>
            <a:off x="3200332" y="2187837"/>
            <a:ext cx="4768177" cy="1088917"/>
          </a:xfrm>
          <a:prstGeom prst="rect">
            <a:avLst/>
          </a:prstGeom>
          <a:noFill/>
        </p:spPr>
        <p:txBody>
          <a:bodyPr wrap="square" lIns="82945" tIns="41473" rIns="82945" bIns="41473" rtlCol="0">
            <a:spAutoFit/>
          </a:bodyPr>
          <a:lstStyle/>
          <a:p>
            <a:r>
              <a:rPr lang="en-US" sz="3300" b="1" dirty="0">
                <a:solidFill>
                  <a:srgbClr val="B06824"/>
                </a:solidFill>
                <a:latin typeface="Max's Handwritin"/>
                <a:cs typeface="Max's Handwritin"/>
              </a:rPr>
              <a:t>There are many different players</a:t>
            </a:r>
          </a:p>
          <a:p>
            <a:r>
              <a:rPr lang="en-US" sz="3300" b="1" dirty="0">
                <a:solidFill>
                  <a:srgbClr val="B06824"/>
                </a:solidFill>
                <a:latin typeface="Max's Handwritin"/>
                <a:cs typeface="Max's Handwritin"/>
              </a:rPr>
              <a:t>Each with their own perspective</a:t>
            </a:r>
          </a:p>
        </p:txBody>
      </p:sp>
      <p:pic>
        <p:nvPicPr>
          <p:cNvPr id="2" name="Picture 1" descr="fig1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11" y="3690298"/>
            <a:ext cx="2968026" cy="1567784"/>
          </a:xfrm>
          <a:prstGeom prst="rect">
            <a:avLst/>
          </a:prstGeom>
        </p:spPr>
      </p:pic>
      <p:sp>
        <p:nvSpPr>
          <p:cNvPr id="7" name="TextBox 6"/>
          <p:cNvSpPr txBox="1"/>
          <p:nvPr/>
        </p:nvSpPr>
        <p:spPr>
          <a:xfrm>
            <a:off x="1175490" y="3102378"/>
            <a:ext cx="391905" cy="586340"/>
          </a:xfrm>
          <a:prstGeom prst="rect">
            <a:avLst/>
          </a:prstGeom>
          <a:noFill/>
        </p:spPr>
        <p:txBody>
          <a:bodyPr wrap="square" lIns="82945" tIns="41473" rIns="82945" bIns="41473" rtlCol="0">
            <a:spAutoFit/>
          </a:bodyPr>
          <a:lstStyle/>
          <a:p>
            <a:r>
              <a:rPr lang="en-US" sz="3300" b="1" dirty="0">
                <a:solidFill>
                  <a:srgbClr val="0000FF"/>
                </a:solidFill>
                <a:latin typeface="Max's Handwritin"/>
                <a:cs typeface="Max's Handwritin"/>
              </a:rPr>
              <a:t>?</a:t>
            </a:r>
          </a:p>
        </p:txBody>
      </p:sp>
      <p:sp>
        <p:nvSpPr>
          <p:cNvPr id="8" name="Rectangle 7"/>
          <p:cNvSpPr/>
          <p:nvPr/>
        </p:nvSpPr>
        <p:spPr bwMode="auto">
          <a:xfrm>
            <a:off x="0" y="2841081"/>
            <a:ext cx="3135015" cy="2874271"/>
          </a:xfrm>
          <a:prstGeom prst="rect">
            <a:avLst/>
          </a:prstGeom>
          <a:solidFill>
            <a:srgbClr val="FFFFFE">
              <a:alpha val="87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pic>
        <p:nvPicPr>
          <p:cNvPr id="9" name="Picture 8" descr="fi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6682" y="3233027"/>
            <a:ext cx="1492807" cy="1729260"/>
          </a:xfrm>
          <a:prstGeom prst="rect">
            <a:avLst/>
          </a:prstGeom>
        </p:spPr>
      </p:pic>
      <p:pic>
        <p:nvPicPr>
          <p:cNvPr id="30" name="Picture 29" descr="fig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6682" y="4670162"/>
            <a:ext cx="1801147" cy="1108948"/>
          </a:xfrm>
          <a:prstGeom prst="rect">
            <a:avLst/>
          </a:prstGeom>
        </p:spPr>
      </p:pic>
      <p:sp>
        <p:nvSpPr>
          <p:cNvPr id="31" name="TextBox 30"/>
          <p:cNvSpPr txBox="1"/>
          <p:nvPr/>
        </p:nvSpPr>
        <p:spPr>
          <a:xfrm>
            <a:off x="2089935" y="5584703"/>
            <a:ext cx="6923654" cy="586340"/>
          </a:xfrm>
          <a:prstGeom prst="rect">
            <a:avLst/>
          </a:prstGeom>
          <a:noFill/>
        </p:spPr>
        <p:txBody>
          <a:bodyPr wrap="square" lIns="82945" tIns="41473" rIns="82945" bIns="41473" rtlCol="0">
            <a:spAutoFit/>
          </a:bodyPr>
          <a:lstStyle/>
          <a:p>
            <a:r>
              <a:rPr lang="en-US" sz="3300" b="1" dirty="0">
                <a:solidFill>
                  <a:srgbClr val="000090"/>
                </a:solidFill>
                <a:latin typeface="Max's Handwritin"/>
                <a:cs typeface="Max's Handwritin"/>
              </a:rPr>
              <a:t>And all potential approaches will be explored!</a:t>
            </a:r>
          </a:p>
        </p:txBody>
      </p:sp>
    </p:spTree>
    <p:extLst>
      <p:ext uri="{BB962C8B-B14F-4D97-AF65-F5344CB8AC3E}">
        <p14:creationId xmlns:p14="http://schemas.microsoft.com/office/powerpoint/2010/main" val="1282926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83585" y="1469269"/>
            <a:ext cx="7968734" cy="1561084"/>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is no plan, just the interplay of</a:t>
            </a:r>
          </a:p>
          <a:p>
            <a:r>
              <a:rPr lang="en-US" dirty="0">
                <a:solidFill>
                  <a:srgbClr val="FF0000"/>
                </a:solidFill>
                <a:latin typeface="Powderfinger Type"/>
                <a:cs typeface="Powderfinger Type"/>
              </a:rPr>
              <a:t> </a:t>
            </a:r>
            <a:r>
              <a:rPr lang="en-US" dirty="0" smtClean="0">
                <a:solidFill>
                  <a:srgbClr val="FF0000"/>
                </a:solidFill>
                <a:latin typeface="Powderfinger Type"/>
                <a:cs typeface="Powderfinger Type"/>
              </a:rPr>
              <a:t>  various market pressures</a:t>
            </a:r>
            <a:endParaRPr lang="en-US" dirty="0">
              <a:solidFill>
                <a:srgbClr val="FF0000"/>
              </a:solidFill>
              <a:latin typeface="Powderfinger Type"/>
              <a:cs typeface="Powderfinger Type"/>
            </a:endParaRPr>
          </a:p>
        </p:txBody>
      </p:sp>
    </p:spTree>
    <p:extLst>
      <p:ext uri="{BB962C8B-B14F-4D97-AF65-F5344CB8AC3E}">
        <p14:creationId xmlns:p14="http://schemas.microsoft.com/office/powerpoint/2010/main" val="348031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8" y="1469269"/>
            <a:ext cx="8229459" cy="2669079"/>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a:t>
            </a:r>
            <a:r>
              <a:rPr lang="en-US" dirty="0">
                <a:solidFill>
                  <a:srgbClr val="FF0000"/>
                </a:solidFill>
                <a:latin typeface="Powderfinger Type"/>
                <a:cs typeface="Powderfinger Type"/>
              </a:rPr>
              <a:t>is no plan, just the interplay of</a:t>
            </a:r>
          </a:p>
          <a:p>
            <a:r>
              <a:rPr lang="en-US" dirty="0">
                <a:solidFill>
                  <a:srgbClr val="FF0000"/>
                </a:solidFill>
                <a:latin typeface="Powderfinger Type"/>
                <a:cs typeface="Powderfinger Type"/>
              </a:rPr>
              <a:t>   various market pressures</a:t>
            </a:r>
          </a:p>
          <a:p>
            <a:endParaRPr lang="en-US" dirty="0" smtClean="0">
              <a:solidFill>
                <a:srgbClr val="0000FF"/>
              </a:solidFill>
              <a:latin typeface="Powderfinger Type"/>
              <a:cs typeface="Powderfinger Type"/>
            </a:endParaRPr>
          </a:p>
          <a:p>
            <a:endParaRPr lang="en-US" dirty="0">
              <a:solidFill>
                <a:srgbClr val="0000FF"/>
              </a:solidFill>
              <a:latin typeface="Powderfinger Type"/>
              <a:cs typeface="Powderfinger Type"/>
            </a:endParaRPr>
          </a:p>
          <a:p>
            <a:r>
              <a:rPr lang="en-US" dirty="0" smtClean="0">
                <a:solidFill>
                  <a:srgbClr val="0000FF"/>
                </a:solidFill>
                <a:latin typeface="Powderfinger Type"/>
                <a:cs typeface="Powderfinger Type"/>
              </a:rPr>
              <a:t>2. Varying IPv4 Address Exhaustion Timelines</a:t>
            </a:r>
            <a:endParaRPr lang="en-US" dirty="0">
              <a:solidFill>
                <a:srgbClr val="0000FF"/>
              </a:solidFill>
              <a:latin typeface="Powderfinger Type"/>
              <a:cs typeface="Powderfinger Type"/>
            </a:endParaRPr>
          </a:p>
        </p:txBody>
      </p:sp>
    </p:spTree>
    <p:extLst>
      <p:ext uri="{BB962C8B-B14F-4D97-AF65-F5344CB8AC3E}">
        <p14:creationId xmlns:p14="http://schemas.microsoft.com/office/powerpoint/2010/main" val="3951812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rotWithShape="1">
          <a:blip r:embed="rId2"/>
          <a:srcRect t="-1888" b="-1781"/>
          <a:stretch/>
        </p:blipFill>
        <p:spPr>
          <a:xfrm>
            <a:off x="456481" y="293431"/>
            <a:ext cx="8226720" cy="5988639"/>
          </a:xfrm>
        </p:spPr>
      </p:pic>
      <p:sp>
        <p:nvSpPr>
          <p:cNvPr id="8" name="TextBox 7"/>
          <p:cNvSpPr txBox="1"/>
          <p:nvPr/>
        </p:nvSpPr>
        <p:spPr>
          <a:xfrm>
            <a:off x="2677793" y="1795891"/>
            <a:ext cx="5892067" cy="453088"/>
          </a:xfrm>
          <a:prstGeom prst="rect">
            <a:avLst/>
          </a:prstGeom>
          <a:noFill/>
        </p:spPr>
        <p:txBody>
          <a:bodyPr wrap="none" lIns="82945" tIns="41473" rIns="82945" bIns="41473" rtlCol="0">
            <a:spAutoFit/>
          </a:bodyPr>
          <a:lstStyle/>
          <a:p>
            <a:r>
              <a:rPr lang="en-US" dirty="0" smtClean="0">
                <a:latin typeface="Powderfinger Type"/>
                <a:cs typeface="Powderfinger Type"/>
              </a:rPr>
              <a:t>IPv4 Address Exhaustion – APNIC</a:t>
            </a:r>
            <a:endParaRPr lang="en-US" dirty="0">
              <a:latin typeface="Powderfinger Type"/>
              <a:cs typeface="Powderfinger Type"/>
            </a:endParaRPr>
          </a:p>
        </p:txBody>
      </p:sp>
    </p:spTree>
    <p:extLst>
      <p:ext uri="{BB962C8B-B14F-4D97-AF65-F5344CB8AC3E}">
        <p14:creationId xmlns:p14="http://schemas.microsoft.com/office/powerpoint/2010/main" val="938151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srcRect l="-127" t="-255" r="127" b="-10845"/>
          <a:stretch/>
        </p:blipFill>
        <p:spPr>
          <a:xfrm>
            <a:off x="456481" y="439918"/>
            <a:ext cx="8226720" cy="6418082"/>
          </a:xfrm>
        </p:spPr>
      </p:pic>
      <p:sp>
        <p:nvSpPr>
          <p:cNvPr id="8" name="TextBox 7"/>
          <p:cNvSpPr txBox="1"/>
          <p:nvPr/>
        </p:nvSpPr>
        <p:spPr>
          <a:xfrm>
            <a:off x="3004380" y="1991864"/>
            <a:ext cx="4242923" cy="822420"/>
          </a:xfrm>
          <a:prstGeom prst="rect">
            <a:avLst/>
          </a:prstGeom>
          <a:noFill/>
        </p:spPr>
        <p:txBody>
          <a:bodyPr wrap="none" lIns="82945" tIns="41473" rIns="82945" bIns="41473" rtlCol="0">
            <a:spAutoFit/>
          </a:bodyPr>
          <a:lstStyle/>
          <a:p>
            <a:r>
              <a:rPr lang="en-US" dirty="0" smtClean="0">
                <a:latin typeface="Powderfinger Type"/>
                <a:cs typeface="Powderfinger Type"/>
              </a:rPr>
              <a:t>Remaining IPv4 Address</a:t>
            </a:r>
          </a:p>
          <a:p>
            <a:r>
              <a:rPr lang="en-US" dirty="0">
                <a:latin typeface="Powderfinger Type"/>
                <a:cs typeface="Powderfinger Type"/>
              </a:rPr>
              <a:t> </a:t>
            </a:r>
            <a:r>
              <a:rPr lang="en-US" dirty="0" smtClean="0">
                <a:latin typeface="Powderfinger Type"/>
                <a:cs typeface="Powderfinger Type"/>
              </a:rPr>
              <a:t>    Pools–All RIRs</a:t>
            </a:r>
            <a:endParaRPr lang="en-US" dirty="0">
              <a:latin typeface="Powderfinger Type"/>
              <a:cs typeface="Powderfinger Type"/>
            </a:endParaRPr>
          </a:p>
        </p:txBody>
      </p:sp>
    </p:spTree>
    <p:extLst>
      <p:ext uri="{BB962C8B-B14F-4D97-AF65-F5344CB8AC3E}">
        <p14:creationId xmlns:p14="http://schemas.microsoft.com/office/powerpoint/2010/main" val="3519387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25" y="-98515"/>
            <a:ext cx="9144000" cy="6503082"/>
          </a:xfrm>
          <a:prstGeom prst="rect">
            <a:avLst/>
          </a:prstGeom>
        </p:spPr>
      </p:pic>
      <p:sp>
        <p:nvSpPr>
          <p:cNvPr id="10" name="TextBox 9"/>
          <p:cNvSpPr txBox="1"/>
          <p:nvPr/>
        </p:nvSpPr>
        <p:spPr>
          <a:xfrm>
            <a:off x="3135015" y="2710432"/>
            <a:ext cx="5707404" cy="453088"/>
          </a:xfrm>
          <a:prstGeom prst="rect">
            <a:avLst/>
          </a:prstGeom>
          <a:noFill/>
        </p:spPr>
        <p:txBody>
          <a:bodyPr wrap="none" lIns="82945" tIns="41473" rIns="82945" bIns="41473" rtlCol="0">
            <a:spAutoFit/>
          </a:bodyPr>
          <a:lstStyle/>
          <a:p>
            <a:r>
              <a:rPr lang="en-US" dirty="0" smtClean="0">
                <a:latin typeface="Powderfinger Type"/>
                <a:cs typeface="Powderfinger Type"/>
              </a:rPr>
              <a:t>Address Exhaustion Projections</a:t>
            </a:r>
            <a:endParaRPr lang="en-US" dirty="0">
              <a:latin typeface="Powderfinger Type"/>
              <a:cs typeface="Powderfinger Type"/>
            </a:endParaRPr>
          </a:p>
        </p:txBody>
      </p:sp>
      <p:sp>
        <p:nvSpPr>
          <p:cNvPr id="11" name="Donut 10"/>
          <p:cNvSpPr/>
          <p:nvPr/>
        </p:nvSpPr>
        <p:spPr bwMode="auto">
          <a:xfrm>
            <a:off x="5386235" y="5258081"/>
            <a:ext cx="587857" cy="587919"/>
          </a:xfrm>
          <a:prstGeom prst="donut">
            <a:avLst>
              <a:gd name="adj" fmla="val 2911"/>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2" name="Donut 11"/>
          <p:cNvSpPr/>
          <p:nvPr/>
        </p:nvSpPr>
        <p:spPr bwMode="auto">
          <a:xfrm>
            <a:off x="7737665" y="5323406"/>
            <a:ext cx="587857" cy="587919"/>
          </a:xfrm>
          <a:prstGeom prst="donut">
            <a:avLst>
              <a:gd name="adj" fmla="val 2911"/>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Tree>
    <p:extLst>
      <p:ext uri="{BB962C8B-B14F-4D97-AF65-F5344CB8AC3E}">
        <p14:creationId xmlns:p14="http://schemas.microsoft.com/office/powerpoint/2010/main" val="4283752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1" y="1484314"/>
            <a:ext cx="4475163" cy="3629025"/>
          </a:xfrm>
        </p:spPr>
        <p:txBody>
          <a:bodyPr/>
          <a:lstStyle/>
          <a:p>
            <a:pPr eaLnBrk="1" hangingPunct="1">
              <a:buFontTx/>
              <a:buNone/>
              <a:defRPr/>
            </a:pPr>
            <a:r>
              <a:rPr lang="en-AU" sz="2800" dirty="0">
                <a:latin typeface="Powderfinger Type" charset="0"/>
              </a:rPr>
              <a:t>  The mainstream telecommunications industry has a rich history</a:t>
            </a:r>
          </a:p>
          <a:p>
            <a:pPr eaLnBrk="1" hangingPunct="1">
              <a:buFontTx/>
              <a:buNone/>
              <a:defRPr/>
            </a:pPr>
            <a:endParaRPr lang="en-AU" sz="2800" dirty="0">
              <a:latin typeface="Powderfinger Type" charset="0"/>
            </a:endParaRPr>
          </a:p>
          <a:p>
            <a:pPr eaLnBrk="1" hangingPunct="1">
              <a:buFontTx/>
              <a:buNone/>
              <a:defRPr/>
            </a:pPr>
            <a:r>
              <a:rPr lang="en-AU" sz="2800" dirty="0">
                <a:latin typeface="Powderfinger Type" charset="0"/>
              </a:rPr>
              <a:t> </a:t>
            </a:r>
          </a:p>
        </p:txBody>
      </p:sp>
      <p:sp>
        <p:nvSpPr>
          <p:cNvPr id="75782" name="Text Box 6"/>
          <p:cNvSpPr txBox="1">
            <a:spLocks noChangeArrowheads="1"/>
          </p:cNvSpPr>
          <p:nvPr/>
        </p:nvSpPr>
        <p:spPr bwMode="auto">
          <a:xfrm>
            <a:off x="395289" y="3482976"/>
            <a:ext cx="5400675" cy="147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5" rIns="91430" bIns="45715">
            <a:spAutoFit/>
          </a:bodyPr>
          <a:lstStyle/>
          <a:p>
            <a:pPr>
              <a:spcBef>
                <a:spcPct val="20000"/>
              </a:spcBef>
              <a:defRPr/>
            </a:pPr>
            <a:r>
              <a:rPr lang="en-AU" sz="2800" dirty="0">
                <a:latin typeface="Powderfinger Type" charset="0"/>
                <a:cs typeface="+mn-cs"/>
              </a:rPr>
              <a:t>…of making very poor </a:t>
            </a:r>
          </a:p>
          <a:p>
            <a:pPr>
              <a:spcBef>
                <a:spcPct val="20000"/>
              </a:spcBef>
              <a:defRPr/>
            </a:pPr>
            <a:r>
              <a:rPr lang="en-AU" sz="2800" dirty="0">
                <a:latin typeface="Powderfinger Type" charset="0"/>
                <a:cs typeface="+mn-cs"/>
              </a:rPr>
              <a:t>technology choices</a:t>
            </a:r>
          </a:p>
          <a:p>
            <a:pPr>
              <a:defRPr/>
            </a:pPr>
            <a:endParaRPr lang="en-AU" sz="2800" dirty="0">
              <a:latin typeface="Powderfinger Type" charset="0"/>
              <a:cs typeface="+mn-cs"/>
            </a:endParaRPr>
          </a:p>
        </p:txBody>
      </p:sp>
      <p:pic>
        <p:nvPicPr>
          <p:cNvPr id="6" name="Picture 5"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35" y="1403945"/>
            <a:ext cx="3681792" cy="4470229"/>
          </a:xfrm>
          <a:prstGeom prst="rect">
            <a:avLst/>
          </a:prstGeom>
        </p:spPr>
      </p:pic>
      <p:pic>
        <p:nvPicPr>
          <p:cNvPr id="3" name="Picture 2" descr="P1000096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49851">
            <a:off x="5990673" y="2340607"/>
            <a:ext cx="1698255" cy="1355068"/>
          </a:xfrm>
          <a:prstGeom prst="rect">
            <a:avLst/>
          </a:prstGeom>
        </p:spPr>
      </p:pic>
      <p:pic>
        <p:nvPicPr>
          <p:cNvPr id="4" name="Picture 3" descr="P1000096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2653">
            <a:off x="5969543" y="2325985"/>
            <a:ext cx="1746105" cy="1393248"/>
          </a:xfrm>
          <a:prstGeom prst="rect">
            <a:avLst/>
          </a:prstGeom>
        </p:spPr>
      </p:pic>
    </p:spTree>
    <p:extLst>
      <p:ext uri="{BB962C8B-B14F-4D97-AF65-F5344CB8AC3E}">
        <p14:creationId xmlns:p14="http://schemas.microsoft.com/office/powerpoint/2010/main" val="49972330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Exhaustion Predictions</a:t>
            </a:r>
            <a:endParaRPr lang="en-US" dirty="0">
              <a:latin typeface="Powderfinger Type"/>
              <a:cs typeface="Powderfinger Type"/>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83066686"/>
              </p:ext>
            </p:extLst>
          </p:nvPr>
        </p:nvGraphicFramePr>
        <p:xfrm>
          <a:off x="456481" y="1604328"/>
          <a:ext cx="8226720" cy="2262764"/>
        </p:xfrm>
        <a:graphic>
          <a:graphicData uri="http://schemas.openxmlformats.org/drawingml/2006/table">
            <a:tbl>
              <a:tblPr firstRow="1" bandRow="1">
                <a:tableStyleId>{B301B821-A1FF-4177-AEE7-76D212191A09}</a:tableStyleId>
              </a:tblPr>
              <a:tblGrid>
                <a:gridCol w="2742240"/>
                <a:gridCol w="2742240"/>
                <a:gridCol w="2742240"/>
              </a:tblGrid>
              <a:tr h="580669">
                <a:tc>
                  <a:txBody>
                    <a:bodyPr/>
                    <a:lstStyle/>
                    <a:p>
                      <a:r>
                        <a:rPr lang="en-US" sz="1600" dirty="0" smtClean="0"/>
                        <a:t>RIR</a:t>
                      </a:r>
                      <a:endParaRPr lang="en-US" sz="1600" dirty="0"/>
                    </a:p>
                  </a:txBody>
                  <a:tcPr marL="82944" marR="82944" marT="41476" marB="41476"/>
                </a:tc>
                <a:tc>
                  <a:txBody>
                    <a:bodyPr/>
                    <a:lstStyle/>
                    <a:p>
                      <a:r>
                        <a:rPr lang="en-US" sz="1600" dirty="0" smtClean="0"/>
                        <a:t>Predicted</a:t>
                      </a:r>
                      <a:r>
                        <a:rPr lang="en-US" sz="1600" baseline="0" dirty="0" smtClean="0"/>
                        <a:t> Exhaustion </a:t>
                      </a:r>
                      <a:r>
                        <a:rPr lang="en-US" sz="1600" dirty="0" smtClean="0"/>
                        <a:t>Date *</a:t>
                      </a:r>
                      <a:endParaRPr lang="en-US" sz="1600" dirty="0"/>
                    </a:p>
                  </a:txBody>
                  <a:tcPr marL="82944" marR="82944" marT="41476" marB="41476"/>
                </a:tc>
                <a:tc>
                  <a:txBody>
                    <a:bodyPr/>
                    <a:lstStyle/>
                    <a:p>
                      <a:r>
                        <a:rPr lang="en-US" sz="1600" dirty="0" smtClean="0"/>
                        <a:t>Remaining Address</a:t>
                      </a:r>
                      <a:r>
                        <a:rPr lang="en-US" sz="1600" baseline="0" dirty="0" smtClean="0"/>
                        <a:t> Pool</a:t>
                      </a:r>
                    </a:p>
                    <a:p>
                      <a:r>
                        <a:rPr lang="en-US" sz="1600" baseline="0" dirty="0" smtClean="0"/>
                        <a:t>(19 Aug 2011)</a:t>
                      </a:r>
                    </a:p>
                  </a:txBody>
                  <a:tcPr marL="82944" marR="82944" marT="41476" marB="41476"/>
                </a:tc>
              </a:tr>
              <a:tr h="336419">
                <a:tc>
                  <a:txBody>
                    <a:bodyPr/>
                    <a:lstStyle/>
                    <a:p>
                      <a:r>
                        <a:rPr lang="en-US" sz="1600" dirty="0" smtClean="0"/>
                        <a:t>APNIC</a:t>
                      </a:r>
                      <a:endParaRPr lang="en-US" sz="1600" dirty="0"/>
                    </a:p>
                  </a:txBody>
                  <a:tcPr marL="82944" marR="82944" marT="41476" marB="41476"/>
                </a:tc>
                <a:tc>
                  <a:txBody>
                    <a:bodyPr/>
                    <a:lstStyle/>
                    <a:p>
                      <a:r>
                        <a:rPr lang="en-US" sz="1600" dirty="0" smtClean="0"/>
                        <a:t>19 April 2011 (actual)</a:t>
                      </a:r>
                      <a:endParaRPr lang="en-US" sz="1600" dirty="0"/>
                    </a:p>
                  </a:txBody>
                  <a:tcPr marL="82944" marR="82944" marT="41476" marB="41476"/>
                </a:tc>
                <a:tc>
                  <a:txBody>
                    <a:bodyPr/>
                    <a:lstStyle/>
                    <a:p>
                      <a:r>
                        <a:rPr lang="en-US" sz="1600" baseline="0" dirty="0" smtClean="0"/>
                        <a:t>1.20 /8s (0.3 /8s </a:t>
                      </a:r>
                      <a:r>
                        <a:rPr lang="en-US" sz="1600" baseline="0" dirty="0" err="1" smtClean="0"/>
                        <a:t>rsvd</a:t>
                      </a:r>
                      <a:r>
                        <a:rPr lang="en-US" sz="1600" baseline="0" dirty="0" smtClean="0"/>
                        <a:t>)</a:t>
                      </a:r>
                    </a:p>
                  </a:txBody>
                  <a:tcPr marL="82944" marR="82944" marT="41476" marB="41476"/>
                </a:tc>
              </a:tr>
              <a:tr h="336419">
                <a:tc>
                  <a:txBody>
                    <a:bodyPr/>
                    <a:lstStyle/>
                    <a:p>
                      <a:r>
                        <a:rPr lang="en-US" sz="1600" dirty="0" smtClean="0"/>
                        <a:t>RIPE NCC</a:t>
                      </a:r>
                      <a:endParaRPr lang="en-US" sz="1600" dirty="0"/>
                    </a:p>
                  </a:txBody>
                  <a:tcPr marL="82944" marR="82944" marT="41476" marB="41476"/>
                </a:tc>
                <a:tc>
                  <a:txBody>
                    <a:bodyPr/>
                    <a:lstStyle/>
                    <a:p>
                      <a:r>
                        <a:rPr lang="en-US" sz="1600" dirty="0" smtClean="0"/>
                        <a:t>25 February 2012</a:t>
                      </a:r>
                      <a:endParaRPr lang="en-US" sz="1600" dirty="0"/>
                    </a:p>
                  </a:txBody>
                  <a:tcPr marL="82944" marR="82944" marT="41476" marB="41476"/>
                </a:tc>
                <a:tc>
                  <a:txBody>
                    <a:bodyPr/>
                    <a:lstStyle/>
                    <a:p>
                      <a:r>
                        <a:rPr lang="en-US" sz="1600" baseline="0" dirty="0" smtClean="0"/>
                        <a:t>3.47 /8s</a:t>
                      </a:r>
                    </a:p>
                  </a:txBody>
                  <a:tcPr marL="82944" marR="82944" marT="41476" marB="41476"/>
                </a:tc>
              </a:tr>
              <a:tr h="336419">
                <a:tc>
                  <a:txBody>
                    <a:bodyPr/>
                    <a:lstStyle/>
                    <a:p>
                      <a:r>
                        <a:rPr lang="en-US" sz="1600" dirty="0" smtClean="0"/>
                        <a:t>LACNIC</a:t>
                      </a:r>
                      <a:endParaRPr lang="en-US" sz="1600" dirty="0"/>
                    </a:p>
                  </a:txBody>
                  <a:tcPr marL="82944" marR="82944" marT="41476" marB="41476"/>
                </a:tc>
                <a:tc>
                  <a:txBody>
                    <a:bodyPr/>
                    <a:lstStyle/>
                    <a:p>
                      <a:r>
                        <a:rPr lang="en-US" sz="1600" dirty="0" smtClean="0"/>
                        <a:t>22 March 2014</a:t>
                      </a:r>
                      <a:endParaRPr lang="en-US" sz="1600" dirty="0"/>
                    </a:p>
                  </a:txBody>
                  <a:tcPr marL="82944" marR="82944" marT="41476" marB="41476"/>
                </a:tc>
                <a:tc>
                  <a:txBody>
                    <a:bodyPr/>
                    <a:lstStyle/>
                    <a:p>
                      <a:r>
                        <a:rPr lang="en-US" sz="1600" baseline="0" dirty="0" smtClean="0"/>
                        <a:t>4.43 /8s</a:t>
                      </a:r>
                    </a:p>
                  </a:txBody>
                  <a:tcPr marL="82944" marR="82944" marT="41476" marB="41476"/>
                </a:tc>
              </a:tr>
              <a:tr h="336419">
                <a:tc>
                  <a:txBody>
                    <a:bodyPr/>
                    <a:lstStyle/>
                    <a:p>
                      <a:r>
                        <a:rPr lang="en-US" sz="1600" dirty="0" smtClean="0"/>
                        <a:t>ARIN</a:t>
                      </a:r>
                      <a:endParaRPr lang="en-US" sz="1600" dirty="0"/>
                    </a:p>
                  </a:txBody>
                  <a:tcPr marL="82944" marR="82944" marT="41476" marB="41476"/>
                </a:tc>
                <a:tc>
                  <a:txBody>
                    <a:bodyPr/>
                    <a:lstStyle/>
                    <a:p>
                      <a:r>
                        <a:rPr lang="en-US" sz="1600" dirty="0" smtClean="0"/>
                        <a:t>23 March 2014</a:t>
                      </a:r>
                      <a:endParaRPr lang="en-US" sz="1600" dirty="0"/>
                    </a:p>
                  </a:txBody>
                  <a:tcPr marL="82944" marR="82944" marT="41476" marB="41476"/>
                </a:tc>
                <a:tc>
                  <a:txBody>
                    <a:bodyPr/>
                    <a:lstStyle/>
                    <a:p>
                      <a:r>
                        <a:rPr lang="en-US" sz="1600" baseline="0" dirty="0" smtClean="0"/>
                        <a:t>6.00 /8s</a:t>
                      </a:r>
                    </a:p>
                  </a:txBody>
                  <a:tcPr marL="82944" marR="82944" marT="41476" marB="41476"/>
                </a:tc>
              </a:tr>
              <a:tr h="336419">
                <a:tc>
                  <a:txBody>
                    <a:bodyPr/>
                    <a:lstStyle/>
                    <a:p>
                      <a:r>
                        <a:rPr lang="en-US" sz="1600" dirty="0" smtClean="0"/>
                        <a:t>AFRINIC</a:t>
                      </a:r>
                      <a:endParaRPr lang="en-US" sz="1600" dirty="0"/>
                    </a:p>
                  </a:txBody>
                  <a:tcPr marL="82944" marR="82944" marT="41476" marB="41476"/>
                </a:tc>
                <a:tc>
                  <a:txBody>
                    <a:bodyPr/>
                    <a:lstStyle/>
                    <a:p>
                      <a:r>
                        <a:rPr lang="en-US" sz="1600" dirty="0" smtClean="0"/>
                        <a:t>28 April 2014</a:t>
                      </a:r>
                      <a:endParaRPr lang="en-US" sz="1600" dirty="0"/>
                    </a:p>
                  </a:txBody>
                  <a:tcPr marL="82944" marR="82944" marT="41476" marB="41476"/>
                </a:tc>
                <a:tc>
                  <a:txBody>
                    <a:bodyPr/>
                    <a:lstStyle/>
                    <a:p>
                      <a:r>
                        <a:rPr lang="en-US" sz="1600" baseline="0" dirty="0" smtClean="0"/>
                        <a:t>4.38 /8s</a:t>
                      </a:r>
                    </a:p>
                  </a:txBody>
                  <a:tcPr marL="82944" marR="82944" marT="41476" marB="41476"/>
                </a:tc>
              </a:tr>
            </a:tbl>
          </a:graphicData>
        </a:graphic>
      </p:graphicFrame>
      <p:sp>
        <p:nvSpPr>
          <p:cNvPr id="3" name="TextBox 2"/>
          <p:cNvSpPr txBox="1"/>
          <p:nvPr/>
        </p:nvSpPr>
        <p:spPr>
          <a:xfrm>
            <a:off x="2662292" y="5488889"/>
            <a:ext cx="6335797" cy="268422"/>
          </a:xfrm>
          <a:prstGeom prst="rect">
            <a:avLst/>
          </a:prstGeom>
          <a:noFill/>
        </p:spPr>
        <p:txBody>
          <a:bodyPr wrap="square" lIns="82945" tIns="41473" rIns="82945" bIns="41473" rtlCol="0">
            <a:spAutoFit/>
          </a:bodyPr>
          <a:lstStyle/>
          <a:p>
            <a:r>
              <a:rPr lang="en-US" sz="1200" i="1" dirty="0"/>
              <a:t>* Here “exhaustion” is defined as the point when the RIR’s remaining pool falls to 1 /8</a:t>
            </a:r>
          </a:p>
        </p:txBody>
      </p:sp>
    </p:spTree>
    <p:extLst>
      <p:ext uri="{BB962C8B-B14F-4D97-AF65-F5344CB8AC3E}">
        <p14:creationId xmlns:p14="http://schemas.microsoft.com/office/powerpoint/2010/main" val="1689586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t="684" b="684"/>
          <a:stretch>
            <a:fillRect/>
          </a:stretch>
        </p:blipFill>
        <p:spPr>
          <a:xfrm>
            <a:off x="456481" y="358598"/>
            <a:ext cx="8226720" cy="5770685"/>
          </a:xfrm>
        </p:spPr>
      </p:pic>
    </p:spTree>
    <p:extLst>
      <p:ext uri="{BB962C8B-B14F-4D97-AF65-F5344CB8AC3E}">
        <p14:creationId xmlns:p14="http://schemas.microsoft.com/office/powerpoint/2010/main" val="2338007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l="2362" r="2362"/>
          <a:stretch>
            <a:fillRect/>
          </a:stretch>
        </p:blipFill>
        <p:spPr>
          <a:xfrm>
            <a:off x="326881" y="162737"/>
            <a:ext cx="8226720" cy="6140805"/>
          </a:xfrm>
        </p:spPr>
      </p:pic>
      <p:sp>
        <p:nvSpPr>
          <p:cNvPr id="6" name="TextBox 5"/>
          <p:cNvSpPr txBox="1"/>
          <p:nvPr/>
        </p:nvSpPr>
        <p:spPr>
          <a:xfrm>
            <a:off x="2547158" y="1991864"/>
            <a:ext cx="6271745" cy="822420"/>
          </a:xfrm>
          <a:prstGeom prst="rect">
            <a:avLst/>
          </a:prstGeom>
          <a:noFill/>
        </p:spPr>
        <p:txBody>
          <a:bodyPr wrap="none" lIns="82945" tIns="41473" rIns="82945" bIns="41473" rtlCol="0">
            <a:spAutoFit/>
          </a:bodyPr>
          <a:lstStyle/>
          <a:p>
            <a:r>
              <a:rPr lang="en-US" dirty="0" smtClean="0">
                <a:latin typeface="Powderfinger Type"/>
                <a:cs typeface="Powderfinger Type"/>
              </a:rPr>
              <a:t>Address Exhaustion Projection</a:t>
            </a:r>
          </a:p>
          <a:p>
            <a:r>
              <a:rPr lang="en-US" dirty="0" smtClean="0">
                <a:latin typeface="Powderfinger Type"/>
                <a:cs typeface="Powderfinger Type"/>
              </a:rPr>
              <a:t>Post Feb-2011 Allocations in ARIN</a:t>
            </a:r>
            <a:endParaRPr lang="en-US" dirty="0">
              <a:latin typeface="Powderfinger Type"/>
              <a:cs typeface="Powderfinger Type"/>
            </a:endParaRPr>
          </a:p>
        </p:txBody>
      </p:sp>
      <p:cxnSp>
        <p:nvCxnSpPr>
          <p:cNvPr id="8" name="Straight Connector 7"/>
          <p:cNvCxnSpPr/>
          <p:nvPr/>
        </p:nvCxnSpPr>
        <p:spPr bwMode="auto">
          <a:xfrm>
            <a:off x="914220" y="5388730"/>
            <a:ext cx="7576829" cy="0"/>
          </a:xfrm>
          <a:prstGeom prst="line">
            <a:avLst/>
          </a:prstGeom>
          <a:solidFill>
            <a:srgbClr val="00B8FF"/>
          </a:solid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977038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Reality Acceptance</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33</a:t>
            </a:fld>
            <a:endParaRPr lang="en-US"/>
          </a:p>
        </p:txBody>
      </p:sp>
    </p:spTree>
    <p:extLst>
      <p:ext uri="{BB962C8B-B14F-4D97-AF65-F5344CB8AC3E}">
        <p14:creationId xmlns:p14="http://schemas.microsoft.com/office/powerpoint/2010/main" val="82581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Reality Acceptance</a:t>
            </a:r>
            <a:endParaRPr lang="en-US" dirty="0">
              <a:latin typeface="Powderfinger Type"/>
              <a:cs typeface="Powderfinger Type"/>
            </a:endParaRPr>
          </a:p>
        </p:txBody>
      </p:sp>
      <p:sp>
        <p:nvSpPr>
          <p:cNvPr id="3" name="Content Placeholder 2"/>
          <p:cNvSpPr>
            <a:spLocks noGrp="1"/>
          </p:cNvSpPr>
          <p:nvPr>
            <p:ph idx="1"/>
          </p:nvPr>
        </p:nvSpPr>
        <p:spPr>
          <a:xfrm>
            <a:off x="263017" y="1535321"/>
            <a:ext cx="8617966" cy="955102"/>
          </a:xfrm>
        </p:spPr>
        <p:txBody>
          <a:bodyPr/>
          <a:lstStyle/>
          <a:p>
            <a:pPr marL="0" indent="0">
              <a:buNone/>
            </a:pPr>
            <a:r>
              <a:rPr lang="en-US" dirty="0" smtClean="0"/>
              <a:t>                                </a:t>
            </a:r>
            <a:r>
              <a:rPr lang="en-US" dirty="0" smtClean="0">
                <a:solidFill>
                  <a:srgbClr val="948A54"/>
                </a:solidFill>
                <a:latin typeface="Powderfinger Type"/>
                <a:cs typeface="Powderfinger Type"/>
              </a:rPr>
              <a:t>Or not</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34</a:t>
            </a:fld>
            <a:endParaRPr lang="en-US"/>
          </a:p>
        </p:txBody>
      </p:sp>
      <p:sp>
        <p:nvSpPr>
          <p:cNvPr id="6" name="TextBox 5"/>
          <p:cNvSpPr txBox="1"/>
          <p:nvPr/>
        </p:nvSpPr>
        <p:spPr>
          <a:xfrm>
            <a:off x="580592" y="3048001"/>
            <a:ext cx="8125180" cy="830997"/>
          </a:xfrm>
          <a:prstGeom prst="rect">
            <a:avLst/>
          </a:prstGeom>
          <a:noFill/>
        </p:spPr>
        <p:txBody>
          <a:bodyPr wrap="none" rtlCol="0">
            <a:spAutoFit/>
          </a:bodyPr>
          <a:lstStyle/>
          <a:p>
            <a:r>
              <a:rPr lang="en-US" dirty="0" smtClean="0">
                <a:latin typeface="Powderfinger Type"/>
                <a:cs typeface="Powderfinger Type"/>
              </a:rPr>
              <a:t>Is IPv4 address exhaustion a “here and now”</a:t>
            </a:r>
          </a:p>
          <a:p>
            <a:r>
              <a:rPr lang="en-US" dirty="0">
                <a:latin typeface="Powderfinger Type"/>
                <a:cs typeface="Powderfinger Type"/>
              </a:rPr>
              <a:t>p</a:t>
            </a:r>
            <a:r>
              <a:rPr lang="en-US" dirty="0" smtClean="0">
                <a:latin typeface="Powderfinger Type"/>
                <a:cs typeface="Powderfinger Type"/>
              </a:rPr>
              <a:t>roblem or a “imminent future” problem?</a:t>
            </a:r>
            <a:endParaRPr lang="en-US" dirty="0">
              <a:latin typeface="Powderfinger Type"/>
              <a:cs typeface="Powderfinger Type"/>
            </a:endParaRPr>
          </a:p>
        </p:txBody>
      </p:sp>
    </p:spTree>
    <p:extLst>
      <p:ext uri="{BB962C8B-B14F-4D97-AF65-F5344CB8AC3E}">
        <p14:creationId xmlns:p14="http://schemas.microsoft.com/office/powerpoint/2010/main" val="1557743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Reality Acceptance</a:t>
            </a:r>
            <a:endParaRPr lang="en-US" dirty="0">
              <a:latin typeface="Powderfinger Type"/>
              <a:cs typeface="Powderfinger Type"/>
            </a:endParaRPr>
          </a:p>
        </p:txBody>
      </p:sp>
      <p:sp>
        <p:nvSpPr>
          <p:cNvPr id="3" name="Content Placeholder 2"/>
          <p:cNvSpPr>
            <a:spLocks noGrp="1"/>
          </p:cNvSpPr>
          <p:nvPr>
            <p:ph idx="1"/>
          </p:nvPr>
        </p:nvSpPr>
        <p:spPr>
          <a:xfrm>
            <a:off x="263017" y="1535321"/>
            <a:ext cx="8617966" cy="955102"/>
          </a:xfrm>
        </p:spPr>
        <p:txBody>
          <a:bodyPr/>
          <a:lstStyle/>
          <a:p>
            <a:pPr marL="0" indent="0">
              <a:buNone/>
            </a:pPr>
            <a:r>
              <a:rPr lang="en-US" dirty="0" smtClean="0"/>
              <a:t>                                </a:t>
            </a:r>
            <a:r>
              <a:rPr lang="en-US" dirty="0" smtClean="0">
                <a:solidFill>
                  <a:srgbClr val="948A54"/>
                </a:solidFill>
                <a:latin typeface="Powderfinger Type"/>
                <a:cs typeface="Powderfinger Type"/>
              </a:rPr>
              <a:t>Or not</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35</a:t>
            </a:fld>
            <a:endParaRPr lang="en-US"/>
          </a:p>
        </p:txBody>
      </p:sp>
      <p:sp>
        <p:nvSpPr>
          <p:cNvPr id="5" name="TextBox 4"/>
          <p:cNvSpPr txBox="1"/>
          <p:nvPr/>
        </p:nvSpPr>
        <p:spPr>
          <a:xfrm>
            <a:off x="1718294" y="4476979"/>
            <a:ext cx="5840060" cy="1077218"/>
          </a:xfrm>
          <a:prstGeom prst="rect">
            <a:avLst/>
          </a:prstGeom>
          <a:noFill/>
        </p:spPr>
        <p:txBody>
          <a:bodyPr wrap="none" rtlCol="0">
            <a:spAutoFit/>
          </a:bodyPr>
          <a:lstStyle/>
          <a:p>
            <a:r>
              <a:rPr lang="en-US" sz="3200" b="1" dirty="0" smtClean="0">
                <a:solidFill>
                  <a:schemeClr val="bg2">
                    <a:lumMod val="50000"/>
                  </a:schemeClr>
                </a:solidFill>
                <a:latin typeface="Max's Handwritin"/>
                <a:cs typeface="Max's Handwritin"/>
              </a:rPr>
              <a:t>“It’s </a:t>
            </a:r>
            <a:r>
              <a:rPr lang="en-US" sz="3200" b="1" dirty="0">
                <a:solidFill>
                  <a:schemeClr val="bg2">
                    <a:lumMod val="50000"/>
                  </a:schemeClr>
                </a:solidFill>
                <a:latin typeface="Max's Handwritin"/>
                <a:cs typeface="Max's Handwritin"/>
              </a:rPr>
              <a:t>not happening until its happening to me</a:t>
            </a:r>
            <a:r>
              <a:rPr lang="en-US" sz="3200" b="1" dirty="0" smtClean="0">
                <a:solidFill>
                  <a:schemeClr val="bg2">
                    <a:lumMod val="50000"/>
                  </a:schemeClr>
                </a:solidFill>
                <a:latin typeface="Max's Handwritin"/>
                <a:cs typeface="Max's Handwritin"/>
              </a:rPr>
              <a:t>!”</a:t>
            </a:r>
            <a:endParaRPr lang="en-US" sz="3200" b="1" dirty="0">
              <a:solidFill>
                <a:schemeClr val="bg2">
                  <a:lumMod val="50000"/>
                </a:schemeClr>
              </a:solidFill>
              <a:latin typeface="Max's Handwritin"/>
              <a:cs typeface="Max's Handwritin"/>
            </a:endParaRPr>
          </a:p>
          <a:p>
            <a:endParaRPr lang="en-US" sz="3200" b="1" dirty="0">
              <a:solidFill>
                <a:schemeClr val="bg2">
                  <a:lumMod val="50000"/>
                </a:schemeClr>
              </a:solidFill>
              <a:latin typeface="Max's Handwritin"/>
              <a:cs typeface="Max's Handwritin"/>
            </a:endParaRPr>
          </a:p>
        </p:txBody>
      </p:sp>
      <p:sp>
        <p:nvSpPr>
          <p:cNvPr id="6" name="TextBox 5"/>
          <p:cNvSpPr txBox="1"/>
          <p:nvPr/>
        </p:nvSpPr>
        <p:spPr>
          <a:xfrm>
            <a:off x="580592" y="3048001"/>
            <a:ext cx="8125180" cy="830997"/>
          </a:xfrm>
          <a:prstGeom prst="rect">
            <a:avLst/>
          </a:prstGeom>
          <a:noFill/>
        </p:spPr>
        <p:txBody>
          <a:bodyPr wrap="none" rtlCol="0">
            <a:spAutoFit/>
          </a:bodyPr>
          <a:lstStyle/>
          <a:p>
            <a:r>
              <a:rPr lang="en-US" dirty="0" smtClean="0">
                <a:latin typeface="Powderfinger Type"/>
                <a:cs typeface="Powderfinger Type"/>
              </a:rPr>
              <a:t>Is IPv4 address exhaustion a “here and now”</a:t>
            </a:r>
          </a:p>
          <a:p>
            <a:r>
              <a:rPr lang="en-US" dirty="0">
                <a:latin typeface="Powderfinger Type"/>
                <a:cs typeface="Powderfinger Type"/>
              </a:rPr>
              <a:t>p</a:t>
            </a:r>
            <a:r>
              <a:rPr lang="en-US" dirty="0" smtClean="0">
                <a:latin typeface="Powderfinger Type"/>
                <a:cs typeface="Powderfinger Type"/>
              </a:rPr>
              <a:t>roblem or a “imminent future” problem?</a:t>
            </a:r>
            <a:endParaRPr lang="en-US" dirty="0">
              <a:latin typeface="Powderfinger Type"/>
              <a:cs typeface="Powderfinger Type"/>
            </a:endParaRPr>
          </a:p>
        </p:txBody>
      </p:sp>
    </p:spTree>
    <p:extLst>
      <p:ext uri="{BB962C8B-B14F-4D97-AF65-F5344CB8AC3E}">
        <p14:creationId xmlns:p14="http://schemas.microsoft.com/office/powerpoint/2010/main" val="4030295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6" y="1469269"/>
            <a:ext cx="8425733" cy="3038411"/>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a:t>
            </a:r>
            <a:r>
              <a:rPr lang="en-US" dirty="0">
                <a:solidFill>
                  <a:srgbClr val="FF0000"/>
                </a:solidFill>
                <a:latin typeface="Powderfinger Type"/>
                <a:cs typeface="Powderfinger Type"/>
              </a:rPr>
              <a:t>is no plan, just the interplay of</a:t>
            </a:r>
          </a:p>
          <a:p>
            <a:r>
              <a:rPr lang="en-US" dirty="0">
                <a:solidFill>
                  <a:srgbClr val="FF0000"/>
                </a:solidFill>
                <a:latin typeface="Powderfinger Type"/>
                <a:cs typeface="Powderfinger Type"/>
              </a:rPr>
              <a:t>   various market </a:t>
            </a:r>
            <a:r>
              <a:rPr lang="en-US" dirty="0" smtClean="0">
                <a:solidFill>
                  <a:srgbClr val="FF0000"/>
                </a:solidFill>
                <a:latin typeface="Powderfinger Type"/>
                <a:cs typeface="Powderfinger Type"/>
              </a:rPr>
              <a:t>pressures</a:t>
            </a:r>
            <a:endParaRPr lang="en-US" dirty="0" smtClean="0">
              <a:solidFill>
                <a:srgbClr val="0000FF"/>
              </a:solidFill>
              <a:latin typeface="Powderfinger Type"/>
              <a:cs typeface="Powderfinger Type"/>
            </a:endParaRPr>
          </a:p>
          <a:p>
            <a:endParaRPr lang="en-US" dirty="0">
              <a:solidFill>
                <a:srgbClr val="0000FF"/>
              </a:solidFill>
              <a:latin typeface="Powderfinger Type"/>
              <a:cs typeface="Powderfinger Type"/>
            </a:endParaRPr>
          </a:p>
          <a:p>
            <a:r>
              <a:rPr lang="en-US" dirty="0" smtClean="0">
                <a:solidFill>
                  <a:srgbClr val="0000FF"/>
                </a:solidFill>
                <a:latin typeface="Powderfinger Type"/>
                <a:cs typeface="Powderfinger Type"/>
              </a:rPr>
              <a:t>2. </a:t>
            </a:r>
            <a:r>
              <a:rPr lang="en-US" dirty="0">
                <a:solidFill>
                  <a:srgbClr val="0000FF"/>
                </a:solidFill>
                <a:latin typeface="Powderfinger Type"/>
                <a:cs typeface="Powderfinger Type"/>
              </a:rPr>
              <a:t>Varying IPv4 Address Exhaustion Timelines</a:t>
            </a:r>
          </a:p>
          <a:p>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Exhaustion is occurring variously over a </a:t>
            </a:r>
          </a:p>
          <a:p>
            <a:r>
              <a:rPr lang="en-US" dirty="0">
                <a:solidFill>
                  <a:srgbClr val="FF0000"/>
                </a:solidFill>
                <a:latin typeface="Powderfinger Type"/>
                <a:cs typeface="Powderfinger Type"/>
              </a:rPr>
              <a:t> </a:t>
            </a:r>
            <a:r>
              <a:rPr lang="en-US" dirty="0" smtClean="0">
                <a:solidFill>
                  <a:srgbClr val="FF0000"/>
                </a:solidFill>
                <a:latin typeface="Powderfinger Type"/>
                <a:cs typeface="Powderfinger Type"/>
              </a:rPr>
              <a:t>    period of many years</a:t>
            </a:r>
          </a:p>
        </p:txBody>
      </p:sp>
    </p:spTree>
    <p:extLst>
      <p:ext uri="{BB962C8B-B14F-4D97-AF65-F5344CB8AC3E}">
        <p14:creationId xmlns:p14="http://schemas.microsoft.com/office/powerpoint/2010/main" val="3694875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6" y="1469270"/>
            <a:ext cx="8264097" cy="4146406"/>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a:t>
            </a:r>
            <a:r>
              <a:rPr lang="en-US" dirty="0">
                <a:solidFill>
                  <a:srgbClr val="FF0000"/>
                </a:solidFill>
                <a:latin typeface="Powderfinger Type"/>
                <a:cs typeface="Powderfinger Type"/>
              </a:rPr>
              <a:t>is no plan, just the interplay of</a:t>
            </a:r>
          </a:p>
          <a:p>
            <a:r>
              <a:rPr lang="en-US" dirty="0">
                <a:solidFill>
                  <a:srgbClr val="FF0000"/>
                </a:solidFill>
                <a:latin typeface="Powderfinger Type"/>
                <a:cs typeface="Powderfinger Type"/>
              </a:rPr>
              <a:t>   various market </a:t>
            </a:r>
            <a:r>
              <a:rPr lang="en-US" dirty="0" smtClean="0">
                <a:solidFill>
                  <a:srgbClr val="FF0000"/>
                </a:solidFill>
                <a:latin typeface="Powderfinger Type"/>
                <a:cs typeface="Powderfinger Type"/>
              </a:rPr>
              <a:t>pressures</a:t>
            </a:r>
            <a:endParaRPr lang="en-US" dirty="0" smtClean="0">
              <a:solidFill>
                <a:srgbClr val="0000FF"/>
              </a:solidFill>
              <a:latin typeface="Powderfinger Type"/>
              <a:cs typeface="Powderfinger Type"/>
            </a:endParaRPr>
          </a:p>
          <a:p>
            <a:endParaRPr lang="en-US" dirty="0">
              <a:solidFill>
                <a:srgbClr val="0000FF"/>
              </a:solidFill>
              <a:latin typeface="Powderfinger Type"/>
              <a:cs typeface="Powderfinger Type"/>
            </a:endParaRPr>
          </a:p>
          <a:p>
            <a:r>
              <a:rPr lang="en-US" dirty="0" smtClean="0">
                <a:solidFill>
                  <a:srgbClr val="0000FF"/>
                </a:solidFill>
                <a:latin typeface="Powderfinger Type"/>
                <a:cs typeface="Powderfinger Type"/>
              </a:rPr>
              <a:t>2. </a:t>
            </a:r>
            <a:r>
              <a:rPr lang="en-US" dirty="0">
                <a:solidFill>
                  <a:srgbClr val="0000FF"/>
                </a:solidFill>
                <a:latin typeface="Powderfinger Type"/>
                <a:cs typeface="Powderfinger Type"/>
              </a:rPr>
              <a:t>Varying IPv4 Address Exhaustion Timelines</a:t>
            </a:r>
          </a:p>
          <a:p>
            <a:r>
              <a:rPr lang="en-US" dirty="0">
                <a:solidFill>
                  <a:srgbClr val="0000FF"/>
                </a:solidFill>
                <a:latin typeface="Powderfinger Type"/>
                <a:cs typeface="Powderfinger Type"/>
              </a:rPr>
              <a:t>   </a:t>
            </a:r>
            <a:r>
              <a:rPr lang="en-US" dirty="0">
                <a:solidFill>
                  <a:srgbClr val="FF0000"/>
                </a:solidFill>
                <a:latin typeface="Powderfinger Type"/>
                <a:cs typeface="Powderfinger Type"/>
              </a:rPr>
              <a:t>Exhaustion is occurring variously over a </a:t>
            </a:r>
          </a:p>
          <a:p>
            <a:r>
              <a:rPr lang="en-US" dirty="0">
                <a:solidFill>
                  <a:srgbClr val="FF0000"/>
                </a:solidFill>
                <a:latin typeface="Powderfinger Type"/>
                <a:cs typeface="Powderfinger Type"/>
              </a:rPr>
              <a:t>     period of many years</a:t>
            </a:r>
            <a:endParaRPr lang="en-US" dirty="0" smtClean="0">
              <a:solidFill>
                <a:srgbClr val="FF0000"/>
              </a:solidFill>
              <a:latin typeface="Powderfinger Type"/>
              <a:cs typeface="Powderfinger Type"/>
            </a:endParaRPr>
          </a:p>
          <a:p>
            <a:endParaRPr lang="en-US" dirty="0">
              <a:solidFill>
                <a:srgbClr val="FF0000"/>
              </a:solidFill>
              <a:latin typeface="Powderfinger Type"/>
              <a:cs typeface="Powderfinger Type"/>
            </a:endParaRPr>
          </a:p>
          <a:p>
            <a:r>
              <a:rPr lang="en-US" dirty="0" smtClean="0">
                <a:solidFill>
                  <a:srgbClr val="0000FF"/>
                </a:solidFill>
                <a:latin typeface="Powderfinger Type"/>
                <a:cs typeface="Powderfinger Type"/>
              </a:rPr>
              <a:t>3. </a:t>
            </a:r>
            <a:r>
              <a:rPr lang="en-US" dirty="0">
                <a:solidFill>
                  <a:srgbClr val="0000FF"/>
                </a:solidFill>
                <a:latin typeface="Powderfinger Type"/>
                <a:cs typeface="Powderfinger Type"/>
              </a:rPr>
              <a:t>Regional </a:t>
            </a:r>
            <a:r>
              <a:rPr lang="en-US" dirty="0" smtClean="0">
                <a:solidFill>
                  <a:srgbClr val="0000FF"/>
                </a:solidFill>
                <a:latin typeface="Powderfinger Type"/>
                <a:cs typeface="Powderfinger Type"/>
              </a:rPr>
              <a:t>Diversity</a:t>
            </a:r>
            <a:endParaRPr lang="en-US" dirty="0">
              <a:solidFill>
                <a:srgbClr val="0000FF"/>
              </a:solidFill>
              <a:latin typeface="Powderfinger Type"/>
              <a:cs typeface="Powderfinger Type"/>
            </a:endParaRPr>
          </a:p>
          <a:p>
            <a:endParaRPr lang="en-US" dirty="0">
              <a:solidFill>
                <a:srgbClr val="FF0000"/>
              </a:solidFill>
              <a:latin typeface="Powderfinger Type"/>
              <a:cs typeface="Powderfinger Type"/>
            </a:endParaRPr>
          </a:p>
        </p:txBody>
      </p:sp>
    </p:spTree>
    <p:extLst>
      <p:ext uri="{BB962C8B-B14F-4D97-AF65-F5344CB8AC3E}">
        <p14:creationId xmlns:p14="http://schemas.microsoft.com/office/powerpoint/2010/main" val="3754668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902" y="881350"/>
            <a:ext cx="6796800" cy="4451795"/>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697" y="3363675"/>
            <a:ext cx="2078208" cy="1161338"/>
          </a:xfrm>
          <a:prstGeom prst="rect">
            <a:avLst/>
          </a:prstGeom>
        </p:spPr>
      </p:pic>
      <p:sp>
        <p:nvSpPr>
          <p:cNvPr id="6" name="TextBox 5"/>
          <p:cNvSpPr txBox="1"/>
          <p:nvPr/>
        </p:nvSpPr>
        <p:spPr>
          <a:xfrm>
            <a:off x="694783" y="3233027"/>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4963905" y="1403945"/>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5421127" y="3102378"/>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9" name="TextBox 8"/>
          <p:cNvSpPr txBox="1"/>
          <p:nvPr/>
        </p:nvSpPr>
        <p:spPr>
          <a:xfrm>
            <a:off x="2481840" y="4212892"/>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10" name="TextBox 9"/>
          <p:cNvSpPr txBox="1"/>
          <p:nvPr/>
        </p:nvSpPr>
        <p:spPr>
          <a:xfrm>
            <a:off x="4410724" y="4214471"/>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16" name="Oval 15"/>
          <p:cNvSpPr/>
          <p:nvPr/>
        </p:nvSpPr>
        <p:spPr bwMode="auto">
          <a:xfrm>
            <a:off x="3461602" y="3102378"/>
            <a:ext cx="261270" cy="261297"/>
          </a:xfrm>
          <a:prstGeom prst="ellipse">
            <a:avLst/>
          </a:prstGeom>
          <a:gradFill flip="none" rotWithShape="1">
            <a:gsLst>
              <a:gs pos="4000">
                <a:srgbClr val="0000FF"/>
              </a:gs>
              <a:gs pos="9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7" name="Oval 16"/>
          <p:cNvSpPr/>
          <p:nvPr/>
        </p:nvSpPr>
        <p:spPr bwMode="auto">
          <a:xfrm>
            <a:off x="2939062" y="3233027"/>
            <a:ext cx="261270" cy="261297"/>
          </a:xfrm>
          <a:prstGeom prst="ellipse">
            <a:avLst/>
          </a:prstGeom>
          <a:gradFill flip="none" rotWithShape="1">
            <a:gsLst>
              <a:gs pos="0">
                <a:srgbClr val="B06824"/>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8" name="Oval 17"/>
          <p:cNvSpPr/>
          <p:nvPr/>
        </p:nvSpPr>
        <p:spPr bwMode="auto">
          <a:xfrm>
            <a:off x="1980986" y="3782490"/>
            <a:ext cx="261270" cy="261297"/>
          </a:xfrm>
          <a:prstGeom prst="ellipse">
            <a:avLst/>
          </a:prstGeom>
          <a:gradFill flip="none" rotWithShape="1">
            <a:gsLst>
              <a:gs pos="0">
                <a:srgbClr val="008000"/>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9" name="Oval 18"/>
          <p:cNvSpPr/>
          <p:nvPr/>
        </p:nvSpPr>
        <p:spPr bwMode="auto">
          <a:xfrm>
            <a:off x="1698030" y="3886270"/>
            <a:ext cx="261270" cy="261297"/>
          </a:xfrm>
          <a:prstGeom prst="ellipse">
            <a:avLst/>
          </a:prstGeom>
          <a:gradFill flip="none" rotWithShape="1">
            <a:gsLst>
              <a:gs pos="0">
                <a:srgbClr val="978F66"/>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0" name="Oval 19"/>
          <p:cNvSpPr/>
          <p:nvPr/>
        </p:nvSpPr>
        <p:spPr bwMode="auto">
          <a:xfrm>
            <a:off x="1458446" y="4043787"/>
            <a:ext cx="261270" cy="261297"/>
          </a:xfrm>
          <a:prstGeom prst="ellipse">
            <a:avLst/>
          </a:prstGeom>
          <a:gradFill flip="none" rotWithShape="1">
            <a:gsLst>
              <a:gs pos="0">
                <a:schemeClr val="accent4">
                  <a:lumMod val="25000"/>
                </a:schemeClr>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1" name="TextBox 20"/>
          <p:cNvSpPr txBox="1"/>
          <p:nvPr/>
        </p:nvSpPr>
        <p:spPr>
          <a:xfrm>
            <a:off x="3722873" y="2775757"/>
            <a:ext cx="770239" cy="453088"/>
          </a:xfrm>
          <a:prstGeom prst="rect">
            <a:avLst/>
          </a:prstGeom>
          <a:noFill/>
        </p:spPr>
        <p:txBody>
          <a:bodyPr wrap="none" lIns="82945" tIns="41473" rIns="82945" bIns="41473" rtlCol="0">
            <a:spAutoFit/>
          </a:bodyPr>
          <a:lstStyle/>
          <a:p>
            <a:r>
              <a:rPr lang="en-US" b="1" dirty="0" smtClean="0">
                <a:solidFill>
                  <a:srgbClr val="5D33CA"/>
                </a:solidFill>
                <a:latin typeface="Max's Handwritin"/>
                <a:cs typeface="Max's Handwritin"/>
              </a:rPr>
              <a:t>APNIC</a:t>
            </a:r>
            <a:endParaRPr lang="en-US" b="1" dirty="0">
              <a:solidFill>
                <a:srgbClr val="5D33CA"/>
              </a:solidFill>
              <a:latin typeface="Max's Handwritin"/>
              <a:cs typeface="Max's Handwritin"/>
            </a:endParaRPr>
          </a:p>
        </p:txBody>
      </p:sp>
      <p:sp>
        <p:nvSpPr>
          <p:cNvPr id="22" name="TextBox 21"/>
          <p:cNvSpPr txBox="1"/>
          <p:nvPr/>
        </p:nvSpPr>
        <p:spPr>
          <a:xfrm>
            <a:off x="2351205" y="2841081"/>
            <a:ext cx="1142136"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RIPE NCC</a:t>
            </a:r>
            <a:endParaRPr lang="en-US" b="1" dirty="0">
              <a:solidFill>
                <a:srgbClr val="A39B6E"/>
              </a:solidFill>
              <a:latin typeface="Max's Handwritin"/>
              <a:cs typeface="Max's Handwritin"/>
            </a:endParaRPr>
          </a:p>
        </p:txBody>
      </p:sp>
      <p:sp>
        <p:nvSpPr>
          <p:cNvPr id="23" name="TextBox 22"/>
          <p:cNvSpPr txBox="1"/>
          <p:nvPr/>
        </p:nvSpPr>
        <p:spPr>
          <a:xfrm>
            <a:off x="1523764" y="3363676"/>
            <a:ext cx="872831" cy="453088"/>
          </a:xfrm>
          <a:prstGeom prst="rect">
            <a:avLst/>
          </a:prstGeom>
          <a:noFill/>
        </p:spPr>
        <p:txBody>
          <a:bodyPr wrap="none" lIns="82945" tIns="41473" rIns="82945" bIns="41473" rtlCol="0">
            <a:spAutoFit/>
          </a:bodyPr>
          <a:lstStyle/>
          <a:p>
            <a:r>
              <a:rPr lang="en-US" b="1" dirty="0" smtClean="0">
                <a:solidFill>
                  <a:srgbClr val="35B198"/>
                </a:solidFill>
                <a:latin typeface="Max's Handwritin"/>
                <a:cs typeface="Max's Handwritin"/>
              </a:rPr>
              <a:t>LACNIC</a:t>
            </a:r>
            <a:endParaRPr lang="en-US" b="1" dirty="0">
              <a:solidFill>
                <a:srgbClr val="35B198"/>
              </a:solidFill>
              <a:latin typeface="Max's Handwritin"/>
              <a:cs typeface="Max's Handwritin"/>
            </a:endParaRPr>
          </a:p>
        </p:txBody>
      </p:sp>
      <p:sp>
        <p:nvSpPr>
          <p:cNvPr id="24" name="TextBox 23"/>
          <p:cNvSpPr txBox="1"/>
          <p:nvPr/>
        </p:nvSpPr>
        <p:spPr>
          <a:xfrm>
            <a:off x="1393128" y="4239760"/>
            <a:ext cx="1013896"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AFRINIC</a:t>
            </a:r>
            <a:endParaRPr lang="en-US" b="1" dirty="0">
              <a:solidFill>
                <a:srgbClr val="A39B6E"/>
              </a:solidFill>
              <a:latin typeface="Max's Handwritin"/>
              <a:cs typeface="Max's Handwritin"/>
            </a:endParaRPr>
          </a:p>
        </p:txBody>
      </p:sp>
      <p:sp>
        <p:nvSpPr>
          <p:cNvPr id="25" name="TextBox 24"/>
          <p:cNvSpPr txBox="1"/>
          <p:nvPr/>
        </p:nvSpPr>
        <p:spPr>
          <a:xfrm>
            <a:off x="1240808" y="3651841"/>
            <a:ext cx="654823" cy="453088"/>
          </a:xfrm>
          <a:prstGeom prst="rect">
            <a:avLst/>
          </a:prstGeom>
          <a:noFill/>
        </p:spPr>
        <p:txBody>
          <a:bodyPr wrap="none" lIns="82945" tIns="41473" rIns="82945" bIns="41473" rtlCol="0">
            <a:spAutoFit/>
          </a:bodyPr>
          <a:lstStyle/>
          <a:p>
            <a:r>
              <a:rPr lang="en-US" b="1" dirty="0" smtClean="0">
                <a:solidFill>
                  <a:srgbClr val="90512B"/>
                </a:solidFill>
                <a:latin typeface="Max's Handwritin"/>
                <a:cs typeface="Max's Handwritin"/>
              </a:rPr>
              <a:t>ARIN</a:t>
            </a:r>
            <a:endParaRPr lang="en-US" b="1" dirty="0">
              <a:solidFill>
                <a:srgbClr val="90512B"/>
              </a:solidFill>
              <a:latin typeface="Max's Handwritin"/>
              <a:cs typeface="Max's Handwritin"/>
            </a:endParaRPr>
          </a:p>
        </p:txBody>
      </p:sp>
      <p:sp>
        <p:nvSpPr>
          <p:cNvPr id="26" name="TextBox 25"/>
          <p:cNvSpPr txBox="1"/>
          <p:nvPr/>
        </p:nvSpPr>
        <p:spPr>
          <a:xfrm>
            <a:off x="1371442" y="1273296"/>
            <a:ext cx="1423818" cy="586340"/>
          </a:xfrm>
          <a:prstGeom prst="rect">
            <a:avLst/>
          </a:prstGeom>
          <a:noFill/>
        </p:spPr>
        <p:txBody>
          <a:bodyPr wrap="none" lIns="82945" tIns="41473" rIns="82945" bIns="41473" rtlCol="0">
            <a:spAutoFit/>
          </a:bodyPr>
          <a:lstStyle/>
          <a:p>
            <a:r>
              <a:rPr lang="en-US" sz="3300" dirty="0">
                <a:latin typeface="Powderfinger Type"/>
                <a:cs typeface="Powderfinger Type"/>
              </a:rPr>
              <a:t>Today</a:t>
            </a:r>
          </a:p>
        </p:txBody>
      </p:sp>
    </p:spTree>
    <p:extLst>
      <p:ext uri="{BB962C8B-B14F-4D97-AF65-F5344CB8AC3E}">
        <p14:creationId xmlns:p14="http://schemas.microsoft.com/office/powerpoint/2010/main" val="2308267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902" y="881350"/>
            <a:ext cx="6796800" cy="4451795"/>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697" y="3363675"/>
            <a:ext cx="2078208" cy="1161338"/>
          </a:xfrm>
          <a:prstGeom prst="rect">
            <a:avLst/>
          </a:prstGeom>
        </p:spPr>
      </p:pic>
      <p:sp>
        <p:nvSpPr>
          <p:cNvPr id="6" name="TextBox 5"/>
          <p:cNvSpPr txBox="1"/>
          <p:nvPr/>
        </p:nvSpPr>
        <p:spPr>
          <a:xfrm>
            <a:off x="694783" y="3626552"/>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4963905" y="1403945"/>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5421127" y="3102378"/>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9" name="TextBox 8"/>
          <p:cNvSpPr txBox="1"/>
          <p:nvPr/>
        </p:nvSpPr>
        <p:spPr>
          <a:xfrm>
            <a:off x="2481840" y="4212892"/>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10" name="TextBox 9"/>
          <p:cNvSpPr txBox="1"/>
          <p:nvPr/>
        </p:nvSpPr>
        <p:spPr>
          <a:xfrm>
            <a:off x="4410724" y="4214471"/>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16" name="Oval 15"/>
          <p:cNvSpPr/>
          <p:nvPr/>
        </p:nvSpPr>
        <p:spPr bwMode="auto">
          <a:xfrm>
            <a:off x="5682397" y="3624973"/>
            <a:ext cx="261270" cy="261297"/>
          </a:xfrm>
          <a:prstGeom prst="ellipse">
            <a:avLst/>
          </a:prstGeom>
          <a:gradFill flip="none" rotWithShape="1">
            <a:gsLst>
              <a:gs pos="4000">
                <a:srgbClr val="0000FF"/>
              </a:gs>
              <a:gs pos="9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7" name="Oval 16"/>
          <p:cNvSpPr/>
          <p:nvPr/>
        </p:nvSpPr>
        <p:spPr bwMode="auto">
          <a:xfrm>
            <a:off x="3324469" y="3102378"/>
            <a:ext cx="261270" cy="261297"/>
          </a:xfrm>
          <a:prstGeom prst="ellipse">
            <a:avLst/>
          </a:prstGeom>
          <a:gradFill flip="none" rotWithShape="1">
            <a:gsLst>
              <a:gs pos="0">
                <a:srgbClr val="B06824"/>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8" name="Oval 17"/>
          <p:cNvSpPr/>
          <p:nvPr/>
        </p:nvSpPr>
        <p:spPr bwMode="auto">
          <a:xfrm>
            <a:off x="2416522" y="3494324"/>
            <a:ext cx="261270" cy="261297"/>
          </a:xfrm>
          <a:prstGeom prst="ellipse">
            <a:avLst/>
          </a:prstGeom>
          <a:gradFill flip="none" rotWithShape="1">
            <a:gsLst>
              <a:gs pos="0">
                <a:srgbClr val="008000"/>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9" name="Oval 18"/>
          <p:cNvSpPr/>
          <p:nvPr/>
        </p:nvSpPr>
        <p:spPr bwMode="auto">
          <a:xfrm>
            <a:off x="2155252" y="3624973"/>
            <a:ext cx="261270" cy="261297"/>
          </a:xfrm>
          <a:prstGeom prst="ellipse">
            <a:avLst/>
          </a:prstGeom>
          <a:gradFill flip="none" rotWithShape="1">
            <a:gsLst>
              <a:gs pos="0">
                <a:srgbClr val="978F66"/>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0" name="Oval 19"/>
          <p:cNvSpPr/>
          <p:nvPr/>
        </p:nvSpPr>
        <p:spPr bwMode="auto">
          <a:xfrm>
            <a:off x="1893982" y="3755622"/>
            <a:ext cx="261270" cy="261297"/>
          </a:xfrm>
          <a:prstGeom prst="ellipse">
            <a:avLst/>
          </a:prstGeom>
          <a:gradFill flip="none" rotWithShape="1">
            <a:gsLst>
              <a:gs pos="0">
                <a:schemeClr val="accent4">
                  <a:lumMod val="25000"/>
                </a:schemeClr>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1" name="TextBox 20"/>
          <p:cNvSpPr txBox="1"/>
          <p:nvPr/>
        </p:nvSpPr>
        <p:spPr>
          <a:xfrm>
            <a:off x="5943668" y="3598105"/>
            <a:ext cx="770239" cy="453088"/>
          </a:xfrm>
          <a:prstGeom prst="rect">
            <a:avLst/>
          </a:prstGeom>
          <a:noFill/>
        </p:spPr>
        <p:txBody>
          <a:bodyPr wrap="none" lIns="82945" tIns="41473" rIns="82945" bIns="41473" rtlCol="0">
            <a:spAutoFit/>
          </a:bodyPr>
          <a:lstStyle/>
          <a:p>
            <a:r>
              <a:rPr lang="en-US" b="1" dirty="0" smtClean="0">
                <a:solidFill>
                  <a:srgbClr val="5D33CA"/>
                </a:solidFill>
                <a:latin typeface="Max's Handwritin"/>
                <a:cs typeface="Max's Handwritin"/>
              </a:rPr>
              <a:t>APNIC</a:t>
            </a:r>
            <a:endParaRPr lang="en-US" b="1" dirty="0">
              <a:solidFill>
                <a:srgbClr val="5D33CA"/>
              </a:solidFill>
              <a:latin typeface="Max's Handwritin"/>
              <a:cs typeface="Max's Handwritin"/>
            </a:endParaRPr>
          </a:p>
        </p:txBody>
      </p:sp>
      <p:sp>
        <p:nvSpPr>
          <p:cNvPr id="22" name="TextBox 21"/>
          <p:cNvSpPr txBox="1"/>
          <p:nvPr/>
        </p:nvSpPr>
        <p:spPr>
          <a:xfrm>
            <a:off x="3526920" y="2710432"/>
            <a:ext cx="1142136"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RIPE NCC</a:t>
            </a:r>
            <a:endParaRPr lang="en-US" b="1" dirty="0">
              <a:solidFill>
                <a:srgbClr val="A39B6E"/>
              </a:solidFill>
              <a:latin typeface="Max's Handwritin"/>
              <a:cs typeface="Max's Handwritin"/>
            </a:endParaRPr>
          </a:p>
        </p:txBody>
      </p:sp>
      <p:sp>
        <p:nvSpPr>
          <p:cNvPr id="23" name="TextBox 22"/>
          <p:cNvSpPr txBox="1"/>
          <p:nvPr/>
        </p:nvSpPr>
        <p:spPr>
          <a:xfrm>
            <a:off x="2024618" y="3075510"/>
            <a:ext cx="872831" cy="453088"/>
          </a:xfrm>
          <a:prstGeom prst="rect">
            <a:avLst/>
          </a:prstGeom>
          <a:noFill/>
        </p:spPr>
        <p:txBody>
          <a:bodyPr wrap="none" lIns="82945" tIns="41473" rIns="82945" bIns="41473" rtlCol="0">
            <a:spAutoFit/>
          </a:bodyPr>
          <a:lstStyle/>
          <a:p>
            <a:r>
              <a:rPr lang="en-US" b="1" dirty="0" smtClean="0">
                <a:solidFill>
                  <a:srgbClr val="35B198"/>
                </a:solidFill>
                <a:latin typeface="Max's Handwritin"/>
                <a:cs typeface="Max's Handwritin"/>
              </a:rPr>
              <a:t>LACNIC</a:t>
            </a:r>
            <a:endParaRPr lang="en-US" b="1" dirty="0">
              <a:solidFill>
                <a:srgbClr val="35B198"/>
              </a:solidFill>
              <a:latin typeface="Max's Handwritin"/>
              <a:cs typeface="Max's Handwritin"/>
            </a:endParaRPr>
          </a:p>
        </p:txBody>
      </p:sp>
      <p:sp>
        <p:nvSpPr>
          <p:cNvPr id="24" name="TextBox 23"/>
          <p:cNvSpPr txBox="1"/>
          <p:nvPr/>
        </p:nvSpPr>
        <p:spPr>
          <a:xfrm>
            <a:off x="1828665" y="3951595"/>
            <a:ext cx="1013896"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AFRINIC</a:t>
            </a:r>
            <a:endParaRPr lang="en-US" b="1" dirty="0">
              <a:solidFill>
                <a:srgbClr val="A39B6E"/>
              </a:solidFill>
              <a:latin typeface="Max's Handwritin"/>
              <a:cs typeface="Max's Handwritin"/>
            </a:endParaRPr>
          </a:p>
        </p:txBody>
      </p:sp>
      <p:sp>
        <p:nvSpPr>
          <p:cNvPr id="25" name="TextBox 24"/>
          <p:cNvSpPr txBox="1"/>
          <p:nvPr/>
        </p:nvSpPr>
        <p:spPr>
          <a:xfrm>
            <a:off x="1806980" y="3298351"/>
            <a:ext cx="654823" cy="453088"/>
          </a:xfrm>
          <a:prstGeom prst="rect">
            <a:avLst/>
          </a:prstGeom>
          <a:noFill/>
        </p:spPr>
        <p:txBody>
          <a:bodyPr wrap="none" lIns="82945" tIns="41473" rIns="82945" bIns="41473" rtlCol="0">
            <a:spAutoFit/>
          </a:bodyPr>
          <a:lstStyle/>
          <a:p>
            <a:r>
              <a:rPr lang="en-US" b="1" dirty="0" smtClean="0">
                <a:solidFill>
                  <a:srgbClr val="90512B"/>
                </a:solidFill>
                <a:latin typeface="Max's Handwritin"/>
                <a:cs typeface="Max's Handwritin"/>
              </a:rPr>
              <a:t>ARIN</a:t>
            </a:r>
            <a:endParaRPr lang="en-US" b="1" dirty="0">
              <a:solidFill>
                <a:srgbClr val="90512B"/>
              </a:solidFill>
              <a:latin typeface="Max's Handwritin"/>
              <a:cs typeface="Max's Handwritin"/>
            </a:endParaRPr>
          </a:p>
        </p:txBody>
      </p:sp>
      <p:sp>
        <p:nvSpPr>
          <p:cNvPr id="26" name="TextBox 25"/>
          <p:cNvSpPr txBox="1"/>
          <p:nvPr/>
        </p:nvSpPr>
        <p:spPr>
          <a:xfrm>
            <a:off x="1044855" y="1469269"/>
            <a:ext cx="2706628" cy="591587"/>
          </a:xfrm>
          <a:prstGeom prst="rect">
            <a:avLst/>
          </a:prstGeom>
          <a:noFill/>
        </p:spPr>
        <p:txBody>
          <a:bodyPr wrap="none" lIns="82945" tIns="41473" rIns="82945" bIns="41473" rtlCol="0">
            <a:spAutoFit/>
          </a:bodyPr>
          <a:lstStyle/>
          <a:p>
            <a:r>
              <a:rPr lang="en-US" sz="3300" dirty="0">
                <a:latin typeface="Powderfinger Type"/>
                <a:cs typeface="Powderfinger Type"/>
              </a:rPr>
              <a:t>Early 2012</a:t>
            </a:r>
          </a:p>
        </p:txBody>
      </p:sp>
    </p:spTree>
    <p:extLst>
      <p:ext uri="{BB962C8B-B14F-4D97-AF65-F5344CB8AC3E}">
        <p14:creationId xmlns:p14="http://schemas.microsoft.com/office/powerpoint/2010/main" val="3948991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1" y="1484314"/>
            <a:ext cx="4475163" cy="3629025"/>
          </a:xfrm>
        </p:spPr>
        <p:txBody>
          <a:bodyPr/>
          <a:lstStyle/>
          <a:p>
            <a:pPr eaLnBrk="1" hangingPunct="1">
              <a:buFontTx/>
              <a:buNone/>
              <a:defRPr/>
            </a:pPr>
            <a:r>
              <a:rPr lang="en-AU" sz="2800" dirty="0">
                <a:latin typeface="Powderfinger Type" charset="0"/>
              </a:rPr>
              <a:t>  The mainstream telecommunications industry has a rich history</a:t>
            </a:r>
          </a:p>
          <a:p>
            <a:pPr eaLnBrk="1" hangingPunct="1">
              <a:buFontTx/>
              <a:buNone/>
              <a:defRPr/>
            </a:pPr>
            <a:endParaRPr lang="en-AU" sz="2800" dirty="0">
              <a:latin typeface="Powderfinger Type" charset="0"/>
            </a:endParaRPr>
          </a:p>
          <a:p>
            <a:pPr eaLnBrk="1" hangingPunct="1">
              <a:buFontTx/>
              <a:buNone/>
              <a:defRPr/>
            </a:pPr>
            <a:r>
              <a:rPr lang="en-AU" sz="2800" dirty="0">
                <a:latin typeface="Powderfinger Type" charset="0"/>
              </a:rPr>
              <a:t> </a:t>
            </a:r>
          </a:p>
        </p:txBody>
      </p:sp>
      <p:sp>
        <p:nvSpPr>
          <p:cNvPr id="76806" name="Text Box 6"/>
          <p:cNvSpPr txBox="1">
            <a:spLocks noChangeArrowheads="1"/>
          </p:cNvSpPr>
          <p:nvPr/>
        </p:nvSpPr>
        <p:spPr bwMode="auto">
          <a:xfrm>
            <a:off x="395289" y="3482976"/>
            <a:ext cx="5400675" cy="147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5" rIns="91430" bIns="45715">
            <a:spAutoFit/>
          </a:bodyPr>
          <a:lstStyle/>
          <a:p>
            <a:pPr>
              <a:spcBef>
                <a:spcPct val="20000"/>
              </a:spcBef>
              <a:defRPr/>
            </a:pPr>
            <a:r>
              <a:rPr lang="en-AU" sz="2800" dirty="0">
                <a:latin typeface="Powderfinger Type" charset="0"/>
                <a:cs typeface="+mn-cs"/>
              </a:rPr>
              <a:t>…of making very poor </a:t>
            </a:r>
          </a:p>
          <a:p>
            <a:pPr>
              <a:spcBef>
                <a:spcPct val="20000"/>
              </a:spcBef>
              <a:defRPr/>
            </a:pPr>
            <a:r>
              <a:rPr lang="en-AU" sz="2800" dirty="0">
                <a:latin typeface="Powderfinger Type" charset="0"/>
                <a:cs typeface="+mn-cs"/>
              </a:rPr>
              <a:t>technology guesses</a:t>
            </a:r>
          </a:p>
          <a:p>
            <a:pPr>
              <a:defRPr/>
            </a:pPr>
            <a:endParaRPr lang="en-AU" sz="2800" dirty="0">
              <a:latin typeface="Powderfinger Type" charset="0"/>
              <a:cs typeface="+mn-cs"/>
            </a:endParaRPr>
          </a:p>
        </p:txBody>
      </p:sp>
      <p:sp>
        <p:nvSpPr>
          <p:cNvPr id="76807" name="Text Box 7"/>
          <p:cNvSpPr txBox="1">
            <a:spLocks noChangeArrowheads="1"/>
          </p:cNvSpPr>
          <p:nvPr/>
        </p:nvSpPr>
        <p:spPr bwMode="auto">
          <a:xfrm>
            <a:off x="468314" y="4792664"/>
            <a:ext cx="4302549" cy="182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spAutoFit/>
          </a:bodyPr>
          <a:lstStyle/>
          <a:p>
            <a:pPr>
              <a:defRPr/>
            </a:pPr>
            <a:r>
              <a:rPr lang="en-AU" sz="2800" dirty="0">
                <a:solidFill>
                  <a:srgbClr val="FF0000"/>
                </a:solidFill>
                <a:latin typeface="Powderfinger Type" charset="0"/>
                <a:cs typeface="+mn-cs"/>
              </a:rPr>
              <a:t>and regularly being </a:t>
            </a:r>
          </a:p>
          <a:p>
            <a:pPr>
              <a:defRPr/>
            </a:pPr>
            <a:r>
              <a:rPr lang="en-AU" sz="2800" dirty="0">
                <a:solidFill>
                  <a:srgbClr val="FF0000"/>
                </a:solidFill>
                <a:latin typeface="Powderfinger Type" charset="0"/>
                <a:cs typeface="+mn-cs"/>
              </a:rPr>
              <a:t>taken by</a:t>
            </a:r>
          </a:p>
          <a:p>
            <a:pPr>
              <a:defRPr/>
            </a:pPr>
            <a:r>
              <a:rPr lang="en-AU" sz="2800" dirty="0">
                <a:solidFill>
                  <a:srgbClr val="FF0000"/>
                </a:solidFill>
                <a:latin typeface="Powderfinger Type" charset="0"/>
                <a:cs typeface="+mn-cs"/>
              </a:rPr>
              <a:t>surprise!</a:t>
            </a:r>
          </a:p>
          <a:p>
            <a:pPr>
              <a:defRPr/>
            </a:pPr>
            <a:endParaRPr lang="en-AU" sz="2800" dirty="0">
              <a:solidFill>
                <a:srgbClr val="FF0000"/>
              </a:solidFill>
              <a:latin typeface="Powderfinger Type" charset="0"/>
              <a:cs typeface="+mn-cs"/>
            </a:endParaRPr>
          </a:p>
        </p:txBody>
      </p:sp>
      <p:pic>
        <p:nvPicPr>
          <p:cNvPr id="8" name="Picture 7"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35" y="1403945"/>
            <a:ext cx="3681792" cy="4470229"/>
          </a:xfrm>
          <a:prstGeom prst="rect">
            <a:avLst/>
          </a:prstGeom>
        </p:spPr>
      </p:pic>
      <p:pic>
        <p:nvPicPr>
          <p:cNvPr id="9" name="Picture 8" descr="P1000096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49851">
            <a:off x="5990673" y="2340607"/>
            <a:ext cx="1698255" cy="1355068"/>
          </a:xfrm>
          <a:prstGeom prst="rect">
            <a:avLst/>
          </a:prstGeom>
        </p:spPr>
      </p:pic>
      <p:pic>
        <p:nvPicPr>
          <p:cNvPr id="10" name="Picture 9" descr="P1000096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2653">
            <a:off x="5969543" y="2325985"/>
            <a:ext cx="1746105" cy="1393248"/>
          </a:xfrm>
          <a:prstGeom prst="rect">
            <a:avLst/>
          </a:prstGeom>
        </p:spPr>
      </p:pic>
      <p:grpSp>
        <p:nvGrpSpPr>
          <p:cNvPr id="4" name="Group 3"/>
          <p:cNvGrpSpPr/>
          <p:nvPr/>
        </p:nvGrpSpPr>
        <p:grpSpPr>
          <a:xfrm rot="21342881">
            <a:off x="6120438" y="3690988"/>
            <a:ext cx="1815495" cy="1302889"/>
            <a:chOff x="7128544" y="4571925"/>
            <a:chExt cx="2783840" cy="2159000"/>
          </a:xfrm>
        </p:grpSpPr>
        <p:pic>
          <p:nvPicPr>
            <p:cNvPr id="2" name="Picture 1" descr="P1000096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8544" y="4571925"/>
              <a:ext cx="2783840" cy="2159000"/>
            </a:xfrm>
            <a:prstGeom prst="rect">
              <a:avLst/>
            </a:prstGeom>
          </p:spPr>
        </p:pic>
        <p:pic>
          <p:nvPicPr>
            <p:cNvPr id="3" name="Picture 2" descr="P1000096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0552" y="4787949"/>
              <a:ext cx="1391920" cy="1747520"/>
            </a:xfrm>
            <a:prstGeom prst="rect">
              <a:avLst/>
            </a:prstGeom>
          </p:spPr>
        </p:pic>
      </p:grpSp>
    </p:spTree>
    <p:extLst>
      <p:ext uri="{BB962C8B-B14F-4D97-AF65-F5344CB8AC3E}">
        <p14:creationId xmlns:p14="http://schemas.microsoft.com/office/powerpoint/2010/main" val="404072679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902" y="881350"/>
            <a:ext cx="6796800" cy="4451795"/>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697" y="3363675"/>
            <a:ext cx="2078208" cy="1161338"/>
          </a:xfrm>
          <a:prstGeom prst="rect">
            <a:avLst/>
          </a:prstGeom>
        </p:spPr>
      </p:pic>
      <p:sp>
        <p:nvSpPr>
          <p:cNvPr id="6" name="TextBox 5"/>
          <p:cNvSpPr txBox="1"/>
          <p:nvPr/>
        </p:nvSpPr>
        <p:spPr>
          <a:xfrm>
            <a:off x="694783" y="3626552"/>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4963905" y="1403945"/>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5421127" y="3102378"/>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9" name="TextBox 8"/>
          <p:cNvSpPr txBox="1"/>
          <p:nvPr/>
        </p:nvSpPr>
        <p:spPr>
          <a:xfrm>
            <a:off x="2481840" y="4212892"/>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10" name="TextBox 9"/>
          <p:cNvSpPr txBox="1"/>
          <p:nvPr/>
        </p:nvSpPr>
        <p:spPr>
          <a:xfrm>
            <a:off x="4410724" y="4214471"/>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16" name="Oval 15"/>
          <p:cNvSpPr/>
          <p:nvPr/>
        </p:nvSpPr>
        <p:spPr bwMode="auto">
          <a:xfrm>
            <a:off x="4968161" y="4278216"/>
            <a:ext cx="261270" cy="261297"/>
          </a:xfrm>
          <a:prstGeom prst="ellipse">
            <a:avLst/>
          </a:prstGeom>
          <a:gradFill flip="none" rotWithShape="1">
            <a:gsLst>
              <a:gs pos="4000">
                <a:srgbClr val="0000FF"/>
              </a:gs>
              <a:gs pos="9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7" name="Oval 16"/>
          <p:cNvSpPr/>
          <p:nvPr/>
        </p:nvSpPr>
        <p:spPr bwMode="auto">
          <a:xfrm>
            <a:off x="5421127" y="3102378"/>
            <a:ext cx="261270" cy="261297"/>
          </a:xfrm>
          <a:prstGeom prst="ellipse">
            <a:avLst/>
          </a:prstGeom>
          <a:gradFill flip="none" rotWithShape="1">
            <a:gsLst>
              <a:gs pos="0">
                <a:srgbClr val="B06824"/>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8" name="Oval 17"/>
          <p:cNvSpPr/>
          <p:nvPr/>
        </p:nvSpPr>
        <p:spPr bwMode="auto">
          <a:xfrm>
            <a:off x="2784942" y="3259895"/>
            <a:ext cx="261270" cy="261297"/>
          </a:xfrm>
          <a:prstGeom prst="ellipse">
            <a:avLst/>
          </a:prstGeom>
          <a:gradFill flip="none" rotWithShape="1">
            <a:gsLst>
              <a:gs pos="0">
                <a:srgbClr val="008000"/>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9" name="Oval 18"/>
          <p:cNvSpPr/>
          <p:nvPr/>
        </p:nvSpPr>
        <p:spPr bwMode="auto">
          <a:xfrm>
            <a:off x="2438208" y="3429000"/>
            <a:ext cx="261270" cy="261297"/>
          </a:xfrm>
          <a:prstGeom prst="ellipse">
            <a:avLst/>
          </a:prstGeom>
          <a:gradFill flip="none" rotWithShape="1">
            <a:gsLst>
              <a:gs pos="0">
                <a:srgbClr val="978F66"/>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0" name="Oval 19"/>
          <p:cNvSpPr/>
          <p:nvPr/>
        </p:nvSpPr>
        <p:spPr bwMode="auto">
          <a:xfrm>
            <a:off x="2089935" y="3690297"/>
            <a:ext cx="261270" cy="261297"/>
          </a:xfrm>
          <a:prstGeom prst="ellipse">
            <a:avLst/>
          </a:prstGeom>
          <a:gradFill flip="none" rotWithShape="1">
            <a:gsLst>
              <a:gs pos="0">
                <a:schemeClr val="accent4">
                  <a:lumMod val="25000"/>
                </a:schemeClr>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1" name="TextBox 20"/>
          <p:cNvSpPr txBox="1"/>
          <p:nvPr/>
        </p:nvSpPr>
        <p:spPr>
          <a:xfrm>
            <a:off x="5229432" y="4251349"/>
            <a:ext cx="770239" cy="453088"/>
          </a:xfrm>
          <a:prstGeom prst="rect">
            <a:avLst/>
          </a:prstGeom>
          <a:noFill/>
        </p:spPr>
        <p:txBody>
          <a:bodyPr wrap="none" lIns="82945" tIns="41473" rIns="82945" bIns="41473" rtlCol="0">
            <a:spAutoFit/>
          </a:bodyPr>
          <a:lstStyle/>
          <a:p>
            <a:r>
              <a:rPr lang="en-US" b="1" dirty="0" smtClean="0">
                <a:solidFill>
                  <a:srgbClr val="5D33CA"/>
                </a:solidFill>
                <a:latin typeface="Max's Handwritin"/>
                <a:cs typeface="Max's Handwritin"/>
              </a:rPr>
              <a:t>APNIC</a:t>
            </a:r>
            <a:endParaRPr lang="en-US" b="1" dirty="0">
              <a:solidFill>
                <a:srgbClr val="5D33CA"/>
              </a:solidFill>
              <a:latin typeface="Max's Handwritin"/>
              <a:cs typeface="Max's Handwritin"/>
            </a:endParaRPr>
          </a:p>
        </p:txBody>
      </p:sp>
      <p:sp>
        <p:nvSpPr>
          <p:cNvPr id="22" name="TextBox 21"/>
          <p:cNvSpPr txBox="1"/>
          <p:nvPr/>
        </p:nvSpPr>
        <p:spPr>
          <a:xfrm>
            <a:off x="5623578" y="2710432"/>
            <a:ext cx="1142136"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RIPE NCC</a:t>
            </a:r>
            <a:endParaRPr lang="en-US" b="1" dirty="0">
              <a:solidFill>
                <a:srgbClr val="A39B6E"/>
              </a:solidFill>
              <a:latin typeface="Max's Handwritin"/>
              <a:cs typeface="Max's Handwritin"/>
            </a:endParaRPr>
          </a:p>
        </p:txBody>
      </p:sp>
      <p:sp>
        <p:nvSpPr>
          <p:cNvPr id="23" name="TextBox 22"/>
          <p:cNvSpPr txBox="1"/>
          <p:nvPr/>
        </p:nvSpPr>
        <p:spPr>
          <a:xfrm>
            <a:off x="2327720" y="2841081"/>
            <a:ext cx="872831" cy="453088"/>
          </a:xfrm>
          <a:prstGeom prst="rect">
            <a:avLst/>
          </a:prstGeom>
          <a:noFill/>
        </p:spPr>
        <p:txBody>
          <a:bodyPr wrap="none" lIns="82945" tIns="41473" rIns="82945" bIns="41473" rtlCol="0">
            <a:spAutoFit/>
          </a:bodyPr>
          <a:lstStyle/>
          <a:p>
            <a:r>
              <a:rPr lang="en-US" b="1" dirty="0" smtClean="0">
                <a:solidFill>
                  <a:srgbClr val="35B198"/>
                </a:solidFill>
                <a:latin typeface="Max's Handwritin"/>
                <a:cs typeface="Max's Handwritin"/>
              </a:rPr>
              <a:t>LACNIC</a:t>
            </a:r>
            <a:endParaRPr lang="en-US" b="1" dirty="0">
              <a:solidFill>
                <a:srgbClr val="35B198"/>
              </a:solidFill>
              <a:latin typeface="Max's Handwritin"/>
              <a:cs typeface="Max's Handwritin"/>
            </a:endParaRPr>
          </a:p>
        </p:txBody>
      </p:sp>
      <p:sp>
        <p:nvSpPr>
          <p:cNvPr id="24" name="TextBox 23"/>
          <p:cNvSpPr txBox="1"/>
          <p:nvPr/>
        </p:nvSpPr>
        <p:spPr>
          <a:xfrm>
            <a:off x="2024618" y="3886271"/>
            <a:ext cx="1013896"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AFRINIC</a:t>
            </a:r>
            <a:endParaRPr lang="en-US" b="1" dirty="0">
              <a:solidFill>
                <a:srgbClr val="A39B6E"/>
              </a:solidFill>
              <a:latin typeface="Max's Handwritin"/>
              <a:cs typeface="Max's Handwritin"/>
            </a:endParaRPr>
          </a:p>
        </p:txBody>
      </p:sp>
      <p:sp>
        <p:nvSpPr>
          <p:cNvPr id="25" name="TextBox 24"/>
          <p:cNvSpPr txBox="1"/>
          <p:nvPr/>
        </p:nvSpPr>
        <p:spPr>
          <a:xfrm>
            <a:off x="1959300" y="3167703"/>
            <a:ext cx="654823" cy="453088"/>
          </a:xfrm>
          <a:prstGeom prst="rect">
            <a:avLst/>
          </a:prstGeom>
          <a:noFill/>
        </p:spPr>
        <p:txBody>
          <a:bodyPr wrap="none" lIns="82945" tIns="41473" rIns="82945" bIns="41473" rtlCol="0">
            <a:spAutoFit/>
          </a:bodyPr>
          <a:lstStyle/>
          <a:p>
            <a:r>
              <a:rPr lang="en-US" b="1" dirty="0" smtClean="0">
                <a:solidFill>
                  <a:srgbClr val="90512B"/>
                </a:solidFill>
                <a:latin typeface="Max's Handwritin"/>
                <a:cs typeface="Max's Handwritin"/>
              </a:rPr>
              <a:t>ARIN</a:t>
            </a:r>
            <a:endParaRPr lang="en-US" b="1" dirty="0">
              <a:solidFill>
                <a:srgbClr val="90512B"/>
              </a:solidFill>
              <a:latin typeface="Max's Handwritin"/>
              <a:cs typeface="Max's Handwritin"/>
            </a:endParaRPr>
          </a:p>
        </p:txBody>
      </p:sp>
      <p:sp>
        <p:nvSpPr>
          <p:cNvPr id="26" name="TextBox 25"/>
          <p:cNvSpPr txBox="1"/>
          <p:nvPr/>
        </p:nvSpPr>
        <p:spPr>
          <a:xfrm>
            <a:off x="1044855" y="1469269"/>
            <a:ext cx="1172541" cy="586340"/>
          </a:xfrm>
          <a:prstGeom prst="rect">
            <a:avLst/>
          </a:prstGeom>
          <a:noFill/>
        </p:spPr>
        <p:txBody>
          <a:bodyPr wrap="none" lIns="82945" tIns="41473" rIns="82945" bIns="41473" rtlCol="0">
            <a:spAutoFit/>
          </a:bodyPr>
          <a:lstStyle/>
          <a:p>
            <a:r>
              <a:rPr lang="en-US" sz="3300" dirty="0">
                <a:latin typeface="Powderfinger Type"/>
                <a:cs typeface="Powderfinger Type"/>
              </a:rPr>
              <a:t>2013</a:t>
            </a:r>
          </a:p>
        </p:txBody>
      </p:sp>
    </p:spTree>
    <p:extLst>
      <p:ext uri="{BB962C8B-B14F-4D97-AF65-F5344CB8AC3E}">
        <p14:creationId xmlns:p14="http://schemas.microsoft.com/office/powerpoint/2010/main" val="3750575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728" y="685378"/>
            <a:ext cx="8226720" cy="2482325"/>
          </a:xfrm>
        </p:spPr>
        <p:txBody>
          <a:bodyPr/>
          <a:lstStyle/>
          <a:p>
            <a:pPr marL="0" indent="0">
              <a:buNone/>
            </a:pPr>
            <a:r>
              <a:rPr lang="en-US" sz="2400" dirty="0" smtClean="0">
                <a:latin typeface="Powderfinger Type"/>
                <a:cs typeface="Powderfinger Type"/>
              </a:rPr>
              <a:t>By 2013 it is possible that different regions will be experiencing very different market pressures for the provision of Internet services, due to differing transitional pressures from IPv4 exhaustion</a:t>
            </a:r>
          </a:p>
        </p:txBody>
      </p:sp>
    </p:spTree>
    <p:extLst>
      <p:ext uri="{BB962C8B-B14F-4D97-AF65-F5344CB8AC3E}">
        <p14:creationId xmlns:p14="http://schemas.microsoft.com/office/powerpoint/2010/main" val="68747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728" y="685378"/>
            <a:ext cx="8226720" cy="2482325"/>
          </a:xfrm>
        </p:spPr>
        <p:txBody>
          <a:bodyPr/>
          <a:lstStyle/>
          <a:p>
            <a:pPr marL="0" indent="0">
              <a:buNone/>
            </a:pPr>
            <a:r>
              <a:rPr lang="en-US" sz="2400" dirty="0" smtClean="0">
                <a:latin typeface="Powderfinger Type"/>
                <a:cs typeface="Powderfinger Type"/>
              </a:rPr>
              <a:t>By 2013 it is possible that different regions will be experiencing very different market pressures for the provision of Internet services, due to differing transitional pressures from </a:t>
            </a:r>
            <a:r>
              <a:rPr lang="en-US" sz="2400" dirty="0">
                <a:latin typeface="Powderfinger Type"/>
                <a:cs typeface="Powderfinger Type"/>
              </a:rPr>
              <a:t>IPv4 exhaustion</a:t>
            </a:r>
            <a:endParaRPr lang="en-US" sz="2400" dirty="0" smtClean="0">
              <a:latin typeface="Powderfinger Type"/>
              <a:cs typeface="Powderfinger Type"/>
            </a:endParaRPr>
          </a:p>
        </p:txBody>
      </p:sp>
      <p:sp>
        <p:nvSpPr>
          <p:cNvPr id="5" name="TextBox 4"/>
          <p:cNvSpPr txBox="1"/>
          <p:nvPr/>
        </p:nvSpPr>
        <p:spPr>
          <a:xfrm>
            <a:off x="2612475" y="3820946"/>
            <a:ext cx="5943892" cy="2317437"/>
          </a:xfrm>
          <a:prstGeom prst="rect">
            <a:avLst/>
          </a:prstGeom>
          <a:noFill/>
        </p:spPr>
        <p:txBody>
          <a:bodyPr wrap="square" lIns="82945" tIns="41473" rIns="82945" bIns="41473" rtlCol="0">
            <a:spAutoFit/>
          </a:bodyPr>
          <a:lstStyle/>
          <a:p>
            <a:endParaRPr lang="en-US" sz="2900" b="1" dirty="0">
              <a:solidFill>
                <a:srgbClr val="90512B"/>
              </a:solidFill>
              <a:latin typeface="Max's Handwritin"/>
              <a:cs typeface="Max's Handwritin"/>
            </a:endParaRPr>
          </a:p>
          <a:p>
            <a:r>
              <a:rPr lang="en-US" sz="2900" b="1" dirty="0">
                <a:solidFill>
                  <a:srgbClr val="90512B"/>
                </a:solidFill>
                <a:latin typeface="Max's Handwritin"/>
                <a:cs typeface="Max's Handwritin"/>
              </a:rPr>
              <a:t>What’s the level of risk that the differing environments of transition lead to significantly different outcomes in each region?</a:t>
            </a:r>
          </a:p>
          <a:p>
            <a:endParaRPr lang="en-US" sz="2900" b="1" dirty="0">
              <a:solidFill>
                <a:srgbClr val="90512B"/>
              </a:solidFill>
              <a:latin typeface="Max's Handwritin"/>
              <a:cs typeface="Max's Handwritin"/>
            </a:endParaRPr>
          </a:p>
        </p:txBody>
      </p:sp>
    </p:spTree>
    <p:extLst>
      <p:ext uri="{BB962C8B-B14F-4D97-AF65-F5344CB8AC3E}">
        <p14:creationId xmlns:p14="http://schemas.microsoft.com/office/powerpoint/2010/main" val="2907264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728" y="685378"/>
            <a:ext cx="8226720" cy="2482325"/>
          </a:xfrm>
        </p:spPr>
        <p:txBody>
          <a:bodyPr/>
          <a:lstStyle/>
          <a:p>
            <a:pPr marL="0" indent="0">
              <a:buNone/>
            </a:pPr>
            <a:r>
              <a:rPr lang="en-US" sz="2400" dirty="0" smtClean="0">
                <a:latin typeface="Powderfinger Type"/>
                <a:cs typeface="Powderfinger Type"/>
              </a:rPr>
              <a:t>By 2013 it is possible that different regions will be experiencing very different market pressures for the provision of Internet services, due to differing transitional </a:t>
            </a:r>
            <a:r>
              <a:rPr lang="en-US" sz="2400" dirty="0">
                <a:latin typeface="Powderfinger Type"/>
                <a:cs typeface="Powderfinger Type"/>
              </a:rPr>
              <a:t>pressures from IPv4 exhaustion</a:t>
            </a:r>
            <a:endParaRPr lang="en-US" sz="2400" dirty="0" smtClean="0">
              <a:latin typeface="Powderfinger Type"/>
              <a:cs typeface="Powderfinger Type"/>
            </a:endParaRPr>
          </a:p>
        </p:txBody>
      </p:sp>
      <p:sp>
        <p:nvSpPr>
          <p:cNvPr id="5" name="TextBox 4"/>
          <p:cNvSpPr txBox="1"/>
          <p:nvPr/>
        </p:nvSpPr>
        <p:spPr>
          <a:xfrm>
            <a:off x="3330967" y="4116483"/>
            <a:ext cx="5943892" cy="2317437"/>
          </a:xfrm>
          <a:prstGeom prst="rect">
            <a:avLst/>
          </a:prstGeom>
          <a:noFill/>
        </p:spPr>
        <p:txBody>
          <a:bodyPr wrap="square" lIns="82945" tIns="41473" rIns="82945" bIns="41473" rtlCol="0">
            <a:spAutoFit/>
          </a:bodyPr>
          <a:lstStyle/>
          <a:p>
            <a:endParaRPr lang="en-US" sz="2900" b="1" dirty="0">
              <a:solidFill>
                <a:srgbClr val="A7ABA4"/>
              </a:solidFill>
              <a:latin typeface="Max's Handwritin"/>
              <a:cs typeface="Max's Handwritin"/>
            </a:endParaRPr>
          </a:p>
          <a:p>
            <a:r>
              <a:rPr lang="en-US" sz="2900" b="1" dirty="0">
                <a:solidFill>
                  <a:srgbClr val="A7ABA4"/>
                </a:solidFill>
                <a:latin typeface="Max's Handwritin"/>
                <a:cs typeface="Max's Handwritin"/>
              </a:rPr>
              <a:t>What’s the level of risk that the differing environments of transition lead to significantly different outcomes in each region?</a:t>
            </a:r>
          </a:p>
          <a:p>
            <a:endParaRPr lang="en-US" sz="2900" b="1" dirty="0">
              <a:solidFill>
                <a:srgbClr val="A7ABA4"/>
              </a:solidFill>
              <a:latin typeface="Max's Handwritin"/>
              <a:cs typeface="Max's Handwritin"/>
            </a:endParaRPr>
          </a:p>
        </p:txBody>
      </p:sp>
      <p:sp>
        <p:nvSpPr>
          <p:cNvPr id="6" name="TextBox 5"/>
          <p:cNvSpPr txBox="1"/>
          <p:nvPr/>
        </p:nvSpPr>
        <p:spPr>
          <a:xfrm>
            <a:off x="456998" y="2775756"/>
            <a:ext cx="6531749" cy="2115081"/>
          </a:xfrm>
          <a:prstGeom prst="rect">
            <a:avLst/>
          </a:prstGeom>
          <a:noFill/>
        </p:spPr>
        <p:txBody>
          <a:bodyPr wrap="square" lIns="82945" tIns="41473" rIns="82945" bIns="41473" rtlCol="0">
            <a:spAutoFit/>
          </a:bodyPr>
          <a:lstStyle/>
          <a:p>
            <a:endParaRPr lang="en-US" sz="3300" b="1" dirty="0">
              <a:solidFill>
                <a:srgbClr val="FF0000"/>
              </a:solidFill>
              <a:latin typeface="Max's Handwritin"/>
              <a:cs typeface="Max's Handwritin"/>
            </a:endParaRPr>
          </a:p>
          <a:p>
            <a:r>
              <a:rPr lang="en-US" sz="3300" b="1" dirty="0">
                <a:solidFill>
                  <a:srgbClr val="FF0000"/>
                </a:solidFill>
                <a:latin typeface="Max's Handwritin"/>
                <a:cs typeface="Max's Handwritin"/>
              </a:rPr>
              <a:t>Will we continue to maintain coherency of a single Internet through this transition?</a:t>
            </a:r>
          </a:p>
          <a:p>
            <a:endParaRPr lang="en-US" sz="3300" b="1" dirty="0">
              <a:solidFill>
                <a:srgbClr val="FF0000"/>
              </a:solidFill>
              <a:latin typeface="Max's Handwritin"/>
              <a:cs typeface="Max's Handwritin"/>
            </a:endParaRPr>
          </a:p>
        </p:txBody>
      </p:sp>
    </p:spTree>
    <p:extLst>
      <p:ext uri="{BB962C8B-B14F-4D97-AF65-F5344CB8AC3E}">
        <p14:creationId xmlns:p14="http://schemas.microsoft.com/office/powerpoint/2010/main" val="1339883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Myth of the Long Term Plan</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44</a:t>
            </a:fld>
            <a:endParaRPr lang="en-US"/>
          </a:p>
        </p:txBody>
      </p:sp>
    </p:spTree>
    <p:extLst>
      <p:ext uri="{BB962C8B-B14F-4D97-AF65-F5344CB8AC3E}">
        <p14:creationId xmlns:p14="http://schemas.microsoft.com/office/powerpoint/2010/main" val="36857013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Myth of the Long Term Plan</a:t>
            </a:r>
            <a:endParaRPr lang="en-US" dirty="0">
              <a:latin typeface="Powderfinger Type"/>
              <a:cs typeface="Powderfinger Type"/>
            </a:endParaRPr>
          </a:p>
        </p:txBody>
      </p:sp>
      <p:sp>
        <p:nvSpPr>
          <p:cNvPr id="3" name="Content Placeholder 2"/>
          <p:cNvSpPr>
            <a:spLocks noGrp="1"/>
          </p:cNvSpPr>
          <p:nvPr>
            <p:ph idx="1"/>
          </p:nvPr>
        </p:nvSpPr>
        <p:spPr>
          <a:xfrm>
            <a:off x="263017" y="1535320"/>
            <a:ext cx="8617966" cy="1597347"/>
          </a:xfrm>
        </p:spPr>
        <p:txBody>
          <a:bodyPr/>
          <a:lstStyle/>
          <a:p>
            <a:pPr marL="0" indent="0">
              <a:buNone/>
            </a:pPr>
            <a:r>
              <a:rPr lang="en-US" dirty="0" smtClean="0">
                <a:latin typeface="Max's Handwritin"/>
                <a:cs typeface="Max's Handwritin"/>
              </a:rPr>
              <a:t>“Transition will take many years... </a:t>
            </a:r>
          </a:p>
          <a:p>
            <a:pPr marL="0" indent="0">
              <a:buNone/>
            </a:pPr>
            <a:r>
              <a:rPr lang="en-US" dirty="0">
                <a:latin typeface="Max's Handwritin"/>
                <a:cs typeface="Max's Handwritin"/>
              </a:rPr>
              <a:t> </a:t>
            </a:r>
            <a:r>
              <a:rPr lang="en-US" dirty="0" smtClean="0">
                <a:latin typeface="Max's Handwritin"/>
                <a:cs typeface="Max's Handwritin"/>
              </a:rPr>
              <a:t>    5 years, maybe 10 years, maybe longer”</a:t>
            </a:r>
            <a:endParaRPr lang="en-US" dirty="0">
              <a:latin typeface="Max's Handwritin"/>
              <a:cs typeface="Max's Handwritin"/>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45</a:t>
            </a:fld>
            <a:endParaRPr lang="en-US"/>
          </a:p>
        </p:txBody>
      </p:sp>
    </p:spTree>
    <p:extLst>
      <p:ext uri="{BB962C8B-B14F-4D97-AF65-F5344CB8AC3E}">
        <p14:creationId xmlns:p14="http://schemas.microsoft.com/office/powerpoint/2010/main" val="4045397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Myth of the Long Term Plan</a:t>
            </a:r>
            <a:endParaRPr lang="en-US" dirty="0">
              <a:latin typeface="Powderfinger Type"/>
              <a:cs typeface="Powderfinger Type"/>
            </a:endParaRPr>
          </a:p>
        </p:txBody>
      </p:sp>
      <p:sp>
        <p:nvSpPr>
          <p:cNvPr id="3" name="Content Placeholder 2"/>
          <p:cNvSpPr>
            <a:spLocks noGrp="1"/>
          </p:cNvSpPr>
          <p:nvPr>
            <p:ph idx="1"/>
          </p:nvPr>
        </p:nvSpPr>
        <p:spPr>
          <a:xfrm>
            <a:off x="263017" y="1535320"/>
            <a:ext cx="8617966" cy="1597347"/>
          </a:xfrm>
        </p:spPr>
        <p:txBody>
          <a:bodyPr/>
          <a:lstStyle/>
          <a:p>
            <a:pPr marL="0" indent="0">
              <a:buNone/>
            </a:pPr>
            <a:r>
              <a:rPr lang="en-US" dirty="0" smtClean="0">
                <a:latin typeface="Max's Handwritin"/>
                <a:cs typeface="Max's Handwritin"/>
              </a:rPr>
              <a:t>“Transition will take many years... </a:t>
            </a:r>
          </a:p>
          <a:p>
            <a:pPr marL="0" indent="0">
              <a:buNone/>
            </a:pPr>
            <a:r>
              <a:rPr lang="en-US" dirty="0">
                <a:latin typeface="Max's Handwritin"/>
                <a:cs typeface="Max's Handwritin"/>
              </a:rPr>
              <a:t> </a:t>
            </a:r>
            <a:r>
              <a:rPr lang="en-US" dirty="0" smtClean="0">
                <a:latin typeface="Max's Handwritin"/>
                <a:cs typeface="Max's Handwritin"/>
              </a:rPr>
              <a:t>    5 years, maybe 10 years, maybe longer”</a:t>
            </a:r>
            <a:endParaRPr lang="en-US" dirty="0">
              <a:latin typeface="Max's Handwritin"/>
              <a:cs typeface="Max's Handwritin"/>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46</a:t>
            </a:fld>
            <a:endParaRPr lang="en-US"/>
          </a:p>
        </p:txBody>
      </p:sp>
      <p:sp>
        <p:nvSpPr>
          <p:cNvPr id="5" name="TextBox 4"/>
          <p:cNvSpPr txBox="1"/>
          <p:nvPr/>
        </p:nvSpPr>
        <p:spPr>
          <a:xfrm>
            <a:off x="1762819" y="3277810"/>
            <a:ext cx="6204857" cy="2123658"/>
          </a:xfrm>
          <a:prstGeom prst="rect">
            <a:avLst/>
          </a:prstGeom>
          <a:noFill/>
        </p:spPr>
        <p:txBody>
          <a:bodyPr wrap="square" rtlCol="0">
            <a:spAutoFit/>
          </a:bodyPr>
          <a:lstStyle/>
          <a:p>
            <a:r>
              <a:rPr lang="en-US" sz="4400" b="1" dirty="0" smtClean="0">
                <a:solidFill>
                  <a:srgbClr val="948A54"/>
                </a:solidFill>
                <a:latin typeface="Max's Handwritin"/>
                <a:cs typeface="Max's Handwritin"/>
              </a:rPr>
              <a:t>Are we still firmly committed to the plans we had 5 years ago? How about our 10 year old plans?</a:t>
            </a:r>
            <a:endParaRPr lang="en-US" sz="4400" b="1" dirty="0">
              <a:solidFill>
                <a:srgbClr val="948A54"/>
              </a:solidFill>
              <a:latin typeface="Max's Handwritin"/>
              <a:cs typeface="Max's Handwritin"/>
            </a:endParaRPr>
          </a:p>
        </p:txBody>
      </p:sp>
    </p:spTree>
    <p:extLst>
      <p:ext uri="{BB962C8B-B14F-4D97-AF65-F5344CB8AC3E}">
        <p14:creationId xmlns:p14="http://schemas.microsoft.com/office/powerpoint/2010/main" val="14334116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Myth of the Long Term Plan</a:t>
            </a:r>
            <a:endParaRPr lang="en-US" dirty="0">
              <a:latin typeface="Powderfinger Type"/>
              <a:cs typeface="Powderfinger Type"/>
            </a:endParaRPr>
          </a:p>
        </p:txBody>
      </p:sp>
      <p:sp>
        <p:nvSpPr>
          <p:cNvPr id="3" name="Content Placeholder 2"/>
          <p:cNvSpPr>
            <a:spLocks noGrp="1"/>
          </p:cNvSpPr>
          <p:nvPr>
            <p:ph idx="1"/>
          </p:nvPr>
        </p:nvSpPr>
        <p:spPr>
          <a:xfrm>
            <a:off x="263017" y="1535320"/>
            <a:ext cx="8617966" cy="1597347"/>
          </a:xfrm>
        </p:spPr>
        <p:txBody>
          <a:bodyPr/>
          <a:lstStyle/>
          <a:p>
            <a:pPr marL="0" indent="0">
              <a:buNone/>
            </a:pPr>
            <a:r>
              <a:rPr lang="en-US" dirty="0" smtClean="0">
                <a:latin typeface="Max's Handwritin"/>
                <a:cs typeface="Max's Handwritin"/>
              </a:rPr>
              <a:t>“Transition will take many years... </a:t>
            </a:r>
          </a:p>
          <a:p>
            <a:pPr marL="0" indent="0">
              <a:buNone/>
            </a:pPr>
            <a:r>
              <a:rPr lang="en-US" dirty="0">
                <a:latin typeface="Max's Handwritin"/>
                <a:cs typeface="Max's Handwritin"/>
              </a:rPr>
              <a:t> </a:t>
            </a:r>
            <a:r>
              <a:rPr lang="en-US" dirty="0" smtClean="0">
                <a:latin typeface="Max's Handwritin"/>
                <a:cs typeface="Max's Handwritin"/>
              </a:rPr>
              <a:t>    5 years, maybe 10 years, maybe longer”</a:t>
            </a:r>
            <a:endParaRPr lang="en-US" dirty="0">
              <a:latin typeface="Max's Handwritin"/>
              <a:cs typeface="Max's Handwritin"/>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47</a:t>
            </a:fld>
            <a:endParaRPr lang="en-US"/>
          </a:p>
        </p:txBody>
      </p:sp>
      <p:sp>
        <p:nvSpPr>
          <p:cNvPr id="5" name="TextBox 4"/>
          <p:cNvSpPr txBox="1"/>
          <p:nvPr/>
        </p:nvSpPr>
        <p:spPr>
          <a:xfrm>
            <a:off x="263017" y="3132667"/>
            <a:ext cx="6204857" cy="830997"/>
          </a:xfrm>
          <a:prstGeom prst="rect">
            <a:avLst/>
          </a:prstGeom>
          <a:noFill/>
        </p:spPr>
        <p:txBody>
          <a:bodyPr wrap="square" rtlCol="0">
            <a:spAutoFit/>
          </a:bodyPr>
          <a:lstStyle/>
          <a:p>
            <a:r>
              <a:rPr lang="en-US" dirty="0" smtClean="0">
                <a:solidFill>
                  <a:srgbClr val="948A54"/>
                </a:solidFill>
                <a:latin typeface="Max's Handwritin"/>
                <a:cs typeface="Max's Handwritin"/>
              </a:rPr>
              <a:t>Are we still committed to the plans we had 5 years ago? How about our 10 year old plans?</a:t>
            </a:r>
            <a:endParaRPr lang="en-US" dirty="0">
              <a:solidFill>
                <a:srgbClr val="948A54"/>
              </a:solidFill>
              <a:latin typeface="Max's Handwritin"/>
              <a:cs typeface="Max's Handwritin"/>
            </a:endParaRPr>
          </a:p>
        </p:txBody>
      </p:sp>
      <p:sp>
        <p:nvSpPr>
          <p:cNvPr id="6" name="TextBox 5"/>
          <p:cNvSpPr txBox="1"/>
          <p:nvPr/>
        </p:nvSpPr>
        <p:spPr>
          <a:xfrm>
            <a:off x="599434" y="4281676"/>
            <a:ext cx="8116549" cy="1200328"/>
          </a:xfrm>
          <a:prstGeom prst="rect">
            <a:avLst/>
          </a:prstGeom>
          <a:noFill/>
        </p:spPr>
        <p:txBody>
          <a:bodyPr wrap="square" rtlCol="0">
            <a:spAutoFit/>
          </a:bodyPr>
          <a:lstStyle/>
          <a:p>
            <a:r>
              <a:rPr lang="en-US" dirty="0" smtClean="0">
                <a:latin typeface="Powderfinger Type"/>
                <a:cs typeface="Powderfinger Type"/>
              </a:rPr>
              <a:t>The longer the period of transition, the higher the risk of losing the plot and heading into other directions</a:t>
            </a:r>
            <a:endParaRPr lang="en-US" dirty="0">
              <a:latin typeface="Powderfinger Type"/>
              <a:cs typeface="Powderfinger Type"/>
            </a:endParaRPr>
          </a:p>
        </p:txBody>
      </p:sp>
    </p:spTree>
    <p:extLst>
      <p:ext uri="{BB962C8B-B14F-4D97-AF65-F5344CB8AC3E}">
        <p14:creationId xmlns:p14="http://schemas.microsoft.com/office/powerpoint/2010/main" val="29261932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902" y="881350"/>
            <a:ext cx="6796800" cy="4451795"/>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697" y="3363675"/>
            <a:ext cx="2078208" cy="1161338"/>
          </a:xfrm>
          <a:prstGeom prst="rect">
            <a:avLst/>
          </a:prstGeom>
        </p:spPr>
      </p:pic>
      <p:sp>
        <p:nvSpPr>
          <p:cNvPr id="6" name="TextBox 5"/>
          <p:cNvSpPr txBox="1"/>
          <p:nvPr/>
        </p:nvSpPr>
        <p:spPr>
          <a:xfrm>
            <a:off x="694783" y="3626552"/>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4963905" y="1403945"/>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5421127" y="3102378"/>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9" name="TextBox 8"/>
          <p:cNvSpPr txBox="1"/>
          <p:nvPr/>
        </p:nvSpPr>
        <p:spPr>
          <a:xfrm>
            <a:off x="2481840" y="4212892"/>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10" name="TextBox 9"/>
          <p:cNvSpPr txBox="1"/>
          <p:nvPr/>
        </p:nvSpPr>
        <p:spPr>
          <a:xfrm>
            <a:off x="4410724" y="4214471"/>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16" name="Oval 15"/>
          <p:cNvSpPr/>
          <p:nvPr/>
        </p:nvSpPr>
        <p:spPr bwMode="auto">
          <a:xfrm>
            <a:off x="3592237" y="5192757"/>
            <a:ext cx="261270" cy="261297"/>
          </a:xfrm>
          <a:prstGeom prst="ellipse">
            <a:avLst/>
          </a:prstGeom>
          <a:gradFill flip="none" rotWithShape="1">
            <a:gsLst>
              <a:gs pos="4000">
                <a:srgbClr val="0000FF"/>
              </a:gs>
              <a:gs pos="9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7" name="Oval 16"/>
          <p:cNvSpPr/>
          <p:nvPr/>
        </p:nvSpPr>
        <p:spPr bwMode="auto">
          <a:xfrm>
            <a:off x="6662159" y="3886270"/>
            <a:ext cx="261270" cy="261297"/>
          </a:xfrm>
          <a:prstGeom prst="ellipse">
            <a:avLst/>
          </a:prstGeom>
          <a:gradFill flip="none" rotWithShape="1">
            <a:gsLst>
              <a:gs pos="0">
                <a:srgbClr val="B06824"/>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8" name="Oval 17"/>
          <p:cNvSpPr/>
          <p:nvPr/>
        </p:nvSpPr>
        <p:spPr bwMode="auto">
          <a:xfrm>
            <a:off x="4049460" y="2710432"/>
            <a:ext cx="261270" cy="261297"/>
          </a:xfrm>
          <a:prstGeom prst="ellipse">
            <a:avLst/>
          </a:prstGeom>
          <a:gradFill flip="none" rotWithShape="1">
            <a:gsLst>
              <a:gs pos="0">
                <a:srgbClr val="008000"/>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9" name="Oval 18"/>
          <p:cNvSpPr/>
          <p:nvPr/>
        </p:nvSpPr>
        <p:spPr bwMode="auto">
          <a:xfrm>
            <a:off x="2960748" y="2187837"/>
            <a:ext cx="261270" cy="261297"/>
          </a:xfrm>
          <a:prstGeom prst="ellipse">
            <a:avLst/>
          </a:prstGeom>
          <a:gradFill flip="none" rotWithShape="1">
            <a:gsLst>
              <a:gs pos="0">
                <a:srgbClr val="978F66"/>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0" name="Oval 19"/>
          <p:cNvSpPr/>
          <p:nvPr/>
        </p:nvSpPr>
        <p:spPr bwMode="auto">
          <a:xfrm>
            <a:off x="5094539" y="2449134"/>
            <a:ext cx="261270" cy="261297"/>
          </a:xfrm>
          <a:prstGeom prst="ellipse">
            <a:avLst/>
          </a:prstGeom>
          <a:gradFill flip="none" rotWithShape="1">
            <a:gsLst>
              <a:gs pos="0">
                <a:schemeClr val="accent4">
                  <a:lumMod val="25000"/>
                </a:schemeClr>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1" name="TextBox 20"/>
          <p:cNvSpPr txBox="1"/>
          <p:nvPr/>
        </p:nvSpPr>
        <p:spPr>
          <a:xfrm>
            <a:off x="3853508" y="5165890"/>
            <a:ext cx="770239" cy="453088"/>
          </a:xfrm>
          <a:prstGeom prst="rect">
            <a:avLst/>
          </a:prstGeom>
          <a:noFill/>
        </p:spPr>
        <p:txBody>
          <a:bodyPr wrap="none" lIns="82945" tIns="41473" rIns="82945" bIns="41473" rtlCol="0">
            <a:spAutoFit/>
          </a:bodyPr>
          <a:lstStyle/>
          <a:p>
            <a:r>
              <a:rPr lang="en-US" b="1" dirty="0" smtClean="0">
                <a:solidFill>
                  <a:srgbClr val="5D33CA"/>
                </a:solidFill>
                <a:latin typeface="Max's Handwritin"/>
                <a:cs typeface="Max's Handwritin"/>
              </a:rPr>
              <a:t>APNIC</a:t>
            </a:r>
            <a:endParaRPr lang="en-US" b="1" dirty="0">
              <a:solidFill>
                <a:srgbClr val="5D33CA"/>
              </a:solidFill>
              <a:latin typeface="Max's Handwritin"/>
              <a:cs typeface="Max's Handwritin"/>
            </a:endParaRPr>
          </a:p>
        </p:txBody>
      </p:sp>
      <p:sp>
        <p:nvSpPr>
          <p:cNvPr id="22" name="TextBox 21"/>
          <p:cNvSpPr txBox="1"/>
          <p:nvPr/>
        </p:nvSpPr>
        <p:spPr>
          <a:xfrm>
            <a:off x="6864610" y="3494324"/>
            <a:ext cx="1142136"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RIPE NCC</a:t>
            </a:r>
            <a:endParaRPr lang="en-US" b="1" dirty="0">
              <a:solidFill>
                <a:srgbClr val="A39B6E"/>
              </a:solidFill>
              <a:latin typeface="Max's Handwritin"/>
              <a:cs typeface="Max's Handwritin"/>
            </a:endParaRPr>
          </a:p>
        </p:txBody>
      </p:sp>
      <p:sp>
        <p:nvSpPr>
          <p:cNvPr id="23" name="TextBox 22"/>
          <p:cNvSpPr txBox="1"/>
          <p:nvPr/>
        </p:nvSpPr>
        <p:spPr>
          <a:xfrm>
            <a:off x="3853508" y="2318486"/>
            <a:ext cx="872831" cy="453088"/>
          </a:xfrm>
          <a:prstGeom prst="rect">
            <a:avLst/>
          </a:prstGeom>
          <a:noFill/>
        </p:spPr>
        <p:txBody>
          <a:bodyPr wrap="none" lIns="82945" tIns="41473" rIns="82945" bIns="41473" rtlCol="0">
            <a:spAutoFit/>
          </a:bodyPr>
          <a:lstStyle/>
          <a:p>
            <a:r>
              <a:rPr lang="en-US" b="1" dirty="0" smtClean="0">
                <a:solidFill>
                  <a:srgbClr val="35B198"/>
                </a:solidFill>
                <a:latin typeface="Max's Handwritin"/>
                <a:cs typeface="Max's Handwritin"/>
              </a:rPr>
              <a:t>LACNIC</a:t>
            </a:r>
            <a:endParaRPr lang="en-US" b="1" dirty="0">
              <a:solidFill>
                <a:srgbClr val="35B198"/>
              </a:solidFill>
              <a:latin typeface="Max's Handwritin"/>
              <a:cs typeface="Max's Handwritin"/>
            </a:endParaRPr>
          </a:p>
        </p:txBody>
      </p:sp>
      <p:sp>
        <p:nvSpPr>
          <p:cNvPr id="24" name="TextBox 23"/>
          <p:cNvSpPr txBox="1"/>
          <p:nvPr/>
        </p:nvSpPr>
        <p:spPr>
          <a:xfrm>
            <a:off x="5029222" y="2645108"/>
            <a:ext cx="1013896"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AFRINIC</a:t>
            </a:r>
            <a:endParaRPr lang="en-US" b="1" dirty="0">
              <a:solidFill>
                <a:srgbClr val="A39B6E"/>
              </a:solidFill>
              <a:latin typeface="Max's Handwritin"/>
              <a:cs typeface="Max's Handwritin"/>
            </a:endParaRPr>
          </a:p>
        </p:txBody>
      </p:sp>
      <p:sp>
        <p:nvSpPr>
          <p:cNvPr id="25" name="TextBox 24"/>
          <p:cNvSpPr txBox="1"/>
          <p:nvPr/>
        </p:nvSpPr>
        <p:spPr>
          <a:xfrm>
            <a:off x="2481840" y="1926540"/>
            <a:ext cx="654823" cy="453088"/>
          </a:xfrm>
          <a:prstGeom prst="rect">
            <a:avLst/>
          </a:prstGeom>
          <a:noFill/>
        </p:spPr>
        <p:txBody>
          <a:bodyPr wrap="none" lIns="82945" tIns="41473" rIns="82945" bIns="41473" rtlCol="0">
            <a:spAutoFit/>
          </a:bodyPr>
          <a:lstStyle/>
          <a:p>
            <a:r>
              <a:rPr lang="en-US" b="1" dirty="0" smtClean="0">
                <a:solidFill>
                  <a:srgbClr val="90512B"/>
                </a:solidFill>
                <a:latin typeface="Max's Handwritin"/>
                <a:cs typeface="Max's Handwritin"/>
              </a:rPr>
              <a:t>ARIN</a:t>
            </a:r>
            <a:endParaRPr lang="en-US" b="1" dirty="0">
              <a:solidFill>
                <a:srgbClr val="90512B"/>
              </a:solidFill>
              <a:latin typeface="Max's Handwritin"/>
              <a:cs typeface="Max's Handwritin"/>
            </a:endParaRPr>
          </a:p>
        </p:txBody>
      </p:sp>
      <p:sp>
        <p:nvSpPr>
          <p:cNvPr id="26" name="TextBox 25"/>
          <p:cNvSpPr txBox="1"/>
          <p:nvPr/>
        </p:nvSpPr>
        <p:spPr>
          <a:xfrm>
            <a:off x="1044855" y="1469269"/>
            <a:ext cx="1440553" cy="586340"/>
          </a:xfrm>
          <a:prstGeom prst="rect">
            <a:avLst/>
          </a:prstGeom>
          <a:noFill/>
        </p:spPr>
        <p:txBody>
          <a:bodyPr wrap="none" lIns="82945" tIns="41473" rIns="82945" bIns="41473" rtlCol="0">
            <a:spAutoFit/>
          </a:bodyPr>
          <a:lstStyle/>
          <a:p>
            <a:r>
              <a:rPr lang="en-US" sz="3300" dirty="0">
                <a:latin typeface="Powderfinger Type"/>
                <a:cs typeface="Powderfinger Type"/>
              </a:rPr>
              <a:t>201x?</a:t>
            </a:r>
          </a:p>
        </p:txBody>
      </p:sp>
      <p:pic>
        <p:nvPicPr>
          <p:cNvPr id="27" name="Picture 26" descr="P1000100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2872" y="4539514"/>
            <a:ext cx="522540" cy="817332"/>
          </a:xfrm>
          <a:prstGeom prst="rect">
            <a:avLst/>
          </a:prstGeom>
        </p:spPr>
      </p:pic>
      <p:pic>
        <p:nvPicPr>
          <p:cNvPr id="28" name="Picture 27" descr="P1000100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032348">
            <a:off x="6103244" y="3458036"/>
            <a:ext cx="522595" cy="817246"/>
          </a:xfrm>
          <a:prstGeom prst="rect">
            <a:avLst/>
          </a:prstGeom>
        </p:spPr>
      </p:pic>
      <p:pic>
        <p:nvPicPr>
          <p:cNvPr id="29" name="Picture 28" descr="P1000100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567652" flipV="1">
            <a:off x="4731576" y="2517393"/>
            <a:ext cx="522595" cy="817246"/>
          </a:xfrm>
          <a:prstGeom prst="rect">
            <a:avLst/>
          </a:prstGeom>
        </p:spPr>
      </p:pic>
      <p:pic>
        <p:nvPicPr>
          <p:cNvPr id="30" name="Picture 29" descr="P1000100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85757" flipH="1" flipV="1">
            <a:off x="3635601" y="2634178"/>
            <a:ext cx="407532" cy="637442"/>
          </a:xfrm>
          <a:prstGeom prst="rect">
            <a:avLst/>
          </a:prstGeom>
        </p:spPr>
      </p:pic>
      <p:pic>
        <p:nvPicPr>
          <p:cNvPr id="31" name="Picture 30" descr="P1000100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84886" flipH="1" flipV="1">
            <a:off x="2687702" y="2132352"/>
            <a:ext cx="407532" cy="1285161"/>
          </a:xfrm>
          <a:prstGeom prst="rect">
            <a:avLst/>
          </a:prstGeom>
        </p:spPr>
      </p:pic>
    </p:spTree>
    <p:extLst>
      <p:ext uri="{BB962C8B-B14F-4D97-AF65-F5344CB8AC3E}">
        <p14:creationId xmlns:p14="http://schemas.microsoft.com/office/powerpoint/2010/main" val="27764316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P1000100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567652" flipV="1">
            <a:off x="5198716" y="2467749"/>
            <a:ext cx="982892" cy="1537069"/>
          </a:xfrm>
          <a:prstGeom prst="rect">
            <a:avLst/>
          </a:prstGeom>
        </p:spPr>
      </p:pic>
      <p:pic>
        <p:nvPicPr>
          <p:cNvPr id="28" name="Picture 27" descr="P1000100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032348">
            <a:off x="5933954" y="2805385"/>
            <a:ext cx="522595" cy="2464133"/>
          </a:xfrm>
          <a:prstGeom prst="rect">
            <a:avLst/>
          </a:prstGeom>
        </p:spPr>
      </p:pic>
      <p:sp>
        <p:nvSpPr>
          <p:cNvPr id="6" name="TextBox 5"/>
          <p:cNvSpPr txBox="1"/>
          <p:nvPr/>
        </p:nvSpPr>
        <p:spPr>
          <a:xfrm>
            <a:off x="4180095" y="3624973"/>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7707240" y="489404"/>
            <a:ext cx="481586" cy="335051"/>
          </a:xfrm>
          <a:prstGeom prst="rect">
            <a:avLst/>
          </a:prstGeom>
          <a:noFill/>
        </p:spPr>
        <p:txBody>
          <a:bodyPr wrap="none" lIns="82945" tIns="41473" rIns="82945" bIns="41473" rtlCol="0">
            <a:spAutoFit/>
          </a:bodyPr>
          <a:lstStyle/>
          <a:p>
            <a:r>
              <a:rPr lang="en-US" sz="1600" b="1" dirty="0">
                <a:solidFill>
                  <a:srgbClr val="FF0000"/>
                </a:solidFill>
                <a:latin typeface="Max's Handwritin"/>
                <a:cs typeface="Max's Handwritin"/>
              </a:rPr>
              <a:t>IPv6</a:t>
            </a:r>
          </a:p>
        </p:txBody>
      </p:sp>
      <p:sp>
        <p:nvSpPr>
          <p:cNvPr id="17" name="Oval 16"/>
          <p:cNvSpPr/>
          <p:nvPr/>
        </p:nvSpPr>
        <p:spPr bwMode="auto">
          <a:xfrm>
            <a:off x="5486444" y="4016919"/>
            <a:ext cx="261270" cy="261297"/>
          </a:xfrm>
          <a:prstGeom prst="ellipse">
            <a:avLst/>
          </a:prstGeom>
          <a:gradFill flip="none" rotWithShape="1">
            <a:gsLst>
              <a:gs pos="0">
                <a:srgbClr val="B06824"/>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0" name="Oval 19"/>
          <p:cNvSpPr/>
          <p:nvPr/>
        </p:nvSpPr>
        <p:spPr bwMode="auto">
          <a:xfrm>
            <a:off x="5159857" y="3037054"/>
            <a:ext cx="261270" cy="261297"/>
          </a:xfrm>
          <a:prstGeom prst="ellipse">
            <a:avLst/>
          </a:prstGeom>
          <a:gradFill flip="none" rotWithShape="1">
            <a:gsLst>
              <a:gs pos="0">
                <a:schemeClr val="accent4">
                  <a:lumMod val="25000"/>
                </a:schemeClr>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1" name="TextBox 20"/>
          <p:cNvSpPr txBox="1"/>
          <p:nvPr/>
        </p:nvSpPr>
        <p:spPr>
          <a:xfrm>
            <a:off x="3984143" y="4408865"/>
            <a:ext cx="488111" cy="453088"/>
          </a:xfrm>
          <a:prstGeom prst="rect">
            <a:avLst/>
          </a:prstGeom>
          <a:noFill/>
        </p:spPr>
        <p:txBody>
          <a:bodyPr wrap="none" lIns="82945" tIns="41473" rIns="82945" bIns="41473" rtlCol="0">
            <a:spAutoFit/>
          </a:bodyPr>
          <a:lstStyle/>
          <a:p>
            <a:r>
              <a:rPr lang="en-US" b="1" dirty="0" smtClean="0">
                <a:solidFill>
                  <a:srgbClr val="5D33CA"/>
                </a:solidFill>
                <a:latin typeface="Max's Handwritin"/>
                <a:cs typeface="Max's Handwritin"/>
              </a:rPr>
              <a:t>Asia</a:t>
            </a:r>
            <a:endParaRPr lang="en-US" b="1" dirty="0">
              <a:solidFill>
                <a:srgbClr val="5D33CA"/>
              </a:solidFill>
              <a:latin typeface="Max's Handwritin"/>
              <a:cs typeface="Max's Handwritin"/>
            </a:endParaRPr>
          </a:p>
        </p:txBody>
      </p:sp>
      <p:sp>
        <p:nvSpPr>
          <p:cNvPr id="22" name="TextBox 21"/>
          <p:cNvSpPr txBox="1"/>
          <p:nvPr/>
        </p:nvSpPr>
        <p:spPr>
          <a:xfrm>
            <a:off x="5682398" y="3755622"/>
            <a:ext cx="1924401"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Europe / Mid East</a:t>
            </a:r>
            <a:endParaRPr lang="en-US" b="1" dirty="0">
              <a:solidFill>
                <a:srgbClr val="A39B6E"/>
              </a:solidFill>
              <a:latin typeface="Max's Handwritin"/>
              <a:cs typeface="Max's Handwritin"/>
            </a:endParaRPr>
          </a:p>
        </p:txBody>
      </p:sp>
      <p:sp>
        <p:nvSpPr>
          <p:cNvPr id="23" name="TextBox 22"/>
          <p:cNvSpPr txBox="1"/>
          <p:nvPr/>
        </p:nvSpPr>
        <p:spPr>
          <a:xfrm>
            <a:off x="3918825" y="2579783"/>
            <a:ext cx="1116488" cy="453088"/>
          </a:xfrm>
          <a:prstGeom prst="rect">
            <a:avLst/>
          </a:prstGeom>
          <a:noFill/>
        </p:spPr>
        <p:txBody>
          <a:bodyPr wrap="none" lIns="82945" tIns="41473" rIns="82945" bIns="41473" rtlCol="0">
            <a:spAutoFit/>
          </a:bodyPr>
          <a:lstStyle/>
          <a:p>
            <a:r>
              <a:rPr lang="en-US" b="1" dirty="0" smtClean="0">
                <a:solidFill>
                  <a:srgbClr val="35B198"/>
                </a:solidFill>
                <a:latin typeface="Max's Handwritin"/>
                <a:cs typeface="Max's Handwritin"/>
              </a:rPr>
              <a:t>S. America</a:t>
            </a:r>
            <a:endParaRPr lang="en-US" b="1" dirty="0">
              <a:solidFill>
                <a:srgbClr val="35B198"/>
              </a:solidFill>
              <a:latin typeface="Max's Handwritin"/>
              <a:cs typeface="Max's Handwritin"/>
            </a:endParaRPr>
          </a:p>
        </p:txBody>
      </p:sp>
      <p:sp>
        <p:nvSpPr>
          <p:cNvPr id="24" name="TextBox 23"/>
          <p:cNvSpPr txBox="1"/>
          <p:nvPr/>
        </p:nvSpPr>
        <p:spPr>
          <a:xfrm>
            <a:off x="5421127" y="3037054"/>
            <a:ext cx="667647"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Africa</a:t>
            </a:r>
            <a:endParaRPr lang="en-US" b="1" dirty="0">
              <a:solidFill>
                <a:srgbClr val="A39B6E"/>
              </a:solidFill>
              <a:latin typeface="Max's Handwritin"/>
              <a:cs typeface="Max's Handwritin"/>
            </a:endParaRPr>
          </a:p>
        </p:txBody>
      </p:sp>
      <p:sp>
        <p:nvSpPr>
          <p:cNvPr id="26" name="TextBox 25"/>
          <p:cNvSpPr txBox="1"/>
          <p:nvPr/>
        </p:nvSpPr>
        <p:spPr>
          <a:xfrm>
            <a:off x="1044855" y="1469269"/>
            <a:ext cx="1440553" cy="586340"/>
          </a:xfrm>
          <a:prstGeom prst="rect">
            <a:avLst/>
          </a:prstGeom>
          <a:noFill/>
        </p:spPr>
        <p:txBody>
          <a:bodyPr wrap="none" lIns="82945" tIns="41473" rIns="82945" bIns="41473" rtlCol="0">
            <a:spAutoFit/>
          </a:bodyPr>
          <a:lstStyle/>
          <a:p>
            <a:r>
              <a:rPr lang="en-US" sz="3300" dirty="0">
                <a:latin typeface="Powderfinger Type"/>
                <a:cs typeface="Powderfinger Type"/>
              </a:rPr>
              <a:t>20xx?</a:t>
            </a:r>
          </a:p>
        </p:txBody>
      </p:sp>
      <p:pic>
        <p:nvPicPr>
          <p:cNvPr id="27" name="Picture 26" descr="P1000100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920" y="4191215"/>
            <a:ext cx="849127" cy="1328164"/>
          </a:xfrm>
          <a:prstGeom prst="rect">
            <a:avLst/>
          </a:prstGeom>
        </p:spPr>
      </p:pic>
      <p:pic>
        <p:nvPicPr>
          <p:cNvPr id="30" name="Picture 29" descr="P1000100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37816" flipH="1" flipV="1">
            <a:off x="3801514" y="2574815"/>
            <a:ext cx="407532" cy="1160618"/>
          </a:xfrm>
          <a:prstGeom prst="rect">
            <a:avLst/>
          </a:prstGeom>
        </p:spPr>
      </p:pic>
      <p:pic>
        <p:nvPicPr>
          <p:cNvPr id="31" name="Picture 30" descr="P1000100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516873" flipH="1" flipV="1">
            <a:off x="3012426" y="3092425"/>
            <a:ext cx="898451" cy="1285026"/>
          </a:xfrm>
          <a:prstGeom prst="rect">
            <a:avLst/>
          </a:prstGeom>
        </p:spPr>
      </p:pic>
      <p:sp>
        <p:nvSpPr>
          <p:cNvPr id="16" name="Oval 15"/>
          <p:cNvSpPr/>
          <p:nvPr/>
        </p:nvSpPr>
        <p:spPr bwMode="auto">
          <a:xfrm>
            <a:off x="3722872" y="4408865"/>
            <a:ext cx="261270" cy="261297"/>
          </a:xfrm>
          <a:prstGeom prst="ellipse">
            <a:avLst/>
          </a:prstGeom>
          <a:gradFill flip="none" rotWithShape="1">
            <a:gsLst>
              <a:gs pos="4000">
                <a:srgbClr val="0000FF"/>
              </a:gs>
              <a:gs pos="9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8" name="Oval 17"/>
          <p:cNvSpPr/>
          <p:nvPr/>
        </p:nvSpPr>
        <p:spPr bwMode="auto">
          <a:xfrm>
            <a:off x="4049460" y="3037054"/>
            <a:ext cx="261270" cy="261297"/>
          </a:xfrm>
          <a:prstGeom prst="ellipse">
            <a:avLst/>
          </a:prstGeom>
          <a:gradFill flip="none" rotWithShape="1">
            <a:gsLst>
              <a:gs pos="0">
                <a:srgbClr val="008000"/>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9" name="Oval 18"/>
          <p:cNvSpPr/>
          <p:nvPr/>
        </p:nvSpPr>
        <p:spPr bwMode="auto">
          <a:xfrm>
            <a:off x="3526920" y="3363675"/>
            <a:ext cx="261270" cy="261297"/>
          </a:xfrm>
          <a:prstGeom prst="ellipse">
            <a:avLst/>
          </a:prstGeom>
          <a:gradFill flip="none" rotWithShape="1">
            <a:gsLst>
              <a:gs pos="0">
                <a:srgbClr val="978F66"/>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5" name="TextBox 24"/>
          <p:cNvSpPr txBox="1"/>
          <p:nvPr/>
        </p:nvSpPr>
        <p:spPr>
          <a:xfrm>
            <a:off x="3004380" y="2944862"/>
            <a:ext cx="1116488" cy="453088"/>
          </a:xfrm>
          <a:prstGeom prst="rect">
            <a:avLst/>
          </a:prstGeom>
          <a:noFill/>
        </p:spPr>
        <p:txBody>
          <a:bodyPr wrap="none" lIns="82945" tIns="41473" rIns="82945" bIns="41473" rtlCol="0">
            <a:spAutoFit/>
          </a:bodyPr>
          <a:lstStyle/>
          <a:p>
            <a:r>
              <a:rPr lang="en-US" b="1" dirty="0" smtClean="0">
                <a:solidFill>
                  <a:srgbClr val="90512B"/>
                </a:solidFill>
                <a:latin typeface="Max's Handwritin"/>
                <a:cs typeface="Max's Handwritin"/>
              </a:rPr>
              <a:t>N. America</a:t>
            </a:r>
            <a:endParaRPr lang="en-US" b="1" dirty="0">
              <a:solidFill>
                <a:srgbClr val="90512B"/>
              </a:solidFill>
              <a:latin typeface="Max's Handwritin"/>
              <a:cs typeface="Max's Handwritin"/>
            </a:endParaRPr>
          </a:p>
        </p:txBody>
      </p:sp>
    </p:spTree>
    <p:extLst>
      <p:ext uri="{BB962C8B-B14F-4D97-AF65-F5344CB8AC3E}">
        <p14:creationId xmlns:p14="http://schemas.microsoft.com/office/powerpoint/2010/main" val="1600245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727" y="2318485"/>
            <a:ext cx="4050202" cy="3065834"/>
          </a:xfrm>
        </p:spPr>
        <p:txBody>
          <a:bodyPr/>
          <a:lstStyle/>
          <a:p>
            <a:pPr marL="0" indent="0">
              <a:buNone/>
            </a:pPr>
            <a:r>
              <a:rPr lang="en-US" dirty="0" smtClean="0">
                <a:latin typeface="Powderfinger Type"/>
                <a:cs typeface="Powderfinger Type"/>
              </a:rPr>
              <a:t>So, how are we going with the IPv4 to IPv6 transition?</a:t>
            </a:r>
          </a:p>
        </p:txBody>
      </p:sp>
      <p:pic>
        <p:nvPicPr>
          <p:cNvPr id="8" name="Picture 7"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650" y="1011999"/>
            <a:ext cx="3681792" cy="4470229"/>
          </a:xfrm>
          <a:prstGeom prst="rect">
            <a:avLst/>
          </a:prstGeom>
        </p:spPr>
      </p:pic>
      <p:pic>
        <p:nvPicPr>
          <p:cNvPr id="9" name="Picture 8" descr="P1000096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49851">
            <a:off x="4553688" y="1948661"/>
            <a:ext cx="1698255" cy="1355068"/>
          </a:xfrm>
          <a:prstGeom prst="rect">
            <a:avLst/>
          </a:prstGeom>
        </p:spPr>
      </p:pic>
      <p:pic>
        <p:nvPicPr>
          <p:cNvPr id="10" name="Picture 9" descr="P1000096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2653">
            <a:off x="4532558" y="1934039"/>
            <a:ext cx="1746105" cy="1393248"/>
          </a:xfrm>
          <a:prstGeom prst="rect">
            <a:avLst/>
          </a:prstGeom>
        </p:spPr>
      </p:pic>
      <p:grpSp>
        <p:nvGrpSpPr>
          <p:cNvPr id="11" name="Group 10"/>
          <p:cNvGrpSpPr/>
          <p:nvPr/>
        </p:nvGrpSpPr>
        <p:grpSpPr>
          <a:xfrm rot="21342881">
            <a:off x="4683453" y="3299042"/>
            <a:ext cx="1815495" cy="1302889"/>
            <a:chOff x="7128544" y="4571925"/>
            <a:chExt cx="2783840" cy="2159000"/>
          </a:xfrm>
        </p:grpSpPr>
        <p:pic>
          <p:nvPicPr>
            <p:cNvPr id="12" name="Picture 11" descr="P1000096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8544" y="4571925"/>
              <a:ext cx="2783840" cy="2159000"/>
            </a:xfrm>
            <a:prstGeom prst="rect">
              <a:avLst/>
            </a:prstGeom>
          </p:spPr>
        </p:pic>
        <p:pic>
          <p:nvPicPr>
            <p:cNvPr id="13" name="Picture 12" descr="P1000096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0552" y="4787949"/>
              <a:ext cx="1391920" cy="1747520"/>
            </a:xfrm>
            <a:prstGeom prst="rect">
              <a:avLst/>
            </a:prstGeom>
          </p:spPr>
        </p:pic>
      </p:grpSp>
      <p:pic>
        <p:nvPicPr>
          <p:cNvPr id="2" name="Picture 1" descr="P1000097a.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2159" y="2187837"/>
            <a:ext cx="2211840" cy="1857219"/>
          </a:xfrm>
          <a:prstGeom prst="rect">
            <a:avLst/>
          </a:prstGeom>
        </p:spPr>
      </p:pic>
    </p:spTree>
    <p:extLst>
      <p:ext uri="{BB962C8B-B14F-4D97-AF65-F5344CB8AC3E}">
        <p14:creationId xmlns:p14="http://schemas.microsoft.com/office/powerpoint/2010/main" val="16739378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50</a:t>
            </a:fld>
            <a:endParaRPr lang="en-GB"/>
          </a:p>
        </p:txBody>
      </p:sp>
      <p:sp>
        <p:nvSpPr>
          <p:cNvPr id="5" name="TextBox 4"/>
          <p:cNvSpPr txBox="1"/>
          <p:nvPr/>
        </p:nvSpPr>
        <p:spPr>
          <a:xfrm>
            <a:off x="718267" y="1330729"/>
            <a:ext cx="8241006" cy="5254402"/>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a:t>
            </a:r>
            <a:r>
              <a:rPr lang="en-US" dirty="0">
                <a:solidFill>
                  <a:srgbClr val="FF0000"/>
                </a:solidFill>
                <a:latin typeface="Powderfinger Type"/>
                <a:cs typeface="Powderfinger Type"/>
              </a:rPr>
              <a:t>is no plan, just the interplay of</a:t>
            </a:r>
          </a:p>
          <a:p>
            <a:r>
              <a:rPr lang="en-US" dirty="0">
                <a:solidFill>
                  <a:srgbClr val="FF0000"/>
                </a:solidFill>
                <a:latin typeface="Powderfinger Type"/>
                <a:cs typeface="Powderfinger Type"/>
              </a:rPr>
              <a:t>   various market </a:t>
            </a:r>
            <a:r>
              <a:rPr lang="en-US" dirty="0" smtClean="0">
                <a:solidFill>
                  <a:srgbClr val="FF0000"/>
                </a:solidFill>
                <a:latin typeface="Powderfinger Type"/>
                <a:cs typeface="Powderfinger Type"/>
              </a:rPr>
              <a:t>pressures</a:t>
            </a:r>
            <a:endParaRPr lang="en-US" dirty="0" smtClean="0">
              <a:solidFill>
                <a:srgbClr val="0000FF"/>
              </a:solidFill>
              <a:latin typeface="Powderfinger Type"/>
              <a:cs typeface="Powderfinger Type"/>
            </a:endParaRPr>
          </a:p>
          <a:p>
            <a:endParaRPr lang="en-US" dirty="0">
              <a:solidFill>
                <a:srgbClr val="0000FF"/>
              </a:solidFill>
              <a:latin typeface="Powderfinger Type"/>
              <a:cs typeface="Powderfinger Type"/>
            </a:endParaRPr>
          </a:p>
          <a:p>
            <a:r>
              <a:rPr lang="en-US" dirty="0" smtClean="0">
                <a:solidFill>
                  <a:srgbClr val="0000FF"/>
                </a:solidFill>
                <a:latin typeface="Powderfinger Type"/>
                <a:cs typeface="Powderfinger Type"/>
              </a:rPr>
              <a:t>2. </a:t>
            </a:r>
            <a:r>
              <a:rPr lang="en-US" dirty="0">
                <a:solidFill>
                  <a:srgbClr val="0000FF"/>
                </a:solidFill>
                <a:latin typeface="Powderfinger Type"/>
                <a:cs typeface="Powderfinger Type"/>
              </a:rPr>
              <a:t>Varying IPv4 Address Exhaustion Timelines</a:t>
            </a:r>
          </a:p>
          <a:p>
            <a:r>
              <a:rPr lang="en-US" dirty="0">
                <a:solidFill>
                  <a:srgbClr val="0000FF"/>
                </a:solidFill>
                <a:latin typeface="Powderfinger Type"/>
                <a:cs typeface="Powderfinger Type"/>
              </a:rPr>
              <a:t>   </a:t>
            </a:r>
            <a:r>
              <a:rPr lang="en-US" dirty="0">
                <a:solidFill>
                  <a:srgbClr val="FF0000"/>
                </a:solidFill>
                <a:latin typeface="Powderfinger Type"/>
                <a:cs typeface="Powderfinger Type"/>
              </a:rPr>
              <a:t>Exhaustion is occurring variously over a </a:t>
            </a:r>
          </a:p>
          <a:p>
            <a:r>
              <a:rPr lang="en-US" dirty="0">
                <a:solidFill>
                  <a:srgbClr val="FF0000"/>
                </a:solidFill>
                <a:latin typeface="Powderfinger Type"/>
                <a:cs typeface="Powderfinger Type"/>
              </a:rPr>
              <a:t>     period of many years</a:t>
            </a:r>
            <a:endParaRPr lang="en-US" dirty="0" smtClean="0">
              <a:solidFill>
                <a:srgbClr val="FF0000"/>
              </a:solidFill>
              <a:latin typeface="Powderfinger Type"/>
              <a:cs typeface="Powderfinger Type"/>
            </a:endParaRPr>
          </a:p>
          <a:p>
            <a:endParaRPr lang="en-US" dirty="0">
              <a:solidFill>
                <a:srgbClr val="FF0000"/>
              </a:solidFill>
              <a:latin typeface="Powderfinger Type"/>
              <a:cs typeface="Powderfinger Type"/>
            </a:endParaRPr>
          </a:p>
          <a:p>
            <a:r>
              <a:rPr lang="en-US" dirty="0" smtClean="0">
                <a:solidFill>
                  <a:srgbClr val="0000FF"/>
                </a:solidFill>
                <a:latin typeface="Powderfinger Type"/>
                <a:cs typeface="Powderfinger Type"/>
              </a:rPr>
              <a:t>3. </a:t>
            </a:r>
            <a:r>
              <a:rPr lang="en-US" dirty="0">
                <a:solidFill>
                  <a:srgbClr val="0000FF"/>
                </a:solidFill>
                <a:latin typeface="Powderfinger Type"/>
                <a:cs typeface="Powderfinger Type"/>
              </a:rPr>
              <a:t>Regional </a:t>
            </a:r>
            <a:r>
              <a:rPr lang="en-US" dirty="0" smtClean="0">
                <a:solidFill>
                  <a:srgbClr val="0000FF"/>
                </a:solidFill>
                <a:latin typeface="Powderfinger Type"/>
                <a:cs typeface="Powderfinger Type"/>
              </a:rPr>
              <a:t>Diversity</a:t>
            </a:r>
          </a:p>
          <a:p>
            <a:r>
              <a:rPr lang="en-US" dirty="0">
                <a:solidFill>
                  <a:srgbClr val="0000FF"/>
                </a:solidFill>
                <a:latin typeface="Powderfinger Type"/>
                <a:cs typeface="Powderfinger Type"/>
              </a:rPr>
              <a:t>	</a:t>
            </a:r>
            <a:r>
              <a:rPr lang="en-US" dirty="0" smtClean="0">
                <a:solidFill>
                  <a:srgbClr val="FF0000"/>
                </a:solidFill>
                <a:latin typeface="Powderfinger Type"/>
                <a:cs typeface="Powderfinger Type"/>
              </a:rPr>
              <a:t>Market pressures during an extended</a:t>
            </a:r>
          </a:p>
          <a:p>
            <a:r>
              <a:rPr lang="en-US" dirty="0">
                <a:solidFill>
                  <a:srgbClr val="FF0000"/>
                </a:solidFill>
                <a:latin typeface="Powderfinger Type"/>
                <a:cs typeface="Powderfinger Type"/>
              </a:rPr>
              <a:t> </a:t>
            </a:r>
            <a:r>
              <a:rPr lang="en-US" dirty="0" smtClean="0">
                <a:solidFill>
                  <a:srgbClr val="FF0000"/>
                </a:solidFill>
                <a:latin typeface="Powderfinger Type"/>
                <a:cs typeface="Powderfinger Type"/>
              </a:rPr>
              <a:t>  transition may push the Internet along</a:t>
            </a:r>
          </a:p>
          <a:p>
            <a:r>
              <a:rPr lang="en-US" dirty="0" smtClean="0">
                <a:solidFill>
                  <a:srgbClr val="FF0000"/>
                </a:solidFill>
                <a:latin typeface="Powderfinger Type"/>
                <a:cs typeface="Powderfinger Type"/>
              </a:rPr>
              <a:t>   different paths in each region</a:t>
            </a:r>
            <a:endParaRPr lang="en-US" dirty="0">
              <a:solidFill>
                <a:srgbClr val="FF0000"/>
              </a:solidFill>
              <a:latin typeface="Powderfinger Type"/>
              <a:cs typeface="Powderfinger Type"/>
            </a:endParaRPr>
          </a:p>
          <a:p>
            <a:endParaRPr lang="en-US" dirty="0">
              <a:solidFill>
                <a:srgbClr val="FF0000"/>
              </a:solidFill>
              <a:latin typeface="Powderfinger Type"/>
              <a:cs typeface="Powderfinger Type"/>
            </a:endParaRPr>
          </a:p>
        </p:txBody>
      </p:sp>
    </p:spTree>
    <p:extLst>
      <p:ext uri="{BB962C8B-B14F-4D97-AF65-F5344CB8AC3E}">
        <p14:creationId xmlns:p14="http://schemas.microsoft.com/office/powerpoint/2010/main" val="28103686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Can we help the Internet through this transition?</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51</a:t>
            </a:fld>
            <a:endParaRPr lang="en-GB"/>
          </a:p>
        </p:txBody>
      </p:sp>
    </p:spTree>
    <p:extLst>
      <p:ext uri="{BB962C8B-B14F-4D97-AF65-F5344CB8AC3E}">
        <p14:creationId xmlns:p14="http://schemas.microsoft.com/office/powerpoint/2010/main" val="40212455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Can we help the Internet through this transition?</a:t>
            </a:r>
            <a:endParaRPr lang="en-US" sz="4000" dirty="0">
              <a:latin typeface="Powderfinger Type"/>
              <a:cs typeface="Powderfinger Type"/>
            </a:endParaRPr>
          </a:p>
        </p:txBody>
      </p:sp>
      <p:sp>
        <p:nvSpPr>
          <p:cNvPr id="3" name="Content Placeholder 2"/>
          <p:cNvSpPr>
            <a:spLocks noGrp="1"/>
          </p:cNvSpPr>
          <p:nvPr>
            <p:ph idx="1"/>
          </p:nvPr>
        </p:nvSpPr>
        <p:spPr>
          <a:xfrm>
            <a:off x="2024618" y="2971730"/>
            <a:ext cx="6658583" cy="1306487"/>
          </a:xfrm>
        </p:spPr>
        <p:txBody>
          <a:bodyPr/>
          <a:lstStyle/>
          <a:p>
            <a:pPr marL="0" indent="0">
              <a:buNone/>
            </a:pPr>
            <a:r>
              <a:rPr lang="en-US" b="1" dirty="0" smtClean="0">
                <a:solidFill>
                  <a:srgbClr val="90512B"/>
                </a:solidFill>
                <a:latin typeface="Max's Handwritin"/>
                <a:cs typeface="Max's Handwritin"/>
              </a:rPr>
              <a:t>Or at least, how can we avoid making it any worse?</a:t>
            </a:r>
            <a:endParaRPr lang="en-US" b="1" dirty="0">
              <a:solidFill>
                <a:srgbClr val="90512B"/>
              </a:solidFill>
              <a:latin typeface="Max's Handwritin"/>
              <a:cs typeface="Max's Handwritin"/>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52</a:t>
            </a:fld>
            <a:endParaRPr lang="en-GB"/>
          </a:p>
        </p:txBody>
      </p:sp>
    </p:spTree>
    <p:extLst>
      <p:ext uri="{BB962C8B-B14F-4D97-AF65-F5344CB8AC3E}">
        <p14:creationId xmlns:p14="http://schemas.microsoft.com/office/powerpoint/2010/main" val="15224459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167813"/>
            <a:ext cx="8226720" cy="1143480"/>
          </a:xfrm>
        </p:spPr>
        <p:txBody>
          <a:bodyPr/>
          <a:lstStyle/>
          <a:p>
            <a:r>
              <a:rPr lang="en-US" dirty="0" smtClean="0">
                <a:latin typeface="Powderfinger Type"/>
                <a:cs typeface="Powderfinger Type"/>
              </a:rPr>
              <a:t>Three thoughts...</a:t>
            </a:r>
            <a:endParaRPr lang="en-US" dirty="0">
              <a:latin typeface="Powderfinger Type"/>
              <a:cs typeface="Powderfinger Type"/>
            </a:endParaRPr>
          </a:p>
        </p:txBody>
      </p:sp>
      <p:sp>
        <p:nvSpPr>
          <p:cNvPr id="3" name="Content Placeholder 2"/>
          <p:cNvSpPr>
            <a:spLocks noGrp="1"/>
          </p:cNvSpPr>
          <p:nvPr>
            <p:ph idx="1"/>
          </p:nvPr>
        </p:nvSpPr>
        <p:spPr>
          <a:xfrm>
            <a:off x="456481" y="1730567"/>
            <a:ext cx="8491791" cy="4524955"/>
          </a:xfrm>
        </p:spPr>
        <p:txBody>
          <a:bodyPr/>
          <a:lstStyle/>
          <a:p>
            <a:pPr marL="0" indent="0">
              <a:buNone/>
            </a:pPr>
            <a:r>
              <a:rPr lang="en-US" sz="2200" b="1" dirty="0">
                <a:latin typeface="Powderfinger Type"/>
                <a:cs typeface="Powderfinger Type"/>
              </a:rPr>
              <a:t> </a:t>
            </a:r>
            <a:endParaRPr lang="en-US" sz="2200" b="1" dirty="0">
              <a:latin typeface="Max's Handwritin"/>
              <a:cs typeface="Max's Handwritin"/>
            </a:endParaRPr>
          </a:p>
          <a:p>
            <a:pPr marL="414726" lvl="1" indent="0">
              <a:buNone/>
            </a:pPr>
            <a:endParaRPr lang="en-US" sz="2200" b="1" dirty="0">
              <a:latin typeface="Max's Handwritin"/>
              <a:cs typeface="Max's Handwritin"/>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53</a:t>
            </a:fld>
            <a:endParaRPr lang="en-GB"/>
          </a:p>
        </p:txBody>
      </p:sp>
      <p:grpSp>
        <p:nvGrpSpPr>
          <p:cNvPr id="8" name="Group 7"/>
          <p:cNvGrpSpPr/>
          <p:nvPr/>
        </p:nvGrpSpPr>
        <p:grpSpPr>
          <a:xfrm rot="586737">
            <a:off x="2024617" y="2874362"/>
            <a:ext cx="4637542" cy="2286352"/>
            <a:chOff x="2232000" y="3131765"/>
            <a:chExt cx="5112568" cy="2520280"/>
          </a:xfrm>
        </p:grpSpPr>
        <p:pic>
          <p:nvPicPr>
            <p:cNvPr id="5" name="Picture 4" descr="fig1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8024" y="3131765"/>
              <a:ext cx="4536504" cy="2396041"/>
            </a:xfrm>
            <a:prstGeom prst="rect">
              <a:avLst/>
            </a:prstGeom>
          </p:spPr>
        </p:pic>
        <p:sp>
          <p:nvSpPr>
            <p:cNvPr id="6" name="Rectangle 5"/>
            <p:cNvSpPr/>
            <p:nvPr/>
          </p:nvSpPr>
          <p:spPr bwMode="auto">
            <a:xfrm>
              <a:off x="2232000" y="5003973"/>
              <a:ext cx="2304256" cy="648072"/>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7" name="Rectangle 6"/>
            <p:cNvSpPr/>
            <p:nvPr/>
          </p:nvSpPr>
          <p:spPr bwMode="auto">
            <a:xfrm>
              <a:off x="4752280" y="4643933"/>
              <a:ext cx="2592288" cy="864096"/>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grpSp>
      <p:sp>
        <p:nvSpPr>
          <p:cNvPr id="10" name="Rectangle 9"/>
          <p:cNvSpPr/>
          <p:nvPr/>
        </p:nvSpPr>
        <p:spPr>
          <a:xfrm rot="1112156">
            <a:off x="4306463" y="1946235"/>
            <a:ext cx="260568" cy="837628"/>
          </a:xfrm>
          <a:prstGeom prst="rect">
            <a:avLst/>
          </a:prstGeom>
          <a:noFill/>
        </p:spPr>
        <p:txBody>
          <a:bodyPr wrap="none" lIns="82945" tIns="41473" rIns="82945" bIns="41473">
            <a:spAutoFit/>
          </a:bodyPr>
          <a:lstStyle/>
          <a:p>
            <a:pPr algn="ctr"/>
            <a:r>
              <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x's Handwritin"/>
                <a:cs typeface="Max's Handwritin"/>
              </a:rPr>
              <a:t>!</a:t>
            </a:r>
            <a:endPar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rot="20428941">
            <a:off x="3463391" y="2076654"/>
            <a:ext cx="260568" cy="837628"/>
          </a:xfrm>
          <a:prstGeom prst="rect">
            <a:avLst/>
          </a:prstGeom>
          <a:noFill/>
        </p:spPr>
        <p:txBody>
          <a:bodyPr wrap="none" lIns="82945" tIns="41473" rIns="82945" bIns="41473">
            <a:spAutoFit/>
          </a:bodyPr>
          <a:lstStyle/>
          <a:p>
            <a:pPr algn="ctr"/>
            <a:r>
              <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x's Handwritin"/>
                <a:cs typeface="Max's Handwritin"/>
              </a:rPr>
              <a:t>!</a:t>
            </a:r>
            <a:endPar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rot="21000000">
            <a:off x="3857691" y="1949865"/>
            <a:ext cx="260568" cy="837628"/>
          </a:xfrm>
          <a:prstGeom prst="rect">
            <a:avLst/>
          </a:prstGeom>
          <a:noFill/>
        </p:spPr>
        <p:txBody>
          <a:bodyPr wrap="none" lIns="82945" tIns="41473" rIns="82945" bIns="41473">
            <a:spAutoFit/>
          </a:bodyPr>
          <a:lstStyle/>
          <a:p>
            <a:pPr algn="ctr"/>
            <a:r>
              <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x's Handwritin"/>
                <a:cs typeface="Max's Handwritin"/>
              </a:rPr>
              <a:t>!</a:t>
            </a:r>
            <a:endPar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084367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40818"/>
            <a:ext cx="8226720" cy="1143480"/>
          </a:xfrm>
        </p:spPr>
        <p:txBody>
          <a:bodyPr/>
          <a:lstStyle/>
          <a:p>
            <a:r>
              <a:rPr lang="en-US" dirty="0" smtClean="0">
                <a:latin typeface="Powderfinger Type"/>
                <a:cs typeface="Powderfinger Type"/>
              </a:rPr>
              <a:t>Three thoughts...</a:t>
            </a:r>
            <a:endParaRPr lang="en-US" dirty="0">
              <a:latin typeface="Powderfinger Type"/>
              <a:cs typeface="Powderfinger Type"/>
            </a:endParaRPr>
          </a:p>
        </p:txBody>
      </p:sp>
      <p:sp>
        <p:nvSpPr>
          <p:cNvPr id="3" name="Content Placeholder 2"/>
          <p:cNvSpPr>
            <a:spLocks noGrp="1"/>
          </p:cNvSpPr>
          <p:nvPr>
            <p:ph idx="1"/>
          </p:nvPr>
        </p:nvSpPr>
        <p:spPr>
          <a:xfrm>
            <a:off x="456481" y="1107137"/>
            <a:ext cx="8491791" cy="4524955"/>
          </a:xfrm>
        </p:spPr>
        <p:txBody>
          <a:bodyPr/>
          <a:lstStyle/>
          <a:p>
            <a:pPr marL="0" indent="0">
              <a:buNone/>
            </a:pPr>
            <a:r>
              <a:rPr lang="en-US" sz="2200" b="1" dirty="0">
                <a:latin typeface="Powderfinger Type"/>
                <a:cs typeface="Powderfinger Type"/>
              </a:rPr>
              <a:t>If we want one working Internet at the end of all this, then keep </a:t>
            </a:r>
            <a:r>
              <a:rPr lang="en-US" sz="2200" b="1" dirty="0" smtClean="0">
                <a:latin typeface="Powderfinger Type"/>
                <a:cs typeface="Powderfinger Type"/>
              </a:rPr>
              <a:t>an eye on </a:t>
            </a:r>
            <a:r>
              <a:rPr lang="en-US" sz="2200" b="1" dirty="0">
                <a:latin typeface="Powderfinger Type"/>
                <a:cs typeface="Powderfinger Type"/>
              </a:rPr>
              <a:t>the larger picture</a:t>
            </a:r>
          </a:p>
          <a:p>
            <a:pPr marL="414726" lvl="1" indent="0">
              <a:buNone/>
            </a:pPr>
            <a:r>
              <a:rPr lang="en-US" b="1" dirty="0">
                <a:solidFill>
                  <a:srgbClr val="90512B"/>
                </a:solidFill>
                <a:latin typeface="Max's Handwritin"/>
                <a:cs typeface="Max's Handwritin"/>
              </a:rPr>
              <a:t>think about </a:t>
            </a:r>
            <a:r>
              <a:rPr lang="en-US" b="1" dirty="0" smtClean="0">
                <a:solidFill>
                  <a:srgbClr val="90512B"/>
                </a:solidFill>
                <a:latin typeface="Max's Handwritin"/>
                <a:cs typeface="Max's Handwritin"/>
              </a:rPr>
              <a:t>what is our </a:t>
            </a:r>
            <a:r>
              <a:rPr lang="en-US" b="1" dirty="0">
                <a:solidFill>
                  <a:srgbClr val="90512B"/>
                </a:solidFill>
                <a:latin typeface="Max's Handwritin"/>
                <a:cs typeface="Max's Handwritin"/>
              </a:rPr>
              <a:t>common interest </a:t>
            </a:r>
            <a:r>
              <a:rPr lang="en-US" b="1" dirty="0" smtClean="0">
                <a:solidFill>
                  <a:srgbClr val="90512B"/>
                </a:solidFill>
                <a:latin typeface="Max's Handwritin"/>
                <a:cs typeface="Max's Handwritin"/>
              </a:rPr>
              <a:t>here</a:t>
            </a:r>
          </a:p>
          <a:p>
            <a:pPr marL="414726" lvl="1" indent="0">
              <a:buNone/>
            </a:pPr>
            <a:r>
              <a:rPr lang="en-US" b="1" dirty="0">
                <a:solidFill>
                  <a:srgbClr val="90512B"/>
                </a:solidFill>
                <a:latin typeface="Max's Handwritin"/>
                <a:cs typeface="Max's Handwritin"/>
              </a:rPr>
              <a:t>a</a:t>
            </a:r>
            <a:r>
              <a:rPr lang="en-US" b="1" dirty="0" smtClean="0">
                <a:solidFill>
                  <a:srgbClr val="90512B"/>
                </a:solidFill>
                <a:latin typeface="Max's Handwritin"/>
                <a:cs typeface="Max's Handwritin"/>
              </a:rPr>
              <a:t>nd try to find ways for local interests to converge with common interests</a:t>
            </a:r>
            <a:endParaRPr lang="en-US" b="1" dirty="0">
              <a:solidFill>
                <a:srgbClr val="90512B"/>
              </a:solidFill>
              <a:latin typeface="Max's Handwritin"/>
              <a:cs typeface="Max's Handwritin"/>
            </a:endParaRPr>
          </a:p>
          <a:p>
            <a:pPr marL="0" indent="0">
              <a:buNone/>
            </a:pPr>
            <a:endParaRPr lang="en-US" sz="2200" b="1" dirty="0">
              <a:latin typeface="Max's Handwritin"/>
              <a:cs typeface="Max's Handwritin"/>
            </a:endParaRPr>
          </a:p>
          <a:p>
            <a:pPr marL="414726" lvl="1" indent="0">
              <a:buNone/>
            </a:pPr>
            <a:endParaRPr lang="en-US" sz="2200" b="1" dirty="0">
              <a:latin typeface="Max's Handwritin"/>
              <a:cs typeface="Max's Handwritin"/>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54</a:t>
            </a:fld>
            <a:endParaRPr lang="en-GB"/>
          </a:p>
        </p:txBody>
      </p:sp>
    </p:spTree>
    <p:extLst>
      <p:ext uri="{BB962C8B-B14F-4D97-AF65-F5344CB8AC3E}">
        <p14:creationId xmlns:p14="http://schemas.microsoft.com/office/powerpoint/2010/main" val="10795865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40818"/>
            <a:ext cx="8226720" cy="1143480"/>
          </a:xfrm>
        </p:spPr>
        <p:txBody>
          <a:bodyPr/>
          <a:lstStyle/>
          <a:p>
            <a:r>
              <a:rPr lang="en-US" dirty="0" smtClean="0">
                <a:latin typeface="Powderfinger Type"/>
                <a:cs typeface="Powderfinger Type"/>
              </a:rPr>
              <a:t>Three thoughts...</a:t>
            </a:r>
            <a:endParaRPr lang="en-US" dirty="0">
              <a:latin typeface="Powderfinger Type"/>
              <a:cs typeface="Powderfinger Type"/>
            </a:endParaRPr>
          </a:p>
        </p:txBody>
      </p:sp>
      <p:sp>
        <p:nvSpPr>
          <p:cNvPr id="3" name="Content Placeholder 2"/>
          <p:cNvSpPr>
            <a:spLocks noGrp="1"/>
          </p:cNvSpPr>
          <p:nvPr>
            <p:ph idx="1"/>
          </p:nvPr>
        </p:nvSpPr>
        <p:spPr>
          <a:xfrm>
            <a:off x="456481" y="1107137"/>
            <a:ext cx="8491791" cy="4524955"/>
          </a:xfrm>
        </p:spPr>
        <p:txBody>
          <a:bodyPr/>
          <a:lstStyle/>
          <a:p>
            <a:pPr marL="0" indent="0">
              <a:buNone/>
            </a:pPr>
            <a:r>
              <a:rPr lang="en-US" sz="2200" b="1" dirty="0" smtClean="0">
                <a:latin typeface="Powderfinger Type"/>
                <a:cs typeface="Powderfinger Type"/>
              </a:rPr>
              <a:t>Addresses </a:t>
            </a:r>
            <a:r>
              <a:rPr lang="en-US" sz="2200" b="1" dirty="0">
                <a:latin typeface="Powderfinger Type"/>
                <a:cs typeface="Powderfinger Type"/>
              </a:rPr>
              <a:t>should be used in working networks, not hoarded</a:t>
            </a:r>
          </a:p>
          <a:p>
            <a:pPr marL="414726" lvl="1" indent="0">
              <a:buNone/>
            </a:pPr>
            <a:r>
              <a:rPr lang="en-US" b="1" dirty="0" smtClean="0">
                <a:solidFill>
                  <a:srgbClr val="FF0000"/>
                </a:solidFill>
                <a:latin typeface="Max's Handwritin"/>
                <a:cs typeface="Max's Handwritin"/>
              </a:rPr>
              <a:t>scarcity creates pain and uncertainty</a:t>
            </a:r>
          </a:p>
          <a:p>
            <a:pPr marL="414726" lvl="1" indent="0">
              <a:buNone/>
            </a:pPr>
            <a:r>
              <a:rPr lang="en-US" b="1" dirty="0" smtClean="0">
                <a:solidFill>
                  <a:srgbClr val="FF0000"/>
                </a:solidFill>
                <a:latin typeface="Max's Handwritin"/>
                <a:cs typeface="Max's Handwritin"/>
              </a:rPr>
              <a:t>extended scarcity prolongs the pain and increases the unpredictability of the entire transition process</a:t>
            </a:r>
          </a:p>
          <a:p>
            <a:pPr marL="414726" lvl="1" indent="0">
              <a:buNone/>
            </a:pPr>
            <a:endParaRPr lang="en-US" sz="2200" b="1" dirty="0">
              <a:latin typeface="Max's Handwritin"/>
              <a:cs typeface="Max's Handwritin"/>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55</a:t>
            </a:fld>
            <a:endParaRPr lang="en-GB"/>
          </a:p>
        </p:txBody>
      </p:sp>
    </p:spTree>
    <p:extLst>
      <p:ext uri="{BB962C8B-B14F-4D97-AF65-F5344CB8AC3E}">
        <p14:creationId xmlns:p14="http://schemas.microsoft.com/office/powerpoint/2010/main" val="3190542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40818"/>
            <a:ext cx="8226720" cy="1143480"/>
          </a:xfrm>
        </p:spPr>
        <p:txBody>
          <a:bodyPr/>
          <a:lstStyle/>
          <a:p>
            <a:r>
              <a:rPr lang="en-US" smtClean="0">
                <a:latin typeface="Powderfinger Type"/>
                <a:cs typeface="Powderfinger Type"/>
              </a:rPr>
              <a:t>Three </a:t>
            </a:r>
            <a:r>
              <a:rPr lang="en-US" dirty="0" smtClean="0">
                <a:latin typeface="Powderfinger Type"/>
                <a:cs typeface="Powderfinger Type"/>
              </a:rPr>
              <a:t>thoughts...</a:t>
            </a:r>
            <a:endParaRPr lang="en-US" dirty="0">
              <a:latin typeface="Powderfinger Type"/>
              <a:cs typeface="Powderfinger Type"/>
            </a:endParaRPr>
          </a:p>
        </p:txBody>
      </p:sp>
      <p:sp>
        <p:nvSpPr>
          <p:cNvPr id="3" name="Content Placeholder 2"/>
          <p:cNvSpPr>
            <a:spLocks noGrp="1"/>
          </p:cNvSpPr>
          <p:nvPr>
            <p:ph idx="1"/>
          </p:nvPr>
        </p:nvSpPr>
        <p:spPr>
          <a:xfrm>
            <a:off x="456481" y="1107137"/>
            <a:ext cx="8491791" cy="4524955"/>
          </a:xfrm>
        </p:spPr>
        <p:txBody>
          <a:bodyPr/>
          <a:lstStyle/>
          <a:p>
            <a:pPr marL="0" indent="0">
              <a:buNone/>
            </a:pPr>
            <a:r>
              <a:rPr lang="en-US" sz="2200" b="1" dirty="0" smtClean="0">
                <a:latin typeface="Powderfinger Type"/>
                <a:cs typeface="Powderfinger Type"/>
              </a:rPr>
              <a:t>A rapid transition represents the best chance of achieving an IPv6 network as an outcome</a:t>
            </a:r>
            <a:endParaRPr lang="en-US" sz="2200" b="1" dirty="0">
              <a:latin typeface="Powderfinger Type"/>
              <a:cs typeface="Powderfinger Type"/>
            </a:endParaRPr>
          </a:p>
          <a:p>
            <a:pPr marL="414726" lvl="1" indent="0">
              <a:buNone/>
            </a:pPr>
            <a:r>
              <a:rPr lang="en-US" b="1" dirty="0" smtClean="0">
                <a:solidFill>
                  <a:srgbClr val="0000FF"/>
                </a:solidFill>
                <a:latin typeface="Max's Handwritin"/>
                <a:cs typeface="Max's Handwritin"/>
              </a:rPr>
              <a:t>The more time we spend investing time, money and effort in deploying IPv4 address extension mechanisms, the higher the risk that we will lose track of the temporary nature of transition</a:t>
            </a:r>
          </a:p>
          <a:p>
            <a:pPr marL="414726" lvl="1" indent="0">
              <a:buNone/>
            </a:pPr>
            <a:r>
              <a:rPr lang="en-US" b="1" dirty="0" smtClean="0">
                <a:solidFill>
                  <a:srgbClr val="0000FF"/>
                </a:solidFill>
                <a:latin typeface="Max's Handwritin"/>
                <a:cs typeface="Max's Handwritin"/>
              </a:rPr>
              <a:t>If we are truly committed to achieving a single and coherent IPv6 Internet then perhaps its necessary to compress the timelines for transition, not extend them!</a:t>
            </a: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56</a:t>
            </a:fld>
            <a:endParaRPr lang="en-GB"/>
          </a:p>
        </p:txBody>
      </p:sp>
    </p:spTree>
    <p:extLst>
      <p:ext uri="{BB962C8B-B14F-4D97-AF65-F5344CB8AC3E}">
        <p14:creationId xmlns:p14="http://schemas.microsoft.com/office/powerpoint/2010/main" val="32752700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700" dirty="0">
                <a:solidFill>
                  <a:schemeClr val="bg2">
                    <a:lumMod val="25000"/>
                  </a:schemeClr>
                </a:solidFill>
                <a:latin typeface="Max's Handwritin"/>
                <a:cs typeface="Max's Handwritin"/>
              </a:rPr>
              <a:t>Thank You!</a:t>
            </a:r>
          </a:p>
        </p:txBody>
      </p:sp>
    </p:spTree>
    <p:extLst>
      <p:ext uri="{BB962C8B-B14F-4D97-AF65-F5344CB8AC3E}">
        <p14:creationId xmlns:p14="http://schemas.microsoft.com/office/powerpoint/2010/main" val="3141697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8557108" cy="2020644"/>
          </a:xfrm>
        </p:spPr>
        <p:txBody>
          <a:bodyPr/>
          <a:lstStyle/>
          <a:p>
            <a:pPr marL="0" indent="0">
              <a:buNone/>
            </a:pPr>
            <a:r>
              <a:rPr lang="en-US" dirty="0" smtClean="0">
                <a:latin typeface="Powderfinger Type"/>
                <a:cs typeface="Powderfinger Type"/>
              </a:rPr>
              <a:t>Do we really need to worry about this?</a:t>
            </a:r>
            <a:endParaRPr lang="en-US" dirty="0">
              <a:latin typeface="Powderfinger Type"/>
              <a:cs typeface="Powderfinger Type"/>
            </a:endParaRPr>
          </a:p>
        </p:txBody>
      </p:sp>
    </p:spTree>
    <p:extLst>
      <p:ext uri="{BB962C8B-B14F-4D97-AF65-F5344CB8AC3E}">
        <p14:creationId xmlns:p14="http://schemas.microsoft.com/office/powerpoint/2010/main" val="2122398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8491790" cy="2020644"/>
          </a:xfrm>
        </p:spPr>
        <p:txBody>
          <a:bodyPr/>
          <a:lstStyle/>
          <a:p>
            <a:pPr marL="0" indent="0">
              <a:buNone/>
            </a:pPr>
            <a:r>
              <a:rPr lang="en-US" dirty="0" smtClean="0">
                <a:latin typeface="Powderfinger Type"/>
                <a:cs typeface="Powderfinger Type"/>
              </a:rPr>
              <a:t>Do we really need to worry about this?</a:t>
            </a:r>
            <a:endParaRPr lang="en-US" dirty="0">
              <a:latin typeface="Powderfinger Type"/>
              <a:cs typeface="Powderfinger Type"/>
            </a:endParaRPr>
          </a:p>
        </p:txBody>
      </p:sp>
      <p:sp>
        <p:nvSpPr>
          <p:cNvPr id="5" name="TextBox 4"/>
          <p:cNvSpPr txBox="1"/>
          <p:nvPr/>
        </p:nvSpPr>
        <p:spPr>
          <a:xfrm>
            <a:off x="1371443" y="2645108"/>
            <a:ext cx="6682114" cy="1607250"/>
          </a:xfrm>
          <a:prstGeom prst="rect">
            <a:avLst/>
          </a:prstGeom>
          <a:noFill/>
        </p:spPr>
        <p:txBody>
          <a:bodyPr wrap="none" lIns="82945" tIns="41473" rIns="82945" bIns="41473" rtlCol="0">
            <a:spAutoFit/>
          </a:bodyPr>
          <a:lstStyle/>
          <a:p>
            <a:r>
              <a:rPr lang="en-US" sz="3300" b="1" dirty="0">
                <a:solidFill>
                  <a:srgbClr val="0000FF"/>
                </a:solidFill>
                <a:latin typeface="Max's Handwritin"/>
                <a:cs typeface="Max's Handwritin"/>
              </a:rPr>
              <a:t>Surely IPv6 will just happen – its just a matter</a:t>
            </a:r>
          </a:p>
          <a:p>
            <a:r>
              <a:rPr lang="en-US" sz="3300" b="1" dirty="0">
                <a:solidFill>
                  <a:srgbClr val="0000FF"/>
                </a:solidFill>
                <a:latin typeface="Max's Handwritin"/>
                <a:cs typeface="Max's Handwritin"/>
              </a:rPr>
              <a:t>of waiting for the pressure of Ipv4 address</a:t>
            </a:r>
          </a:p>
          <a:p>
            <a:r>
              <a:rPr lang="en-US" sz="3300" b="1" dirty="0">
                <a:solidFill>
                  <a:srgbClr val="0000FF"/>
                </a:solidFill>
                <a:latin typeface="Max's Handwritin"/>
                <a:cs typeface="Max's Handwritin"/>
              </a:rPr>
              <a:t>exhaustion to get to sufficient levels of intensity. </a:t>
            </a:r>
          </a:p>
        </p:txBody>
      </p:sp>
    </p:spTree>
    <p:extLst>
      <p:ext uri="{BB962C8B-B14F-4D97-AF65-F5344CB8AC3E}">
        <p14:creationId xmlns:p14="http://schemas.microsoft.com/office/powerpoint/2010/main" val="745284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8687519" cy="2020644"/>
          </a:xfrm>
        </p:spPr>
        <p:txBody>
          <a:bodyPr/>
          <a:lstStyle/>
          <a:p>
            <a:pPr marL="0" indent="0">
              <a:buNone/>
            </a:pPr>
            <a:r>
              <a:rPr lang="en-US" dirty="0" smtClean="0">
                <a:latin typeface="Powderfinger Type"/>
                <a:cs typeface="Powderfinger Type"/>
              </a:rPr>
              <a:t>Do we really need to worry about this?</a:t>
            </a:r>
            <a:endParaRPr lang="en-US" dirty="0">
              <a:latin typeface="Powderfinger Type"/>
              <a:cs typeface="Powderfinger Type"/>
            </a:endParaRPr>
          </a:p>
        </p:txBody>
      </p:sp>
      <p:sp>
        <p:nvSpPr>
          <p:cNvPr id="5" name="TextBox 4"/>
          <p:cNvSpPr txBox="1"/>
          <p:nvPr/>
        </p:nvSpPr>
        <p:spPr>
          <a:xfrm>
            <a:off x="1371443" y="2645108"/>
            <a:ext cx="6682114" cy="1607250"/>
          </a:xfrm>
          <a:prstGeom prst="rect">
            <a:avLst/>
          </a:prstGeom>
          <a:noFill/>
        </p:spPr>
        <p:txBody>
          <a:bodyPr wrap="none" lIns="82945" tIns="41473" rIns="82945" bIns="41473" rtlCol="0">
            <a:spAutoFit/>
          </a:bodyPr>
          <a:lstStyle/>
          <a:p>
            <a:r>
              <a:rPr lang="en-US" sz="3300" b="1" dirty="0">
                <a:solidFill>
                  <a:srgbClr val="0000FF"/>
                </a:solidFill>
                <a:latin typeface="Max's Handwritin"/>
                <a:cs typeface="Max's Handwritin"/>
              </a:rPr>
              <a:t>Surely IPv6 will just happen – its just a matter</a:t>
            </a:r>
          </a:p>
          <a:p>
            <a:r>
              <a:rPr lang="en-US" sz="3300" b="1" dirty="0">
                <a:solidFill>
                  <a:srgbClr val="0000FF"/>
                </a:solidFill>
                <a:latin typeface="Max's Handwritin"/>
                <a:cs typeface="Max's Handwritin"/>
              </a:rPr>
              <a:t>of waiting for the pressure of Ipv4 address</a:t>
            </a:r>
          </a:p>
          <a:p>
            <a:r>
              <a:rPr lang="en-US" sz="3300" b="1" dirty="0">
                <a:solidFill>
                  <a:srgbClr val="0000FF"/>
                </a:solidFill>
                <a:latin typeface="Max's Handwritin"/>
                <a:cs typeface="Max's Handwritin"/>
              </a:rPr>
              <a:t>exhaustion to get to sufficient levels of intensity. </a:t>
            </a:r>
          </a:p>
        </p:txBody>
      </p:sp>
      <p:sp>
        <p:nvSpPr>
          <p:cNvPr id="2" name="TextBox 1"/>
          <p:cNvSpPr txBox="1"/>
          <p:nvPr/>
        </p:nvSpPr>
        <p:spPr>
          <a:xfrm>
            <a:off x="587633" y="4604838"/>
            <a:ext cx="6623546" cy="530498"/>
          </a:xfrm>
          <a:prstGeom prst="rect">
            <a:avLst/>
          </a:prstGeom>
          <a:noFill/>
        </p:spPr>
        <p:txBody>
          <a:bodyPr wrap="none" lIns="82945" tIns="41473" rIns="82945" bIns="41473" rtlCol="0">
            <a:spAutoFit/>
          </a:bodyPr>
          <a:lstStyle/>
          <a:p>
            <a:r>
              <a:rPr lang="en-US" sz="2900" b="1" dirty="0">
                <a:solidFill>
                  <a:srgbClr val="90512B"/>
                </a:solidFill>
                <a:latin typeface="Max's Handwritin"/>
                <a:cs typeface="Max's Handwritin"/>
              </a:rPr>
              <a:t>Or maybe not – let’s look a bit closer at the situation</a:t>
            </a:r>
          </a:p>
        </p:txBody>
      </p:sp>
    </p:spTree>
    <p:extLst>
      <p:ext uri="{BB962C8B-B14F-4D97-AF65-F5344CB8AC3E}">
        <p14:creationId xmlns:p14="http://schemas.microsoft.com/office/powerpoint/2010/main" val="3427933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pic>
        <p:nvPicPr>
          <p:cNvPr id="2" name="Picture 1" descr="P1000098a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125" y="3624973"/>
            <a:ext cx="2407492" cy="1739972"/>
          </a:xfrm>
          <a:prstGeom prst="rect">
            <a:avLst/>
          </a:prstGeom>
        </p:spPr>
      </p:pic>
    </p:spTree>
    <p:extLst>
      <p:ext uri="{BB962C8B-B14F-4D97-AF65-F5344CB8AC3E}">
        <p14:creationId xmlns:p14="http://schemas.microsoft.com/office/powerpoint/2010/main" val="3182875038"/>
      </p:ext>
    </p:extLst>
  </p:cSld>
  <p:clrMapOvr>
    <a:masterClrMapping/>
  </p:clrMapOvr>
</p:sld>
</file>

<file path=ppt/theme/theme1.xml><?xml version="1.0" encoding="utf-8"?>
<a:theme xmlns:a="http://schemas.openxmlformats.org/drawingml/2006/main" name="APNIC 32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APNIC 32 PPT template.pot</Template>
  <TotalTime>332</TotalTime>
  <Words>1523</Words>
  <Application>Microsoft Macintosh PowerPoint</Application>
  <PresentationFormat>On-screen Show (4:3)</PresentationFormat>
  <Paragraphs>298</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APNIC 32 PPT template</vt:lpstr>
      <vt:lpstr>IPv4 Address Exhaustion: A Progress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Exhaustion Predictions</vt:lpstr>
      <vt:lpstr>PowerPoint Presentation</vt:lpstr>
      <vt:lpstr>PowerPoint Presentation</vt:lpstr>
      <vt:lpstr>Reality Acceptance</vt:lpstr>
      <vt:lpstr>Reality Acceptance</vt:lpstr>
      <vt:lpstr>Reality Acceptance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Myth of the Long Term Plan</vt:lpstr>
      <vt:lpstr>The Myth of the Long Term Plan</vt:lpstr>
      <vt:lpstr>The Myth of the Long Term Plan</vt:lpstr>
      <vt:lpstr>The Myth of the Long Term Plan</vt:lpstr>
      <vt:lpstr>PowerPoint Presentation</vt:lpstr>
      <vt:lpstr>PowerPoint Presentation</vt:lpstr>
      <vt:lpstr>PowerPoint Presentation</vt:lpstr>
      <vt:lpstr>Can we help the Internet through this transition?</vt:lpstr>
      <vt:lpstr>Can we help the Internet through this transition?</vt:lpstr>
      <vt:lpstr>Three thoughts...</vt:lpstr>
      <vt:lpstr>Three thoughts...</vt:lpstr>
      <vt:lpstr>Three thoughts...</vt:lpstr>
      <vt:lpstr>Three thoughts...</vt:lpstr>
      <vt:lpstr>Thank You!</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Bhadrika Magan</dc:creator>
  <cp:lastModifiedBy>Geoff Huston</cp:lastModifiedBy>
  <cp:revision>11</cp:revision>
  <dcterms:created xsi:type="dcterms:W3CDTF">2011-08-09T21:25:48Z</dcterms:created>
  <dcterms:modified xsi:type="dcterms:W3CDTF">2011-08-24T08:38:32Z</dcterms:modified>
</cp:coreProperties>
</file>