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90" r:id="rId3"/>
    <p:sldId id="291" r:id="rId4"/>
    <p:sldId id="293" r:id="rId5"/>
    <p:sldId id="317" r:id="rId6"/>
    <p:sldId id="318" r:id="rId7"/>
    <p:sldId id="294" r:id="rId8"/>
    <p:sldId id="320" r:id="rId9"/>
    <p:sldId id="348" r:id="rId10"/>
    <p:sldId id="322" r:id="rId11"/>
    <p:sldId id="323" r:id="rId12"/>
    <p:sldId id="324" r:id="rId13"/>
    <p:sldId id="326" r:id="rId14"/>
    <p:sldId id="327" r:id="rId15"/>
    <p:sldId id="328" r:id="rId16"/>
    <p:sldId id="331" r:id="rId17"/>
    <p:sldId id="332" r:id="rId18"/>
    <p:sldId id="333" r:id="rId19"/>
    <p:sldId id="334" r:id="rId20"/>
    <p:sldId id="335" r:id="rId21"/>
    <p:sldId id="339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9" r:id="rId30"/>
    <p:sldId id="295" r:id="rId31"/>
    <p:sldId id="296" r:id="rId32"/>
    <p:sldId id="297" r:id="rId33"/>
    <p:sldId id="292" r:id="rId34"/>
    <p:sldId id="299" r:id="rId35"/>
    <p:sldId id="309" r:id="rId36"/>
    <p:sldId id="310" r:id="rId37"/>
    <p:sldId id="350" r:id="rId38"/>
    <p:sldId id="300" r:id="rId39"/>
    <p:sldId id="312" r:id="rId40"/>
    <p:sldId id="314" r:id="rId41"/>
    <p:sldId id="315" r:id="rId42"/>
    <p:sldId id="351" r:id="rId43"/>
    <p:sldId id="304" r:id="rId44"/>
    <p:sldId id="313" r:id="rId45"/>
    <p:sldId id="307" r:id="rId46"/>
    <p:sldId id="308" r:id="rId47"/>
    <p:sldId id="298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35" autoAdjust="0"/>
  </p:normalViewPr>
  <p:slideViewPr>
    <p:cSldViewPr snapToGrid="0" snapToObjects="1">
      <p:cViewPr varScale="1">
        <p:scale>
          <a:sx n="97" d="100"/>
          <a:sy n="97" d="100"/>
        </p:scale>
        <p:origin x="-7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FA373-FD9B-0048-B618-7127CE0C402C}" type="datetimeFigureOut">
              <a:rPr lang="en-US" smtClean="0"/>
              <a:t>10/02/12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BB7F5-9B35-084B-A2E7-5224F37A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1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0B24-7BF2-EB42-96C4-98610A7BE77B}" type="datetimeFigureOut">
              <a:rPr lang="en-US" smtClean="0"/>
              <a:t>10/02/12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7560-B6D8-5548-90EE-FDEB1016A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7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0B24-7BF2-EB42-96C4-98610A7BE77B}" type="datetimeFigureOut">
              <a:rPr lang="en-US" smtClean="0"/>
              <a:t>10/02/12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7560-B6D8-5548-90EE-FDEB1016A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7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0B24-7BF2-EB42-96C4-98610A7BE77B}" type="datetimeFigureOut">
              <a:rPr lang="en-US" smtClean="0"/>
              <a:t>10/02/12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7560-B6D8-5548-90EE-FDEB1016A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8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0B24-7BF2-EB42-96C4-98610A7BE77B}" type="datetimeFigureOut">
              <a:rPr lang="en-US" smtClean="0"/>
              <a:t>10/02/12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7560-B6D8-5548-90EE-FDEB1016A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0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0B24-7BF2-EB42-96C4-98610A7BE77B}" type="datetimeFigureOut">
              <a:rPr lang="en-US" smtClean="0"/>
              <a:t>10/02/12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7560-B6D8-5548-90EE-FDEB1016A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9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0B24-7BF2-EB42-96C4-98610A7BE77B}" type="datetimeFigureOut">
              <a:rPr lang="en-US" smtClean="0"/>
              <a:t>10/02/12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7560-B6D8-5548-90EE-FDEB1016A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8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0B24-7BF2-EB42-96C4-98610A7BE77B}" type="datetimeFigureOut">
              <a:rPr lang="en-US" smtClean="0"/>
              <a:t>10/02/12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7560-B6D8-5548-90EE-FDEB1016A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1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0B24-7BF2-EB42-96C4-98610A7BE77B}" type="datetimeFigureOut">
              <a:rPr lang="en-US" smtClean="0"/>
              <a:t>10/02/12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7560-B6D8-5548-90EE-FDEB1016A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9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0B24-7BF2-EB42-96C4-98610A7BE77B}" type="datetimeFigureOut">
              <a:rPr lang="en-US" smtClean="0"/>
              <a:t>10/02/12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7560-B6D8-5548-90EE-FDEB1016A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2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0B24-7BF2-EB42-96C4-98610A7BE77B}" type="datetimeFigureOut">
              <a:rPr lang="en-US" smtClean="0"/>
              <a:t>10/02/12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7560-B6D8-5548-90EE-FDEB1016A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9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0B24-7BF2-EB42-96C4-98610A7BE77B}" type="datetimeFigureOut">
              <a:rPr lang="en-US" smtClean="0"/>
              <a:t>10/02/12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7560-B6D8-5548-90EE-FDEB1016A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6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A0B24-7BF2-EB42-96C4-98610A7BE77B}" type="datetimeFigureOut">
              <a:rPr lang="en-US" smtClean="0"/>
              <a:t>10/02/12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57560-B6D8-5548-90EE-FDEB1016A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IPv4 and IPv6 from the perspective of BGP dynamic activity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Geoff Huston</a:t>
            </a:r>
          </a:p>
          <a:p>
            <a:r>
              <a:rPr lang="en-US" dirty="0" smtClean="0"/>
              <a:t>APNIC</a:t>
            </a:r>
          </a:p>
          <a:p>
            <a:r>
              <a:rPr lang="en-US" dirty="0" smtClean="0"/>
              <a:t>February 2012</a:t>
            </a:r>
          </a:p>
        </p:txBody>
      </p:sp>
    </p:spTree>
    <p:extLst>
      <p:ext uri="{BB962C8B-B14F-4D97-AF65-F5344CB8AC3E}">
        <p14:creationId xmlns:p14="http://schemas.microsoft.com/office/powerpoint/2010/main" val="208193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79" r="-705"/>
          <a:stretch/>
        </p:blipFill>
        <p:spPr>
          <a:xfrm>
            <a:off x="310769" y="360793"/>
            <a:ext cx="8579888" cy="5935663"/>
          </a:xfrm>
        </p:spPr>
      </p:pic>
      <p:sp>
        <p:nvSpPr>
          <p:cNvPr id="5" name="TextBox 4"/>
          <p:cNvSpPr txBox="1"/>
          <p:nvPr/>
        </p:nvSpPr>
        <p:spPr>
          <a:xfrm>
            <a:off x="1934736" y="6296456"/>
            <a:ext cx="4527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Daily Update rate for RIS peers – 2004 to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55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227" r="1227"/>
          <a:stretch>
            <a:fillRect/>
          </a:stretch>
        </p:blipFill>
        <p:spPr>
          <a:xfrm>
            <a:off x="457200" y="292165"/>
            <a:ext cx="8229600" cy="5888038"/>
          </a:xfrm>
        </p:spPr>
      </p:pic>
      <p:sp>
        <p:nvSpPr>
          <p:cNvPr id="5" name="TextBox 4"/>
          <p:cNvSpPr txBox="1"/>
          <p:nvPr/>
        </p:nvSpPr>
        <p:spPr>
          <a:xfrm>
            <a:off x="1934736" y="6296456"/>
            <a:ext cx="540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Daily Update rate for Route Views peers – 2004 to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133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Its not 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Its not completely flat</a:t>
            </a:r>
            <a:endParaRPr lang="en-US" dirty="0" smtClean="0"/>
          </a:p>
          <a:p>
            <a:r>
              <a:rPr lang="en-US" dirty="0" smtClean="0"/>
              <a:t>But it’s </a:t>
            </a:r>
            <a:r>
              <a:rPr lang="en-US" dirty="0" smtClean="0"/>
              <a:t>everywhere</a:t>
            </a:r>
          </a:p>
          <a:p>
            <a:pPr lvl="1"/>
            <a:r>
              <a:rPr lang="en-US" dirty="0" smtClean="0"/>
              <a:t>The long term growth rate of the dynamic activity of </a:t>
            </a:r>
            <a:r>
              <a:rPr lang="en-US" dirty="0" err="1" smtClean="0"/>
              <a:t>eBGP</a:t>
            </a:r>
            <a:r>
              <a:rPr lang="en-US" dirty="0" smtClean="0"/>
              <a:t> </a:t>
            </a:r>
            <a:r>
              <a:rPr lang="en-US" dirty="0" smtClean="0"/>
              <a:t>in IPv4 is </a:t>
            </a:r>
            <a:r>
              <a:rPr lang="en-US" dirty="0" smtClean="0"/>
              <a:t>far lower than the growth rate of the default-free routing 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99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two components to BGP update activity: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Convergence updates as BGP searches for a new stable “solution”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update relating to the “primary” event</a:t>
            </a:r>
          </a:p>
          <a:p>
            <a:r>
              <a:rPr lang="en-US" dirty="0" smtClean="0"/>
              <a:t>In an ever expanding network both BGP update components should be rising</a:t>
            </a:r>
          </a:p>
          <a:p>
            <a:pPr lvl="1"/>
            <a:r>
              <a:rPr lang="en-US" dirty="0" smtClean="0"/>
              <a:t>But the total number of updates is not </a:t>
            </a:r>
            <a:r>
              <a:rPr lang="en-US" dirty="0" smtClean="0"/>
              <a:t>rising in IPv4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4584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BGP is a distance vector protocol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This implies that BGP may send a number of updates in a tight 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cluster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before converging to the 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best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path 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This is clearly evident in withdrawals and convergence to (longer) secondary  paths</a:t>
            </a:r>
          </a:p>
        </p:txBody>
      </p:sp>
    </p:spTree>
    <p:extLst>
      <p:ext uri="{BB962C8B-B14F-4D97-AF65-F5344CB8AC3E}">
        <p14:creationId xmlns:p14="http://schemas.microsoft.com/office/powerpoint/2010/main" val="702520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latin typeface="Calibri" charset="0"/>
              </a:rPr>
              <a:t>Withdrawal at source at 08:00:00 03-Apr of 84.205.77.0/24 at MSK-IX, as observed at AS 2.0</a:t>
            </a:r>
          </a:p>
          <a:p>
            <a:pPr marL="0" indent="0">
              <a:buNone/>
            </a:pPr>
            <a:endParaRPr lang="en-US" dirty="0">
              <a:latin typeface="Calibri" charset="0"/>
            </a:endParaRPr>
          </a:p>
          <a:p>
            <a:pPr marL="0" indent="0">
              <a:buNone/>
            </a:pPr>
            <a:r>
              <a:rPr lang="en-US" dirty="0">
                <a:latin typeface="Calibri" charset="0"/>
              </a:rPr>
              <a:t>Announced AS Path: &lt;4777 2497 9002 12654&gt; </a:t>
            </a:r>
          </a:p>
          <a:p>
            <a:pPr marL="0" indent="0">
              <a:buNone/>
            </a:pPr>
            <a:endParaRPr lang="en-US" dirty="0">
              <a:latin typeface="Calibri" charset="0"/>
            </a:endParaRPr>
          </a:p>
          <a:p>
            <a:pPr marL="0" indent="0">
              <a:buNone/>
            </a:pPr>
            <a:r>
              <a:rPr lang="en-US" dirty="0">
                <a:latin typeface="Calibri" charset="0"/>
              </a:rPr>
              <a:t>Received update sequence:</a:t>
            </a:r>
          </a:p>
          <a:p>
            <a:pPr marL="0" indent="0">
              <a:buNone/>
            </a:pPr>
            <a:endParaRPr lang="en-US" dirty="0">
              <a:latin typeface="Calibri" charset="0"/>
            </a:endParaRPr>
          </a:p>
          <a:p>
            <a:pPr marL="0" indent="0">
              <a:buNone/>
            </a:pPr>
            <a:r>
              <a:rPr lang="en-US" dirty="0">
                <a:latin typeface="Calibri" charset="0"/>
              </a:rPr>
              <a:t>08:02:22 03-Apr	+ &lt;4777 2516 3549 3327 12976 20483 31323 12654&gt;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</a:rPr>
              <a:t>08:02:51 03-Apr	+ &lt;4777 2497 3549 3327 12976 20483 39792 8359 12654&gt;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</a:rPr>
              <a:t>08:03:52 03-Apr	+ &lt;4777 2516 3549 3327 12976 20483 39792 6939 16150 8359 12654&gt;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</a:rPr>
              <a:t>08:04:28 03-Apr	+ &lt;4777 2516 1239 3549 3327 12976 20483 39792 6939 16150 8359 12654&gt;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</a:rPr>
              <a:t>08:04:52 03-Apr	-  &lt;4777 2516 1239 3549 3327 12976 20483 39792 6939 16150 8359 12654&gt;</a:t>
            </a:r>
          </a:p>
          <a:p>
            <a:pPr marL="0" indent="0">
              <a:buNone/>
            </a:pPr>
            <a:endParaRPr lang="en-US" dirty="0">
              <a:latin typeface="Calibri" charset="0"/>
            </a:endParaRPr>
          </a:p>
          <a:p>
            <a:pPr marL="0" indent="0">
              <a:buNone/>
            </a:pPr>
            <a:r>
              <a:rPr lang="en-US" dirty="0">
                <a:latin typeface="Calibri" charset="0"/>
              </a:rPr>
              <a:t>1 withdrawal at source generated a convergence sequence of 5 events, spanning 150 seconds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583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1" r="178"/>
          <a:stretch/>
        </p:blipFill>
        <p:spPr>
          <a:xfrm>
            <a:off x="457200" y="188913"/>
            <a:ext cx="8353186" cy="5937250"/>
          </a:xfrm>
        </p:spPr>
      </p:pic>
      <p:sp>
        <p:nvSpPr>
          <p:cNvPr id="5" name="TextBox 4"/>
          <p:cNvSpPr txBox="1"/>
          <p:nvPr/>
        </p:nvSpPr>
        <p:spPr>
          <a:xfrm>
            <a:off x="1934736" y="6296456"/>
            <a:ext cx="541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Convergence Time for RIS peers – 2004 to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254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952" r="1952"/>
          <a:stretch>
            <a:fillRect/>
          </a:stretch>
        </p:blipFill>
        <p:spPr>
          <a:xfrm>
            <a:off x="457200" y="149225"/>
            <a:ext cx="8229600" cy="5976938"/>
          </a:xfrm>
        </p:spPr>
      </p:pic>
      <p:sp>
        <p:nvSpPr>
          <p:cNvPr id="5" name="TextBox 4"/>
          <p:cNvSpPr txBox="1"/>
          <p:nvPr/>
        </p:nvSpPr>
        <p:spPr>
          <a:xfrm>
            <a:off x="1934736" y="6296456"/>
            <a:ext cx="6268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Convergence Time for Route Views peers – 2004 to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58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Convergence </a:t>
            </a:r>
            <a:r>
              <a:rPr lang="en-US" dirty="0" err="1" smtClean="0"/>
              <a:t>Behaviour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IPv4 BGP </a:t>
            </a:r>
            <a:r>
              <a:rPr lang="en-US" dirty="0" smtClean="0"/>
              <a:t>convergence times and average convergence update counts have been constant for the past 7 years</a:t>
            </a:r>
          </a:p>
          <a:p>
            <a:r>
              <a:rPr lang="en-US" dirty="0" smtClean="0"/>
              <a:t>This implies that a critical aspect of the network’s topology has also been held constant over the same period</a:t>
            </a:r>
          </a:p>
        </p:txBody>
      </p:sp>
    </p:spTree>
    <p:extLst>
      <p:ext uri="{BB962C8B-B14F-4D97-AF65-F5344CB8AC3E}">
        <p14:creationId xmlns:p14="http://schemas.microsoft.com/office/powerpoint/2010/main" val="1529647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Path is Constant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AS Path Length has been constant</a:t>
            </a:r>
            <a:r>
              <a:rPr lang="en-US" baseline="0" dirty="0" smtClean="0"/>
              <a:t> for many years,</a:t>
            </a:r>
            <a:r>
              <a:rPr lang="en-US" dirty="0" smtClean="0"/>
              <a:t> implying that the convergence effort has also remained constant</a:t>
            </a:r>
            <a:endParaRPr lang="en-US" baseline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41653"/>
            <a:ext cx="4839558" cy="3251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82486" y="3920172"/>
            <a:ext cx="26510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Per-peer average</a:t>
            </a:r>
          </a:p>
          <a:p>
            <a:r>
              <a:rPr lang="en-US" dirty="0" smtClean="0"/>
              <a:t>AS Path Length as</a:t>
            </a:r>
          </a:p>
          <a:p>
            <a:r>
              <a:rPr lang="en-US" dirty="0" smtClean="0"/>
              <a:t>Measured by Route-Views</a:t>
            </a:r>
          </a:p>
          <a:p>
            <a:r>
              <a:rPr lang="en-US" dirty="0" smtClean="0"/>
              <a:t>Peers, 1998 - 2011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6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IPv4 Table: 2004 - now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21" y="1668301"/>
            <a:ext cx="7472721" cy="518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46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There are two components to BGP update activity: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Convergence updates as BGP searches for a new stable “solution” </a:t>
            </a:r>
          </a:p>
          <a:p>
            <a:pPr marL="1371600" lvl="2" indent="-514350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AS Path lengths have been steady as the Internet grows by increasing the density of interconnection, not by increasing average AS Path length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The update relating to the “primary” event</a:t>
            </a:r>
          </a:p>
        </p:txBody>
      </p:sp>
    </p:spTree>
    <p:extLst>
      <p:ext uri="{BB962C8B-B14F-4D97-AF65-F5344CB8AC3E}">
        <p14:creationId xmlns:p14="http://schemas.microsoft.com/office/powerpoint/2010/main" val="1197515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Unstable Prefixes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we seeing the same prefixes exhibiting instability multiple times per day, or different prefixes?</a:t>
            </a:r>
          </a:p>
          <a:p>
            <a:r>
              <a:rPr lang="en-US" dirty="0" smtClean="0"/>
              <a:t>What’s the profile of instability from the perspective of individual prefixes?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65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068" r="1068"/>
          <a:stretch>
            <a:fillRect/>
          </a:stretch>
        </p:blipFill>
        <p:spPr>
          <a:xfrm>
            <a:off x="457200" y="257175"/>
            <a:ext cx="8229600" cy="5868988"/>
          </a:xfrm>
        </p:spPr>
      </p:pic>
      <p:sp>
        <p:nvSpPr>
          <p:cNvPr id="5" name="TextBox 4"/>
          <p:cNvSpPr txBox="1"/>
          <p:nvPr/>
        </p:nvSpPr>
        <p:spPr>
          <a:xfrm>
            <a:off x="1934736" y="6296456"/>
            <a:ext cx="4514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Unstable Prefixes for RIS peers – 2004 to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756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641" r="641"/>
          <a:stretch>
            <a:fillRect/>
          </a:stretch>
        </p:blipFill>
        <p:spPr>
          <a:xfrm>
            <a:off x="457200" y="307975"/>
            <a:ext cx="8229600" cy="5818188"/>
          </a:xfrm>
        </p:spPr>
      </p:pic>
      <p:sp>
        <p:nvSpPr>
          <p:cNvPr id="5" name="TextBox 4"/>
          <p:cNvSpPr txBox="1"/>
          <p:nvPr/>
        </p:nvSpPr>
        <p:spPr>
          <a:xfrm>
            <a:off x="1934736" y="6296456"/>
            <a:ext cx="539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Unstable prefixes for Route Views peers – 2004 to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915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Unstable Prefixes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the past 4 years the number of unstable prefixes lies between 20,000 – 50,000 prefixes per day</a:t>
            </a:r>
          </a:p>
          <a:p>
            <a:r>
              <a:rPr lang="en-US" dirty="0" smtClean="0"/>
              <a:t>How “stable” is this set of unstable prefixes?</a:t>
            </a:r>
          </a:p>
          <a:p>
            <a:pPr lvl="1"/>
            <a:r>
              <a:rPr lang="en-US" dirty="0" smtClean="0"/>
              <a:t>Are they the same prefixes?</a:t>
            </a:r>
          </a:p>
          <a:p>
            <a:pPr lvl="1"/>
            <a:r>
              <a:rPr lang="en-US" dirty="0" smtClean="0"/>
              <a:t>Are they equally noisy?</a:t>
            </a:r>
          </a:p>
          <a:p>
            <a:pPr lvl="1"/>
            <a:r>
              <a:rPr lang="en-US" dirty="0" smtClean="0"/>
              <a:t>What are the characteristics of this “noise”?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096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Prefix Instability Duration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37" b="-1829"/>
          <a:stretch/>
        </p:blipFill>
        <p:spPr>
          <a:xfrm>
            <a:off x="743446" y="1565074"/>
            <a:ext cx="7385769" cy="5292926"/>
          </a:xfrm>
        </p:spPr>
      </p:pic>
    </p:spTree>
    <p:extLst>
      <p:ext uri="{BB962C8B-B14F-4D97-AF65-F5344CB8AC3E}">
        <p14:creationId xmlns:p14="http://schemas.microsoft.com/office/powerpoint/2010/main" val="3631030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 Instability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Prefix Instability is generally short lived</a:t>
            </a:r>
          </a:p>
          <a:p>
            <a:pPr lvl="1"/>
            <a:r>
              <a:rPr lang="en-US" dirty="0" smtClean="0"/>
              <a:t>90% of all prefixes are unstable for 2 days or less </a:t>
            </a:r>
          </a:p>
          <a:p>
            <a:pPr lvl="1"/>
            <a:r>
              <a:rPr lang="en-US" dirty="0" smtClean="0"/>
              <a:t>6 prefixes are persistently unstable – these are beacon prefixes.</a:t>
            </a:r>
          </a:p>
          <a:p>
            <a:r>
              <a:rPr lang="en-US" dirty="0" smtClean="0"/>
              <a:t>The distribution of the duration of prefix instability at a coarse level (per day) appears to be a power law distribution</a:t>
            </a:r>
            <a:r>
              <a:rPr lang="en-US" dirty="0"/>
              <a:t> </a:t>
            </a:r>
            <a:r>
              <a:rPr lang="en-US" dirty="0" smtClean="0"/>
              <a:t>(see </a:t>
            </a:r>
            <a:r>
              <a:rPr lang="en-US" dirty="0" err="1" smtClean="0"/>
              <a:t>Zipfs’Law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2893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Flat World of IPv4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average number of convergence events appears to be basically flat for the past couple of years</a:t>
            </a:r>
          </a:p>
          <a:p>
            <a:pPr lvl="1"/>
            <a:r>
              <a:rPr lang="en-US" dirty="0" smtClean="0"/>
              <a:t>The growth rate appears to be far lower than the growth rate of the routing table itself</a:t>
            </a:r>
          </a:p>
          <a:p>
            <a:r>
              <a:rPr lang="en-US" dirty="0" smtClean="0"/>
              <a:t>The number of unstable prefixes per day is also relatively long term constant</a:t>
            </a:r>
          </a:p>
          <a:p>
            <a:pPr lvl="1"/>
            <a:r>
              <a:rPr lang="en-US" dirty="0" smtClean="0"/>
              <a:t>but the individual prefixes themselves are unstable for 1 – 2 days on average</a:t>
            </a:r>
          </a:p>
        </p:txBody>
      </p:sp>
    </p:spTree>
    <p:extLst>
      <p:ext uri="{BB962C8B-B14F-4D97-AF65-F5344CB8AC3E}">
        <p14:creationId xmlns:p14="http://schemas.microsoft.com/office/powerpoint/2010/main" val="1794555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BGP </a:t>
            </a:r>
            <a:r>
              <a:rPr lang="en-US" dirty="0" smtClean="0"/>
              <a:t>in IPv4 so Flat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he convergence amplification factor is governed by the bounded diameter of the Internet</a:t>
            </a:r>
          </a:p>
          <a:p>
            <a:r>
              <a:rPr lang="en-US" dirty="0" smtClean="0"/>
              <a:t>But </a:t>
            </a:r>
            <a:r>
              <a:rPr lang="en-US" dirty="0"/>
              <a:t>w</a:t>
            </a:r>
            <a:r>
              <a:rPr lang="en-US" dirty="0" smtClean="0"/>
              <a:t>hy hasn’t</a:t>
            </a:r>
            <a:r>
              <a:rPr lang="en-US" baseline="0" dirty="0" smtClean="0"/>
              <a:t> the number of unstable prefixes grown in line with the growth in the table size? What is limiting this </a:t>
            </a:r>
            <a:r>
              <a:rPr lang="en-US" baseline="0" dirty="0" err="1" smtClean="0"/>
              <a:t>behaviour</a:t>
            </a:r>
            <a:r>
              <a:rPr lang="en-US" baseline="0" dirty="0" smtClean="0"/>
              <a:t> of the routing system? Why</a:t>
            </a:r>
            <a:r>
              <a:rPr lang="en-US" dirty="0" smtClean="0"/>
              <a:t> 20-50K unstable prefixes per day? Why not 100K? Or 5K? What is bounding this observed </a:t>
            </a:r>
            <a:r>
              <a:rPr lang="en-US" dirty="0" err="1" smtClean="0"/>
              <a:t>behaviour</a:t>
            </a:r>
            <a:r>
              <a:rPr lang="en-US" dirty="0" smtClean="0"/>
              <a:t>?</a:t>
            </a:r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475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– Why is IPv6 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lets return to the comparison of IPv4 and IPv6...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125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IPv6 Table: 2004 - now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88" y="1317981"/>
            <a:ext cx="7263327" cy="504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21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AS131072 </a:t>
            </a:r>
            <a:r>
              <a:rPr lang="en-US" dirty="0" smtClean="0"/>
              <a:t>– Average time to converge (</a:t>
            </a:r>
            <a:r>
              <a:rPr lang="en-US" dirty="0" err="1" smtClean="0"/>
              <a:t>secs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00" y="1479283"/>
            <a:ext cx="6581168" cy="4935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54800" y="2833469"/>
            <a:ext cx="248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Since mid 2009 AS131072 has been seeing dramatically higher average convergence times in IPv6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031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6" y="1417638"/>
            <a:ext cx="6926380" cy="5194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AS131072 </a:t>
            </a:r>
            <a:r>
              <a:rPr lang="en-US" dirty="0" smtClean="0"/>
              <a:t>– average number of updates to converge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45300" y="2833469"/>
            <a:ext cx="2489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Since mid 2009 AS131072 has been seeing the average number of updates per instability event rise to 2x – 10x the IPv4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80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AS131072 </a:t>
            </a:r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The IPv4 network appears to exhibit scale-free properties:</a:t>
            </a:r>
          </a:p>
          <a:p>
            <a:pPr marL="457200" lvl="1" indent="0">
              <a:buNone/>
            </a:pPr>
            <a:r>
              <a:rPr lang="en-US" dirty="0" smtClean="0"/>
              <a:t>while the number of advertised entries has </a:t>
            </a:r>
            <a:r>
              <a:rPr lang="en-US" dirty="0" smtClean="0"/>
              <a:t>triple from 125K </a:t>
            </a:r>
            <a:r>
              <a:rPr lang="en-US" dirty="0" smtClean="0"/>
              <a:t>to 400K, the number of updates, the number of unstable routes and the time to converge are all stable over the period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IPv6 network appears to have scaling </a:t>
            </a:r>
            <a:r>
              <a:rPr lang="en-US" dirty="0" smtClean="0"/>
              <a:t>properties: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err="1"/>
              <a:t>a</a:t>
            </a:r>
            <a:r>
              <a:rPr lang="en-US" dirty="0" err="1" smtClean="0"/>
              <a:t>pprox</a:t>
            </a:r>
            <a:r>
              <a:rPr lang="en-US" dirty="0" smtClean="0"/>
              <a:t> 10% of announced prefixes are unstable each day, and the time to converge is getting longer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Lets look at the RIPE NCC’s RIS data set, and the Route Views archive data set to see what other AS’s have observed over this period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835165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BGP IPv4 Updates / Day – RIS</a:t>
            </a:r>
            <a:endParaRPr lang="en-US" dirty="0"/>
          </a:p>
        </p:txBody>
      </p:sp>
      <p:pic>
        <p:nvPicPr>
          <p:cNvPr id="5" name="Picture 4" descr="ris-uplogscale.v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98" y="1257026"/>
            <a:ext cx="7670433" cy="535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351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BGP IPv6 Updates / Day – RIS</a:t>
            </a:r>
            <a:endParaRPr lang="en-US" dirty="0"/>
          </a:p>
        </p:txBody>
      </p:sp>
      <p:pic>
        <p:nvPicPr>
          <p:cNvPr id="3" name="Picture 2" descr="ris-uplogscale.v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46" y="1270120"/>
            <a:ext cx="7651672" cy="53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12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BGP Updates / Day – RIS</a:t>
            </a:r>
            <a:endParaRPr lang="en-US" dirty="0"/>
          </a:p>
        </p:txBody>
      </p:sp>
      <p:pic>
        <p:nvPicPr>
          <p:cNvPr id="4" name="Picture 3" descr="ris-up.logsca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6" y="1417638"/>
            <a:ext cx="7440304" cy="5192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61818" y="3383805"/>
            <a:ext cx="59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IPv4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61818" y="4073905"/>
            <a:ext cx="59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IPv6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5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BGP Updates / Day – Route Views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61818" y="3383805"/>
            <a:ext cx="59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IPv4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61818" y="4073905"/>
            <a:ext cx="59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IPv6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3" name="Picture 2" descr="rva-up.logsca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66" y="1408367"/>
            <a:ext cx="7440304" cy="519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394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still not just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possible explanation was that AS131072 was seeing amplified IPv6 routing instability due to instability in its IPv6 routing</a:t>
            </a:r>
          </a:p>
          <a:p>
            <a:r>
              <a:rPr lang="en-US" dirty="0" smtClean="0"/>
              <a:t>But we see the same </a:t>
            </a:r>
            <a:r>
              <a:rPr lang="en-US" dirty="0" err="1" smtClean="0"/>
              <a:t>behaviour</a:t>
            </a:r>
            <a:r>
              <a:rPr lang="en-US" dirty="0" smtClean="0"/>
              <a:t> across the larger set of IPv6 BGP peers</a:t>
            </a:r>
          </a:p>
          <a:p>
            <a:r>
              <a:rPr lang="en-US" dirty="0" smtClean="0"/>
              <a:t>What about convergence </a:t>
            </a:r>
            <a:r>
              <a:rPr lang="en-US" dirty="0" err="1" smtClean="0"/>
              <a:t>behaviours</a:t>
            </a:r>
            <a:r>
              <a:rPr lang="en-US" dirty="0" smtClean="0"/>
              <a:t> in Ipv6?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9207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Average Convergence Time (RIS)</a:t>
            </a:r>
            <a:endParaRPr lang="en-US" dirty="0"/>
          </a:p>
        </p:txBody>
      </p:sp>
      <p:pic>
        <p:nvPicPr>
          <p:cNvPr id="3" name="Picture 2" descr="ris-cvgt.logsca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68" y="1417638"/>
            <a:ext cx="7440304" cy="519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072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Average Convergence Time (R-V)</a:t>
            </a:r>
            <a:endParaRPr lang="en-US" dirty="0"/>
          </a:p>
        </p:txBody>
      </p:sp>
      <p:pic>
        <p:nvPicPr>
          <p:cNvPr id="4" name="Picture 3" descr="rva-cvgt.logsca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5" y="1417638"/>
            <a:ext cx="7440304" cy="519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38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AS131072 </a:t>
            </a:r>
            <a:r>
              <a:rPr lang="en-US" dirty="0" smtClean="0"/>
              <a:t>– BGP Updates / day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77134" y="2599672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V4 - ~100K updates/day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14124" y="3258332"/>
            <a:ext cx="20607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V6 - 1K rising to 10K</a:t>
            </a:r>
          </a:p>
          <a:p>
            <a:r>
              <a:rPr lang="en-US" dirty="0"/>
              <a:t> </a:t>
            </a:r>
            <a:r>
              <a:rPr lang="en-US" dirty="0" smtClean="0"/>
              <a:t>        updates/day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20" y="1245227"/>
            <a:ext cx="6268835" cy="47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184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Average Convergence Updates (RIS)</a:t>
            </a:r>
            <a:endParaRPr lang="en-US" dirty="0"/>
          </a:p>
        </p:txBody>
      </p:sp>
      <p:pic>
        <p:nvPicPr>
          <p:cNvPr id="3" name="Picture 2" descr="ris-cvgu.logsca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55" y="1417638"/>
            <a:ext cx="7440304" cy="519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299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Average Convergence Updates (R-V)</a:t>
            </a:r>
            <a:endParaRPr lang="en-US" dirty="0"/>
          </a:p>
        </p:txBody>
      </p:sp>
      <p:pic>
        <p:nvPicPr>
          <p:cNvPr id="4" name="Picture 3" descr="rva-cvgu.logsca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6" y="1417642"/>
            <a:ext cx="7440304" cy="519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479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Instability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appears that the level of instability in Ipv6 rose significantly for many IPv6 peers in mid 2009, and is only coming back down in recent months</a:t>
            </a:r>
          </a:p>
          <a:p>
            <a:r>
              <a:rPr lang="en-US" dirty="0" smtClean="0"/>
              <a:t>Did the number of unstable prefixes rise at the same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267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Unstable Prefixes (RIS)</a:t>
            </a:r>
            <a:endParaRPr lang="en-US" dirty="0"/>
          </a:p>
        </p:txBody>
      </p:sp>
      <p:pic>
        <p:nvPicPr>
          <p:cNvPr id="7" name="Picture 6" descr="ris-pfx.logsca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16" y="1417638"/>
            <a:ext cx="7440304" cy="519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274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Unstable Prefixes (R-V)</a:t>
            </a:r>
            <a:endParaRPr lang="en-US" dirty="0"/>
          </a:p>
        </p:txBody>
      </p:sp>
      <p:pic>
        <p:nvPicPr>
          <p:cNvPr id="6" name="Picture 5" descr="rva-pfx.logsca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10" y="1417638"/>
            <a:ext cx="7440304" cy="519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45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The per-AS views of the IPv6 network are more heterogeneous than the IPv4 network. Different AS’s see significantly different levels of instability and convergence </a:t>
            </a:r>
            <a:r>
              <a:rPr lang="en-US" dirty="0" err="1" smtClean="0"/>
              <a:t>behaviour</a:t>
            </a:r>
            <a:r>
              <a:rPr lang="en-US" dirty="0" smtClean="0"/>
              <a:t> in IPv6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macroscopic properties of instability also differ. IPv6 prefix instability is running at 10% of prefixes. Over the same period network instability in IPv4 has dropped from 10% to 5% of advertised prefixes</a:t>
            </a:r>
          </a:p>
        </p:txBody>
      </p:sp>
    </p:spTree>
    <p:extLst>
      <p:ext uri="{BB962C8B-B14F-4D97-AF65-F5344CB8AC3E}">
        <p14:creationId xmlns:p14="http://schemas.microsoft.com/office/powerpoint/2010/main" val="18741118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some </a:t>
            </a:r>
            <a:r>
              <a:rPr lang="en-US" dirty="0"/>
              <a:t>q</a:t>
            </a:r>
            <a:r>
              <a:rPr lang="en-US" dirty="0" smtClean="0"/>
              <a:t>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Are instability events in IPv4 and IPv6 linked, or are the dynamic routing </a:t>
            </a:r>
            <a:r>
              <a:rPr lang="en-US" dirty="0" err="1" smtClean="0"/>
              <a:t>behaviours</a:t>
            </a:r>
            <a:r>
              <a:rPr lang="en-US" dirty="0" smtClean="0"/>
              <a:t> in the two protocols entirely distinct? </a:t>
            </a:r>
          </a:p>
          <a:p>
            <a:r>
              <a:rPr lang="en-US" dirty="0" smtClean="0"/>
              <a:t>Are there co-incident IPv4 and IPv6 instability events with the same origin AS or AS peering?</a:t>
            </a:r>
          </a:p>
          <a:p>
            <a:r>
              <a:rPr lang="en-US" dirty="0" smtClean="0"/>
              <a:t>To what extent do IPv6 transit tunnels affect the stability of the IPv6 network? Is the higher variance of per-AS views attributable to the relative use of tunneled transit routes? </a:t>
            </a:r>
          </a:p>
          <a:p>
            <a:r>
              <a:rPr lang="en-US" dirty="0" smtClean="0"/>
              <a:t>What other factors would drive up relative route instability in </a:t>
            </a:r>
            <a:r>
              <a:rPr lang="en-US" dirty="0" smtClean="0"/>
              <a:t>IPv6?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33697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</a:t>
            </a:r>
            <a:r>
              <a:rPr lang="en-US" dirty="0" smtClean="0"/>
              <a:t>questions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547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unexpected!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Most models of routing instability view instability as a probabilistic function relating to prefixes and ASs.</a:t>
            </a:r>
          </a:p>
          <a:p>
            <a:pPr lvl="1"/>
            <a:r>
              <a:rPr lang="en-US" dirty="0" smtClean="0"/>
              <a:t>The corollary is that the greater the number of prefixes and ASs the greater the level of routing activity to maintain a coherent network topology</a:t>
            </a:r>
          </a:p>
          <a:p>
            <a:r>
              <a:rPr lang="en-US" dirty="0" smtClean="0"/>
              <a:t>So why is IPv4’s update rate constant at ~100K updates across a period that has seen the IPv4 table grow from 125K to 400K entries?</a:t>
            </a:r>
          </a:p>
          <a:p>
            <a:r>
              <a:rPr lang="en-US" dirty="0" smtClean="0"/>
              <a:t>And why is IPv6’s update rate growing at a similar rate to the size of the IPv6 table?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239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Prefixes </a:t>
            </a:r>
            <a:r>
              <a:rPr lang="en-US" dirty="0" err="1" smtClean="0"/>
              <a:t>vs</a:t>
            </a:r>
            <a:r>
              <a:rPr lang="en-US" dirty="0" smtClean="0"/>
              <a:t>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number of updates generated by a distance vector protocol increases with the distance between the “root cause” and the listening position</a:t>
            </a:r>
          </a:p>
          <a:p>
            <a:r>
              <a:rPr lang="en-US" dirty="0" smtClean="0"/>
              <a:t>So instead of looking at the number of updates, lets look instead at the number of prefixes that are associated with a changed routing state each day</a:t>
            </a:r>
          </a:p>
        </p:txBody>
      </p:sp>
    </p:spTree>
    <p:extLst>
      <p:ext uri="{BB962C8B-B14F-4D97-AF65-F5344CB8AC3E}">
        <p14:creationId xmlns:p14="http://schemas.microsoft.com/office/powerpoint/2010/main" val="2347674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AS131072 </a:t>
            </a:r>
            <a:r>
              <a:rPr lang="en-US" dirty="0" smtClean="0"/>
              <a:t>– Unstable Prefixes /day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04" y="1232899"/>
            <a:ext cx="7172960" cy="5379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52578" y="2599672"/>
            <a:ext cx="2091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V4 - ~20K prefixes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52578" y="3258332"/>
            <a:ext cx="21021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V6 – 100 rising to 1K</a:t>
            </a:r>
          </a:p>
          <a:p>
            <a:r>
              <a:rPr lang="en-US" dirty="0"/>
              <a:t> </a:t>
            </a:r>
            <a:r>
              <a:rPr lang="en-US" dirty="0" smtClean="0"/>
              <a:t>        prefixes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18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are two curious aspects of this data: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1 - Is routing IPv4 really “scale free”?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2 - Why is IPv6 different?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98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1 - Is IPv4 BGP flat-lining?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Or is it just some strange anomaly in AS131072?</a:t>
            </a:r>
          </a:p>
          <a:p>
            <a:pPr lvl="1"/>
            <a:r>
              <a:rPr lang="en-US" dirty="0" smtClean="0"/>
              <a:t>So I looked at the RIS and Route-View data 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936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3941</TotalTime>
  <Words>1429</Words>
  <Application>Microsoft Macintosh PowerPoint</Application>
  <PresentationFormat>On-screen Show (4:3)</PresentationFormat>
  <Paragraphs>145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Comparing IPv4 and IPv6 from the perspective of BGP dynamic activity</vt:lpstr>
      <vt:lpstr>The IPv4 Table: 2004 - now</vt:lpstr>
      <vt:lpstr>The IPv6 Table: 2004 - now</vt:lpstr>
      <vt:lpstr>AS131072 – BGP Updates / day</vt:lpstr>
      <vt:lpstr>That’s unexpected!</vt:lpstr>
      <vt:lpstr>Prefixes vs Updates</vt:lpstr>
      <vt:lpstr>AS131072 – Unstable Prefixes /day</vt:lpstr>
      <vt:lpstr>PowerPoint Presentation</vt:lpstr>
      <vt:lpstr>1 - Is IPv4 BGP flat-lining?</vt:lpstr>
      <vt:lpstr>PowerPoint Presentation</vt:lpstr>
      <vt:lpstr>PowerPoint Presentation</vt:lpstr>
      <vt:lpstr>Its not me!</vt:lpstr>
      <vt:lpstr>BGP Updates</vt:lpstr>
      <vt:lpstr>Convergence</vt:lpstr>
      <vt:lpstr>For Example</vt:lpstr>
      <vt:lpstr>PowerPoint Presentation</vt:lpstr>
      <vt:lpstr>PowerPoint Presentation</vt:lpstr>
      <vt:lpstr>IPv4 Convergence Behaviour</vt:lpstr>
      <vt:lpstr>AS Path is Constant</vt:lpstr>
      <vt:lpstr>BGP Updates</vt:lpstr>
      <vt:lpstr>Unstable Prefixes</vt:lpstr>
      <vt:lpstr>PowerPoint Presentation</vt:lpstr>
      <vt:lpstr>PowerPoint Presentation</vt:lpstr>
      <vt:lpstr>Unstable Prefixes</vt:lpstr>
      <vt:lpstr>Prefix Instability Duration</vt:lpstr>
      <vt:lpstr>Prefix Instability</vt:lpstr>
      <vt:lpstr>The Flat World of IPv4</vt:lpstr>
      <vt:lpstr>Why is BGP in IPv4 so Flat?</vt:lpstr>
      <vt:lpstr>2 – Why is IPv6 Different?</vt:lpstr>
      <vt:lpstr>AS131072 – Average time to converge (secs)</vt:lpstr>
      <vt:lpstr>AS131072 – average number of updates to converge</vt:lpstr>
      <vt:lpstr>AS131072 Observations</vt:lpstr>
      <vt:lpstr>BGP IPv4 Updates / Day – RIS</vt:lpstr>
      <vt:lpstr>BGP IPv6 Updates / Day – RIS</vt:lpstr>
      <vt:lpstr>BGP Updates / Day – RIS</vt:lpstr>
      <vt:lpstr>BGP Updates / Day – Route Views</vt:lpstr>
      <vt:lpstr>It’s still not just me</vt:lpstr>
      <vt:lpstr>Average Convergence Time (RIS)</vt:lpstr>
      <vt:lpstr>Average Convergence Time (R-V)</vt:lpstr>
      <vt:lpstr>Average Convergence Updates (RIS)</vt:lpstr>
      <vt:lpstr>Average Convergence Updates (R-V)</vt:lpstr>
      <vt:lpstr>IPv6 Instability</vt:lpstr>
      <vt:lpstr>Unstable Prefixes (RIS)</vt:lpstr>
      <vt:lpstr>Unstable Prefixes (R-V)</vt:lpstr>
      <vt:lpstr>Some observations</vt:lpstr>
      <vt:lpstr>And some questions</vt:lpstr>
      <vt:lpstr>Your questions?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IPv4 and IPv6 from the perspective of BGP dynamic activity</dc:title>
  <dc:creator>Geoff Huston</dc:creator>
  <cp:lastModifiedBy>Geoff Huston</cp:lastModifiedBy>
  <cp:revision>29</cp:revision>
  <dcterms:created xsi:type="dcterms:W3CDTF">2012-01-29T01:48:30Z</dcterms:created>
  <dcterms:modified xsi:type="dcterms:W3CDTF">2012-02-09T14:29:25Z</dcterms:modified>
</cp:coreProperties>
</file>