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8"/>
  </p:notesMasterIdLst>
  <p:sldIdLst>
    <p:sldId id="273" r:id="rId2"/>
    <p:sldId id="274" r:id="rId3"/>
    <p:sldId id="276" r:id="rId4"/>
    <p:sldId id="277" r:id="rId5"/>
    <p:sldId id="278" r:id="rId6"/>
    <p:sldId id="280" r:id="rId7"/>
    <p:sldId id="281" r:id="rId8"/>
    <p:sldId id="282" r:id="rId9"/>
    <p:sldId id="284" r:id="rId10"/>
    <p:sldId id="286" r:id="rId11"/>
    <p:sldId id="319" r:id="rId12"/>
    <p:sldId id="288" r:id="rId13"/>
    <p:sldId id="289" r:id="rId14"/>
    <p:sldId id="320" r:id="rId15"/>
    <p:sldId id="291" r:id="rId16"/>
    <p:sldId id="321" r:id="rId17"/>
    <p:sldId id="293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3" r:id="rId32"/>
    <p:sldId id="314" r:id="rId33"/>
    <p:sldId id="315" r:id="rId34"/>
    <p:sldId id="316" r:id="rId35"/>
    <p:sldId id="317" r:id="rId36"/>
    <p:sldId id="31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8887D2-C53E-B347-BA81-A300619B7D4A}" type="datetimeFigureOut">
              <a:rPr lang="en-AU"/>
              <a:pPr>
                <a:defRPr/>
              </a:pPr>
              <a:t>21/08/13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79F634-8297-9E4B-9DF1-CB5EBEBA04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589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84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FDBF9-98A9-0847-8406-F5F49D8A905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20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4ABB4-EABF-D748-A613-C242EFBB0B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55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92B21-041C-3640-ADE6-73A3E4C3901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3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6 PPT_cover_no imag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438" y="5084763"/>
            <a:ext cx="8459787" cy="108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09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4153-6A6A-C74D-AE22-2D02FD873CE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2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2F7291-0C7C-4244-AE09-3FE59AC7D58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42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997200"/>
            <a:ext cx="9144000" cy="35274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2304060-6411-724E-BA73-95273B59DE7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91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5580063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2"/>
          <a:stretch>
            <a:fillRect/>
          </a:stretch>
        </p:blipFill>
        <p:spPr bwMode="auto">
          <a:xfrm>
            <a:off x="0" y="6380163"/>
            <a:ext cx="2032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700338" y="6548438"/>
            <a:ext cx="2808287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9579709-6579-594E-92AB-CDF6B6CE759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6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4001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16113"/>
            <a:ext cx="9144000" cy="280828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2CDAE97-E374-4948-9E78-234522625E2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27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36 PPT_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5580063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2"/>
          <a:stretch>
            <a:fillRect/>
          </a:stretch>
        </p:blipFill>
        <p:spPr bwMode="auto">
          <a:xfrm>
            <a:off x="0" y="6380163"/>
            <a:ext cx="2032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00338" y="6548438"/>
            <a:ext cx="2808287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836809-C5F5-BB41-8DEE-E8F37338C58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85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B9250-FEB4-9F4A-BB1E-F4C48663AA1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2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36_Ba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00200"/>
            <a:ext cx="835342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700338" y="6548438"/>
            <a:ext cx="3959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03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48713" y="6548438"/>
            <a:ext cx="287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2392054-A888-F449-966B-36371AC437AC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9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66700" indent="-2667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3400" indent="-2667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12800" indent="-2794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User Side of DNSSEC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4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Who uses</a:t>
            </a:r>
            <a:r>
              <a:rPr lang="en-US" dirty="0" smtClean="0"/>
              <a:t> </a:t>
            </a:r>
            <a:r>
              <a:rPr lang="en-US" dirty="0" smtClean="0"/>
              <a:t>DNSSEC? – The Top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425"/>
            <a:ext cx="868680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solidFill>
                  <a:srgbClr val="1F497D"/>
                </a:solidFill>
                <a:latin typeface="Lucida Console"/>
                <a:cs typeface="Lucida Console"/>
              </a:rPr>
              <a:t>Rank	CC	  Count	 % D	 % x	% A	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1	SE	  5,349	77.92	 3.38</a:t>
            </a:r>
            <a:r>
              <a:rPr lang="en-US" sz="1300" dirty="0">
                <a:solidFill>
                  <a:srgbClr val="000000"/>
                </a:solidFill>
                <a:latin typeface="Lucida Console"/>
                <a:cs typeface="Lucida Console"/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18.70	Sweden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2	SI	  4,758	58.85	 4.90	36.25	Slovenia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3	LU	    652	43.87	 6.90	49.23	Luxembourg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4	VN	 26,665	38.28	 4.04	57.69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5	FI	  2,456	37.01	16.29	46.70	Finland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6	CZ	 30,827	33.20	 8.08	58.72	Czech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7	CL	 46,151	30.26	 8.34	61.41	Chile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8	JM	  1,545	28.22	 3.11	68.67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9	IE	  8,079	27.94	 3.11	68.96	Ireland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10	BB	  1,312	24.24	 1.52	74.24	Barbados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11	ID	 54,816	23.87	 8.58	67.55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12	UA	 26,399	21.65	12.75	65.60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13	ZA	  2,969	21.15	 9.36	69.48	South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14	TR	 49,498	18.06	 2.10	79.84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15	US	140,234	17.32	 3.57	79.11	United States of America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16	EG	 36,061	14.68	10.32	75.01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17	GH	    973	14.59	 8.12	77.29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18	AZ	  7,409	14.55	30.34	55.11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19	BR	179,424	14.43	 6.13	79.44	Brazil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Lucida Console"/>
                <a:cs typeface="Lucida Console"/>
              </a:rPr>
              <a:t> 20	PS	  2,893	14.00	 36.85	49.15	Occupied Palestinian T</a:t>
            </a:r>
            <a:r>
              <a:rPr lang="en-US" sz="1300" dirty="0" smtClean="0">
                <a:latin typeface="Lucida Console"/>
                <a:cs typeface="Lucida Console"/>
              </a:rPr>
              <a:t>erritory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1456" y="5804730"/>
            <a:ext cx="7105343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When we geo-locate clients to countries, what proportion of these clients: </a:t>
            </a:r>
            <a:r>
              <a:rPr lang="en-US" i="1" dirty="0"/>
              <a:t>P</a:t>
            </a:r>
            <a:r>
              <a:rPr lang="en-US" i="1" dirty="0" smtClean="0"/>
              <a:t>erform DNSSEC validation? Retrieve some DNSSEC RRs? Do not retrieve any DNSSEC RRs?</a:t>
            </a:r>
            <a:endParaRPr lang="en-US" i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2039" y="1641600"/>
            <a:ext cx="1779770" cy="1529280"/>
          </a:xfrm>
          <a:prstGeom prst="wedgeRectCallout">
            <a:avLst>
              <a:gd name="adj1" fmla="val 108909"/>
              <a:gd name="adj2" fmla="val -499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to use DNSSEC-validating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401809" y="3271440"/>
            <a:ext cx="2111208" cy="1696560"/>
          </a:xfrm>
          <a:prstGeom prst="wedgeRectCallout">
            <a:avLst>
              <a:gd name="adj1" fmla="val 44337"/>
              <a:gd name="adj2" fmla="val -1467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a mix of DNSSEC-validating resolvers and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788024" y="2348880"/>
            <a:ext cx="2111208" cy="1250400"/>
          </a:xfrm>
          <a:prstGeom prst="wedgeRectCallout">
            <a:avLst>
              <a:gd name="adj1" fmla="val -28951"/>
              <a:gd name="adj2" fmla="val -10282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7908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Who uses </a:t>
            </a:r>
            <a:r>
              <a:rPr lang="en-US" dirty="0" smtClean="0"/>
              <a:t>DNSSEC? – The Top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425"/>
            <a:ext cx="868680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solidFill>
                  <a:srgbClr val="1F497D"/>
                </a:solidFill>
                <a:latin typeface="Lucida Console"/>
                <a:cs typeface="Lucida Console"/>
              </a:rPr>
              <a:t>Rank	CC	  Count	 % D	 % x	% A	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1	SE	  5,349	77.92	 3.38</a:t>
            </a:r>
            <a:r>
              <a:rPr lang="en-US" sz="1300" dirty="0">
                <a:latin typeface="Lucida Console"/>
                <a:cs typeface="Lucida Console"/>
              </a:rPr>
              <a:t>	</a:t>
            </a:r>
            <a:r>
              <a:rPr lang="en-US" sz="1300" dirty="0" smtClean="0">
                <a:latin typeface="Lucida Console"/>
                <a:cs typeface="Lucida Console"/>
              </a:rPr>
              <a:t>18.70	Sweden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2	SI	  4,758	58.85	 4.90	36.25	Slovenia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3	LU	    652	43.87	 6.90	49.23	Luxembourg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4	VN	 26,665	38.28	 4.04	57.69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5	FI	  2,456	37.01	16.29	46.70	Finland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6	CZ	 30,827	33.20	 8.08	58.72	Czech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7	CL	 46,151	30.26	 8.34	61.41	Chile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8	JM	  1,545	28.22	 3.11	68.67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 9	IE	  8,079	27.94	 3.11	68.96	Ireland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10	BB	  1,312	24.24	 1.52	74.24	Barbados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11	ID	 54,816	23.87	 8.58	67.55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12	UA	 26,399	21.65	12.75	65.60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13	ZA	  2,969	21.15	 9.36	69.48	South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14	TR	 49,498	18.06	 2.10	79.84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15	US	140,234	17.32	 3.57	79.11	United States of America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16	EG	 36,061	14.68	10.32	75.01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17	GH	    973	14.59	 8.12	77.29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18	AZ	  7,409	14.55	30.34	55.11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19	BR	179,424	14.43	 6.13	79.44	Brazil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Lucida Console"/>
                <a:cs typeface="Lucida Console"/>
              </a:rPr>
              <a:t> 20	PS	  2,893	14.00	 36.85	49.15	Occupied Palestinian Territory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1456" y="5804730"/>
            <a:ext cx="7105343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When we geo-locate clients to countries, what proportion of these clients</a:t>
            </a:r>
            <a:r>
              <a:rPr lang="en-US" i="1" smtClean="0"/>
              <a:t>: </a:t>
            </a:r>
            <a:r>
              <a:rPr lang="en-US" i="1" dirty="0" err="1"/>
              <a:t>P</a:t>
            </a:r>
            <a:r>
              <a:rPr lang="en-US" i="1" smtClean="0"/>
              <a:t>erform </a:t>
            </a:r>
            <a:r>
              <a:rPr lang="en-US" i="1" dirty="0" smtClean="0"/>
              <a:t>DNSSEC validation? Retrieve some DNSSEC RRs? Do not retrieve any DNSSEC RRs?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513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Mapped view of DNSSEC Use</a:t>
            </a:r>
            <a:endParaRPr lang="en-US" dirty="0"/>
          </a:p>
        </p:txBody>
      </p:sp>
      <p:pic>
        <p:nvPicPr>
          <p:cNvPr id="4" name="Content Placeholder 3" descr="Screen Shot 2013-07-10 at 9.10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r="2646"/>
          <a:stretch/>
        </p:blipFill>
        <p:spPr>
          <a:xfrm>
            <a:off x="163440" y="1439733"/>
            <a:ext cx="8882272" cy="4081630"/>
          </a:xfrm>
        </p:spPr>
      </p:pic>
      <p:sp>
        <p:nvSpPr>
          <p:cNvPr id="3" name="TextBox 2"/>
          <p:cNvSpPr txBox="1"/>
          <p:nvPr/>
        </p:nvSpPr>
        <p:spPr>
          <a:xfrm>
            <a:off x="5979675" y="5319915"/>
            <a:ext cx="306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users who use DNSSEC-validating resolvers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Google’s P-DNS a Factor?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31640" cy="46853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Lucida Console"/>
                <a:cs typeface="Lucida Console"/>
              </a:rPr>
              <a:t>Rank	CC	  Count	  % D		  %AG 	  %SG	 %NG	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	SE	  5,349	 77.92	-&gt;	 1.78	 0.19	98.03	Sweden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2	SI	  4,758	 58.85	-&gt;	 7.89	 0.21	91.89	Slovenia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3	LU	    652	 43.87	-&gt;	 1.40	 0.00	98.60	Luxembourg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4	VN	 26,665	 38.28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96.66	 2.25	 1.09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5	FI	  2,456	 37.01	-&gt;	 2.64	 0.33	97.03	Finland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6	CZ	 30,827	 33.20	-&gt;	11.71	 3.99	84.30	Czech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7	CL	 46,151	 30.26	-&gt;	 3.62	 0.45	95.92	Chile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8	JM	  1,545	 28.22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91.74	 0.69	 7.57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9	IE	  8,079	 27.94	-&gt;	12.18	 0.93	86.89	Ireland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10	BB	  1,312	 24.24	-&gt;	 7.86	 0.31	91.82	Barbados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11	ID	 54,816	 23.87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68.36	12.63	19.01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12	UA	 26,399	 21.65	-&gt;	19.84	 2.15	78.01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13	ZA	  2,969	 21.15	-&gt;	 5.73	 0.80	93.47	South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14	TR	 49,498	 18.06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93.25	 3.33	 3.41	Turkey</a:t>
            </a:r>
            <a:r>
              <a:rPr lang="en-US" sz="1200" dirty="0" smtClean="0">
                <a:latin typeface="Lucida Console"/>
                <a:cs typeface="Lucida Console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15	US	140,234	 17.32	-&gt;	 7.28	 0.73	91.98	United States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16	EG	 36,061	 14.68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86.28	 9.88	 3.84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17	GH	    973	 14.59	-&gt;	59.86	14.08	26.06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18	AZ	  7,409	 14.55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71.24	26.72	 2.04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19	BR	179,424	 14.43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50.31	 7.08	42.61	Brazil </a:t>
            </a:r>
          </a:p>
          <a:p>
            <a:pPr marL="514350" indent="-514350">
              <a:spcBef>
                <a:spcPts val="0"/>
              </a:spcBef>
              <a:buAutoNum type="arabicPlain" startAt="20"/>
            </a:pPr>
            <a:r>
              <a:rPr lang="en-US" sz="1200" dirty="0" smtClean="0">
                <a:latin typeface="Lucida Console"/>
                <a:cs typeface="Lucida Console"/>
              </a:rPr>
              <a:t>     PS	  2,893	 14.00	-&gt;	40.49	59.51	 0.00	Occ. Palestine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638" y="5916202"/>
            <a:ext cx="7296663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Of those clients who perform DNSSEC validation, what resolvers</a:t>
            </a:r>
          </a:p>
          <a:p>
            <a:r>
              <a:rPr lang="en-US" sz="1600" i="1" dirty="0"/>
              <a:t>a</a:t>
            </a:r>
            <a:r>
              <a:rPr lang="en-US" sz="1600" i="1" dirty="0" smtClean="0"/>
              <a:t>re they using: All Google P-DNS, Some Google P-DNS? No Google P-DNS?</a:t>
            </a:r>
            <a:endParaRPr lang="en-US" sz="1600" i="1" dirty="0"/>
          </a:p>
        </p:txBody>
      </p:sp>
      <p:sp>
        <p:nvSpPr>
          <p:cNvPr id="5" name="Rectangular Callout 4"/>
          <p:cNvSpPr/>
          <p:nvPr/>
        </p:nvSpPr>
        <p:spPr>
          <a:xfrm>
            <a:off x="1745194" y="1881120"/>
            <a:ext cx="1779770" cy="1529280"/>
          </a:xfrm>
          <a:prstGeom prst="wedgeRectCallout">
            <a:avLst>
              <a:gd name="adj1" fmla="val 130182"/>
              <a:gd name="adj2" fmla="val -5047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validating clients who exclusively use Google’s P-DNS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24964" y="3510960"/>
            <a:ext cx="2111208" cy="1387920"/>
          </a:xfrm>
          <a:prstGeom prst="wedgeRectCallout">
            <a:avLst>
              <a:gd name="adj1" fmla="val 61239"/>
              <a:gd name="adj2" fmla="val -17142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a mix of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cs typeface="AhnbergHand"/>
              </a:rPr>
              <a:t>Google’s P-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DNS and other resolvers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863198" y="2545680"/>
            <a:ext cx="2111208" cy="1250400"/>
          </a:xfrm>
          <a:prstGeom prst="wedgeRectCallout">
            <a:avLst>
              <a:gd name="adj1" fmla="val -6267"/>
              <a:gd name="adj2" fmla="val -1052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do not use Google’s P-DNS service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05020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Google’s P-DNS a Factor?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31640" cy="46853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Lucida Console"/>
                <a:cs typeface="Lucida Console"/>
              </a:rPr>
              <a:t>Rank	CC	  Count	  % D		  %AG 	  %SG	 %NG	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	SE	  5,349	 77.92	-&gt;	 1.78	 0.19	98.03	Sweden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2	SI	  4,758	 58.85	-&gt;	 7.89	 0.21	91.89	Slovenia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3	LU	    652	 43.87	-&gt;	 1.40	 0.00	98.60	Luxembourg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4	VN	 26,665	 38.28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96.66	 2.25	 1.09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5	FI	  2,456	 37.01	-&gt;	 2.64	 0.33	97.03	Finland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6	CZ	 30,827	 33.20	-&gt;	11.71	 3.99	84.30	Czech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7	CL	 46,151	 30.26	-&gt;	 3.62	 0.45	95.92	Chile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8	JM	  1,545	 28.22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91.74	 0.69	 7.57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9	IE	  8,079	 27.94	-&gt;	12.18	 0.93	86.89	Ireland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10	BB	  1,312	 24.24	-&gt;	 7.86	 0.31	91.82	Barbados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11	ID	 54,816	 23.87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68.36	12.63	19.01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12	UA	 26,399	 21.65	-&gt;	19.84	 2.15	78.01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13	ZA	  2,969	 21.15	-&gt;	 5.73	 0.80	93.47	South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14	TR	 49,498	 18.06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93.25	 3.33	 3.41	Turkey</a:t>
            </a:r>
            <a:r>
              <a:rPr lang="en-US" sz="1200" dirty="0" smtClean="0">
                <a:latin typeface="Lucida Console"/>
                <a:cs typeface="Lucida Console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15	US	140,234	 17.32	-&gt;	 7.28	 0.73	91.98	United States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16	EG	 36,061	 14.68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86.28	 9.88	 3.84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17	GH	    973	 14.59	-&gt;	59.86	14.08	26.06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18	AZ	  7,409	 14.55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71.24	26.72	 2.04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19	BR	179,424	 14.43	-&gt;	</a:t>
            </a:r>
            <a:r>
              <a:rPr lang="en-US" sz="1200" b="1" dirty="0" smtClean="0">
                <a:solidFill>
                  <a:srgbClr val="FF0000"/>
                </a:solidFill>
                <a:latin typeface="Lucida Console"/>
                <a:cs typeface="Lucida Console"/>
              </a:rPr>
              <a:t>50.31	 7.08	42.61	Brazil </a:t>
            </a:r>
          </a:p>
          <a:p>
            <a:pPr marL="514350" indent="-514350">
              <a:spcBef>
                <a:spcPts val="0"/>
              </a:spcBef>
              <a:buAutoNum type="arabicPlain" startAt="20"/>
            </a:pPr>
            <a:r>
              <a:rPr lang="en-US" sz="1200" dirty="0" smtClean="0">
                <a:latin typeface="Lucida Console"/>
                <a:cs typeface="Lucida Console"/>
              </a:rPr>
              <a:t>     PS	  2,893	 14.00	-&gt;	40.49	59.51	 0.00	Occ. Palestine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638" y="5916202"/>
            <a:ext cx="7296663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Of those clients who perform DNSSEC validation, what resolvers</a:t>
            </a:r>
          </a:p>
          <a:p>
            <a:r>
              <a:rPr lang="en-US" sz="1600" i="1" dirty="0"/>
              <a:t>a</a:t>
            </a:r>
            <a:r>
              <a:rPr lang="en-US" sz="1600" i="1" dirty="0" smtClean="0"/>
              <a:t>re they using: All Google P-DNS, Some Google P-DNS? No Google P-DNS?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8469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</a:t>
            </a:r>
            <a:r>
              <a:rPr lang="en-US" baseline="0" dirty="0" smtClean="0"/>
              <a:t> by Networks – the Top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95" y="1417638"/>
            <a:ext cx="8878901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1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Rank  AS	  Count	  % D	  %x 	%A           %G	AS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1  AS39651    710	98.73	 0.14	1.13 </a:t>
            </a:r>
            <a:r>
              <a:rPr lang="hr-HR" sz="1100" dirty="0">
                <a:latin typeface="Lucida Console"/>
                <a:cs typeface="Lucida Console"/>
              </a:rPr>
              <a:t>	</a:t>
            </a:r>
            <a:r>
              <a:rPr lang="hr-HR" sz="1100" dirty="0" smtClean="0">
                <a:latin typeface="Lucida Console"/>
                <a:cs typeface="Lucida Console"/>
              </a:rPr>
              <a:t> 0.71 	Com Hem,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2  AS27831    627	97.77	 2.23	0.00	 0.49 	Colombia Movil,CO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3  AS12912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1,486	97.71	 1.14	1.14	 2.34 	ERA Polska Telefonia, PL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4  AS34779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834	96.76	 0.84	2.40	 1.24 	T-2 Slovenia, 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5  AS29562    582	96.74	 0.86	2.41	 1.07 	Kabel BW GmbH,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6  AS5603	  1,372	96.72	 0.87	2.41	 0.53 	Telekom Slovenije, 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7  AS198471   730	96.44	 1.10	2.47	99.86 	Linkem spa,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8  AS719	    583	96.05	 0.69	3.26	 1.07 	Elisa Oyj, EU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9  AS5466	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2,093	94.70	 1.53	3.77	 1.21 	Eircom, 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10  AS6849	  4,596	92.43	 2.15	5.42	 3.55 	UKRTELECOM, UA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11  AS3301	  1,445	91.56	 1.45	6.99	 1.44 	TeliaSonera,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12  AS5610	  6,889	90.58	 2.48	6.94	 4.97 	TO2 Telefonica Czech Rep., 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13  AS7922	 24,129	89.57	 2.07	8.36	 1.09 	Comcast Cable, 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14  AS22047 15,274	88.61	 9.68	1.71	 1.12 	VTR BANDA ANCHA, CL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15  AS1257	    795	86.29	 1.38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12.33	 1.60 	TELE2,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16  AS38511  1,221	79.36	 4.18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16.46	10.84 	PT Remala Abadi, 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17  AS2519	    523	57.36	 3.82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38.81	 0.67 	VECTANT, JP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18  AS1759	    562	51.78	26.51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21.71	 2.06 	TeliaSonera, FI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19  AS2819	    734	48.37	15.53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36.10	20.85 	GTSCZ GTS Czech, 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20  AS45899 14,306	45.93	 3.16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50.91	97.76 	VNPT, VN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21  AS27738    950	45.79	40.11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14.11	 4.60 	Ecuadortelecom, 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22  AS12301  6,885	42.96	 3.59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53.45	 5.71 	Invitel Tavkozlesi HU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23  AS4230	  1,327	37.91	17.48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44.61	59.44 	EMBRATEL-EMPRESA, BR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24  AS34170  1,169	36.36	55.18	8.47	72.00 	AZTELEKOM Azerbaijan Tele, AZ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25  AS7552	  3,708	35.92 	 5.02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59.06	96.47 	Vietel, VN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79512" y="1916832"/>
            <a:ext cx="1779770" cy="1529280"/>
          </a:xfrm>
          <a:prstGeom prst="wedgeRectCallout">
            <a:avLst>
              <a:gd name="adj1" fmla="val 64373"/>
              <a:gd name="adj2" fmla="val -713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to use DNSSEC-validating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31640" y="3573016"/>
            <a:ext cx="2111208" cy="1696560"/>
          </a:xfrm>
          <a:prstGeom prst="wedgeRectCallout">
            <a:avLst>
              <a:gd name="adj1" fmla="val 36832"/>
              <a:gd name="adj2" fmla="val -1664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a mix of DNSSEC-validating resolvers and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211960" y="4149080"/>
            <a:ext cx="2111208" cy="1250400"/>
          </a:xfrm>
          <a:prstGeom prst="wedgeRectCallout">
            <a:avLst>
              <a:gd name="adj1" fmla="val -62185"/>
              <a:gd name="adj2" fmla="val -2518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use non-validating resolvers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516216" y="2564904"/>
            <a:ext cx="1779770" cy="1529280"/>
          </a:xfrm>
          <a:prstGeom prst="wedgeRectCallout">
            <a:avLst>
              <a:gd name="adj1" fmla="val -136609"/>
              <a:gd name="adj2" fmla="val -10999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validating clients who exclusively use Google’s P-DNS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72545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</a:t>
            </a:r>
            <a:r>
              <a:rPr lang="en-US" baseline="0" dirty="0" smtClean="0"/>
              <a:t> by Networks – the Top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95" y="1417638"/>
            <a:ext cx="8878901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1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Rank  AS	  Count	  % D	  %x 	%A           %G	AS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1  AS39651    710	98.73	 0.14	1.13 </a:t>
            </a:r>
            <a:r>
              <a:rPr lang="hr-HR" sz="1100" dirty="0">
                <a:latin typeface="Lucida Console"/>
                <a:cs typeface="Lucida Console"/>
              </a:rPr>
              <a:t>	</a:t>
            </a:r>
            <a:r>
              <a:rPr lang="hr-HR" sz="1100" dirty="0" smtClean="0">
                <a:latin typeface="Lucida Console"/>
                <a:cs typeface="Lucida Console"/>
              </a:rPr>
              <a:t> 0.71 	Com Hem,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2  AS27831    627	97.77	 2.23	0.00	 0.49 	Colombia Movil,CO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3  AS12912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1,486	97.71	 1.14	1.14	 2.34 	ERA Polska Telefonia, PL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4  AS34779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834	96.76	 0.84	2.40	 1.24 	T-2 Slovenia, 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5  AS29562    582	96.74	 0.86	2.41	 1.07 	Kabel BW GmbH,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6  AS5603	  1,372	96.72	 0.87	2.41	 0.53 	Telekom Slovenije, 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7  AS198471   730	96.44	 1.10	2.47	99.86 	</a:t>
            </a:r>
            <a:r>
              <a:rPr lang="hr-HR" sz="1100" dirty="0" smtClean="0">
                <a:solidFill>
                  <a:srgbClr val="FF6600"/>
                </a:solidFill>
                <a:latin typeface="Lucida Console"/>
                <a:cs typeface="Lucida Console"/>
              </a:rPr>
              <a:t>Linkem spa,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8  AS719	    583	96.05	 0.69	3.26	 1.07 	Elisa Oyj, EU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 9  AS5466	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2,093	94.70	 1.53	3.77	 1.21 	Eircom, 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10  AS6849	  4,596	92.43	 2.15	5.42	 3.55 	UKRTELECOM, UA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11  AS3301	  1,445	91.56	 1.45	6.99	 1.44 	TeliaSonera,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12  AS5610	  6,889	90.58	 2.48	6.94	 4.97 	TO2 Telefonica Czech Rep., 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13  AS7922	 24,129	89.57	 2.07	8.36	 1.09 	Comcast Cable, 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14  AS22047 15,274	88.61	 9.68	1.71	 1.12 	VTR BANDA ANCHA, CL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15  AS1257	    795	86.29	 1.38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12.33	 1.60 	TELE2,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16  AS38511  1,221	79.36	 4.18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16.46	10.84 	PT Remala Abadi, 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17  AS2519	    523	57.36	 3.82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38.81	 0.67 	VECTANT, JP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18  AS1759	    562	51.78	26.51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21.71	 2.06 	TeliaSonera, FI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19  AS2819	    734	48.37	15.53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36.10	20.85 	GTSCZ GTS Czech, CZ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20  AS45899 14,306	45.93	 3.16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50.91	97.76 	</a:t>
            </a:r>
            <a:r>
              <a:rPr lang="hr-HR" sz="1100" dirty="0" smtClean="0">
                <a:solidFill>
                  <a:srgbClr val="FF6600"/>
                </a:solidFill>
                <a:latin typeface="Lucida Console"/>
                <a:cs typeface="Lucida Console"/>
              </a:rPr>
              <a:t>VNPT, VN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21  AS27738    950	45.79	40.11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14.11	 4.60 	Ecuadortelecom, 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22  AS12301  6,885	42.96	 3.59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53.45	 5.71 	Invitel Tavkozlesi HU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23  AS4230	  1,327	37.91	17.48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44.61	59.44 	EMBRATEL-EMPRESA, BR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24  AS34170  1,169	36.36	55.18	8.47	72.00 	AZTELEKOM Azerbaijan Tele, AZ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100" dirty="0" smtClean="0">
                <a:latin typeface="Lucida Console"/>
                <a:cs typeface="Lucida Console"/>
              </a:rPr>
              <a:t>25  AS7552	  3,708	35.92 	 5.02</a:t>
            </a:r>
            <a:r>
              <a:rPr lang="hr-HR" sz="1100" dirty="0">
                <a:latin typeface="Lucida Console"/>
                <a:cs typeface="Lucida Console"/>
              </a:rPr>
              <a:t> </a:t>
            </a:r>
            <a:r>
              <a:rPr lang="hr-HR" sz="1100" dirty="0" smtClean="0">
                <a:latin typeface="Lucida Console"/>
                <a:cs typeface="Lucida Console"/>
              </a:rPr>
              <a:t>    59.06	96.47 	</a:t>
            </a:r>
            <a:r>
              <a:rPr lang="hr-HR" sz="1100" dirty="0" smtClean="0">
                <a:solidFill>
                  <a:srgbClr val="FF6600"/>
                </a:solidFill>
                <a:latin typeface="Lucida Console"/>
                <a:cs typeface="Lucida Console"/>
              </a:rPr>
              <a:t>Vietel, VN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49156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measure the time taken to resolve each of the three domain name types (signed, unsigned, badly signed)?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59" b="-1889"/>
          <a:stretch/>
        </p:blipFill>
        <p:spPr>
          <a:xfrm>
            <a:off x="457200" y="1166400"/>
            <a:ext cx="8229600" cy="5633280"/>
          </a:xfrm>
        </p:spPr>
      </p:pic>
    </p:spTree>
    <p:extLst>
      <p:ext uri="{BB962C8B-B14F-4D97-AF65-F5344CB8AC3E}">
        <p14:creationId xmlns:p14="http://schemas.microsoft.com/office/powerpoint/2010/main" val="30807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Time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4" r="504"/>
          <a:stretch>
            <a:fillRect/>
          </a:stretch>
        </p:blipFill>
        <p:spPr>
          <a:xfrm>
            <a:off x="395536" y="1600200"/>
            <a:ext cx="8352928" cy="4565103"/>
          </a:xfrm>
        </p:spPr>
      </p:pic>
      <p:cxnSp>
        <p:nvCxnSpPr>
          <p:cNvPr id="5" name="Straight Connector 4"/>
          <p:cNvCxnSpPr/>
          <p:nvPr/>
        </p:nvCxnSpPr>
        <p:spPr>
          <a:xfrm>
            <a:off x="1619672" y="1600200"/>
            <a:ext cx="0" cy="4525963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2679234"/>
            <a:ext cx="8460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8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DNSSEC? </a:t>
            </a:r>
            <a:r>
              <a:rPr lang="en-US" sz="2400" dirty="0" smtClean="0"/>
              <a:t>(the ultra-short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DNSSEC adds Digital Signatures to DNS</a:t>
            </a:r>
          </a:p>
          <a:p>
            <a:pPr marL="400050" lvl="1" indent="0">
              <a:buNone/>
            </a:pPr>
            <a:r>
              <a:rPr lang="en-US" dirty="0" smtClean="0"/>
              <a:t>All DNS “data” is signed by the Zone Admin’s private key</a:t>
            </a:r>
          </a:p>
          <a:p>
            <a:pPr marL="400050" lvl="1" indent="0">
              <a:buNone/>
            </a:pPr>
            <a:r>
              <a:rPr lang="en-US" dirty="0" smtClean="0"/>
              <a:t>All DNS “gaps” are signed by the Zone key</a:t>
            </a:r>
          </a:p>
          <a:p>
            <a:pPr marL="400050" lvl="1" indent="0">
              <a:buNone/>
            </a:pPr>
            <a:r>
              <a:rPr lang="en-US" dirty="0" smtClean="0"/>
              <a:t>All DNS responses include the signature over the response data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counter to various forms of DNS cache poisoning attacks, DNS MITM attacks and some other forms of attack on the integrity of the DNS</a:t>
            </a:r>
          </a:p>
          <a:p>
            <a:pPr marL="400050" lvl="1" indent="0">
              <a:buNone/>
            </a:pPr>
            <a:r>
              <a:rPr lang="en-US" sz="2200" dirty="0" smtClean="0"/>
              <a:t>(Other DNS vulnerabilities exist, so DNSSEC is not a panacea!)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½ second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82" b="-2416"/>
          <a:stretch/>
        </p:blipFill>
        <p:spPr>
          <a:xfrm>
            <a:off x="457200" y="1347840"/>
            <a:ext cx="8229600" cy="5132160"/>
          </a:xfrm>
        </p:spPr>
      </p:pic>
    </p:spTree>
    <p:extLst>
      <p:ext uri="{BB962C8B-B14F-4D97-AF65-F5344CB8AC3E}">
        <p14:creationId xmlns:p14="http://schemas.microsoft.com/office/powerpoint/2010/main" val="3554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itself has its </a:t>
            </a:r>
            <a:r>
              <a:rPr lang="en-US" dirty="0" smtClean="0"/>
              <a:t>own </a:t>
            </a:r>
            <a:r>
              <a:rPr lang="en-US" dirty="0" smtClean="0"/>
              <a:t>performance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20% of clients take 2 or more queries for a simple address query</a:t>
            </a:r>
          </a:p>
          <a:p>
            <a:pPr lvl="1"/>
            <a:r>
              <a:rPr lang="en-US" dirty="0" smtClean="0"/>
              <a:t>8% take longer than 500ms to complete the DNS query</a:t>
            </a:r>
            <a:endParaRPr lang="en-US" dirty="0"/>
          </a:p>
          <a:p>
            <a:r>
              <a:rPr lang="en-US" dirty="0" smtClean="0"/>
              <a:t>DNSSEC takes longer</a:t>
            </a:r>
          </a:p>
          <a:p>
            <a:pPr lvl="1"/>
            <a:r>
              <a:rPr lang="en-US" dirty="0" smtClean="0"/>
              <a:t>Additional queries for DS and DNSKEY RRs</a:t>
            </a:r>
          </a:p>
          <a:p>
            <a:pPr lvl="1"/>
            <a:r>
              <a:rPr lang="en-US" dirty="0" smtClean="0"/>
              <a:t>At a minimum that</a:t>
            </a:r>
            <a:r>
              <a:rPr lang="fr-FR" dirty="0" smtClean="0"/>
              <a:t>’</a:t>
            </a:r>
            <a:r>
              <a:rPr lang="en-US" dirty="0" smtClean="0"/>
              <a:t>s 2 DNS query/answer intervals</a:t>
            </a:r>
          </a:p>
          <a:p>
            <a:pPr lvl="2"/>
            <a:r>
              <a:rPr lang="en-US" dirty="0" smtClean="0"/>
              <a:t>Because it appears that most resolvers </a:t>
            </a:r>
            <a:r>
              <a:rPr lang="en-US" dirty="0" err="1" smtClean="0"/>
              <a:t>serialise</a:t>
            </a:r>
            <a:r>
              <a:rPr lang="en-US" dirty="0" smtClean="0"/>
              <a:t> and perform resolution then validation</a:t>
            </a:r>
          </a:p>
          <a:p>
            <a:r>
              <a:rPr lang="en-US" dirty="0" smtClean="0"/>
              <a:t>Badly-Signed DNSSEC takes even longer</a:t>
            </a:r>
          </a:p>
          <a:p>
            <a:pPr lvl="1"/>
            <a:r>
              <a:rPr lang="en-US" dirty="0" smtClean="0"/>
              <a:t>Resolvers try hard to find a good validation path</a:t>
            </a:r>
          </a:p>
          <a:p>
            <a:pPr lvl="1"/>
            <a:r>
              <a:rPr lang="en-US" dirty="0" smtClean="0"/>
              <a:t>And the SERVFAIL response causes clients to try subsequent resolvers in their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7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other 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look at performance </a:t>
            </a:r>
            <a:r>
              <a:rPr lang="en-US" dirty="0"/>
              <a:t>f</a:t>
            </a:r>
            <a:r>
              <a:rPr lang="en-US" dirty="0" smtClean="0"/>
              <a:t>rom the perspective of an Authoritative Name server who serves DNSSEC-signed domain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8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Query count per Domain Name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52" b="-508"/>
          <a:stretch/>
        </p:blipFill>
        <p:spPr>
          <a:xfrm>
            <a:off x="1038240" y="1508575"/>
            <a:ext cx="7063273" cy="4816488"/>
          </a:xfrm>
        </p:spPr>
      </p:pic>
      <p:sp>
        <p:nvSpPr>
          <p:cNvPr id="3" name="Rounded Rectangular Callout 2"/>
          <p:cNvSpPr/>
          <p:nvPr/>
        </p:nvSpPr>
        <p:spPr>
          <a:xfrm>
            <a:off x="3096257" y="1974672"/>
            <a:ext cx="1733547" cy="982694"/>
          </a:xfrm>
          <a:prstGeom prst="wedgeRoundRectCallout">
            <a:avLst>
              <a:gd name="adj1" fmla="val -129924"/>
              <a:gd name="adj2" fmla="val -17688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No DNSSEC (control)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51227" y="3123106"/>
            <a:ext cx="1733547" cy="511021"/>
          </a:xfrm>
          <a:prstGeom prst="wedgeRoundRectCallout">
            <a:avLst>
              <a:gd name="adj1" fmla="val -129924"/>
              <a:gd name="adj2" fmla="val -17688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DNSSEC signed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70400" y="4610487"/>
            <a:ext cx="1733547" cy="757261"/>
          </a:xfrm>
          <a:prstGeom prst="wedgeRoundRectCallout">
            <a:avLst>
              <a:gd name="adj1" fmla="val -129924"/>
              <a:gd name="adj2" fmla="val -17688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DNSSEC signed – badly!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0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the Authoritative Name Server:</a:t>
            </a:r>
          </a:p>
          <a:p>
            <a:pPr marL="0" indent="0">
              <a:buNone/>
            </a:pPr>
            <a:r>
              <a:rPr lang="en-US" dirty="0" smtClean="0"/>
              <a:t>Serving DNSSEC-signed zones = More Queries!</a:t>
            </a:r>
          </a:p>
          <a:p>
            <a:pPr lvl="1"/>
            <a:r>
              <a:rPr lang="en-US" dirty="0" smtClean="0"/>
              <a:t>The Authoritative server will now see additional queries for the DNSKEY and DS RRs for a zone, in addition to the A (and AAAA) queries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984807"/>
                </a:solidFill>
              </a:rPr>
              <a:t>     2,637,091</a:t>
            </a:r>
            <a:r>
              <a:rPr lang="en-US" dirty="0" smtClean="0"/>
              <a:t> launched experiments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984807"/>
                </a:solidFill>
              </a:rPr>
              <a:t>4,222,352</a:t>
            </a:r>
            <a:r>
              <a:rPr lang="en-US" dirty="0" smtClean="0"/>
              <a:t> unsigned name queries</a:t>
            </a:r>
          </a:p>
          <a:p>
            <a:pPr marL="914400" lvl="2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984807"/>
                </a:solidFill>
              </a:rPr>
              <a:t>7,394,794</a:t>
            </a:r>
            <a:r>
              <a:rPr lang="en-US" dirty="0" smtClean="0"/>
              <a:t> signed name queries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984807"/>
                </a:solidFill>
              </a:rPr>
              <a:t>12,213,677</a:t>
            </a:r>
            <a:r>
              <a:rPr lang="en-US" dirty="0" smtClean="0"/>
              <a:t> badly-signed name queries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everybody was doing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For the control name there are 1.6 queries per experiment</a:t>
            </a:r>
          </a:p>
          <a:p>
            <a:pPr marL="0" indent="0">
              <a:buNone/>
            </a:pPr>
            <a:r>
              <a:rPr lang="en-US" sz="1800" dirty="0" smtClean="0"/>
              <a:t>The total profile of queries for the control DNS name was:</a:t>
            </a:r>
          </a:p>
          <a:p>
            <a:pPr marL="914400" lvl="2" indent="0">
              <a:buNone/>
            </a:pPr>
            <a:r>
              <a:rPr lang="en-US" sz="1200" dirty="0" smtClean="0"/>
              <a:t>3.4M A queries</a:t>
            </a:r>
          </a:p>
          <a:p>
            <a:pPr marL="914400" lvl="2" indent="0">
              <a:buNone/>
            </a:pPr>
            <a:r>
              <a:rPr lang="en-US" sz="1200" dirty="0" smtClean="0"/>
              <a:t>0.4M AAAA queries</a:t>
            </a:r>
          </a:p>
          <a:p>
            <a:pPr marL="914400" lvl="2" indent="0">
              <a:buNone/>
            </a:pPr>
            <a:r>
              <a:rPr lang="en-US" sz="1200" dirty="0" smtClean="0"/>
              <a:t>0.4M Other (NS, MX, ANY, SOA, CNAME, TXT, A6) queries</a:t>
            </a:r>
          </a:p>
          <a:p>
            <a:pPr marL="0" indent="0">
              <a:buNone/>
            </a:pPr>
            <a:r>
              <a:rPr lang="en-US" sz="1800" dirty="0" smtClean="0"/>
              <a:t>For the signed name, only 12.6% of clients use DNSSEC-aware resolvers, so the theory (2 additional queries per name) says we will see 4.8M queries</a:t>
            </a:r>
          </a:p>
          <a:p>
            <a:pPr marL="0" indent="0">
              <a:buNone/>
            </a:pPr>
            <a:r>
              <a:rPr lang="en-US" sz="1800" dirty="0" smtClean="0"/>
              <a:t>But we saw 7.4M queries for the signed DNS Name</a:t>
            </a:r>
          </a:p>
          <a:p>
            <a:pPr lvl="1"/>
            <a:r>
              <a:rPr lang="en-US" sz="1400" dirty="0" smtClean="0"/>
              <a:t>If 12.6% of clients’ resolvers using DNSSEC generate an additional </a:t>
            </a:r>
            <a:r>
              <a:rPr lang="en-US" sz="1400" dirty="0"/>
              <a:t>3</a:t>
            </a:r>
            <a:r>
              <a:rPr lang="en-US" sz="1400" dirty="0" smtClean="0"/>
              <a:t>.1M queries for a signed domain name, what if every DNS resolver  was DNSSEC aware?</a:t>
            </a:r>
          </a:p>
          <a:p>
            <a:pPr lvl="1"/>
            <a:r>
              <a:rPr lang="en-US" sz="1400" dirty="0" smtClean="0"/>
              <a:t>That would be 25M queries in the context of our experiment</a:t>
            </a:r>
          </a:p>
          <a:p>
            <a:pPr lvl="1"/>
            <a:endParaRPr lang="en-US" sz="1400" dirty="0" smtClean="0"/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 DNSSEC signed zone would see 6 times the query level of an unsigned zone if every resolver performed DNSSEC validation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11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 err="1" smtClean="0"/>
              <a:t>vs</a:t>
            </a:r>
            <a:r>
              <a:rPr lang="en-US" dirty="0" smtClean="0"/>
              <a:t> Bad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If 12.6% of clients performing some form of DNSSEC validation generate 12.2M queries for a badly-signed name, compared to the no-DNSSEC control level of 4.2M queries, what would be the query load if every resolver performed DNSSEC validation for the same badly signed domain?</a:t>
            </a:r>
          </a:p>
          <a:p>
            <a:pPr marL="685800" lvl="1"/>
            <a:r>
              <a:rPr lang="en-US" sz="2000" dirty="0" smtClean="0"/>
              <a:t>In our case that would be 63M queries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 badly-signed DNSSEC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signed zone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would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see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15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times the query level of an unsigned zone if every resolver performed DNSSEC validation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44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Sizes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about the relative traffic loads at the server?</a:t>
            </a:r>
          </a:p>
          <a:p>
            <a:pPr marL="0" indent="0">
              <a:buNone/>
            </a:pPr>
            <a:r>
              <a:rPr lang="en-US" dirty="0" smtClean="0"/>
              <a:t>In particular, what are the relative changes in the traffic profile for responses from the Authoritative Server?</a:t>
            </a:r>
          </a:p>
        </p:txBody>
      </p:sp>
    </p:spTree>
    <p:extLst>
      <p:ext uri="{BB962C8B-B14F-4D97-AF65-F5344CB8AC3E}">
        <p14:creationId xmlns:p14="http://schemas.microsoft.com/office/powerpoint/2010/main" val="366470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Response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651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Control (no DNSSEC)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Query: 124 octets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Response: 176 octets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DNSSEC-Signed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Query: (A Record) 124 octets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Response: 951 Octets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Query: </a:t>
            </a:r>
            <a:r>
              <a:rPr lang="en-US" sz="1400" dirty="0" smtClean="0"/>
              <a:t>(DNSKEY </a:t>
            </a:r>
            <a:r>
              <a:rPr lang="en-US" sz="1400" dirty="0"/>
              <a:t>Record) </a:t>
            </a:r>
            <a:r>
              <a:rPr lang="en-US" sz="1400" dirty="0" smtClean="0"/>
              <a:t>80 </a:t>
            </a:r>
            <a:r>
              <a:rPr lang="en-US" sz="1400" dirty="0"/>
              <a:t>octets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Response: </a:t>
            </a:r>
            <a:r>
              <a:rPr lang="en-US" sz="1400" dirty="0" smtClean="0"/>
              <a:t>342 </a:t>
            </a:r>
            <a:r>
              <a:rPr lang="en-US" sz="1400" dirty="0"/>
              <a:t>Octets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Query: </a:t>
            </a:r>
            <a:r>
              <a:rPr lang="en-US" sz="1400" dirty="0" smtClean="0"/>
              <a:t>(DS </a:t>
            </a:r>
            <a:r>
              <a:rPr lang="en-US" sz="1400" dirty="0"/>
              <a:t>Record) </a:t>
            </a:r>
            <a:r>
              <a:rPr lang="en-US" sz="1400" dirty="0" smtClean="0"/>
              <a:t>80 </a:t>
            </a:r>
            <a:r>
              <a:rPr lang="en-US" sz="1400" dirty="0"/>
              <a:t>octets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Response: </a:t>
            </a:r>
            <a:r>
              <a:rPr lang="en-US" sz="1400" dirty="0" smtClean="0"/>
              <a:t>341 Octets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	Total: Query: 284 octets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</a:t>
            </a:r>
            <a:r>
              <a:rPr lang="en-US" sz="1400" dirty="0" smtClean="0"/>
              <a:t>Total Response: 1634 octets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 rot="21113228">
            <a:off x="4299446" y="2515282"/>
            <a:ext cx="4582583" cy="2585323"/>
          </a:xfrm>
          <a:prstGeom prst="rect">
            <a:avLst/>
          </a:prstGeom>
          <a:noFill/>
          <a:ln w="3175" cmpd="sng"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These are not constant sizes – the DNS packet sizes of responses relate to the particular name being resolver, the number of keys being used, and the key size</a:t>
            </a:r>
          </a:p>
          <a:p>
            <a:endParaRPr lang="en-US" dirty="0">
              <a:latin typeface="AhnbergHand"/>
              <a:cs typeface="AhnbergHand"/>
            </a:endParaRPr>
          </a:p>
          <a:p>
            <a:r>
              <a:rPr lang="en-US" dirty="0" smtClean="0">
                <a:latin typeface="AhnbergHand"/>
                <a:cs typeface="AhnbergHand"/>
              </a:rPr>
              <a:t>So these numbers are illustrative of what is going on, but particular cases will vary from these numbers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95736" y="2276872"/>
            <a:ext cx="469183" cy="26604"/>
          </a:xfrm>
          <a:custGeom>
            <a:avLst/>
            <a:gdLst>
              <a:gd name="connsiteX0" fmla="*/ 0 w 469183"/>
              <a:gd name="connsiteY0" fmla="*/ 2335 h 26604"/>
              <a:gd name="connsiteX1" fmla="*/ 339753 w 469183"/>
              <a:gd name="connsiteY1" fmla="*/ 2335 h 26604"/>
              <a:gd name="connsiteX2" fmla="*/ 469183 w 469183"/>
              <a:gd name="connsiteY2" fmla="*/ 26604 h 2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183" h="26604">
                <a:moveTo>
                  <a:pt x="0" y="2335"/>
                </a:moveTo>
                <a:cubicBezTo>
                  <a:pt x="130778" y="312"/>
                  <a:pt x="261556" y="-1710"/>
                  <a:pt x="339753" y="2335"/>
                </a:cubicBezTo>
                <a:cubicBezTo>
                  <a:pt x="417950" y="6380"/>
                  <a:pt x="443566" y="16492"/>
                  <a:pt x="469183" y="266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88592" y="5272116"/>
            <a:ext cx="469183" cy="26604"/>
          </a:xfrm>
          <a:custGeom>
            <a:avLst/>
            <a:gdLst>
              <a:gd name="connsiteX0" fmla="*/ 0 w 469183"/>
              <a:gd name="connsiteY0" fmla="*/ 2335 h 26604"/>
              <a:gd name="connsiteX1" fmla="*/ 339753 w 469183"/>
              <a:gd name="connsiteY1" fmla="*/ 2335 h 26604"/>
              <a:gd name="connsiteX2" fmla="*/ 469183 w 469183"/>
              <a:gd name="connsiteY2" fmla="*/ 26604 h 2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183" h="26604">
                <a:moveTo>
                  <a:pt x="0" y="2335"/>
                </a:moveTo>
                <a:cubicBezTo>
                  <a:pt x="130778" y="312"/>
                  <a:pt x="261556" y="-1710"/>
                  <a:pt x="339753" y="2335"/>
                </a:cubicBezTo>
                <a:cubicBezTo>
                  <a:pt x="417950" y="6380"/>
                  <a:pt x="443566" y="16492"/>
                  <a:pt x="469183" y="266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88822" y="5403379"/>
            <a:ext cx="1912290" cy="333670"/>
          </a:xfrm>
          <a:custGeom>
            <a:avLst/>
            <a:gdLst>
              <a:gd name="connsiteX0" fmla="*/ 1842060 w 1912290"/>
              <a:gd name="connsiteY0" fmla="*/ 16686 h 333670"/>
              <a:gd name="connsiteX1" fmla="*/ 1704541 w 1912290"/>
              <a:gd name="connsiteY1" fmla="*/ 332182 h 333670"/>
              <a:gd name="connsiteX2" fmla="*/ 94760 w 1912290"/>
              <a:gd name="connsiteY2" fmla="*/ 129941 h 333670"/>
              <a:gd name="connsiteX3" fmla="*/ 232279 w 1912290"/>
              <a:gd name="connsiteY3" fmla="*/ 507 h 333670"/>
              <a:gd name="connsiteX4" fmla="*/ 5778 w 1912290"/>
              <a:gd name="connsiteY4" fmla="*/ 89493 h 333670"/>
              <a:gd name="connsiteX5" fmla="*/ 62403 w 1912290"/>
              <a:gd name="connsiteY5" fmla="*/ 202748 h 3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290" h="333670">
                <a:moveTo>
                  <a:pt x="1842060" y="16686"/>
                </a:moveTo>
                <a:cubicBezTo>
                  <a:pt x="1918909" y="164996"/>
                  <a:pt x="1995758" y="313306"/>
                  <a:pt x="1704541" y="332182"/>
                </a:cubicBezTo>
                <a:cubicBezTo>
                  <a:pt x="1413324" y="351058"/>
                  <a:pt x="340137" y="185220"/>
                  <a:pt x="94760" y="129941"/>
                </a:cubicBezTo>
                <a:cubicBezTo>
                  <a:pt x="-150617" y="74662"/>
                  <a:pt x="247109" y="7248"/>
                  <a:pt x="232279" y="507"/>
                </a:cubicBezTo>
                <a:cubicBezTo>
                  <a:pt x="217449" y="-6234"/>
                  <a:pt x="34091" y="55786"/>
                  <a:pt x="5778" y="89493"/>
                </a:cubicBezTo>
                <a:cubicBezTo>
                  <a:pt x="-22535" y="123200"/>
                  <a:pt x="62403" y="202748"/>
                  <a:pt x="62403" y="2027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49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– Response Traffic Volume</a:t>
            </a:r>
            <a:endParaRPr lang="en-US" dirty="0"/>
          </a:p>
        </p:txBody>
      </p:sp>
      <p:pic>
        <p:nvPicPr>
          <p:cNvPr id="4" name="Content Placeholder 3" descr="Screen Shot 2013-07-15 at 11.04.4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1" b="-1875"/>
          <a:stretch/>
        </p:blipFill>
        <p:spPr>
          <a:xfrm>
            <a:off x="457200" y="1312333"/>
            <a:ext cx="8229600" cy="5154083"/>
          </a:xfrm>
        </p:spPr>
      </p:pic>
      <p:cxnSp>
        <p:nvCxnSpPr>
          <p:cNvPr id="5" name="Straight Connector 4"/>
          <p:cNvCxnSpPr/>
          <p:nvPr/>
        </p:nvCxnSpPr>
        <p:spPr>
          <a:xfrm>
            <a:off x="1259632" y="5733256"/>
            <a:ext cx="684076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9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et’s look at </a:t>
            </a:r>
            <a:r>
              <a:rPr lang="en-US" u="sng" dirty="0" smtClean="0"/>
              <a:t>USING</a:t>
            </a:r>
            <a:r>
              <a:rPr lang="en-US" dirty="0" smtClean="0"/>
              <a:t> DNSSEC…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6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Traffic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validly-signed domain name appears to generate 5x the traffic volume in responses as compared to the unsigned domain name</a:t>
            </a:r>
          </a:p>
          <a:p>
            <a:endParaRPr lang="en-US" dirty="0" smtClean="0"/>
          </a:p>
          <a:p>
            <a:r>
              <a:rPr lang="en-US" dirty="0" smtClean="0"/>
              <a:t>The badly-signed domain name appears to generate  7.5x the traffic volume in responses</a:t>
            </a:r>
          </a:p>
          <a:p>
            <a:endParaRPr lang="en-US" dirty="0" smtClean="0"/>
          </a:p>
          <a:p>
            <a:r>
              <a:rPr lang="en-US" dirty="0" smtClean="0"/>
              <a:t>What’s contributing to this?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Setting the DNSSEC OK bit in a query to the signed zone raises the response size from 176 to 951 </a:t>
            </a:r>
            <a:r>
              <a:rPr lang="en-US" dirty="0" smtClean="0"/>
              <a:t>octets (80% of clients do this)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Performing DNSSEC signature validation adds a minimum of a further 683 octets in DS and DNSKEY </a:t>
            </a:r>
            <a:r>
              <a:rPr lang="en-US" dirty="0" smtClean="0"/>
              <a:t>responses (12% of clients do this)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76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everybody was doing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If 12.6% of clients performing some form of DNSSEC validation </a:t>
            </a:r>
            <a:r>
              <a:rPr lang="en-US" dirty="0" smtClean="0"/>
              <a:t>for a signed zone generate around 5 times the traffic as compared to an unsigned zone, then what if </a:t>
            </a:r>
            <a:r>
              <a:rPr lang="en-US" u="sng" dirty="0" smtClean="0"/>
              <a:t>every resolver </a:t>
            </a:r>
            <a:r>
              <a:rPr lang="en-US" dirty="0" smtClean="0"/>
              <a:t>performed DNSSEC validation?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 authoritative server for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DNSSEC signed zone would’ve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seen 13 times the traffic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level of an unsigned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zone if every resolver performed DNSSEC validation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 badly-signed DNSSEC zone would seen 31 times the traffic level of an unsigned zone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9311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DNSSEC means more Server capacity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probably a good idea to plan the serve the worst case: a badly signed zone</a:t>
            </a:r>
          </a:p>
          <a:p>
            <a:endParaRPr lang="en-US" dirty="0" smtClean="0"/>
          </a:p>
          <a:p>
            <a:r>
              <a:rPr lang="en-US" dirty="0" smtClean="0"/>
              <a:t>In which case you may want to consider provisioning the authoritative name servers with processing capacity to handle </a:t>
            </a:r>
            <a:r>
              <a:rPr lang="en-US" u="sng" dirty="0" smtClean="0"/>
              <a:t>15x the query load, and 30x the generated traffic load </a:t>
            </a:r>
            <a:r>
              <a:rPr lang="en-US" dirty="0" smtClean="0"/>
              <a:t>that you would need to serve an unsigned zone</a:t>
            </a:r>
          </a:p>
        </p:txBody>
      </p:sp>
    </p:spTree>
    <p:extLst>
      <p:ext uri="{BB962C8B-B14F-4D97-AF65-F5344CB8AC3E}">
        <p14:creationId xmlns:p14="http://schemas.microsoft.com/office/powerpoint/2010/main" val="310057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could be </a:t>
            </a:r>
            <a:r>
              <a:rPr lang="en-US" dirty="0" smtClean="0"/>
              <a:t>a lot better…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“Real” performance of DNSSEC could be a lot better than what we have observed here</a:t>
            </a:r>
          </a:p>
          <a:p>
            <a:endParaRPr lang="en-US" dirty="0" smtClean="0"/>
          </a:p>
          <a:p>
            <a:r>
              <a:rPr lang="en-US" dirty="0" smtClean="0"/>
              <a:t>We have deliberately negated any form of resolver caching</a:t>
            </a:r>
          </a:p>
          <a:p>
            <a:pPr lvl="1"/>
            <a:r>
              <a:rPr lang="en-US" dirty="0" smtClean="0"/>
              <a:t>Every client receives a “unique” signed URL, and therefore every DNS resolver has to to perform A, DS and DNSKEY fetches for the unique label</a:t>
            </a:r>
          </a:p>
          <a:p>
            <a:pPr lvl="1"/>
            <a:r>
              <a:rPr lang="en-US" dirty="0" smtClean="0"/>
              <a:t>The Ad placement technique constantly searches for “fresh eyeballs”, so caching is not as efficient as it could be</a:t>
            </a:r>
          </a:p>
          <a:p>
            <a:pPr lvl="1"/>
            <a:r>
              <a:rPr lang="en-US" dirty="0" smtClean="0"/>
              <a:t>Conventional DNS caching would dramatically change this picture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ur 16 day experiment generated 12,748,834 queries</a:t>
            </a:r>
          </a:p>
          <a:p>
            <a:pPr lvl="2"/>
            <a:r>
              <a:rPr lang="en-US" dirty="0" smtClean="0"/>
              <a:t>A 7 day TTL would cut this to a (roughly estimated)  2</a:t>
            </a:r>
            <a:r>
              <a:rPr lang="en-US" dirty="0"/>
              <a:t>M</a:t>
            </a:r>
            <a:r>
              <a:rPr lang="en-US" dirty="0" smtClean="0"/>
              <a:t> queries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12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could be </a:t>
            </a:r>
            <a:r>
              <a:rPr lang="en-US" dirty="0" smtClean="0"/>
              <a:t>(far) worse…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 invalid DNSSEC case we deliberately limited the impact of invalidity on the server</a:t>
            </a:r>
          </a:p>
          <a:p>
            <a:pPr lvl="1"/>
            <a:r>
              <a:rPr lang="en-US" dirty="0" smtClean="0"/>
              <a:t>DNSSEC invalidity is not handled consistently by resolvers</a:t>
            </a:r>
            <a:endParaRPr lang="en-US" dirty="0"/>
          </a:p>
          <a:p>
            <a:pPr lvl="1"/>
            <a:r>
              <a:rPr lang="en-US" u="sng" dirty="0" smtClean="0"/>
              <a:t>Some</a:t>
            </a:r>
            <a:r>
              <a:rPr lang="en-US" dirty="0" smtClean="0"/>
              <a:t> resolvers will perform an exhaustive check of all possible NS validation paths in the event of DNSSEC validation </a:t>
            </a:r>
            <a:r>
              <a:rPr lang="en-US" dirty="0" smtClean="0"/>
              <a:t>failure</a:t>
            </a:r>
            <a:endParaRPr lang="en-US" sz="1400" dirty="0"/>
          </a:p>
          <a:p>
            <a:pPr lvl="1"/>
            <a:r>
              <a:rPr lang="en-US" dirty="0" smtClean="0"/>
              <a:t>In this experiment we used a single NS record for the invalidly signed domains</a:t>
            </a:r>
          </a:p>
          <a:p>
            <a:pPr lvl="1"/>
            <a:r>
              <a:rPr lang="en-US" dirty="0" smtClean="0"/>
              <a:t>If we had chosen to use multiple </a:t>
            </a:r>
            <a:r>
              <a:rPr lang="en-US" dirty="0" err="1" smtClean="0"/>
              <a:t>nameservers</a:t>
            </a:r>
            <a:r>
              <a:rPr lang="en-US" dirty="0" smtClean="0"/>
              <a:t>, or used a deeper-signed label path, or both, on the invalid label, then the query load would’ve been (a lot?) higher</a:t>
            </a:r>
          </a:p>
          <a:p>
            <a:r>
              <a:rPr lang="en-US" dirty="0" smtClean="0"/>
              <a:t>Resolver caching of invalidly signed data is also unclear – so a break in the DNSSEC validation material may also change the caching </a:t>
            </a:r>
            <a:r>
              <a:rPr lang="en-US" dirty="0" err="1" smtClean="0"/>
              <a:t>behaviour</a:t>
            </a:r>
            <a:r>
              <a:rPr lang="en-US" dirty="0" smtClean="0"/>
              <a:t> of resolvers, and increase load at the server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297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DNSSEC generates very large responses from very small queries</a:t>
            </a:r>
          </a:p>
          <a:p>
            <a:pPr lvl="1"/>
            <a:r>
              <a:rPr lang="en-US" dirty="0" smtClean="0"/>
              <a:t>Which makes it a highly effective DDOS amplifier</a:t>
            </a:r>
          </a:p>
          <a:p>
            <a:pPr lvl="1"/>
            <a:r>
              <a:rPr lang="en-US" dirty="0" smtClean="0"/>
              <a:t>Is relying on BCP38 going to work?</a:t>
            </a:r>
          </a:p>
          <a:p>
            <a:pPr lvl="1"/>
            <a:r>
              <a:rPr lang="en-US" dirty="0" smtClean="0"/>
              <a:t>Do we need to think about DNS over TCP again?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many resolvers/firewalls/other middleware stuff support using TCP for DNS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What’s </a:t>
            </a:r>
            <a:r>
              <a:rPr lang="en-US" dirty="0"/>
              <a:t>the impact on the authoritative server load and caching recursive resolver load when moving from UDP to TCP?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40" y="1600200"/>
            <a:ext cx="64643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651223" y="2148376"/>
            <a:ext cx="1470372" cy="2391957"/>
          </a:xfrm>
          <a:custGeom>
            <a:avLst/>
            <a:gdLst>
              <a:gd name="connsiteX0" fmla="*/ 0 w 1470372"/>
              <a:gd name="connsiteY0" fmla="*/ 624457 h 2391957"/>
              <a:gd name="connsiteX1" fmla="*/ 560917 w 1470372"/>
              <a:gd name="connsiteY1" fmla="*/ 127041 h 2391957"/>
              <a:gd name="connsiteX2" fmla="*/ 1460500 w 1470372"/>
              <a:gd name="connsiteY2" fmla="*/ 391624 h 2391957"/>
              <a:gd name="connsiteX3" fmla="*/ 994834 w 1470372"/>
              <a:gd name="connsiteY3" fmla="*/ 941957 h 2391957"/>
              <a:gd name="connsiteX4" fmla="*/ 285750 w 1470372"/>
              <a:gd name="connsiteY4" fmla="*/ 1576957 h 2391957"/>
              <a:gd name="connsiteX5" fmla="*/ 179917 w 1470372"/>
              <a:gd name="connsiteY5" fmla="*/ 2381291 h 2391957"/>
              <a:gd name="connsiteX6" fmla="*/ 169334 w 1470372"/>
              <a:gd name="connsiteY6" fmla="*/ 1820374 h 2391957"/>
              <a:gd name="connsiteX7" fmla="*/ 613834 w 1470372"/>
              <a:gd name="connsiteY7" fmla="*/ 1238291 h 2391957"/>
              <a:gd name="connsiteX8" fmla="*/ 1270000 w 1470372"/>
              <a:gd name="connsiteY8" fmla="*/ 550374 h 2391957"/>
              <a:gd name="connsiteX9" fmla="*/ 740834 w 1470372"/>
              <a:gd name="connsiteY9" fmla="*/ 41 h 2391957"/>
              <a:gd name="connsiteX10" fmla="*/ 95250 w 1470372"/>
              <a:gd name="connsiteY10" fmla="*/ 518624 h 2391957"/>
              <a:gd name="connsiteX11" fmla="*/ 486834 w 1470372"/>
              <a:gd name="connsiteY11" fmla="*/ 105874 h 2391957"/>
              <a:gd name="connsiteX12" fmla="*/ 1090084 w 1470372"/>
              <a:gd name="connsiteY12" fmla="*/ 148207 h 2391957"/>
              <a:gd name="connsiteX13" fmla="*/ 1375834 w 1470372"/>
              <a:gd name="connsiteY13" fmla="*/ 486874 h 2391957"/>
              <a:gd name="connsiteX14" fmla="*/ 910167 w 1470372"/>
              <a:gd name="connsiteY14" fmla="*/ 1111291 h 2391957"/>
              <a:gd name="connsiteX15" fmla="*/ 105834 w 1470372"/>
              <a:gd name="connsiteY15" fmla="*/ 1651041 h 2391957"/>
              <a:gd name="connsiteX16" fmla="*/ 190500 w 1470372"/>
              <a:gd name="connsiteY16" fmla="*/ 2391874 h 2391957"/>
              <a:gd name="connsiteX17" fmla="*/ 179917 w 1470372"/>
              <a:gd name="connsiteY17" fmla="*/ 1693374 h 2391957"/>
              <a:gd name="connsiteX18" fmla="*/ 1153584 w 1470372"/>
              <a:gd name="connsiteY18" fmla="*/ 814957 h 2391957"/>
              <a:gd name="connsiteX19" fmla="*/ 1227667 w 1470372"/>
              <a:gd name="connsiteY19" fmla="*/ 296374 h 2391957"/>
              <a:gd name="connsiteX20" fmla="*/ 508000 w 1470372"/>
              <a:gd name="connsiteY20" fmla="*/ 31791 h 2391957"/>
              <a:gd name="connsiteX21" fmla="*/ 52917 w 1470372"/>
              <a:gd name="connsiteY21" fmla="*/ 550374 h 239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0372" h="2391957">
                <a:moveTo>
                  <a:pt x="0" y="624457"/>
                </a:moveTo>
                <a:cubicBezTo>
                  <a:pt x="158750" y="395151"/>
                  <a:pt x="317500" y="165846"/>
                  <a:pt x="560917" y="127041"/>
                </a:cubicBezTo>
                <a:cubicBezTo>
                  <a:pt x="804334" y="88236"/>
                  <a:pt x="1388181" y="255805"/>
                  <a:pt x="1460500" y="391624"/>
                </a:cubicBezTo>
                <a:cubicBezTo>
                  <a:pt x="1532819" y="527443"/>
                  <a:pt x="1190626" y="744402"/>
                  <a:pt x="994834" y="941957"/>
                </a:cubicBezTo>
                <a:cubicBezTo>
                  <a:pt x="799042" y="1139513"/>
                  <a:pt x="421569" y="1337068"/>
                  <a:pt x="285750" y="1576957"/>
                </a:cubicBezTo>
                <a:cubicBezTo>
                  <a:pt x="149931" y="1816846"/>
                  <a:pt x="199320" y="2340722"/>
                  <a:pt x="179917" y="2381291"/>
                </a:cubicBezTo>
                <a:cubicBezTo>
                  <a:pt x="160514" y="2421860"/>
                  <a:pt x="97014" y="2010874"/>
                  <a:pt x="169334" y="1820374"/>
                </a:cubicBezTo>
                <a:cubicBezTo>
                  <a:pt x="241654" y="1629874"/>
                  <a:pt x="430390" y="1449958"/>
                  <a:pt x="613834" y="1238291"/>
                </a:cubicBezTo>
                <a:cubicBezTo>
                  <a:pt x="797278" y="1026624"/>
                  <a:pt x="1248833" y="756749"/>
                  <a:pt x="1270000" y="550374"/>
                </a:cubicBezTo>
                <a:cubicBezTo>
                  <a:pt x="1291167" y="343999"/>
                  <a:pt x="936626" y="5333"/>
                  <a:pt x="740834" y="41"/>
                </a:cubicBezTo>
                <a:cubicBezTo>
                  <a:pt x="545042" y="-5251"/>
                  <a:pt x="137583" y="500985"/>
                  <a:pt x="95250" y="518624"/>
                </a:cubicBezTo>
                <a:cubicBezTo>
                  <a:pt x="52917" y="536263"/>
                  <a:pt x="321028" y="167610"/>
                  <a:pt x="486834" y="105874"/>
                </a:cubicBezTo>
                <a:cubicBezTo>
                  <a:pt x="652640" y="44138"/>
                  <a:pt x="941917" y="84707"/>
                  <a:pt x="1090084" y="148207"/>
                </a:cubicBezTo>
                <a:cubicBezTo>
                  <a:pt x="1238251" y="211707"/>
                  <a:pt x="1405820" y="326360"/>
                  <a:pt x="1375834" y="486874"/>
                </a:cubicBezTo>
                <a:cubicBezTo>
                  <a:pt x="1345848" y="647388"/>
                  <a:pt x="1121834" y="917263"/>
                  <a:pt x="910167" y="1111291"/>
                </a:cubicBezTo>
                <a:cubicBezTo>
                  <a:pt x="698500" y="1305319"/>
                  <a:pt x="225779" y="1437611"/>
                  <a:pt x="105834" y="1651041"/>
                </a:cubicBezTo>
                <a:cubicBezTo>
                  <a:pt x="-14111" y="1864472"/>
                  <a:pt x="178153" y="2384819"/>
                  <a:pt x="190500" y="2391874"/>
                </a:cubicBezTo>
                <a:cubicBezTo>
                  <a:pt x="202847" y="2398929"/>
                  <a:pt x="19403" y="1956193"/>
                  <a:pt x="179917" y="1693374"/>
                </a:cubicBezTo>
                <a:cubicBezTo>
                  <a:pt x="340431" y="1430555"/>
                  <a:pt x="978959" y="1047790"/>
                  <a:pt x="1153584" y="814957"/>
                </a:cubicBezTo>
                <a:cubicBezTo>
                  <a:pt x="1328209" y="582124"/>
                  <a:pt x="1335264" y="426902"/>
                  <a:pt x="1227667" y="296374"/>
                </a:cubicBezTo>
                <a:cubicBezTo>
                  <a:pt x="1120070" y="165846"/>
                  <a:pt x="703792" y="-10542"/>
                  <a:pt x="508000" y="31791"/>
                </a:cubicBezTo>
                <a:cubicBezTo>
                  <a:pt x="312208" y="74124"/>
                  <a:pt x="52917" y="550374"/>
                  <a:pt x="52917" y="550374"/>
                </a:cubicBezTo>
              </a:path>
            </a:pathLst>
          </a:cu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38747" y="5005759"/>
            <a:ext cx="205501" cy="189007"/>
          </a:xfrm>
          <a:custGeom>
            <a:avLst/>
            <a:gdLst>
              <a:gd name="connsiteX0" fmla="*/ 107726 w 205501"/>
              <a:gd name="connsiteY0" fmla="*/ 158 h 189007"/>
              <a:gd name="connsiteX1" fmla="*/ 1893 w 205501"/>
              <a:gd name="connsiteY1" fmla="*/ 180074 h 189007"/>
              <a:gd name="connsiteX2" fmla="*/ 202976 w 205501"/>
              <a:gd name="connsiteY2" fmla="*/ 148324 h 189007"/>
              <a:gd name="connsiteX3" fmla="*/ 107726 w 205501"/>
              <a:gd name="connsiteY3" fmla="*/ 158 h 1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501" h="189007">
                <a:moveTo>
                  <a:pt x="107726" y="158"/>
                </a:moveTo>
                <a:cubicBezTo>
                  <a:pt x="74212" y="5450"/>
                  <a:pt x="-13982" y="155380"/>
                  <a:pt x="1893" y="180074"/>
                </a:cubicBezTo>
                <a:cubicBezTo>
                  <a:pt x="17768" y="204768"/>
                  <a:pt x="185337" y="173018"/>
                  <a:pt x="202976" y="148324"/>
                </a:cubicBezTo>
                <a:cubicBezTo>
                  <a:pt x="220615" y="123630"/>
                  <a:pt x="141240" y="-5134"/>
                  <a:pt x="107726" y="158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15353" y="4980288"/>
            <a:ext cx="239921" cy="290963"/>
          </a:xfrm>
          <a:custGeom>
            <a:avLst/>
            <a:gdLst>
              <a:gd name="connsiteX0" fmla="*/ 141704 w 239921"/>
              <a:gd name="connsiteY0" fmla="*/ 89129 h 290963"/>
              <a:gd name="connsiteX1" fmla="*/ 4120 w 239921"/>
              <a:gd name="connsiteY1" fmla="*/ 163212 h 290963"/>
              <a:gd name="connsiteX2" fmla="*/ 162870 w 239921"/>
              <a:gd name="connsiteY2" fmla="*/ 290212 h 290963"/>
              <a:gd name="connsiteX3" fmla="*/ 236954 w 239921"/>
              <a:gd name="connsiteY3" fmla="*/ 99712 h 290963"/>
              <a:gd name="connsiteX4" fmla="*/ 67620 w 239921"/>
              <a:gd name="connsiteY4" fmla="*/ 4462 h 290963"/>
              <a:gd name="connsiteX5" fmla="*/ 4120 w 239921"/>
              <a:gd name="connsiteY5" fmla="*/ 237295 h 290963"/>
              <a:gd name="connsiteX6" fmla="*/ 141704 w 239921"/>
              <a:gd name="connsiteY6" fmla="*/ 89129 h 2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21" h="290963">
                <a:moveTo>
                  <a:pt x="141704" y="89129"/>
                </a:moveTo>
                <a:cubicBezTo>
                  <a:pt x="141704" y="76782"/>
                  <a:pt x="592" y="129698"/>
                  <a:pt x="4120" y="163212"/>
                </a:cubicBezTo>
                <a:cubicBezTo>
                  <a:pt x="7648" y="196726"/>
                  <a:pt x="124065" y="300795"/>
                  <a:pt x="162870" y="290212"/>
                </a:cubicBezTo>
                <a:cubicBezTo>
                  <a:pt x="201675" y="279629"/>
                  <a:pt x="252829" y="147337"/>
                  <a:pt x="236954" y="99712"/>
                </a:cubicBezTo>
                <a:cubicBezTo>
                  <a:pt x="221079" y="52087"/>
                  <a:pt x="106425" y="-18468"/>
                  <a:pt x="67620" y="4462"/>
                </a:cubicBezTo>
                <a:cubicBezTo>
                  <a:pt x="28815" y="27392"/>
                  <a:pt x="-13519" y="219656"/>
                  <a:pt x="4120" y="237295"/>
                </a:cubicBezTo>
                <a:cubicBezTo>
                  <a:pt x="21759" y="254934"/>
                  <a:pt x="141704" y="101476"/>
                  <a:pt x="141704" y="89129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proportion of the Internet’s users will perform DNSSEC validation if they are presented with a signed domain?</a:t>
            </a:r>
          </a:p>
          <a:p>
            <a:endParaRPr lang="en-US" dirty="0"/>
          </a:p>
          <a:p>
            <a:r>
              <a:rPr lang="en-US" dirty="0" smtClean="0"/>
              <a:t>Where are these DNSSEC-validating users?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performance overhead of serving signed names?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29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Each user is presented with three URLs to load: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8000"/>
                </a:solidFill>
              </a:rPr>
              <a:t>the good (DNSSEC signed)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the bad (invalid DNSSEC signature)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the control (no DNSSEC at all)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use an online ad system to deliver the test to a large pseudo-random set of clients</a:t>
            </a:r>
          </a:p>
        </p:txBody>
      </p:sp>
    </p:spTree>
    <p:extLst>
      <p:ext uri="{BB962C8B-B14F-4D97-AF65-F5344CB8AC3E}">
        <p14:creationId xmlns:p14="http://schemas.microsoft.com/office/powerpoint/2010/main" val="21235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DNS Resolvers </a:t>
            </a:r>
            <a:r>
              <a:rPr lang="en-US" baseline="0" dirty="0" smtClean="0"/>
              <a:t>is “tricky”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8" b="156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7504" y="5733256"/>
            <a:ext cx="585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hnbergHand"/>
              </a:rPr>
              <a:t>A small sample of what appears to happen in DNS resolution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99792" y="6079941"/>
            <a:ext cx="803489" cy="45293"/>
          </a:xfrm>
          <a:custGeom>
            <a:avLst/>
            <a:gdLst>
              <a:gd name="connsiteX0" fmla="*/ 0 w 803489"/>
              <a:gd name="connsiteY0" fmla="*/ 34560 h 45293"/>
              <a:gd name="connsiteX1" fmla="*/ 276469 w 803489"/>
              <a:gd name="connsiteY1" fmla="*/ 43200 h 45293"/>
              <a:gd name="connsiteX2" fmla="*/ 647975 w 803489"/>
              <a:gd name="connsiteY2" fmla="*/ 0 h 45293"/>
              <a:gd name="connsiteX3" fmla="*/ 803489 w 803489"/>
              <a:gd name="connsiteY3" fmla="*/ 43200 h 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489" h="45293">
                <a:moveTo>
                  <a:pt x="0" y="34560"/>
                </a:moveTo>
                <a:cubicBezTo>
                  <a:pt x="84236" y="41760"/>
                  <a:pt x="168473" y="48960"/>
                  <a:pt x="276469" y="43200"/>
                </a:cubicBezTo>
                <a:cubicBezTo>
                  <a:pt x="384465" y="37440"/>
                  <a:pt x="560138" y="0"/>
                  <a:pt x="647975" y="0"/>
                </a:cubicBezTo>
                <a:cubicBezTo>
                  <a:pt x="735812" y="0"/>
                  <a:pt x="769650" y="21600"/>
                  <a:pt x="803489" y="43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DNS Resolvers </a:t>
            </a:r>
            <a:r>
              <a:rPr lang="en-US" baseline="0" dirty="0" smtClean="0"/>
              <a:t>is “tricky”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79912" y="1196752"/>
            <a:ext cx="458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cs typeface="AhnbergHand"/>
              </a:rPr>
              <a:t>The best model we can use for DNS resolution</a:t>
            </a:r>
            <a:endParaRPr lang="en-US" dirty="0">
              <a:solidFill>
                <a:srgbClr val="E46C0A"/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19061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means…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That it is hard to talk about “</a:t>
            </a:r>
            <a:r>
              <a:rPr lang="en-US" dirty="0" smtClean="0">
                <a:solidFill>
                  <a:srgbClr val="E46C0A"/>
                </a:solidFill>
              </a:rPr>
              <a:t>all resolvers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We don</a:t>
            </a:r>
            <a:r>
              <a:rPr lang="fr-FR" dirty="0" smtClean="0"/>
              <a:t>’</a:t>
            </a:r>
            <a:r>
              <a:rPr lang="en-US" dirty="0" smtClean="0"/>
              <a:t>t know the ratio of the number of resolvers we cannot see compared to the resolvers we can see from the perspective of an authoritative name server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it’s easier to talk about end clients, and whether these </a:t>
            </a:r>
            <a:r>
              <a:rPr lang="en-US" dirty="0" smtClean="0">
                <a:solidFill>
                  <a:srgbClr val="E46C0A"/>
                </a:solidFill>
              </a:rPr>
              <a:t>end clients use / don’t use a DNS resolution service that performs DNSSEC validation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2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600200"/>
            <a:ext cx="895392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Reported</a:t>
            </a:r>
            <a:r>
              <a:rPr lang="en-US" dirty="0"/>
              <a:t>: 2,498,497 experiments that ran to “completion”</a:t>
            </a:r>
          </a:p>
          <a:p>
            <a:pPr marL="190500" indent="0">
              <a:buNone/>
            </a:pPr>
            <a:r>
              <a:rPr lang="en-US" dirty="0" smtClean="0"/>
              <a:t>Web + DNS query log results for clients:</a:t>
            </a:r>
            <a:endParaRPr lang="en-US" dirty="0"/>
          </a:p>
          <a:p>
            <a:pPr lvl="1"/>
            <a:r>
              <a:rPr lang="en-US" dirty="0" smtClean="0"/>
              <a:t>Performed DNSSEC signature validation: </a:t>
            </a:r>
            <a:r>
              <a:rPr lang="en-US" b="1" dirty="0" smtClean="0">
                <a:solidFill>
                  <a:srgbClr val="984807"/>
                </a:solidFill>
              </a:rPr>
              <a:t>8.3%</a:t>
            </a:r>
          </a:p>
          <a:p>
            <a:pPr lvl="1"/>
            <a:r>
              <a:rPr lang="en-US" dirty="0" smtClean="0"/>
              <a:t>Fetched DNSSEC RRs but then retrieved the object anyway: </a:t>
            </a:r>
            <a:r>
              <a:rPr lang="en-US" b="1" dirty="0" smtClean="0">
                <a:solidFill>
                  <a:srgbClr val="984807"/>
                </a:solidFill>
              </a:rPr>
              <a:t>4.3%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DNSSEC; only fetched A RRs: </a:t>
            </a:r>
            <a:r>
              <a:rPr lang="en-US" b="1" dirty="0" smtClean="0">
                <a:solidFill>
                  <a:srgbClr val="984807"/>
                </a:solidFill>
              </a:rPr>
              <a:t>87.4%</a:t>
            </a:r>
          </a:p>
        </p:txBody>
      </p:sp>
    </p:spTree>
    <p:extLst>
      <p:ext uri="{BB962C8B-B14F-4D97-AF65-F5344CB8AC3E}">
        <p14:creationId xmlns:p14="http://schemas.microsoft.com/office/powerpoint/2010/main" val="4169335842"/>
      </p:ext>
    </p:extLst>
  </p:cSld>
  <p:clrMapOvr>
    <a:masterClrMapping/>
  </p:clrMapOvr>
</p:sld>
</file>

<file path=ppt/theme/theme1.xml><?xml version="1.0" encoding="utf-8"?>
<a:theme xmlns:a="http://schemas.openxmlformats.org/drawingml/2006/main" name="APNIC 36 PPT templat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36 PPT template.pot</Template>
  <TotalTime>1537</TotalTime>
  <Words>1787</Words>
  <Application>Microsoft Macintosh PowerPoint</Application>
  <PresentationFormat>On-screen Show (4:3)</PresentationFormat>
  <Paragraphs>326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APNIC 36 PPT template</vt:lpstr>
      <vt:lpstr>The User Side of DNSSEC</vt:lpstr>
      <vt:lpstr>What is DNSSEC? (the ultra-short version)</vt:lpstr>
      <vt:lpstr>Let’s look at USING DNSSEC…</vt:lpstr>
      <vt:lpstr>Our Questions…</vt:lpstr>
      <vt:lpstr>The Experiment</vt:lpstr>
      <vt:lpstr>Understanding DNS Resolvers is “tricky”</vt:lpstr>
      <vt:lpstr>Understanding DNS Resolvers is “tricky”</vt:lpstr>
      <vt:lpstr>This means…</vt:lpstr>
      <vt:lpstr>The Results</vt:lpstr>
      <vt:lpstr>Who uses DNSSEC? – The Top 20</vt:lpstr>
      <vt:lpstr>Who uses DNSSEC? – The Top 20</vt:lpstr>
      <vt:lpstr>The Mapped view of DNSSEC Use</vt:lpstr>
      <vt:lpstr>Is Google’s P-DNS a Factor?</vt:lpstr>
      <vt:lpstr>Is Google’s P-DNS a Factor?</vt:lpstr>
      <vt:lpstr>DNSSEC by Networks – the Top 25</vt:lpstr>
      <vt:lpstr>DNSSEC by Networks – the Top 25</vt:lpstr>
      <vt:lpstr>DNS Performance</vt:lpstr>
      <vt:lpstr>DNS Query Time</vt:lpstr>
      <vt:lpstr>Cumulative Time Distribution</vt:lpstr>
      <vt:lpstr>The first ½ second</vt:lpstr>
      <vt:lpstr>What can we say?</vt:lpstr>
      <vt:lpstr>At the other end…</vt:lpstr>
      <vt:lpstr>DNS Query count per Domain Name</vt:lpstr>
      <vt:lpstr>DNSSEC Performance</vt:lpstr>
      <vt:lpstr>What if everybody was doing it?</vt:lpstr>
      <vt:lpstr>Good vs Bad for Everyone</vt:lpstr>
      <vt:lpstr>Response Sizes</vt:lpstr>
      <vt:lpstr>DNS Response Sizes</vt:lpstr>
      <vt:lpstr>Measurement – Response Traffic Volume</vt:lpstr>
      <vt:lpstr>Interpreting Traffic Data</vt:lpstr>
      <vt:lpstr>What if everybody was doing it?</vt:lpstr>
      <vt:lpstr>DNSSEC means more Server capacity needed</vt:lpstr>
      <vt:lpstr>It could be a lot better…</vt:lpstr>
      <vt:lpstr>And it could be (far) worse…</vt:lpstr>
      <vt:lpstr>Something to think about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56</cp:revision>
  <dcterms:created xsi:type="dcterms:W3CDTF">2011-12-06T02:23:30Z</dcterms:created>
  <dcterms:modified xsi:type="dcterms:W3CDTF">2013-08-21T21:30:21Z</dcterms:modified>
</cp:coreProperties>
</file>