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sldIdLst>
    <p:sldId id="256" r:id="rId2"/>
    <p:sldId id="344" r:id="rId3"/>
    <p:sldId id="280" r:id="rId4"/>
    <p:sldId id="349" r:id="rId5"/>
    <p:sldId id="350" r:id="rId6"/>
    <p:sldId id="257" r:id="rId7"/>
    <p:sldId id="281" r:id="rId8"/>
    <p:sldId id="259" r:id="rId9"/>
    <p:sldId id="341" r:id="rId10"/>
    <p:sldId id="346" r:id="rId11"/>
    <p:sldId id="343" r:id="rId12"/>
    <p:sldId id="342" r:id="rId13"/>
    <p:sldId id="260" r:id="rId14"/>
    <p:sldId id="261" r:id="rId15"/>
    <p:sldId id="262" r:id="rId16"/>
    <p:sldId id="263" r:id="rId17"/>
    <p:sldId id="264" r:id="rId18"/>
    <p:sldId id="265" r:id="rId19"/>
    <p:sldId id="267" r:id="rId20"/>
    <p:sldId id="274" r:id="rId21"/>
    <p:sldId id="275" r:id="rId22"/>
    <p:sldId id="282" r:id="rId23"/>
    <p:sldId id="273" r:id="rId24"/>
    <p:sldId id="283" r:id="rId25"/>
    <p:sldId id="276" r:id="rId26"/>
    <p:sldId id="347" r:id="rId27"/>
    <p:sldId id="277" r:id="rId28"/>
    <p:sldId id="278" r:id="rId29"/>
    <p:sldId id="279" r:id="rId30"/>
    <p:sldId id="284" r:id="rId31"/>
    <p:sldId id="286" r:id="rId32"/>
    <p:sldId id="287" r:id="rId33"/>
    <p:sldId id="348" r:id="rId34"/>
    <p:sldId id="289" r:id="rId35"/>
    <p:sldId id="290" r:id="rId36"/>
    <p:sldId id="291" r:id="rId37"/>
    <p:sldId id="297" r:id="rId38"/>
    <p:sldId id="298" r:id="rId39"/>
    <p:sldId id="303" r:id="rId40"/>
    <p:sldId id="306" r:id="rId41"/>
    <p:sldId id="337" r:id="rId42"/>
    <p:sldId id="338" r:id="rId43"/>
    <p:sldId id="340" r:id="rId44"/>
    <p:sldId id="319" r:id="rId45"/>
    <p:sldId id="321" r:id="rId46"/>
    <p:sldId id="327" r:id="rId47"/>
    <p:sldId id="331" r:id="rId48"/>
    <p:sldId id="335" r:id="rId49"/>
    <p:sldId id="351" r:id="rId50"/>
    <p:sldId id="355" r:id="rId51"/>
    <p:sldId id="352" r:id="rId52"/>
    <p:sldId id="357" r:id="rId53"/>
    <p:sldId id="358" r:id="rId54"/>
    <p:sldId id="354" r:id="rId55"/>
    <p:sldId id="353" r:id="rId56"/>
    <p:sldId id="336"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2" autoAdjust="0"/>
    <p:restoredTop sz="94634" autoAdjust="0"/>
  </p:normalViewPr>
  <p:slideViewPr>
    <p:cSldViewPr snapToGrid="0" snapToObjects="1">
      <p:cViewPr>
        <p:scale>
          <a:sx n="140" d="100"/>
          <a:sy n="140" d="100"/>
        </p:scale>
        <p:origin x="-2352" y="-6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1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D0A013-E471-B445-A57C-A7FACA7853F0}" type="datetimeFigureOut">
              <a:rPr lang="en-US" smtClean="0"/>
              <a:t>25/09/2014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86EF7D-E855-4346-80AA-D167D4B2BB2E}" type="slidenum">
              <a:rPr lang="en-US" smtClean="0"/>
              <a:t>‹#›</a:t>
            </a:fld>
            <a:endParaRPr lang="en-US"/>
          </a:p>
        </p:txBody>
      </p:sp>
    </p:spTree>
    <p:extLst>
      <p:ext uri="{BB962C8B-B14F-4D97-AF65-F5344CB8AC3E}">
        <p14:creationId xmlns:p14="http://schemas.microsoft.com/office/powerpoint/2010/main" val="11518671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F30113-800D-A24D-A0BD-75923E06A92F}" type="datetimeFigureOut">
              <a:rPr lang="en-US" smtClean="0"/>
              <a:t>25/09/2014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DB07A-8BFB-F340-9CC7-7E7B288671F5}" type="slidenum">
              <a:rPr lang="en-US" smtClean="0"/>
              <a:t>‹#›</a:t>
            </a:fld>
            <a:endParaRPr lang="en-US"/>
          </a:p>
        </p:txBody>
      </p:sp>
    </p:spTree>
    <p:extLst>
      <p:ext uri="{BB962C8B-B14F-4D97-AF65-F5344CB8AC3E}">
        <p14:creationId xmlns:p14="http://schemas.microsoft.com/office/powerpoint/2010/main" val="2443280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4CF30113-800D-A24D-A0BD-75923E06A92F}" type="datetimeFigureOut">
              <a:rPr lang="en-US" smtClean="0"/>
              <a:t>25/09/2014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DB07A-8BFB-F340-9CC7-7E7B288671F5}" type="slidenum">
              <a:rPr lang="en-US" smtClean="0"/>
              <a:t>‹#›</a:t>
            </a:fld>
            <a:endParaRPr lang="en-US"/>
          </a:p>
        </p:txBody>
      </p:sp>
    </p:spTree>
    <p:extLst>
      <p:ext uri="{BB962C8B-B14F-4D97-AF65-F5344CB8AC3E}">
        <p14:creationId xmlns:p14="http://schemas.microsoft.com/office/powerpoint/2010/main" val="3708881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4CF30113-800D-A24D-A0BD-75923E06A92F}" type="datetimeFigureOut">
              <a:rPr lang="en-US" smtClean="0"/>
              <a:t>25/09/2014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DB07A-8BFB-F340-9CC7-7E7B288671F5}" type="slidenum">
              <a:rPr lang="en-US" smtClean="0"/>
              <a:t>‹#›</a:t>
            </a:fld>
            <a:endParaRPr lang="en-US"/>
          </a:p>
        </p:txBody>
      </p:sp>
    </p:spTree>
    <p:extLst>
      <p:ext uri="{BB962C8B-B14F-4D97-AF65-F5344CB8AC3E}">
        <p14:creationId xmlns:p14="http://schemas.microsoft.com/office/powerpoint/2010/main" val="905687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4CF30113-800D-A24D-A0BD-75923E06A92F}" type="datetimeFigureOut">
              <a:rPr lang="en-US" smtClean="0"/>
              <a:t>25/09/2014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DB07A-8BFB-F340-9CC7-7E7B288671F5}" type="slidenum">
              <a:rPr lang="en-US" smtClean="0"/>
              <a:t>‹#›</a:t>
            </a:fld>
            <a:endParaRPr lang="en-US"/>
          </a:p>
        </p:txBody>
      </p:sp>
    </p:spTree>
    <p:extLst>
      <p:ext uri="{BB962C8B-B14F-4D97-AF65-F5344CB8AC3E}">
        <p14:creationId xmlns:p14="http://schemas.microsoft.com/office/powerpoint/2010/main" val="404411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4CF30113-800D-A24D-A0BD-75923E06A92F}" type="datetimeFigureOut">
              <a:rPr lang="en-US" smtClean="0"/>
              <a:t>25/09/2014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ADB07A-8BFB-F340-9CC7-7E7B288671F5}" type="slidenum">
              <a:rPr lang="en-US" smtClean="0"/>
              <a:t>‹#›</a:t>
            </a:fld>
            <a:endParaRPr lang="en-US"/>
          </a:p>
        </p:txBody>
      </p:sp>
    </p:spTree>
    <p:extLst>
      <p:ext uri="{BB962C8B-B14F-4D97-AF65-F5344CB8AC3E}">
        <p14:creationId xmlns:p14="http://schemas.microsoft.com/office/powerpoint/2010/main" val="503831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4CF30113-800D-A24D-A0BD-75923E06A92F}" type="datetimeFigureOut">
              <a:rPr lang="en-US" smtClean="0"/>
              <a:t>25/09/2014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ADB07A-8BFB-F340-9CC7-7E7B288671F5}" type="slidenum">
              <a:rPr lang="en-US" smtClean="0"/>
              <a:t>‹#›</a:t>
            </a:fld>
            <a:endParaRPr lang="en-US"/>
          </a:p>
        </p:txBody>
      </p:sp>
    </p:spTree>
    <p:extLst>
      <p:ext uri="{BB962C8B-B14F-4D97-AF65-F5344CB8AC3E}">
        <p14:creationId xmlns:p14="http://schemas.microsoft.com/office/powerpoint/2010/main" val="4027650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4CF30113-800D-A24D-A0BD-75923E06A92F}" type="datetimeFigureOut">
              <a:rPr lang="en-US" smtClean="0"/>
              <a:t>25/09/2014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ADB07A-8BFB-F340-9CC7-7E7B288671F5}" type="slidenum">
              <a:rPr lang="en-US" smtClean="0"/>
              <a:t>‹#›</a:t>
            </a:fld>
            <a:endParaRPr lang="en-US"/>
          </a:p>
        </p:txBody>
      </p:sp>
    </p:spTree>
    <p:extLst>
      <p:ext uri="{BB962C8B-B14F-4D97-AF65-F5344CB8AC3E}">
        <p14:creationId xmlns:p14="http://schemas.microsoft.com/office/powerpoint/2010/main" val="3119554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4CF30113-800D-A24D-A0BD-75923E06A92F}" type="datetimeFigureOut">
              <a:rPr lang="en-US" smtClean="0"/>
              <a:t>25/09/2014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ADB07A-8BFB-F340-9CC7-7E7B288671F5}" type="slidenum">
              <a:rPr lang="en-US" smtClean="0"/>
              <a:t>‹#›</a:t>
            </a:fld>
            <a:endParaRPr lang="en-US"/>
          </a:p>
        </p:txBody>
      </p:sp>
    </p:spTree>
    <p:extLst>
      <p:ext uri="{BB962C8B-B14F-4D97-AF65-F5344CB8AC3E}">
        <p14:creationId xmlns:p14="http://schemas.microsoft.com/office/powerpoint/2010/main" val="2071588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F30113-800D-A24D-A0BD-75923E06A92F}" type="datetimeFigureOut">
              <a:rPr lang="en-US" smtClean="0"/>
              <a:t>25/09/2014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ADB07A-8BFB-F340-9CC7-7E7B288671F5}" type="slidenum">
              <a:rPr lang="en-US" smtClean="0"/>
              <a:t>‹#›</a:t>
            </a:fld>
            <a:endParaRPr lang="en-US"/>
          </a:p>
        </p:txBody>
      </p:sp>
    </p:spTree>
    <p:extLst>
      <p:ext uri="{BB962C8B-B14F-4D97-AF65-F5344CB8AC3E}">
        <p14:creationId xmlns:p14="http://schemas.microsoft.com/office/powerpoint/2010/main" val="1695605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4CF30113-800D-A24D-A0BD-75923E06A92F}" type="datetimeFigureOut">
              <a:rPr lang="en-US" smtClean="0"/>
              <a:t>25/09/2014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ADB07A-8BFB-F340-9CC7-7E7B288671F5}" type="slidenum">
              <a:rPr lang="en-US" smtClean="0"/>
              <a:t>‹#›</a:t>
            </a:fld>
            <a:endParaRPr lang="en-US"/>
          </a:p>
        </p:txBody>
      </p:sp>
    </p:spTree>
    <p:extLst>
      <p:ext uri="{BB962C8B-B14F-4D97-AF65-F5344CB8AC3E}">
        <p14:creationId xmlns:p14="http://schemas.microsoft.com/office/powerpoint/2010/main" val="1841213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4CF30113-800D-A24D-A0BD-75923E06A92F}" type="datetimeFigureOut">
              <a:rPr lang="en-US" smtClean="0"/>
              <a:t>25/09/2014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ADB07A-8BFB-F340-9CC7-7E7B288671F5}" type="slidenum">
              <a:rPr lang="en-US" smtClean="0"/>
              <a:t>‹#›</a:t>
            </a:fld>
            <a:endParaRPr lang="en-US"/>
          </a:p>
        </p:txBody>
      </p:sp>
    </p:spTree>
    <p:extLst>
      <p:ext uri="{BB962C8B-B14F-4D97-AF65-F5344CB8AC3E}">
        <p14:creationId xmlns:p14="http://schemas.microsoft.com/office/powerpoint/2010/main" val="158192334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F30113-800D-A24D-A0BD-75923E06A92F}" type="datetimeFigureOut">
              <a:rPr lang="en-US" smtClean="0"/>
              <a:t>25/09/2014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ADB07A-8BFB-F340-9CC7-7E7B288671F5}" type="slidenum">
              <a:rPr lang="en-US" smtClean="0"/>
              <a:t>‹#›</a:t>
            </a:fld>
            <a:endParaRPr lang="en-US"/>
          </a:p>
        </p:txBody>
      </p:sp>
    </p:spTree>
    <p:extLst>
      <p:ext uri="{BB962C8B-B14F-4D97-AF65-F5344CB8AC3E}">
        <p14:creationId xmlns:p14="http://schemas.microsoft.com/office/powerpoint/2010/main" val="1768973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9-24 at 10.06.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497" y="-99786"/>
            <a:ext cx="10475701" cy="7311572"/>
          </a:xfrm>
          <a:prstGeom prst="rect">
            <a:avLst/>
          </a:prstGeom>
        </p:spPr>
      </p:pic>
      <p:sp>
        <p:nvSpPr>
          <p:cNvPr id="2" name="Title 1"/>
          <p:cNvSpPr>
            <a:spLocks noGrp="1"/>
          </p:cNvSpPr>
          <p:nvPr>
            <p:ph type="ctrTitle"/>
          </p:nvPr>
        </p:nvSpPr>
        <p:spPr/>
        <p:txBody>
          <a:bodyPr/>
          <a:lstStyle/>
          <a:p>
            <a:r>
              <a:rPr lang="en-US" dirty="0" smtClean="0">
                <a:solidFill>
                  <a:srgbClr val="FFFFFF"/>
                </a:solidFill>
              </a:rPr>
              <a:t>Fragmentation Considered Harmful?</a:t>
            </a:r>
            <a:endParaRPr lang="en-US" dirty="0">
              <a:solidFill>
                <a:srgbClr val="FFFFFF"/>
              </a:solidFill>
            </a:endParaRPr>
          </a:p>
        </p:txBody>
      </p:sp>
      <p:sp>
        <p:nvSpPr>
          <p:cNvPr id="3" name="Subtitle 2"/>
          <p:cNvSpPr>
            <a:spLocks noGrp="1"/>
          </p:cNvSpPr>
          <p:nvPr>
            <p:ph type="subTitle" idx="1"/>
          </p:nvPr>
        </p:nvSpPr>
        <p:spPr/>
        <p:txBody>
          <a:bodyPr/>
          <a:lstStyle/>
          <a:p>
            <a:pPr algn="r"/>
            <a:r>
              <a:rPr lang="en-US" dirty="0" smtClean="0">
                <a:solidFill>
                  <a:srgbClr val="FFFFFF"/>
                </a:solidFill>
              </a:rPr>
              <a:t>Geoff Huston</a:t>
            </a:r>
          </a:p>
          <a:p>
            <a:pPr algn="r"/>
            <a:r>
              <a:rPr lang="en-US" dirty="0" smtClean="0">
                <a:solidFill>
                  <a:srgbClr val="FFFFFF"/>
                </a:solidFill>
              </a:rPr>
              <a:t>APNIC</a:t>
            </a:r>
            <a:endParaRPr lang="en-US" dirty="0">
              <a:solidFill>
                <a:srgbClr val="FFFFFF"/>
              </a:solidFill>
            </a:endParaRPr>
          </a:p>
        </p:txBody>
      </p:sp>
    </p:spTree>
    <p:extLst>
      <p:ext uri="{BB962C8B-B14F-4D97-AF65-F5344CB8AC3E}">
        <p14:creationId xmlns:p14="http://schemas.microsoft.com/office/powerpoint/2010/main" val="1276197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 De-Fragmentation </a:t>
            </a:r>
            <a:endParaRPr lang="en-US" dirty="0"/>
          </a:p>
        </p:txBody>
      </p:sp>
      <p:pic>
        <p:nvPicPr>
          <p:cNvPr id="4" name="Picture 3" descr="Screen Shot 2014-09-24 at 3.43.0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943" y="2106386"/>
            <a:ext cx="3314700" cy="4495800"/>
          </a:xfrm>
          <a:prstGeom prst="rect">
            <a:avLst/>
          </a:prstGeom>
        </p:spPr>
      </p:pic>
      <p:sp>
        <p:nvSpPr>
          <p:cNvPr id="5" name="TextBox 4"/>
          <p:cNvSpPr txBox="1"/>
          <p:nvPr/>
        </p:nvSpPr>
        <p:spPr>
          <a:xfrm>
            <a:off x="4009571" y="1886857"/>
            <a:ext cx="4762500" cy="2031325"/>
          </a:xfrm>
          <a:prstGeom prst="rect">
            <a:avLst/>
          </a:prstGeom>
          <a:noFill/>
        </p:spPr>
        <p:txBody>
          <a:bodyPr wrap="square" rtlCol="0">
            <a:spAutoFit/>
          </a:bodyPr>
          <a:lstStyle/>
          <a:p>
            <a:r>
              <a:rPr lang="en-US" dirty="0" smtClean="0"/>
              <a:t>Sometimes the remedies for network fragmentation are regulatory, sometimes through voluntary adoption of common codes</a:t>
            </a:r>
            <a:r>
              <a:rPr lang="en-US" dirty="0"/>
              <a:t> </a:t>
            </a:r>
            <a:r>
              <a:rPr lang="en-US" dirty="0" smtClean="0"/>
              <a:t>of operational practice and common technology standards, and sometimes remedies lie in the deliberate actions of users to circumvent the imposed </a:t>
            </a:r>
            <a:r>
              <a:rPr lang="en-US" dirty="0"/>
              <a:t>f</a:t>
            </a:r>
            <a:r>
              <a:rPr lang="en-US" dirty="0" smtClean="0"/>
              <a:t>ragmentation</a:t>
            </a:r>
            <a:endParaRPr lang="en-US" dirty="0"/>
          </a:p>
        </p:txBody>
      </p:sp>
      <p:sp>
        <p:nvSpPr>
          <p:cNvPr id="3" name="Content Placeholder 2"/>
          <p:cNvSpPr>
            <a:spLocks noGrp="1"/>
          </p:cNvSpPr>
          <p:nvPr>
            <p:ph idx="1"/>
          </p:nvPr>
        </p:nvSpPr>
        <p:spPr>
          <a:xfrm>
            <a:off x="3955091" y="4434113"/>
            <a:ext cx="3075215" cy="1741715"/>
          </a:xfrm>
        </p:spPr>
        <p:txBody>
          <a:bodyPr>
            <a:noAutofit/>
          </a:bodyPr>
          <a:lstStyle/>
          <a:p>
            <a:pPr marL="0" indent="0">
              <a:buNone/>
            </a:pPr>
            <a:r>
              <a:rPr lang="en-US" sz="2000" dirty="0" smtClean="0">
                <a:latin typeface="AhnbergHand"/>
                <a:cs typeface="AhnbergHand"/>
              </a:rPr>
              <a:t>“Every action has an equal and opposite reaction”</a:t>
            </a:r>
            <a:endParaRPr lang="en-US" sz="2000" dirty="0">
              <a:latin typeface="AhnbergHand"/>
              <a:cs typeface="AhnbergHand"/>
            </a:endParaRPr>
          </a:p>
        </p:txBody>
      </p:sp>
    </p:spTree>
    <p:extLst>
      <p:ext uri="{BB962C8B-B14F-4D97-AF65-F5344CB8AC3E}">
        <p14:creationId xmlns:p14="http://schemas.microsoft.com/office/powerpoint/2010/main" val="3512241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4-09-24 at 1.22.2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33466">
            <a:off x="334090" y="3445167"/>
            <a:ext cx="1981200" cy="1244600"/>
          </a:xfrm>
          <a:prstGeom prst="rect">
            <a:avLst/>
          </a:prstGeom>
        </p:spPr>
      </p:pic>
      <p:pic>
        <p:nvPicPr>
          <p:cNvPr id="7" name="Picture 6" descr="Screen Shot 2014-09-24 at 1.22.5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90152">
            <a:off x="553376" y="4910620"/>
            <a:ext cx="1790700" cy="1079500"/>
          </a:xfrm>
          <a:prstGeom prst="rect">
            <a:avLst/>
          </a:prstGeom>
        </p:spPr>
      </p:pic>
      <p:pic>
        <p:nvPicPr>
          <p:cNvPr id="8" name="Picture 7" descr="Screen Shot 2014-09-24 at 1.23.5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49370">
            <a:off x="1775318" y="3347657"/>
            <a:ext cx="2459105" cy="1019629"/>
          </a:xfrm>
          <a:prstGeom prst="rect">
            <a:avLst/>
          </a:prstGeom>
        </p:spPr>
      </p:pic>
      <p:sp>
        <p:nvSpPr>
          <p:cNvPr id="11" name="TextBox 10"/>
          <p:cNvSpPr txBox="1"/>
          <p:nvPr/>
        </p:nvSpPr>
        <p:spPr>
          <a:xfrm>
            <a:off x="5949999" y="96071"/>
            <a:ext cx="3128636" cy="1754327"/>
          </a:xfrm>
          <a:prstGeom prst="rect">
            <a:avLst/>
          </a:prstGeom>
          <a:solidFill>
            <a:srgbClr val="FFFF00"/>
          </a:solidFill>
        </p:spPr>
        <p:txBody>
          <a:bodyPr wrap="square" rtlCol="0">
            <a:spAutoFit/>
          </a:bodyPr>
          <a:lstStyle/>
          <a:p>
            <a:r>
              <a:rPr lang="en-US" dirty="0" smtClean="0">
                <a:latin typeface="Bradley Hand ITC TT-Bold"/>
                <a:cs typeface="Bradley Hand ITC TT-Bold"/>
              </a:rPr>
              <a:t>The VPN approach can be seen as a response to imposed content fragmentation, where the user’s assumed identity is translated to one</a:t>
            </a:r>
          </a:p>
          <a:p>
            <a:r>
              <a:rPr lang="en-US" dirty="0" smtClean="0">
                <a:latin typeface="Bradley Hand ITC TT-Bold"/>
                <a:cs typeface="Bradley Hand ITC TT-Bold"/>
              </a:rPr>
              <a:t>That can access the content</a:t>
            </a:r>
          </a:p>
        </p:txBody>
      </p:sp>
      <p:sp>
        <p:nvSpPr>
          <p:cNvPr id="2" name="TextBox 1"/>
          <p:cNvSpPr txBox="1"/>
          <p:nvPr/>
        </p:nvSpPr>
        <p:spPr>
          <a:xfrm>
            <a:off x="407206" y="100877"/>
            <a:ext cx="4891083" cy="461665"/>
          </a:xfrm>
          <a:prstGeom prst="rect">
            <a:avLst/>
          </a:prstGeom>
          <a:noFill/>
        </p:spPr>
        <p:txBody>
          <a:bodyPr wrap="none" rtlCol="0">
            <a:spAutoFit/>
          </a:bodyPr>
          <a:lstStyle/>
          <a:p>
            <a:r>
              <a:rPr lang="en-US" sz="2400" dirty="0" smtClean="0">
                <a:latin typeface="Bradley Hand ITC TT-Bold"/>
                <a:cs typeface="Bradley Hand ITC TT-Bold"/>
              </a:rPr>
              <a:t>The Rise of the Retail VPN Provider</a:t>
            </a:r>
            <a:endParaRPr lang="en-US" sz="2400" dirty="0">
              <a:latin typeface="Bradley Hand ITC TT-Bold"/>
              <a:cs typeface="Bradley Hand ITC TT-Bold"/>
            </a:endParaRPr>
          </a:p>
        </p:txBody>
      </p:sp>
      <p:pic>
        <p:nvPicPr>
          <p:cNvPr id="5" name="Picture 4" descr="Screen Shot 2014-09-24 at 1.19.14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17784">
            <a:off x="544285" y="773380"/>
            <a:ext cx="3710214" cy="2677400"/>
          </a:xfrm>
          <a:prstGeom prst="rect">
            <a:avLst/>
          </a:prstGeom>
        </p:spPr>
      </p:pic>
      <p:pic>
        <p:nvPicPr>
          <p:cNvPr id="3" name="Picture 2" descr="Screen Shot 2014-09-24 at 3.51.11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6575" y="4489398"/>
            <a:ext cx="3293495" cy="2381759"/>
          </a:xfrm>
          <a:prstGeom prst="rect">
            <a:avLst/>
          </a:prstGeom>
        </p:spPr>
      </p:pic>
      <p:sp>
        <p:nvSpPr>
          <p:cNvPr id="10" name="TextBox 9"/>
          <p:cNvSpPr txBox="1"/>
          <p:nvPr/>
        </p:nvSpPr>
        <p:spPr>
          <a:xfrm rot="351395">
            <a:off x="4273655" y="1794237"/>
            <a:ext cx="3128636" cy="1754327"/>
          </a:xfrm>
          <a:prstGeom prst="rect">
            <a:avLst/>
          </a:prstGeom>
          <a:solidFill>
            <a:srgbClr val="FFFF00"/>
          </a:solidFill>
        </p:spPr>
        <p:txBody>
          <a:bodyPr wrap="square" rtlCol="0">
            <a:spAutoFit/>
          </a:bodyPr>
          <a:lstStyle/>
          <a:p>
            <a:r>
              <a:rPr lang="en-US" dirty="0" smtClean="0">
                <a:latin typeface="Bradley Hand ITC TT-Bold"/>
                <a:cs typeface="Bradley Hand ITC TT-Bold"/>
              </a:rPr>
              <a:t>These VPNs conceal both the payload to the network, but also conceals the parties to a communication from the network and potentially from each other.</a:t>
            </a:r>
          </a:p>
        </p:txBody>
      </p:sp>
      <p:sp>
        <p:nvSpPr>
          <p:cNvPr id="9" name="TextBox 8"/>
          <p:cNvSpPr txBox="1"/>
          <p:nvPr/>
        </p:nvSpPr>
        <p:spPr>
          <a:xfrm rot="21192860">
            <a:off x="5440230" y="3501115"/>
            <a:ext cx="3581854" cy="2862323"/>
          </a:xfrm>
          <a:prstGeom prst="rect">
            <a:avLst/>
          </a:prstGeom>
          <a:solidFill>
            <a:srgbClr val="FFFF00"/>
          </a:solidFill>
        </p:spPr>
        <p:txBody>
          <a:bodyPr wrap="square" rtlCol="0">
            <a:spAutoFit/>
          </a:bodyPr>
          <a:lstStyle/>
          <a:p>
            <a:r>
              <a:rPr lang="en-US" dirty="0" smtClean="0">
                <a:latin typeface="Bradley Hand ITC TT-Bold"/>
                <a:cs typeface="Bradley Hand ITC TT-Bold"/>
              </a:rPr>
              <a:t>This is a case of the law of </a:t>
            </a:r>
          </a:p>
          <a:p>
            <a:r>
              <a:rPr lang="en-US" dirty="0" smtClean="0">
                <a:latin typeface="Bradley Hand ITC TT-Bold"/>
                <a:cs typeface="Bradley Hand ITC TT-Bold"/>
              </a:rPr>
              <a:t>unintended outcomes in action,</a:t>
            </a:r>
          </a:p>
          <a:p>
            <a:r>
              <a:rPr lang="en-US" dirty="0" smtClean="0">
                <a:latin typeface="Bradley Hand ITC TT-Bold"/>
                <a:cs typeface="Bradley Hand ITC TT-Bold"/>
              </a:rPr>
              <a:t>where  encrypted tunnels have</a:t>
            </a:r>
          </a:p>
          <a:p>
            <a:r>
              <a:rPr lang="en-US" dirty="0">
                <a:latin typeface="Bradley Hand ITC TT-Bold"/>
                <a:cs typeface="Bradley Hand ITC TT-Bold"/>
              </a:rPr>
              <a:t>p</a:t>
            </a:r>
            <a:r>
              <a:rPr lang="en-US" dirty="0" smtClean="0">
                <a:latin typeface="Bradley Hand ITC TT-Bold"/>
                <a:cs typeface="Bradley Hand ITC TT-Bold"/>
              </a:rPr>
              <a:t>assed over from limited</a:t>
            </a:r>
          </a:p>
          <a:p>
            <a:r>
              <a:rPr lang="en-US" dirty="0">
                <a:latin typeface="Bradley Hand ITC TT-Bold"/>
                <a:cs typeface="Bradley Hand ITC TT-Bold"/>
              </a:rPr>
              <a:t>c</a:t>
            </a:r>
            <a:r>
              <a:rPr lang="en-US" dirty="0" smtClean="0">
                <a:latin typeface="Bradley Hand ITC TT-Bold"/>
                <a:cs typeface="Bradley Hand ITC TT-Bold"/>
              </a:rPr>
              <a:t>ommercial use into popular</a:t>
            </a:r>
          </a:p>
          <a:p>
            <a:r>
              <a:rPr lang="en-US" dirty="0">
                <a:latin typeface="Bradley Hand ITC TT-Bold"/>
                <a:cs typeface="Bradley Hand ITC TT-Bold"/>
              </a:rPr>
              <a:t>r</a:t>
            </a:r>
            <a:r>
              <a:rPr lang="en-US" dirty="0" smtClean="0">
                <a:latin typeface="Bradley Hand ITC TT-Bold"/>
                <a:cs typeface="Bradley Hand ITC TT-Bold"/>
              </a:rPr>
              <a:t>etail products. This has its own</a:t>
            </a:r>
          </a:p>
          <a:p>
            <a:r>
              <a:rPr lang="en-US" dirty="0" smtClean="0">
                <a:latin typeface="Bradley Hand ITC TT-Bold"/>
                <a:cs typeface="Bradley Hand ITC TT-Bold"/>
              </a:rPr>
              <a:t>Consequences not only for dis-intermediation in content</a:t>
            </a:r>
          </a:p>
          <a:p>
            <a:r>
              <a:rPr lang="en-US" dirty="0">
                <a:latin typeface="Bradley Hand ITC TT-Bold"/>
                <a:cs typeface="Bradley Hand ITC TT-Bold"/>
              </a:rPr>
              <a:t>d</a:t>
            </a:r>
            <a:r>
              <a:rPr lang="en-US" dirty="0" smtClean="0">
                <a:latin typeface="Bradley Hand ITC TT-Bold"/>
                <a:cs typeface="Bradley Hand ITC TT-Bold"/>
              </a:rPr>
              <a:t>istribution, but for LEA and</a:t>
            </a:r>
          </a:p>
          <a:p>
            <a:r>
              <a:rPr lang="en-US" dirty="0">
                <a:latin typeface="Bradley Hand ITC TT-Bold"/>
                <a:cs typeface="Bradley Hand ITC TT-Bold"/>
              </a:rPr>
              <a:t>n</a:t>
            </a:r>
            <a:r>
              <a:rPr lang="en-US" dirty="0" smtClean="0">
                <a:latin typeface="Bradley Hand ITC TT-Bold"/>
                <a:cs typeface="Bradley Hand ITC TT-Bold"/>
              </a:rPr>
              <a:t>ational security functions</a:t>
            </a:r>
          </a:p>
        </p:txBody>
      </p:sp>
    </p:spTree>
    <p:extLst>
      <p:ext uri="{BB962C8B-B14F-4D97-AF65-F5344CB8AC3E}">
        <p14:creationId xmlns:p14="http://schemas.microsoft.com/office/powerpoint/2010/main" val="36948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radley Hand ITC TT-Bold"/>
                <a:cs typeface="Bradley Hand ITC TT-Bold"/>
              </a:rPr>
              <a:t>So, is this the case today?</a:t>
            </a:r>
            <a:endParaRPr lang="en-US" dirty="0">
              <a:latin typeface="Bradley Hand ITC TT-Bold"/>
              <a:cs typeface="Bradley Hand ITC TT-Bold"/>
            </a:endParaRPr>
          </a:p>
        </p:txBody>
      </p:sp>
      <p:sp>
        <p:nvSpPr>
          <p:cNvPr id="3" name="Content Placeholder 2"/>
          <p:cNvSpPr>
            <a:spLocks noGrp="1"/>
          </p:cNvSpPr>
          <p:nvPr>
            <p:ph idx="1"/>
          </p:nvPr>
        </p:nvSpPr>
        <p:spPr/>
        <p:txBody>
          <a:bodyPr/>
          <a:lstStyle/>
          <a:p>
            <a:pPr marL="457200" lvl="1" indent="0">
              <a:buNone/>
            </a:pPr>
            <a:r>
              <a:rPr lang="en-US" sz="3600" dirty="0" smtClean="0"/>
              <a:t>Is the Internet still “consistent”?</a:t>
            </a:r>
          </a:p>
        </p:txBody>
      </p:sp>
    </p:spTree>
    <p:extLst>
      <p:ext uri="{BB962C8B-B14F-4D97-AF65-F5344CB8AC3E}">
        <p14:creationId xmlns:p14="http://schemas.microsoft.com/office/powerpoint/2010/main" val="3096534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China, late 2013</a:t>
            </a:r>
            <a:endParaRPr lang="en-US" dirty="0"/>
          </a:p>
        </p:txBody>
      </p:sp>
      <p:pic>
        <p:nvPicPr>
          <p:cNvPr id="4" name="Picture 3" descr="Screen Shot 2014-09-24 at 1.33.1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0286" y="1646496"/>
            <a:ext cx="6475186" cy="4148331"/>
          </a:xfrm>
          <a:prstGeom prst="rect">
            <a:avLst/>
          </a:prstGeom>
        </p:spPr>
      </p:pic>
      <p:sp>
        <p:nvSpPr>
          <p:cNvPr id="5" name="Rectangle 4"/>
          <p:cNvSpPr/>
          <p:nvPr/>
        </p:nvSpPr>
        <p:spPr>
          <a:xfrm>
            <a:off x="5542643" y="5107214"/>
            <a:ext cx="2866571" cy="3265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0498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518" y="274638"/>
            <a:ext cx="8229600" cy="1143000"/>
          </a:xfrm>
        </p:spPr>
        <p:txBody>
          <a:bodyPr/>
          <a:lstStyle/>
          <a:p>
            <a:r>
              <a:rPr lang="en-US" dirty="0" smtClean="0"/>
              <a:t>Outside China        Inside China</a:t>
            </a:r>
            <a:endParaRPr lang="en-US" dirty="0"/>
          </a:p>
        </p:txBody>
      </p:sp>
      <p:sp>
        <p:nvSpPr>
          <p:cNvPr id="3" name="Content Placeholder 2"/>
          <p:cNvSpPr>
            <a:spLocks noGrp="1"/>
          </p:cNvSpPr>
          <p:nvPr>
            <p:ph sz="half" idx="1"/>
          </p:nvPr>
        </p:nvSpPr>
        <p:spPr/>
        <p:txBody>
          <a:bodyPr>
            <a:normAutofit/>
          </a:bodyPr>
          <a:lstStyle/>
          <a:p>
            <a:pPr marL="0" indent="0">
              <a:buNone/>
            </a:pPr>
            <a:r>
              <a:rPr lang="en-US" sz="1400" dirty="0" smtClean="0">
                <a:latin typeface="Courier"/>
                <a:cs typeface="Courier"/>
              </a:rPr>
              <a:t>$ dig </a:t>
            </a:r>
            <a:r>
              <a:rPr lang="en-US" sz="1400" dirty="0" err="1" smtClean="0">
                <a:latin typeface="Courier"/>
                <a:cs typeface="Courier"/>
              </a:rPr>
              <a:t>www.facebook.com</a:t>
            </a:r>
            <a:endParaRPr lang="en-US" sz="1400" dirty="0" smtClean="0">
              <a:latin typeface="Courier"/>
              <a:cs typeface="Courier"/>
            </a:endParaRPr>
          </a:p>
          <a:p>
            <a:pPr marL="0" indent="0">
              <a:buNone/>
            </a:pPr>
            <a:r>
              <a:rPr lang="en-US" sz="1400" dirty="0" smtClean="0">
                <a:latin typeface="Courier"/>
                <a:cs typeface="Courier"/>
              </a:rPr>
              <a:t>69.171.229.25</a:t>
            </a:r>
          </a:p>
          <a:p>
            <a:pPr marL="0" indent="0">
              <a:buNone/>
            </a:pPr>
            <a:r>
              <a:rPr lang="en-US" sz="1400" dirty="0" smtClean="0">
                <a:latin typeface="Courier"/>
                <a:cs typeface="Courier"/>
              </a:rPr>
              <a:t>$ dig AAAA </a:t>
            </a:r>
            <a:r>
              <a:rPr lang="en-US" sz="1400" dirty="0" err="1" smtClean="0">
                <a:latin typeface="Courier"/>
                <a:cs typeface="Courier"/>
              </a:rPr>
              <a:t>www.facebook.com</a:t>
            </a:r>
            <a:r>
              <a:rPr lang="en-US" sz="1400" dirty="0" smtClean="0">
                <a:latin typeface="Courier"/>
                <a:cs typeface="Courier"/>
              </a:rPr>
              <a:t> </a:t>
            </a:r>
          </a:p>
          <a:p>
            <a:pPr marL="0" indent="0">
              <a:buNone/>
            </a:pPr>
            <a:r>
              <a:rPr lang="en-US" sz="1400" dirty="0" smtClean="0">
                <a:latin typeface="Courier"/>
                <a:cs typeface="Courier"/>
              </a:rPr>
              <a:t>2a03:2880:10:6f08:face:b00c:0:1</a:t>
            </a:r>
          </a:p>
          <a:p>
            <a:pPr marL="0" indent="0">
              <a:buNone/>
            </a:pPr>
            <a:endParaRPr lang="en-US" sz="1400" dirty="0">
              <a:latin typeface="Courier"/>
              <a:cs typeface="Courier"/>
            </a:endParaRPr>
          </a:p>
        </p:txBody>
      </p:sp>
      <p:sp>
        <p:nvSpPr>
          <p:cNvPr id="4" name="Content Placeholder 3"/>
          <p:cNvSpPr>
            <a:spLocks noGrp="1"/>
          </p:cNvSpPr>
          <p:nvPr>
            <p:ph sz="half" idx="2"/>
          </p:nvPr>
        </p:nvSpPr>
        <p:spPr/>
        <p:txBody>
          <a:bodyPr>
            <a:normAutofit/>
          </a:bodyPr>
          <a:lstStyle/>
          <a:p>
            <a:pPr marL="0" indent="0">
              <a:buNone/>
            </a:pPr>
            <a:r>
              <a:rPr lang="en-US" sz="1400" dirty="0" smtClean="0">
                <a:latin typeface="Courier"/>
                <a:cs typeface="Courier"/>
              </a:rPr>
              <a:t>$ dig </a:t>
            </a:r>
            <a:r>
              <a:rPr lang="en-US" sz="1400" dirty="0" err="1" smtClean="0">
                <a:latin typeface="Courier"/>
                <a:cs typeface="Courier"/>
              </a:rPr>
              <a:t>www.facebook.com</a:t>
            </a:r>
            <a:endParaRPr lang="en-US" sz="1400" dirty="0" smtClean="0">
              <a:latin typeface="Courier"/>
              <a:cs typeface="Courier"/>
            </a:endParaRPr>
          </a:p>
          <a:p>
            <a:pPr marL="0" indent="0">
              <a:buNone/>
            </a:pPr>
            <a:r>
              <a:rPr lang="en-US" sz="1400" dirty="0" smtClean="0">
                <a:latin typeface="Courier"/>
                <a:cs typeface="Courier"/>
              </a:rPr>
              <a:t>1.1.1.1</a:t>
            </a:r>
          </a:p>
          <a:p>
            <a:pPr marL="0" indent="0">
              <a:buNone/>
            </a:pPr>
            <a:r>
              <a:rPr lang="en-US" sz="1400" dirty="0" smtClean="0">
                <a:latin typeface="Courier"/>
                <a:cs typeface="Courier"/>
              </a:rPr>
              <a:t>$ dig AAAA </a:t>
            </a:r>
            <a:r>
              <a:rPr lang="en-US" sz="1400" dirty="0" err="1" smtClean="0">
                <a:latin typeface="Courier"/>
                <a:cs typeface="Courier"/>
              </a:rPr>
              <a:t>www.facebook.com</a:t>
            </a:r>
            <a:endParaRPr lang="en-US" sz="1400" dirty="0" smtClean="0">
              <a:latin typeface="Courier"/>
              <a:cs typeface="Courier"/>
            </a:endParaRPr>
          </a:p>
          <a:p>
            <a:pPr marL="0" indent="0">
              <a:buNone/>
            </a:pPr>
            <a:r>
              <a:rPr lang="en-US" sz="1400" dirty="0" smtClean="0">
                <a:latin typeface="Courier"/>
                <a:cs typeface="Courier"/>
              </a:rPr>
              <a:t>2001:da8:112::21ae</a:t>
            </a:r>
          </a:p>
          <a:p>
            <a:pPr marL="0" indent="0">
              <a:buNone/>
            </a:pPr>
            <a:endParaRPr lang="en-US" sz="1400" dirty="0">
              <a:latin typeface="Courier"/>
              <a:cs typeface="Courier"/>
            </a:endParaRPr>
          </a:p>
        </p:txBody>
      </p:sp>
    </p:spTree>
    <p:extLst>
      <p:ext uri="{BB962C8B-B14F-4D97-AF65-F5344CB8AC3E}">
        <p14:creationId xmlns:p14="http://schemas.microsoft.com/office/powerpoint/2010/main" val="3085860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a:bodyPr>
          <a:lstStyle/>
          <a:p>
            <a:pPr marL="0" indent="0">
              <a:buNone/>
            </a:pPr>
            <a:r>
              <a:rPr lang="en-US" sz="1400" dirty="0" smtClean="0">
                <a:latin typeface="Courier"/>
                <a:cs typeface="Courier"/>
              </a:rPr>
              <a:t>$ dig </a:t>
            </a:r>
            <a:r>
              <a:rPr lang="en-US" sz="1400" dirty="0" err="1" smtClean="0">
                <a:latin typeface="Courier"/>
                <a:cs typeface="Courier"/>
              </a:rPr>
              <a:t>www.facebook.com</a:t>
            </a:r>
            <a:endParaRPr lang="en-US" sz="1400" dirty="0" smtClean="0">
              <a:latin typeface="Courier"/>
              <a:cs typeface="Courier"/>
            </a:endParaRPr>
          </a:p>
          <a:p>
            <a:pPr marL="0" indent="0">
              <a:buNone/>
            </a:pPr>
            <a:r>
              <a:rPr lang="en-US" sz="1400" dirty="0" smtClean="0">
                <a:latin typeface="Courier"/>
                <a:cs typeface="Courier"/>
              </a:rPr>
              <a:t>69.171.229.25</a:t>
            </a:r>
          </a:p>
          <a:p>
            <a:pPr marL="0" indent="0">
              <a:buNone/>
            </a:pPr>
            <a:r>
              <a:rPr lang="en-US" sz="1400" dirty="0" smtClean="0">
                <a:latin typeface="Courier"/>
                <a:cs typeface="Courier"/>
              </a:rPr>
              <a:t>$ dig AAAA </a:t>
            </a:r>
            <a:r>
              <a:rPr lang="en-US" sz="1400" dirty="0" err="1" smtClean="0">
                <a:latin typeface="Courier"/>
                <a:cs typeface="Courier"/>
              </a:rPr>
              <a:t>www.facebook.com</a:t>
            </a:r>
            <a:r>
              <a:rPr lang="en-US" sz="1400" dirty="0" smtClean="0">
                <a:latin typeface="Courier"/>
                <a:cs typeface="Courier"/>
              </a:rPr>
              <a:t> </a:t>
            </a:r>
          </a:p>
          <a:p>
            <a:pPr marL="0" indent="0">
              <a:buNone/>
            </a:pPr>
            <a:r>
              <a:rPr lang="en-US" sz="1400" dirty="0" smtClean="0">
                <a:latin typeface="Courier"/>
                <a:cs typeface="Courier"/>
              </a:rPr>
              <a:t>2a03:2880:10:6f08:face:b00c:0:1</a:t>
            </a:r>
          </a:p>
          <a:p>
            <a:pPr marL="0" indent="0">
              <a:buNone/>
            </a:pPr>
            <a:endParaRPr lang="en-US" sz="1400" dirty="0">
              <a:latin typeface="Courier"/>
              <a:cs typeface="Courier"/>
            </a:endParaRPr>
          </a:p>
        </p:txBody>
      </p:sp>
      <p:sp>
        <p:nvSpPr>
          <p:cNvPr id="4" name="Content Placeholder 3"/>
          <p:cNvSpPr>
            <a:spLocks noGrp="1"/>
          </p:cNvSpPr>
          <p:nvPr>
            <p:ph sz="half" idx="2"/>
          </p:nvPr>
        </p:nvSpPr>
        <p:spPr/>
        <p:txBody>
          <a:bodyPr>
            <a:normAutofit/>
          </a:bodyPr>
          <a:lstStyle/>
          <a:p>
            <a:pPr marL="0" indent="0">
              <a:buNone/>
            </a:pPr>
            <a:r>
              <a:rPr lang="en-US" sz="1400" dirty="0" smtClean="0">
                <a:latin typeface="Courier"/>
                <a:cs typeface="Courier"/>
              </a:rPr>
              <a:t>$ dig </a:t>
            </a:r>
            <a:r>
              <a:rPr lang="en-US" sz="1400" dirty="0" err="1" smtClean="0">
                <a:latin typeface="Courier"/>
                <a:cs typeface="Courier"/>
              </a:rPr>
              <a:t>www.facebook.com</a:t>
            </a:r>
            <a:endParaRPr lang="en-US" sz="1400" dirty="0" smtClean="0">
              <a:latin typeface="Courier"/>
              <a:cs typeface="Courier"/>
            </a:endParaRPr>
          </a:p>
          <a:p>
            <a:pPr marL="0" indent="0">
              <a:buNone/>
            </a:pPr>
            <a:r>
              <a:rPr lang="en-US" sz="1400" dirty="0" smtClean="0">
                <a:latin typeface="Courier"/>
                <a:cs typeface="Courier"/>
              </a:rPr>
              <a:t>1.1.1.1</a:t>
            </a:r>
          </a:p>
          <a:p>
            <a:pPr marL="0" indent="0">
              <a:buNone/>
            </a:pPr>
            <a:r>
              <a:rPr lang="en-US" sz="1400" dirty="0" smtClean="0">
                <a:latin typeface="Courier"/>
                <a:cs typeface="Courier"/>
              </a:rPr>
              <a:t>$ dig AAAA </a:t>
            </a:r>
            <a:r>
              <a:rPr lang="en-US" sz="1400" dirty="0" err="1" smtClean="0">
                <a:latin typeface="Courier"/>
                <a:cs typeface="Courier"/>
              </a:rPr>
              <a:t>www.facebook.com</a:t>
            </a:r>
            <a:endParaRPr lang="en-US" sz="1400" dirty="0" smtClean="0">
              <a:latin typeface="Courier"/>
              <a:cs typeface="Courier"/>
            </a:endParaRPr>
          </a:p>
          <a:p>
            <a:pPr marL="0" indent="0">
              <a:buNone/>
            </a:pPr>
            <a:r>
              <a:rPr lang="en-US" sz="1400" dirty="0" smtClean="0">
                <a:latin typeface="Courier"/>
                <a:cs typeface="Courier"/>
              </a:rPr>
              <a:t>2001:da8:112::21ae</a:t>
            </a:r>
          </a:p>
          <a:p>
            <a:pPr marL="0" indent="0">
              <a:buNone/>
            </a:pPr>
            <a:endParaRPr lang="en-US" sz="1400" dirty="0">
              <a:latin typeface="Courier"/>
              <a:cs typeface="Courier"/>
            </a:endParaRPr>
          </a:p>
        </p:txBody>
      </p:sp>
      <p:sp>
        <p:nvSpPr>
          <p:cNvPr id="5" name="Freeform 4"/>
          <p:cNvSpPr/>
          <p:nvPr/>
        </p:nvSpPr>
        <p:spPr>
          <a:xfrm>
            <a:off x="203578" y="1787765"/>
            <a:ext cx="2060993" cy="441245"/>
          </a:xfrm>
          <a:custGeom>
            <a:avLst/>
            <a:gdLst>
              <a:gd name="connsiteX0" fmla="*/ 1335856 w 2060993"/>
              <a:gd name="connsiteY0" fmla="*/ 402757 h 441245"/>
              <a:gd name="connsiteX1" fmla="*/ 2038223 w 2060993"/>
              <a:gd name="connsiteY1" fmla="*/ 296916 h 441245"/>
              <a:gd name="connsiteX2" fmla="*/ 1730337 w 2060993"/>
              <a:gd name="connsiteY2" fmla="*/ 17882 h 441245"/>
              <a:gd name="connsiteX3" fmla="*/ 210145 w 2060993"/>
              <a:gd name="connsiteY3" fmla="*/ 56369 h 441245"/>
              <a:gd name="connsiteX4" fmla="*/ 113930 w 2060993"/>
              <a:gd name="connsiteY4" fmla="*/ 287295 h 441245"/>
              <a:gd name="connsiteX5" fmla="*/ 1162670 w 2060993"/>
              <a:gd name="connsiteY5" fmla="*/ 441245 h 44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0993" h="441245">
                <a:moveTo>
                  <a:pt x="1335856" y="402757"/>
                </a:moveTo>
                <a:cubicBezTo>
                  <a:pt x="1654166" y="381909"/>
                  <a:pt x="1972476" y="361062"/>
                  <a:pt x="2038223" y="296916"/>
                </a:cubicBezTo>
                <a:cubicBezTo>
                  <a:pt x="2103970" y="232770"/>
                  <a:pt x="2035017" y="57973"/>
                  <a:pt x="1730337" y="17882"/>
                </a:cubicBezTo>
                <a:cubicBezTo>
                  <a:pt x="1425657" y="-22209"/>
                  <a:pt x="479546" y="11467"/>
                  <a:pt x="210145" y="56369"/>
                </a:cubicBezTo>
                <a:cubicBezTo>
                  <a:pt x="-59256" y="101271"/>
                  <a:pt x="-44824" y="223149"/>
                  <a:pt x="113930" y="287295"/>
                </a:cubicBezTo>
                <a:cubicBezTo>
                  <a:pt x="272684" y="351441"/>
                  <a:pt x="1162670" y="441245"/>
                  <a:pt x="1162670" y="441245"/>
                </a:cubicBezTo>
              </a:path>
            </a:pathLst>
          </a:cu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4293759" y="1830201"/>
            <a:ext cx="1683164" cy="441245"/>
          </a:xfrm>
          <a:custGeom>
            <a:avLst/>
            <a:gdLst>
              <a:gd name="connsiteX0" fmla="*/ 1335856 w 2060993"/>
              <a:gd name="connsiteY0" fmla="*/ 402757 h 441245"/>
              <a:gd name="connsiteX1" fmla="*/ 2038223 w 2060993"/>
              <a:gd name="connsiteY1" fmla="*/ 296916 h 441245"/>
              <a:gd name="connsiteX2" fmla="*/ 1730337 w 2060993"/>
              <a:gd name="connsiteY2" fmla="*/ 17882 h 441245"/>
              <a:gd name="connsiteX3" fmla="*/ 210145 w 2060993"/>
              <a:gd name="connsiteY3" fmla="*/ 56369 h 441245"/>
              <a:gd name="connsiteX4" fmla="*/ 113930 w 2060993"/>
              <a:gd name="connsiteY4" fmla="*/ 287295 h 441245"/>
              <a:gd name="connsiteX5" fmla="*/ 1162670 w 2060993"/>
              <a:gd name="connsiteY5" fmla="*/ 441245 h 44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0993" h="441245">
                <a:moveTo>
                  <a:pt x="1335856" y="402757"/>
                </a:moveTo>
                <a:cubicBezTo>
                  <a:pt x="1654166" y="381909"/>
                  <a:pt x="1972476" y="361062"/>
                  <a:pt x="2038223" y="296916"/>
                </a:cubicBezTo>
                <a:cubicBezTo>
                  <a:pt x="2103970" y="232770"/>
                  <a:pt x="2035017" y="57973"/>
                  <a:pt x="1730337" y="17882"/>
                </a:cubicBezTo>
                <a:cubicBezTo>
                  <a:pt x="1425657" y="-22209"/>
                  <a:pt x="479546" y="11467"/>
                  <a:pt x="210145" y="56369"/>
                </a:cubicBezTo>
                <a:cubicBezTo>
                  <a:pt x="-59256" y="101271"/>
                  <a:pt x="-44824" y="223149"/>
                  <a:pt x="113930" y="287295"/>
                </a:cubicBezTo>
                <a:cubicBezTo>
                  <a:pt x="272684" y="351441"/>
                  <a:pt x="1162670" y="441245"/>
                  <a:pt x="1162670" y="44124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1164263" y="4202863"/>
            <a:ext cx="7381023" cy="1938992"/>
          </a:xfrm>
          <a:prstGeom prst="rect">
            <a:avLst/>
          </a:prstGeom>
          <a:noFill/>
        </p:spPr>
        <p:txBody>
          <a:bodyPr wrap="square" rtlCol="0">
            <a:spAutoFit/>
          </a:bodyPr>
          <a:lstStyle/>
          <a:p>
            <a:r>
              <a:rPr lang="en-US" sz="2000" dirty="0"/>
              <a:t>I</a:t>
            </a:r>
            <a:r>
              <a:rPr lang="en-US" sz="2000" dirty="0" smtClean="0"/>
              <a:t>n this case the DNS providing different answers depending on where</a:t>
            </a:r>
          </a:p>
          <a:p>
            <a:r>
              <a:rPr lang="en-US" sz="2000" dirty="0" smtClean="0"/>
              <a:t>I was. Inside China </a:t>
            </a:r>
            <a:r>
              <a:rPr lang="en-US" sz="2000" dirty="0"/>
              <a:t>I</a:t>
            </a:r>
            <a:r>
              <a:rPr lang="en-US" sz="2000" dirty="0" smtClean="0"/>
              <a:t> often received the address 1.1.1.1 in response</a:t>
            </a:r>
          </a:p>
          <a:p>
            <a:r>
              <a:rPr lang="en-US" sz="2000" dirty="0" smtClean="0"/>
              <a:t>to my DNS query for the name “</a:t>
            </a:r>
            <a:r>
              <a:rPr lang="en-US" sz="2000" dirty="0" err="1" smtClean="0"/>
              <a:t>www.facebook.com</a:t>
            </a:r>
            <a:r>
              <a:rPr lang="en-US" sz="2000" dirty="0" smtClean="0"/>
              <a:t>”</a:t>
            </a:r>
          </a:p>
          <a:p>
            <a:endParaRPr lang="en-US" sz="2000" dirty="0"/>
          </a:p>
          <a:p>
            <a:r>
              <a:rPr lang="en-US" sz="2000" dirty="0" smtClean="0"/>
              <a:t>When I used a VPN to jump outside of China, I received the “real” DNS answers</a:t>
            </a:r>
            <a:endParaRPr lang="en-US" sz="2000" dirty="0"/>
          </a:p>
        </p:txBody>
      </p:sp>
      <p:sp>
        <p:nvSpPr>
          <p:cNvPr id="9" name="Title 1"/>
          <p:cNvSpPr txBox="1">
            <a:spLocks/>
          </p:cNvSpPr>
          <p:nvPr/>
        </p:nvSpPr>
        <p:spPr>
          <a:xfrm>
            <a:off x="-202518"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Outside China        Inside China</a:t>
            </a:r>
            <a:endParaRPr lang="en-US" dirty="0"/>
          </a:p>
        </p:txBody>
      </p:sp>
    </p:spTree>
    <p:extLst>
      <p:ext uri="{BB962C8B-B14F-4D97-AF65-F5344CB8AC3E}">
        <p14:creationId xmlns:p14="http://schemas.microsoft.com/office/powerpoint/2010/main" val="1850927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47500" lnSpcReduction="20000"/>
          </a:bodyPr>
          <a:lstStyle/>
          <a:p>
            <a:pPr marL="0" indent="0">
              <a:buNone/>
            </a:pPr>
            <a:r>
              <a:rPr lang="en-US" sz="1400" dirty="0" err="1" smtClean="0">
                <a:latin typeface="Courier"/>
                <a:cs typeface="Courier"/>
              </a:rPr>
              <a:t>NetRange</a:t>
            </a:r>
            <a:r>
              <a:rPr lang="en-US" sz="1400" dirty="0" smtClean="0">
                <a:latin typeface="Courier"/>
                <a:cs typeface="Courier"/>
              </a:rPr>
              <a:t>:       69.171.224.0 - 69.171.255.255</a:t>
            </a:r>
          </a:p>
          <a:p>
            <a:pPr marL="0" indent="0">
              <a:buNone/>
            </a:pPr>
            <a:r>
              <a:rPr lang="en-US" sz="1400" dirty="0" smtClean="0">
                <a:latin typeface="Courier"/>
                <a:cs typeface="Courier"/>
              </a:rPr>
              <a:t>CIDR:           69.171.224.0/19</a:t>
            </a:r>
          </a:p>
          <a:p>
            <a:pPr marL="0" indent="0">
              <a:buNone/>
            </a:pPr>
            <a:r>
              <a:rPr lang="en-US" sz="1400" dirty="0" err="1" smtClean="0">
                <a:latin typeface="Courier"/>
                <a:cs typeface="Courier"/>
              </a:rPr>
              <a:t>OriginAS</a:t>
            </a:r>
            <a:r>
              <a:rPr lang="en-US" sz="1400" dirty="0" smtClean="0">
                <a:latin typeface="Courier"/>
                <a:cs typeface="Courier"/>
              </a:rPr>
              <a:t>:       AS32934</a:t>
            </a:r>
          </a:p>
          <a:p>
            <a:pPr marL="0" indent="0">
              <a:buNone/>
            </a:pPr>
            <a:r>
              <a:rPr lang="en-US" sz="1400" dirty="0" err="1" smtClean="0">
                <a:latin typeface="Courier"/>
                <a:cs typeface="Courier"/>
              </a:rPr>
              <a:t>NetName</a:t>
            </a:r>
            <a:r>
              <a:rPr lang="en-US" sz="1400" dirty="0" smtClean="0">
                <a:latin typeface="Courier"/>
                <a:cs typeface="Courier"/>
              </a:rPr>
              <a:t>:        TFBNET3</a:t>
            </a:r>
          </a:p>
          <a:p>
            <a:pPr marL="0" indent="0">
              <a:buNone/>
            </a:pPr>
            <a:r>
              <a:rPr lang="en-US" sz="1400" dirty="0" err="1" smtClean="0">
                <a:latin typeface="Courier"/>
                <a:cs typeface="Courier"/>
              </a:rPr>
              <a:t>NetHandle</a:t>
            </a:r>
            <a:r>
              <a:rPr lang="en-US" sz="1400" dirty="0" smtClean="0">
                <a:latin typeface="Courier"/>
                <a:cs typeface="Courier"/>
              </a:rPr>
              <a:t>:      NET-69-171-224-0-1</a:t>
            </a:r>
          </a:p>
          <a:p>
            <a:pPr marL="0" indent="0">
              <a:buNone/>
            </a:pPr>
            <a:r>
              <a:rPr lang="en-US" sz="1400" dirty="0" smtClean="0">
                <a:latin typeface="Courier"/>
                <a:cs typeface="Courier"/>
              </a:rPr>
              <a:t>Parent:         NET-69-0-0-0-0</a:t>
            </a:r>
          </a:p>
          <a:p>
            <a:pPr marL="0" indent="0">
              <a:buNone/>
            </a:pPr>
            <a:r>
              <a:rPr lang="en-US" sz="1400" dirty="0" err="1" smtClean="0">
                <a:latin typeface="Courier"/>
                <a:cs typeface="Courier"/>
              </a:rPr>
              <a:t>NetType</a:t>
            </a:r>
            <a:r>
              <a:rPr lang="en-US" sz="1400" dirty="0" smtClean="0">
                <a:latin typeface="Courier"/>
                <a:cs typeface="Courier"/>
              </a:rPr>
              <a:t>:        Direct Assignment</a:t>
            </a:r>
          </a:p>
          <a:p>
            <a:pPr marL="0" indent="0">
              <a:buNone/>
            </a:pPr>
            <a:r>
              <a:rPr lang="en-US" sz="1400" dirty="0" err="1" smtClean="0">
                <a:latin typeface="Courier"/>
                <a:cs typeface="Courier"/>
              </a:rPr>
              <a:t>RegDate</a:t>
            </a:r>
            <a:r>
              <a:rPr lang="en-US" sz="1400" dirty="0" smtClean="0">
                <a:latin typeface="Courier"/>
                <a:cs typeface="Courier"/>
              </a:rPr>
              <a:t>:        2010-08-05</a:t>
            </a:r>
          </a:p>
          <a:p>
            <a:pPr marL="0" indent="0">
              <a:buNone/>
            </a:pPr>
            <a:r>
              <a:rPr lang="en-US" sz="1400" dirty="0" smtClean="0">
                <a:latin typeface="Courier"/>
                <a:cs typeface="Courier"/>
              </a:rPr>
              <a:t>Updated:        2012-02-24</a:t>
            </a:r>
          </a:p>
          <a:p>
            <a:pPr marL="0" indent="0">
              <a:buNone/>
            </a:pPr>
            <a:r>
              <a:rPr lang="en-US" sz="1400" dirty="0" smtClean="0">
                <a:latin typeface="Courier"/>
                <a:cs typeface="Courier"/>
              </a:rPr>
              <a:t>Ref:            http://</a:t>
            </a:r>
            <a:r>
              <a:rPr lang="en-US" sz="1400" dirty="0" err="1" smtClean="0">
                <a:latin typeface="Courier"/>
                <a:cs typeface="Courier"/>
              </a:rPr>
              <a:t>whois.arin.net</a:t>
            </a:r>
            <a:r>
              <a:rPr lang="en-US" sz="1400" dirty="0" smtClean="0">
                <a:latin typeface="Courier"/>
                <a:cs typeface="Courier"/>
              </a:rPr>
              <a:t>/rest/net/NET-69-171-224-0-1</a:t>
            </a:r>
          </a:p>
          <a:p>
            <a:pPr marL="0" indent="0">
              <a:buNone/>
            </a:pPr>
            <a:endParaRPr lang="en-US" sz="1400" dirty="0" smtClean="0">
              <a:latin typeface="Courier"/>
              <a:cs typeface="Courier"/>
            </a:endParaRPr>
          </a:p>
          <a:p>
            <a:pPr marL="0" indent="0">
              <a:buNone/>
            </a:pPr>
            <a:r>
              <a:rPr lang="en-US" sz="1400" dirty="0" err="1" smtClean="0">
                <a:latin typeface="Courier"/>
                <a:cs typeface="Courier"/>
              </a:rPr>
              <a:t>OrgName</a:t>
            </a:r>
            <a:r>
              <a:rPr lang="en-US" sz="1400" dirty="0" smtClean="0">
                <a:latin typeface="Courier"/>
                <a:cs typeface="Courier"/>
              </a:rPr>
              <a:t>:        Facebook, Inc.</a:t>
            </a:r>
          </a:p>
          <a:p>
            <a:pPr marL="0" indent="0">
              <a:buNone/>
            </a:pPr>
            <a:r>
              <a:rPr lang="en-US" sz="1400" dirty="0" err="1" smtClean="0">
                <a:latin typeface="Courier"/>
                <a:cs typeface="Courier"/>
              </a:rPr>
              <a:t>OrgId</a:t>
            </a:r>
            <a:r>
              <a:rPr lang="en-US" sz="1400" dirty="0" smtClean="0">
                <a:latin typeface="Courier"/>
                <a:cs typeface="Courier"/>
              </a:rPr>
              <a:t>:          THEFA-3</a:t>
            </a:r>
          </a:p>
          <a:p>
            <a:pPr marL="0" indent="0">
              <a:buNone/>
            </a:pPr>
            <a:r>
              <a:rPr lang="en-US" sz="1400" dirty="0" smtClean="0">
                <a:latin typeface="Courier"/>
                <a:cs typeface="Courier"/>
              </a:rPr>
              <a:t>Address:        1601 Willow Rd.</a:t>
            </a:r>
          </a:p>
          <a:p>
            <a:pPr marL="0" indent="0">
              <a:buNone/>
            </a:pPr>
            <a:r>
              <a:rPr lang="en-US" sz="1400" dirty="0" smtClean="0">
                <a:latin typeface="Courier"/>
                <a:cs typeface="Courier"/>
              </a:rPr>
              <a:t>City:           Menlo Park</a:t>
            </a:r>
          </a:p>
          <a:p>
            <a:pPr marL="0" indent="0">
              <a:buNone/>
            </a:pPr>
            <a:r>
              <a:rPr lang="en-US" sz="1400" dirty="0" err="1" smtClean="0">
                <a:latin typeface="Courier"/>
                <a:cs typeface="Courier"/>
              </a:rPr>
              <a:t>StateProv</a:t>
            </a:r>
            <a:r>
              <a:rPr lang="en-US" sz="1400" dirty="0" smtClean="0">
                <a:latin typeface="Courier"/>
                <a:cs typeface="Courier"/>
              </a:rPr>
              <a:t>:      CA</a:t>
            </a:r>
          </a:p>
          <a:p>
            <a:pPr marL="0" indent="0">
              <a:buNone/>
            </a:pPr>
            <a:r>
              <a:rPr lang="en-US" sz="1400" dirty="0" err="1" smtClean="0">
                <a:latin typeface="Courier"/>
                <a:cs typeface="Courier"/>
              </a:rPr>
              <a:t>PostalCode</a:t>
            </a:r>
            <a:r>
              <a:rPr lang="en-US" sz="1400" dirty="0" smtClean="0">
                <a:latin typeface="Courier"/>
                <a:cs typeface="Courier"/>
              </a:rPr>
              <a:t>:     94025</a:t>
            </a:r>
          </a:p>
          <a:p>
            <a:pPr marL="0" indent="0">
              <a:buNone/>
            </a:pPr>
            <a:r>
              <a:rPr lang="en-US" sz="1400" dirty="0" smtClean="0">
                <a:latin typeface="Courier"/>
                <a:cs typeface="Courier"/>
              </a:rPr>
              <a:t>Country:        US</a:t>
            </a:r>
          </a:p>
          <a:p>
            <a:pPr marL="0" indent="0">
              <a:buNone/>
            </a:pPr>
            <a:r>
              <a:rPr lang="en-US" sz="1400" dirty="0" err="1" smtClean="0">
                <a:latin typeface="Courier"/>
                <a:cs typeface="Courier"/>
              </a:rPr>
              <a:t>RegDate</a:t>
            </a:r>
            <a:r>
              <a:rPr lang="en-US" sz="1400" dirty="0" smtClean="0">
                <a:latin typeface="Courier"/>
                <a:cs typeface="Courier"/>
              </a:rPr>
              <a:t>:        2004-08-11</a:t>
            </a:r>
          </a:p>
          <a:p>
            <a:pPr marL="0" indent="0">
              <a:buNone/>
            </a:pPr>
            <a:r>
              <a:rPr lang="en-US" sz="1400" dirty="0" smtClean="0">
                <a:latin typeface="Courier"/>
                <a:cs typeface="Courier"/>
              </a:rPr>
              <a:t>Updated:        2012-04-17</a:t>
            </a:r>
          </a:p>
          <a:p>
            <a:pPr marL="0" indent="0">
              <a:buNone/>
            </a:pPr>
            <a:r>
              <a:rPr lang="en-US" sz="1400" dirty="0" smtClean="0">
                <a:latin typeface="Courier"/>
                <a:cs typeface="Courier"/>
              </a:rPr>
              <a:t>Ref:            http://</a:t>
            </a:r>
            <a:r>
              <a:rPr lang="en-US" sz="1400" dirty="0" err="1" smtClean="0">
                <a:latin typeface="Courier"/>
                <a:cs typeface="Courier"/>
              </a:rPr>
              <a:t>whois.arin.net</a:t>
            </a:r>
            <a:r>
              <a:rPr lang="en-US" sz="1400" dirty="0" smtClean="0">
                <a:latin typeface="Courier"/>
                <a:cs typeface="Courier"/>
              </a:rPr>
              <a:t>/rest/org/THEFA-3</a:t>
            </a:r>
          </a:p>
          <a:p>
            <a:pPr marL="0" indent="0">
              <a:buNone/>
            </a:pPr>
            <a:endParaRPr lang="en-US" sz="1400" dirty="0" smtClean="0">
              <a:latin typeface="Courier"/>
              <a:cs typeface="Courier"/>
            </a:endParaRPr>
          </a:p>
          <a:p>
            <a:pPr marL="0" indent="0">
              <a:buNone/>
            </a:pPr>
            <a:r>
              <a:rPr lang="en-US" sz="1400" dirty="0" err="1" smtClean="0">
                <a:latin typeface="Courier"/>
                <a:cs typeface="Courier"/>
              </a:rPr>
              <a:t>OrgTechHandle</a:t>
            </a:r>
            <a:r>
              <a:rPr lang="en-US" sz="1400" dirty="0" smtClean="0">
                <a:latin typeface="Courier"/>
                <a:cs typeface="Courier"/>
              </a:rPr>
              <a:t>: OPERA82-ARIN</a:t>
            </a:r>
          </a:p>
          <a:p>
            <a:pPr marL="0" indent="0">
              <a:buNone/>
            </a:pPr>
            <a:r>
              <a:rPr lang="en-US" sz="1400" dirty="0" err="1" smtClean="0">
                <a:latin typeface="Courier"/>
                <a:cs typeface="Courier"/>
              </a:rPr>
              <a:t>OrgTechName</a:t>
            </a:r>
            <a:r>
              <a:rPr lang="en-US" sz="1400" dirty="0" smtClean="0">
                <a:latin typeface="Courier"/>
                <a:cs typeface="Courier"/>
              </a:rPr>
              <a:t>:   Operations</a:t>
            </a:r>
          </a:p>
          <a:p>
            <a:pPr marL="0" indent="0">
              <a:buNone/>
            </a:pPr>
            <a:r>
              <a:rPr lang="en-US" sz="1400" dirty="0" err="1" smtClean="0">
                <a:latin typeface="Courier"/>
                <a:cs typeface="Courier"/>
              </a:rPr>
              <a:t>OrgTechPhone</a:t>
            </a:r>
            <a:r>
              <a:rPr lang="en-US" sz="1400" dirty="0" smtClean="0">
                <a:latin typeface="Courier"/>
                <a:cs typeface="Courier"/>
              </a:rPr>
              <a:t>:  +1-650-543-4800</a:t>
            </a:r>
          </a:p>
          <a:p>
            <a:pPr marL="0" indent="0">
              <a:buNone/>
            </a:pPr>
            <a:r>
              <a:rPr lang="en-US" sz="1400" dirty="0" err="1" smtClean="0">
                <a:latin typeface="Courier"/>
                <a:cs typeface="Courier"/>
              </a:rPr>
              <a:t>OrgTechEmail</a:t>
            </a:r>
            <a:r>
              <a:rPr lang="en-US" sz="1400" dirty="0" smtClean="0">
                <a:latin typeface="Courier"/>
                <a:cs typeface="Courier"/>
              </a:rPr>
              <a:t>:  </a:t>
            </a:r>
            <a:r>
              <a:rPr lang="en-US" sz="1400" dirty="0" err="1" smtClean="0">
                <a:latin typeface="Courier"/>
                <a:cs typeface="Courier"/>
              </a:rPr>
              <a:t>noc@fb.com</a:t>
            </a:r>
            <a:endParaRPr lang="en-US" sz="1400" dirty="0" smtClean="0">
              <a:latin typeface="Courier"/>
              <a:cs typeface="Courier"/>
            </a:endParaRPr>
          </a:p>
          <a:p>
            <a:pPr marL="0" indent="0">
              <a:buNone/>
            </a:pPr>
            <a:r>
              <a:rPr lang="en-US" sz="1400" dirty="0" err="1" smtClean="0">
                <a:latin typeface="Courier"/>
                <a:cs typeface="Courier"/>
              </a:rPr>
              <a:t>OrgTechRef</a:t>
            </a:r>
            <a:r>
              <a:rPr lang="en-US" sz="1400" dirty="0" smtClean="0">
                <a:latin typeface="Courier"/>
                <a:cs typeface="Courier"/>
              </a:rPr>
              <a:t>:    http://</a:t>
            </a:r>
            <a:r>
              <a:rPr lang="en-US" sz="1400" dirty="0" err="1" smtClean="0">
                <a:latin typeface="Courier"/>
                <a:cs typeface="Courier"/>
              </a:rPr>
              <a:t>whois.arin.net</a:t>
            </a:r>
            <a:r>
              <a:rPr lang="en-US" sz="1400" dirty="0" smtClean="0">
                <a:latin typeface="Courier"/>
                <a:cs typeface="Courier"/>
              </a:rPr>
              <a:t>/rest/</a:t>
            </a:r>
            <a:r>
              <a:rPr lang="en-US" sz="1400" dirty="0" err="1" smtClean="0">
                <a:latin typeface="Courier"/>
                <a:cs typeface="Courier"/>
              </a:rPr>
              <a:t>poc</a:t>
            </a:r>
            <a:r>
              <a:rPr lang="en-US" sz="1400" dirty="0" smtClean="0">
                <a:latin typeface="Courier"/>
                <a:cs typeface="Courier"/>
              </a:rPr>
              <a:t>/OPERA82-ARIN</a:t>
            </a:r>
          </a:p>
          <a:p>
            <a:pPr marL="0" indent="0">
              <a:buNone/>
            </a:pPr>
            <a:endParaRPr lang="en-US" sz="1400" dirty="0" smtClean="0">
              <a:latin typeface="Courier"/>
              <a:cs typeface="Courier"/>
            </a:endParaRPr>
          </a:p>
          <a:p>
            <a:pPr marL="0" indent="0">
              <a:buNone/>
            </a:pPr>
            <a:r>
              <a:rPr lang="en-US" sz="1400" dirty="0" err="1" smtClean="0">
                <a:latin typeface="Courier"/>
                <a:cs typeface="Courier"/>
              </a:rPr>
              <a:t>OrgAbuseHandle</a:t>
            </a:r>
            <a:r>
              <a:rPr lang="en-US" sz="1400" dirty="0" smtClean="0">
                <a:latin typeface="Courier"/>
                <a:cs typeface="Courier"/>
              </a:rPr>
              <a:t>: OPERA82-ARIN</a:t>
            </a:r>
          </a:p>
          <a:p>
            <a:pPr marL="0" indent="0">
              <a:buNone/>
            </a:pPr>
            <a:r>
              <a:rPr lang="en-US" sz="1400" dirty="0" err="1" smtClean="0">
                <a:latin typeface="Courier"/>
                <a:cs typeface="Courier"/>
              </a:rPr>
              <a:t>OrgAbuseName</a:t>
            </a:r>
            <a:r>
              <a:rPr lang="en-US" sz="1400" dirty="0" smtClean="0">
                <a:latin typeface="Courier"/>
                <a:cs typeface="Courier"/>
              </a:rPr>
              <a:t>:   Operations</a:t>
            </a:r>
          </a:p>
          <a:p>
            <a:pPr marL="0" indent="0">
              <a:buNone/>
            </a:pPr>
            <a:r>
              <a:rPr lang="en-US" sz="1400" dirty="0" err="1" smtClean="0">
                <a:latin typeface="Courier"/>
                <a:cs typeface="Courier"/>
              </a:rPr>
              <a:t>OrgAbusePhone</a:t>
            </a:r>
            <a:r>
              <a:rPr lang="en-US" sz="1400" dirty="0" smtClean="0">
                <a:latin typeface="Courier"/>
                <a:cs typeface="Courier"/>
              </a:rPr>
              <a:t>:  +1-650-543-4800</a:t>
            </a:r>
          </a:p>
          <a:p>
            <a:pPr marL="0" indent="0">
              <a:buNone/>
            </a:pPr>
            <a:r>
              <a:rPr lang="en-US" sz="1400" dirty="0" err="1" smtClean="0">
                <a:latin typeface="Courier"/>
                <a:cs typeface="Courier"/>
              </a:rPr>
              <a:t>OrgAbuseEmail</a:t>
            </a:r>
            <a:r>
              <a:rPr lang="en-US" sz="1400" dirty="0" smtClean="0">
                <a:latin typeface="Courier"/>
                <a:cs typeface="Courier"/>
              </a:rPr>
              <a:t>:  </a:t>
            </a:r>
            <a:r>
              <a:rPr lang="en-US" sz="1400" dirty="0" err="1" smtClean="0">
                <a:latin typeface="Courier"/>
                <a:cs typeface="Courier"/>
              </a:rPr>
              <a:t>noc@fb.com</a:t>
            </a:r>
            <a:endParaRPr lang="en-US" sz="1400" dirty="0" smtClean="0">
              <a:latin typeface="Courier"/>
              <a:cs typeface="Courier"/>
            </a:endParaRPr>
          </a:p>
          <a:p>
            <a:pPr marL="0" indent="0">
              <a:buNone/>
            </a:pPr>
            <a:r>
              <a:rPr lang="en-US" sz="1400" dirty="0" err="1" smtClean="0">
                <a:latin typeface="Courier"/>
                <a:cs typeface="Courier"/>
              </a:rPr>
              <a:t>OrgAbuseRef</a:t>
            </a:r>
            <a:r>
              <a:rPr lang="en-US" sz="1400" dirty="0" smtClean="0">
                <a:latin typeface="Courier"/>
                <a:cs typeface="Courier"/>
              </a:rPr>
              <a:t>:    http://</a:t>
            </a:r>
            <a:r>
              <a:rPr lang="en-US" sz="1400" dirty="0" err="1" smtClean="0">
                <a:latin typeface="Courier"/>
                <a:cs typeface="Courier"/>
              </a:rPr>
              <a:t>whois.arin.net</a:t>
            </a:r>
            <a:r>
              <a:rPr lang="en-US" sz="1400" dirty="0" smtClean="0">
                <a:latin typeface="Courier"/>
                <a:cs typeface="Courier"/>
              </a:rPr>
              <a:t>/rest/</a:t>
            </a:r>
            <a:r>
              <a:rPr lang="en-US" sz="1400" dirty="0" err="1" smtClean="0">
                <a:latin typeface="Courier"/>
                <a:cs typeface="Courier"/>
              </a:rPr>
              <a:t>poc</a:t>
            </a:r>
            <a:r>
              <a:rPr lang="en-US" sz="1400" dirty="0" smtClean="0">
                <a:latin typeface="Courier"/>
                <a:cs typeface="Courier"/>
              </a:rPr>
              <a:t>/OPERA82-ARIN</a:t>
            </a:r>
          </a:p>
          <a:p>
            <a:pPr marL="0" indent="0">
              <a:buNone/>
            </a:pPr>
            <a:endParaRPr lang="en-US" sz="1400" dirty="0" smtClean="0">
              <a:latin typeface="Courier"/>
              <a:cs typeface="Courier"/>
            </a:endParaRPr>
          </a:p>
          <a:p>
            <a:pPr marL="0" indent="0">
              <a:buNone/>
            </a:pPr>
            <a:endParaRPr lang="en-US" sz="1400" dirty="0" smtClean="0">
              <a:latin typeface="Courier"/>
              <a:cs typeface="Courier"/>
            </a:endParaRPr>
          </a:p>
          <a:p>
            <a:pPr marL="0" indent="0">
              <a:buNone/>
            </a:pPr>
            <a:r>
              <a:rPr lang="en-US" sz="1400" dirty="0" smtClean="0">
                <a:latin typeface="Courier"/>
                <a:cs typeface="Courier"/>
              </a:rPr>
              <a:t>#</a:t>
            </a:r>
          </a:p>
          <a:p>
            <a:pPr marL="0" indent="0">
              <a:buNone/>
            </a:pPr>
            <a:r>
              <a:rPr lang="en-US" sz="1400" dirty="0" smtClean="0">
                <a:latin typeface="Courier"/>
                <a:cs typeface="Courier"/>
              </a:rPr>
              <a:t># ARIN WHOIS data and services are subject to the Terms of Use</a:t>
            </a:r>
          </a:p>
          <a:p>
            <a:pPr marL="0" indent="0">
              <a:buNone/>
            </a:pPr>
            <a:r>
              <a:rPr lang="en-US" sz="1400" dirty="0" smtClean="0">
                <a:latin typeface="Courier"/>
                <a:cs typeface="Courier"/>
              </a:rPr>
              <a:t># available at: https://</a:t>
            </a:r>
            <a:r>
              <a:rPr lang="en-US" sz="1400" dirty="0" err="1" smtClean="0">
                <a:latin typeface="Courier"/>
                <a:cs typeface="Courier"/>
              </a:rPr>
              <a:t>www.arin.net</a:t>
            </a:r>
            <a:r>
              <a:rPr lang="en-US" sz="1400" dirty="0" smtClean="0">
                <a:latin typeface="Courier"/>
                <a:cs typeface="Courier"/>
              </a:rPr>
              <a:t>/</a:t>
            </a:r>
            <a:r>
              <a:rPr lang="en-US" sz="1400" dirty="0" err="1" smtClean="0">
                <a:latin typeface="Courier"/>
                <a:cs typeface="Courier"/>
              </a:rPr>
              <a:t>whois_tou.html</a:t>
            </a:r>
            <a:endParaRPr lang="en-US" sz="1400" dirty="0" smtClean="0">
              <a:latin typeface="Courier"/>
              <a:cs typeface="Courier"/>
            </a:endParaRPr>
          </a:p>
          <a:p>
            <a:pPr marL="0" indent="0">
              <a:buNone/>
            </a:pPr>
            <a:r>
              <a:rPr lang="en-US" sz="1400" dirty="0" smtClean="0">
                <a:latin typeface="Courier"/>
                <a:cs typeface="Courier"/>
              </a:rPr>
              <a:t>#</a:t>
            </a:r>
          </a:p>
          <a:p>
            <a:pPr marL="0" indent="0">
              <a:buNone/>
            </a:pPr>
            <a:endParaRPr lang="en-US" sz="1400" dirty="0" smtClean="0">
              <a:latin typeface="Courier"/>
              <a:cs typeface="Courier"/>
            </a:endParaRPr>
          </a:p>
          <a:p>
            <a:pPr marL="0" indent="0">
              <a:buNone/>
            </a:pPr>
            <a:endParaRPr lang="en-US" sz="1400" dirty="0">
              <a:latin typeface="Courier"/>
              <a:cs typeface="Courier"/>
            </a:endParaRPr>
          </a:p>
        </p:txBody>
      </p:sp>
      <p:sp>
        <p:nvSpPr>
          <p:cNvPr id="4" name="Content Placeholder 3"/>
          <p:cNvSpPr>
            <a:spLocks noGrp="1"/>
          </p:cNvSpPr>
          <p:nvPr>
            <p:ph sz="half" idx="2"/>
          </p:nvPr>
        </p:nvSpPr>
        <p:spPr/>
        <p:txBody>
          <a:bodyPr>
            <a:normAutofit fontScale="47500" lnSpcReduction="20000"/>
          </a:bodyPr>
          <a:lstStyle/>
          <a:p>
            <a:pPr marL="0" indent="0">
              <a:buNone/>
            </a:pPr>
            <a:r>
              <a:rPr lang="en-US" sz="1400" dirty="0" err="1" smtClean="0">
                <a:latin typeface="Courier"/>
                <a:cs typeface="Courier"/>
              </a:rPr>
              <a:t>inetnum</a:t>
            </a:r>
            <a:r>
              <a:rPr lang="en-US" sz="1400" dirty="0" smtClean="0">
                <a:latin typeface="Courier"/>
                <a:cs typeface="Courier"/>
              </a:rPr>
              <a:t>:        1.1.1.0 - 1.1.1.255</a:t>
            </a:r>
          </a:p>
          <a:p>
            <a:pPr marL="0" indent="0">
              <a:buNone/>
            </a:pPr>
            <a:r>
              <a:rPr lang="en-US" sz="1400" dirty="0" err="1" smtClean="0">
                <a:latin typeface="Courier"/>
                <a:cs typeface="Courier"/>
              </a:rPr>
              <a:t>netname</a:t>
            </a:r>
            <a:r>
              <a:rPr lang="en-US" sz="1400" dirty="0" smtClean="0">
                <a:latin typeface="Courier"/>
                <a:cs typeface="Courier"/>
              </a:rPr>
              <a:t>:        </a:t>
            </a:r>
            <a:r>
              <a:rPr lang="en-US" sz="1400" dirty="0" err="1" smtClean="0">
                <a:latin typeface="Courier"/>
                <a:cs typeface="Courier"/>
              </a:rPr>
              <a:t>Debogon</a:t>
            </a:r>
            <a:r>
              <a:rPr lang="en-US" sz="1400" dirty="0" smtClean="0">
                <a:latin typeface="Courier"/>
                <a:cs typeface="Courier"/>
              </a:rPr>
              <a:t>-prefix</a:t>
            </a:r>
          </a:p>
          <a:p>
            <a:pPr marL="0" indent="0">
              <a:buNone/>
            </a:pPr>
            <a:r>
              <a:rPr lang="en-US" sz="1400" dirty="0" err="1" smtClean="0">
                <a:latin typeface="Courier"/>
                <a:cs typeface="Courier"/>
              </a:rPr>
              <a:t>descr</a:t>
            </a:r>
            <a:r>
              <a:rPr lang="en-US" sz="1400" dirty="0" smtClean="0">
                <a:latin typeface="Courier"/>
                <a:cs typeface="Courier"/>
              </a:rPr>
              <a:t>:          APNIC </a:t>
            </a:r>
            <a:r>
              <a:rPr lang="en-US" sz="1400" dirty="0" err="1" smtClean="0">
                <a:latin typeface="Courier"/>
                <a:cs typeface="Courier"/>
              </a:rPr>
              <a:t>Debogon</a:t>
            </a:r>
            <a:r>
              <a:rPr lang="en-US" sz="1400" dirty="0" smtClean="0">
                <a:latin typeface="Courier"/>
                <a:cs typeface="Courier"/>
              </a:rPr>
              <a:t> Project</a:t>
            </a:r>
          </a:p>
          <a:p>
            <a:pPr marL="0" indent="0">
              <a:buNone/>
            </a:pPr>
            <a:r>
              <a:rPr lang="en-US" sz="1400" dirty="0" err="1" smtClean="0">
                <a:latin typeface="Courier"/>
                <a:cs typeface="Courier"/>
              </a:rPr>
              <a:t>descr</a:t>
            </a:r>
            <a:r>
              <a:rPr lang="en-US" sz="1400" dirty="0" smtClean="0">
                <a:latin typeface="Courier"/>
                <a:cs typeface="Courier"/>
              </a:rPr>
              <a:t>:          APNIC Pty Ltd</a:t>
            </a:r>
          </a:p>
          <a:p>
            <a:pPr marL="0" indent="0">
              <a:buNone/>
            </a:pPr>
            <a:r>
              <a:rPr lang="en-US" sz="1400" dirty="0" smtClean="0">
                <a:latin typeface="Courier"/>
                <a:cs typeface="Courier"/>
              </a:rPr>
              <a:t>country:        AU</a:t>
            </a:r>
          </a:p>
          <a:p>
            <a:pPr marL="0" indent="0">
              <a:buNone/>
            </a:pPr>
            <a:r>
              <a:rPr lang="en-US" sz="1400" dirty="0" smtClean="0">
                <a:latin typeface="Courier"/>
                <a:cs typeface="Courier"/>
              </a:rPr>
              <a:t>admin-c:        AR302-AP</a:t>
            </a:r>
          </a:p>
          <a:p>
            <a:pPr marL="0" indent="0">
              <a:buNone/>
            </a:pPr>
            <a:r>
              <a:rPr lang="en-US" sz="1400" dirty="0" smtClean="0">
                <a:latin typeface="Courier"/>
                <a:cs typeface="Courier"/>
              </a:rPr>
              <a:t>tech-c:         AR302-AP</a:t>
            </a:r>
          </a:p>
          <a:p>
            <a:pPr marL="0" indent="0">
              <a:buNone/>
            </a:pPr>
            <a:r>
              <a:rPr lang="en-US" sz="1400" dirty="0" err="1" smtClean="0">
                <a:latin typeface="Courier"/>
                <a:cs typeface="Courier"/>
              </a:rPr>
              <a:t>mnt</a:t>
            </a:r>
            <a:r>
              <a:rPr lang="en-US" sz="1400" dirty="0" smtClean="0">
                <a:latin typeface="Courier"/>
                <a:cs typeface="Courier"/>
              </a:rPr>
              <a:t>-by:         APNIC-HM</a:t>
            </a:r>
          </a:p>
          <a:p>
            <a:pPr marL="0" indent="0">
              <a:buNone/>
            </a:pPr>
            <a:r>
              <a:rPr lang="en-US" sz="1400" dirty="0" err="1" smtClean="0">
                <a:latin typeface="Courier"/>
                <a:cs typeface="Courier"/>
              </a:rPr>
              <a:t>mnt</a:t>
            </a:r>
            <a:r>
              <a:rPr lang="en-US" sz="1400" dirty="0" smtClean="0">
                <a:latin typeface="Courier"/>
                <a:cs typeface="Courier"/>
              </a:rPr>
              <a:t>-routes:     MAINT-AU-APNIC-GM85-AP</a:t>
            </a:r>
          </a:p>
          <a:p>
            <a:pPr marL="0" indent="0">
              <a:buNone/>
            </a:pPr>
            <a:r>
              <a:rPr lang="en-US" sz="1400" dirty="0" err="1" smtClean="0">
                <a:latin typeface="Courier"/>
                <a:cs typeface="Courier"/>
              </a:rPr>
              <a:t>mnt-irt</a:t>
            </a:r>
            <a:r>
              <a:rPr lang="en-US" sz="1400" dirty="0" smtClean="0">
                <a:latin typeface="Courier"/>
                <a:cs typeface="Courier"/>
              </a:rPr>
              <a:t>:        IRT-APNICRANDNET-AU</a:t>
            </a:r>
          </a:p>
          <a:p>
            <a:pPr marL="0" indent="0">
              <a:buNone/>
            </a:pPr>
            <a:r>
              <a:rPr lang="en-US" sz="1400" dirty="0" smtClean="0">
                <a:latin typeface="Courier"/>
                <a:cs typeface="Courier"/>
              </a:rPr>
              <a:t>status:         ASSIGNED PORTABLE</a:t>
            </a:r>
          </a:p>
          <a:p>
            <a:pPr marL="0" indent="0">
              <a:buNone/>
            </a:pPr>
            <a:r>
              <a:rPr lang="en-US" sz="1400" dirty="0" smtClean="0">
                <a:latin typeface="Courier"/>
                <a:cs typeface="Courier"/>
              </a:rPr>
              <a:t>changed:        </a:t>
            </a:r>
            <a:r>
              <a:rPr lang="en-US" sz="1400" dirty="0" err="1" smtClean="0">
                <a:latin typeface="Courier"/>
                <a:cs typeface="Courier"/>
              </a:rPr>
              <a:t>hm-changed@apnic.net</a:t>
            </a:r>
            <a:r>
              <a:rPr lang="en-US" sz="1400" dirty="0" smtClean="0">
                <a:latin typeface="Courier"/>
                <a:cs typeface="Courier"/>
              </a:rPr>
              <a:t> 20110922</a:t>
            </a:r>
          </a:p>
          <a:p>
            <a:pPr marL="0" indent="0">
              <a:buNone/>
            </a:pPr>
            <a:r>
              <a:rPr lang="en-US" sz="1400" dirty="0" smtClean="0">
                <a:latin typeface="Courier"/>
                <a:cs typeface="Courier"/>
              </a:rPr>
              <a:t>source:         APNIC</a:t>
            </a:r>
          </a:p>
          <a:p>
            <a:pPr marL="0" indent="0">
              <a:buNone/>
            </a:pPr>
            <a:endParaRPr lang="en-US" sz="1400" dirty="0" smtClean="0">
              <a:latin typeface="Courier"/>
              <a:cs typeface="Courier"/>
            </a:endParaRPr>
          </a:p>
          <a:p>
            <a:pPr marL="0" indent="0">
              <a:buNone/>
            </a:pPr>
            <a:r>
              <a:rPr lang="en-US" sz="1400" dirty="0" err="1" smtClean="0">
                <a:latin typeface="Courier"/>
                <a:cs typeface="Courier"/>
              </a:rPr>
              <a:t>irt</a:t>
            </a:r>
            <a:r>
              <a:rPr lang="en-US" sz="1400" dirty="0" smtClean="0">
                <a:latin typeface="Courier"/>
                <a:cs typeface="Courier"/>
              </a:rPr>
              <a:t>:            IRT-APNICRANDNET-AU</a:t>
            </a:r>
          </a:p>
          <a:p>
            <a:pPr marL="0" indent="0">
              <a:buNone/>
            </a:pPr>
            <a:r>
              <a:rPr lang="en-US" sz="1400" dirty="0" smtClean="0">
                <a:latin typeface="Courier"/>
                <a:cs typeface="Courier"/>
              </a:rPr>
              <a:t>address:        PO Box 3646</a:t>
            </a:r>
          </a:p>
          <a:p>
            <a:pPr marL="0" indent="0">
              <a:buNone/>
            </a:pPr>
            <a:r>
              <a:rPr lang="en-US" sz="1400" dirty="0" smtClean="0">
                <a:latin typeface="Courier"/>
                <a:cs typeface="Courier"/>
              </a:rPr>
              <a:t>address:        South Brisbane, QLD 4101</a:t>
            </a:r>
          </a:p>
          <a:p>
            <a:pPr marL="0" indent="0">
              <a:buNone/>
            </a:pPr>
            <a:r>
              <a:rPr lang="en-US" sz="1400" dirty="0" smtClean="0">
                <a:latin typeface="Courier"/>
                <a:cs typeface="Courier"/>
              </a:rPr>
              <a:t>address:        Australia</a:t>
            </a:r>
          </a:p>
          <a:p>
            <a:pPr marL="0" indent="0">
              <a:buNone/>
            </a:pPr>
            <a:r>
              <a:rPr lang="en-US" sz="1400" dirty="0" smtClean="0">
                <a:latin typeface="Courier"/>
                <a:cs typeface="Courier"/>
              </a:rPr>
              <a:t>e-mail:         </a:t>
            </a:r>
            <a:r>
              <a:rPr lang="en-US" sz="1400" dirty="0" err="1" smtClean="0">
                <a:latin typeface="Courier"/>
                <a:cs typeface="Courier"/>
              </a:rPr>
              <a:t>abuse@apnic.net</a:t>
            </a:r>
            <a:endParaRPr lang="en-US" sz="1400" dirty="0" smtClean="0">
              <a:latin typeface="Courier"/>
              <a:cs typeface="Courier"/>
            </a:endParaRPr>
          </a:p>
          <a:p>
            <a:pPr marL="0" indent="0">
              <a:buNone/>
            </a:pPr>
            <a:r>
              <a:rPr lang="en-US" sz="1400" dirty="0" smtClean="0">
                <a:latin typeface="Courier"/>
                <a:cs typeface="Courier"/>
              </a:rPr>
              <a:t>abuse-mailbox:  </a:t>
            </a:r>
            <a:r>
              <a:rPr lang="en-US" sz="1400" dirty="0" err="1" smtClean="0">
                <a:latin typeface="Courier"/>
                <a:cs typeface="Courier"/>
              </a:rPr>
              <a:t>abuse@apnic.net</a:t>
            </a:r>
            <a:endParaRPr lang="en-US" sz="1400" dirty="0" smtClean="0">
              <a:latin typeface="Courier"/>
              <a:cs typeface="Courier"/>
            </a:endParaRPr>
          </a:p>
          <a:p>
            <a:pPr marL="0" indent="0">
              <a:buNone/>
            </a:pPr>
            <a:r>
              <a:rPr lang="en-US" sz="1400" dirty="0" smtClean="0">
                <a:latin typeface="Courier"/>
                <a:cs typeface="Courier"/>
              </a:rPr>
              <a:t>admin-c:        AR302-AP</a:t>
            </a:r>
          </a:p>
          <a:p>
            <a:pPr marL="0" indent="0">
              <a:buNone/>
            </a:pPr>
            <a:r>
              <a:rPr lang="en-US" sz="1400" dirty="0" smtClean="0">
                <a:latin typeface="Courier"/>
                <a:cs typeface="Courier"/>
              </a:rPr>
              <a:t>tech-c:         AR302-AP</a:t>
            </a:r>
          </a:p>
          <a:p>
            <a:pPr marL="0" indent="0">
              <a:buNone/>
            </a:pPr>
            <a:r>
              <a:rPr lang="en-US" sz="1400" dirty="0" err="1" smtClean="0">
                <a:latin typeface="Courier"/>
                <a:cs typeface="Courier"/>
              </a:rPr>
              <a:t>mnt</a:t>
            </a:r>
            <a:r>
              <a:rPr lang="en-US" sz="1400" dirty="0" smtClean="0">
                <a:latin typeface="Courier"/>
                <a:cs typeface="Courier"/>
              </a:rPr>
              <a:t>-by:         MAINT-AU-APNIC-GM85-AP</a:t>
            </a:r>
          </a:p>
          <a:p>
            <a:pPr marL="0" indent="0">
              <a:buNone/>
            </a:pPr>
            <a:r>
              <a:rPr lang="en-US" sz="1400" dirty="0" smtClean="0">
                <a:latin typeface="Courier"/>
                <a:cs typeface="Courier"/>
              </a:rPr>
              <a:t>changed:        </a:t>
            </a:r>
            <a:r>
              <a:rPr lang="en-US" sz="1400" dirty="0" err="1" smtClean="0">
                <a:latin typeface="Courier"/>
                <a:cs typeface="Courier"/>
              </a:rPr>
              <a:t>hm-changed@apnic.net</a:t>
            </a:r>
            <a:r>
              <a:rPr lang="en-US" sz="1400" dirty="0" smtClean="0">
                <a:latin typeface="Courier"/>
                <a:cs typeface="Courier"/>
              </a:rPr>
              <a:t> 20110922</a:t>
            </a:r>
          </a:p>
          <a:p>
            <a:pPr marL="0" indent="0">
              <a:buNone/>
            </a:pPr>
            <a:r>
              <a:rPr lang="en-US" sz="1400" dirty="0" smtClean="0">
                <a:latin typeface="Courier"/>
                <a:cs typeface="Courier"/>
              </a:rPr>
              <a:t>source:         APNIC</a:t>
            </a:r>
          </a:p>
          <a:p>
            <a:pPr marL="0" indent="0">
              <a:buNone/>
            </a:pPr>
            <a:endParaRPr lang="en-US" sz="1400" dirty="0">
              <a:latin typeface="Courier"/>
              <a:cs typeface="Courier"/>
            </a:endParaRPr>
          </a:p>
          <a:p>
            <a:pPr marL="0" indent="0">
              <a:buNone/>
            </a:pPr>
            <a:r>
              <a:rPr lang="en-US" sz="1400" dirty="0" smtClean="0">
                <a:latin typeface="Courier"/>
                <a:cs typeface="Courier"/>
              </a:rPr>
              <a:t>role:           APNIC RESEARCH</a:t>
            </a:r>
          </a:p>
          <a:p>
            <a:pPr marL="0" indent="0">
              <a:buNone/>
            </a:pPr>
            <a:endParaRPr lang="en-US" sz="1400" dirty="0" smtClean="0">
              <a:latin typeface="Courier"/>
              <a:cs typeface="Courier"/>
            </a:endParaRPr>
          </a:p>
          <a:p>
            <a:pPr marL="0" indent="0">
              <a:buNone/>
            </a:pPr>
            <a:endParaRPr lang="en-US" sz="1400" dirty="0">
              <a:latin typeface="Courier"/>
              <a:cs typeface="Courier"/>
            </a:endParaRPr>
          </a:p>
        </p:txBody>
      </p:sp>
      <p:sp>
        <p:nvSpPr>
          <p:cNvPr id="5" name="Title 1"/>
          <p:cNvSpPr>
            <a:spLocks noGrp="1"/>
          </p:cNvSpPr>
          <p:nvPr>
            <p:ph type="title"/>
          </p:nvPr>
        </p:nvSpPr>
        <p:spPr>
          <a:xfrm>
            <a:off x="-293238" y="326593"/>
            <a:ext cx="8229600" cy="1039091"/>
          </a:xfrm>
        </p:spPr>
        <p:txBody>
          <a:bodyPr/>
          <a:lstStyle/>
          <a:p>
            <a:r>
              <a:rPr lang="en-US" dirty="0" smtClean="0"/>
              <a:t>Outside                          Inside</a:t>
            </a:r>
            <a:endParaRPr lang="en-US" dirty="0"/>
          </a:p>
        </p:txBody>
      </p:sp>
    </p:spTree>
    <p:extLst>
      <p:ext uri="{BB962C8B-B14F-4D97-AF65-F5344CB8AC3E}">
        <p14:creationId xmlns:p14="http://schemas.microsoft.com/office/powerpoint/2010/main" val="1369074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47500" lnSpcReduction="20000"/>
          </a:bodyPr>
          <a:lstStyle/>
          <a:p>
            <a:pPr marL="0" indent="0">
              <a:buNone/>
            </a:pPr>
            <a:r>
              <a:rPr lang="en-US" sz="1400" dirty="0" err="1" smtClean="0">
                <a:latin typeface="Courier"/>
                <a:cs typeface="Courier"/>
              </a:rPr>
              <a:t>NetRange</a:t>
            </a:r>
            <a:r>
              <a:rPr lang="en-US" sz="1400" dirty="0" smtClean="0">
                <a:latin typeface="Courier"/>
                <a:cs typeface="Courier"/>
              </a:rPr>
              <a:t>:       69.171.224.0 - 69.171.255.255</a:t>
            </a:r>
          </a:p>
          <a:p>
            <a:pPr marL="0" indent="0">
              <a:buNone/>
            </a:pPr>
            <a:r>
              <a:rPr lang="en-US" sz="1400" dirty="0" smtClean="0">
                <a:latin typeface="Courier"/>
                <a:cs typeface="Courier"/>
              </a:rPr>
              <a:t>CIDR:           69.171.224.0/19</a:t>
            </a:r>
          </a:p>
          <a:p>
            <a:pPr marL="0" indent="0">
              <a:buNone/>
            </a:pPr>
            <a:r>
              <a:rPr lang="en-US" sz="1400" dirty="0" err="1" smtClean="0">
                <a:latin typeface="Courier"/>
                <a:cs typeface="Courier"/>
              </a:rPr>
              <a:t>OriginAS</a:t>
            </a:r>
            <a:r>
              <a:rPr lang="en-US" sz="1400" dirty="0" smtClean="0">
                <a:latin typeface="Courier"/>
                <a:cs typeface="Courier"/>
              </a:rPr>
              <a:t>:       AS32934</a:t>
            </a:r>
          </a:p>
          <a:p>
            <a:pPr marL="0" indent="0">
              <a:buNone/>
            </a:pPr>
            <a:r>
              <a:rPr lang="en-US" sz="1400" dirty="0" err="1" smtClean="0">
                <a:latin typeface="Courier"/>
                <a:cs typeface="Courier"/>
              </a:rPr>
              <a:t>NetName</a:t>
            </a:r>
            <a:r>
              <a:rPr lang="en-US" sz="1400" dirty="0" smtClean="0">
                <a:latin typeface="Courier"/>
                <a:cs typeface="Courier"/>
              </a:rPr>
              <a:t>:        TFBNET3</a:t>
            </a:r>
          </a:p>
          <a:p>
            <a:pPr marL="0" indent="0">
              <a:buNone/>
            </a:pPr>
            <a:r>
              <a:rPr lang="en-US" sz="1400" dirty="0" err="1" smtClean="0">
                <a:latin typeface="Courier"/>
                <a:cs typeface="Courier"/>
              </a:rPr>
              <a:t>NetHandle</a:t>
            </a:r>
            <a:r>
              <a:rPr lang="en-US" sz="1400" dirty="0" smtClean="0">
                <a:latin typeface="Courier"/>
                <a:cs typeface="Courier"/>
              </a:rPr>
              <a:t>:      NET-69-171-224-0-1</a:t>
            </a:r>
          </a:p>
          <a:p>
            <a:pPr marL="0" indent="0">
              <a:buNone/>
            </a:pPr>
            <a:r>
              <a:rPr lang="en-US" sz="1400" dirty="0" smtClean="0">
                <a:latin typeface="Courier"/>
                <a:cs typeface="Courier"/>
              </a:rPr>
              <a:t>Parent:         NET-69-0-0-0-0</a:t>
            </a:r>
          </a:p>
          <a:p>
            <a:pPr marL="0" indent="0">
              <a:buNone/>
            </a:pPr>
            <a:r>
              <a:rPr lang="en-US" sz="1400" dirty="0" err="1" smtClean="0">
                <a:latin typeface="Courier"/>
                <a:cs typeface="Courier"/>
              </a:rPr>
              <a:t>NetType</a:t>
            </a:r>
            <a:r>
              <a:rPr lang="en-US" sz="1400" dirty="0" smtClean="0">
                <a:latin typeface="Courier"/>
                <a:cs typeface="Courier"/>
              </a:rPr>
              <a:t>:        Direct Assignment</a:t>
            </a:r>
          </a:p>
          <a:p>
            <a:pPr marL="0" indent="0">
              <a:buNone/>
            </a:pPr>
            <a:r>
              <a:rPr lang="en-US" sz="1400" dirty="0" err="1" smtClean="0">
                <a:latin typeface="Courier"/>
                <a:cs typeface="Courier"/>
              </a:rPr>
              <a:t>RegDate</a:t>
            </a:r>
            <a:r>
              <a:rPr lang="en-US" sz="1400" dirty="0" smtClean="0">
                <a:latin typeface="Courier"/>
                <a:cs typeface="Courier"/>
              </a:rPr>
              <a:t>:        2010-08-05</a:t>
            </a:r>
          </a:p>
          <a:p>
            <a:pPr marL="0" indent="0">
              <a:buNone/>
            </a:pPr>
            <a:r>
              <a:rPr lang="en-US" sz="1400" dirty="0" smtClean="0">
                <a:latin typeface="Courier"/>
                <a:cs typeface="Courier"/>
              </a:rPr>
              <a:t>Updated:        2012-02-24</a:t>
            </a:r>
          </a:p>
          <a:p>
            <a:pPr marL="0" indent="0">
              <a:buNone/>
            </a:pPr>
            <a:r>
              <a:rPr lang="en-US" sz="1400" dirty="0" smtClean="0">
                <a:latin typeface="Courier"/>
                <a:cs typeface="Courier"/>
              </a:rPr>
              <a:t>Ref:            http://</a:t>
            </a:r>
            <a:r>
              <a:rPr lang="en-US" sz="1400" dirty="0" err="1" smtClean="0">
                <a:latin typeface="Courier"/>
                <a:cs typeface="Courier"/>
              </a:rPr>
              <a:t>whois.arin.net</a:t>
            </a:r>
            <a:r>
              <a:rPr lang="en-US" sz="1400" dirty="0" smtClean="0">
                <a:latin typeface="Courier"/>
                <a:cs typeface="Courier"/>
              </a:rPr>
              <a:t>/rest/net/NET-69-171-224-0-1</a:t>
            </a:r>
          </a:p>
          <a:p>
            <a:pPr marL="0" indent="0">
              <a:buNone/>
            </a:pPr>
            <a:endParaRPr lang="en-US" sz="1400" dirty="0" smtClean="0">
              <a:latin typeface="Courier"/>
              <a:cs typeface="Courier"/>
            </a:endParaRPr>
          </a:p>
          <a:p>
            <a:pPr marL="0" indent="0">
              <a:buNone/>
            </a:pPr>
            <a:r>
              <a:rPr lang="en-US" sz="1400" dirty="0" err="1" smtClean="0">
                <a:latin typeface="Courier"/>
                <a:cs typeface="Courier"/>
              </a:rPr>
              <a:t>OrgName</a:t>
            </a:r>
            <a:r>
              <a:rPr lang="en-US" sz="1400" dirty="0" smtClean="0">
                <a:latin typeface="Courier"/>
                <a:cs typeface="Courier"/>
              </a:rPr>
              <a:t>:        Facebook, Inc.</a:t>
            </a:r>
          </a:p>
          <a:p>
            <a:pPr marL="0" indent="0">
              <a:buNone/>
            </a:pPr>
            <a:r>
              <a:rPr lang="en-US" sz="1400" dirty="0" err="1" smtClean="0">
                <a:latin typeface="Courier"/>
                <a:cs typeface="Courier"/>
              </a:rPr>
              <a:t>OrgId</a:t>
            </a:r>
            <a:r>
              <a:rPr lang="en-US" sz="1400" dirty="0" smtClean="0">
                <a:latin typeface="Courier"/>
                <a:cs typeface="Courier"/>
              </a:rPr>
              <a:t>:          THEFA-3</a:t>
            </a:r>
          </a:p>
          <a:p>
            <a:pPr marL="0" indent="0">
              <a:buNone/>
            </a:pPr>
            <a:r>
              <a:rPr lang="en-US" sz="1400" dirty="0" smtClean="0">
                <a:latin typeface="Courier"/>
                <a:cs typeface="Courier"/>
              </a:rPr>
              <a:t>Address:        1601 Willow Rd.</a:t>
            </a:r>
          </a:p>
          <a:p>
            <a:pPr marL="0" indent="0">
              <a:buNone/>
            </a:pPr>
            <a:r>
              <a:rPr lang="en-US" sz="1400" dirty="0" smtClean="0">
                <a:latin typeface="Courier"/>
                <a:cs typeface="Courier"/>
              </a:rPr>
              <a:t>City:           Menlo Park</a:t>
            </a:r>
          </a:p>
          <a:p>
            <a:pPr marL="0" indent="0">
              <a:buNone/>
            </a:pPr>
            <a:r>
              <a:rPr lang="en-US" sz="1400" dirty="0" err="1" smtClean="0">
                <a:latin typeface="Courier"/>
                <a:cs typeface="Courier"/>
              </a:rPr>
              <a:t>StateProv</a:t>
            </a:r>
            <a:r>
              <a:rPr lang="en-US" sz="1400" dirty="0" smtClean="0">
                <a:latin typeface="Courier"/>
                <a:cs typeface="Courier"/>
              </a:rPr>
              <a:t>:      CA</a:t>
            </a:r>
          </a:p>
          <a:p>
            <a:pPr marL="0" indent="0">
              <a:buNone/>
            </a:pPr>
            <a:r>
              <a:rPr lang="en-US" sz="1400" dirty="0" err="1" smtClean="0">
                <a:latin typeface="Courier"/>
                <a:cs typeface="Courier"/>
              </a:rPr>
              <a:t>PostalCode</a:t>
            </a:r>
            <a:r>
              <a:rPr lang="en-US" sz="1400" dirty="0" smtClean="0">
                <a:latin typeface="Courier"/>
                <a:cs typeface="Courier"/>
              </a:rPr>
              <a:t>:     94025</a:t>
            </a:r>
          </a:p>
          <a:p>
            <a:pPr marL="0" indent="0">
              <a:buNone/>
            </a:pPr>
            <a:r>
              <a:rPr lang="en-US" sz="1400" dirty="0" smtClean="0">
                <a:latin typeface="Courier"/>
                <a:cs typeface="Courier"/>
              </a:rPr>
              <a:t>Country:        US</a:t>
            </a:r>
          </a:p>
          <a:p>
            <a:pPr marL="0" indent="0">
              <a:buNone/>
            </a:pPr>
            <a:r>
              <a:rPr lang="en-US" sz="1400" dirty="0" err="1" smtClean="0">
                <a:latin typeface="Courier"/>
                <a:cs typeface="Courier"/>
              </a:rPr>
              <a:t>RegDate</a:t>
            </a:r>
            <a:r>
              <a:rPr lang="en-US" sz="1400" dirty="0" smtClean="0">
                <a:latin typeface="Courier"/>
                <a:cs typeface="Courier"/>
              </a:rPr>
              <a:t>:        2004-08-11</a:t>
            </a:r>
          </a:p>
          <a:p>
            <a:pPr marL="0" indent="0">
              <a:buNone/>
            </a:pPr>
            <a:r>
              <a:rPr lang="en-US" sz="1400" dirty="0" smtClean="0">
                <a:latin typeface="Courier"/>
                <a:cs typeface="Courier"/>
              </a:rPr>
              <a:t>Updated:        2012-04-17</a:t>
            </a:r>
          </a:p>
          <a:p>
            <a:pPr marL="0" indent="0">
              <a:buNone/>
            </a:pPr>
            <a:r>
              <a:rPr lang="en-US" sz="1400" dirty="0" smtClean="0">
                <a:latin typeface="Courier"/>
                <a:cs typeface="Courier"/>
              </a:rPr>
              <a:t>Ref:            http://</a:t>
            </a:r>
            <a:r>
              <a:rPr lang="en-US" sz="1400" dirty="0" err="1" smtClean="0">
                <a:latin typeface="Courier"/>
                <a:cs typeface="Courier"/>
              </a:rPr>
              <a:t>whois.arin.net</a:t>
            </a:r>
            <a:r>
              <a:rPr lang="en-US" sz="1400" dirty="0" smtClean="0">
                <a:latin typeface="Courier"/>
                <a:cs typeface="Courier"/>
              </a:rPr>
              <a:t>/rest/org/THEFA-3</a:t>
            </a:r>
          </a:p>
          <a:p>
            <a:pPr marL="0" indent="0">
              <a:buNone/>
            </a:pPr>
            <a:endParaRPr lang="en-US" sz="1400" dirty="0" smtClean="0">
              <a:latin typeface="Courier"/>
              <a:cs typeface="Courier"/>
            </a:endParaRPr>
          </a:p>
          <a:p>
            <a:pPr marL="0" indent="0">
              <a:buNone/>
            </a:pPr>
            <a:r>
              <a:rPr lang="en-US" sz="1400" dirty="0" err="1" smtClean="0">
                <a:latin typeface="Courier"/>
                <a:cs typeface="Courier"/>
              </a:rPr>
              <a:t>OrgTechHandle</a:t>
            </a:r>
            <a:r>
              <a:rPr lang="en-US" sz="1400" dirty="0" smtClean="0">
                <a:latin typeface="Courier"/>
                <a:cs typeface="Courier"/>
              </a:rPr>
              <a:t>: OPERA82-ARIN</a:t>
            </a:r>
          </a:p>
          <a:p>
            <a:pPr marL="0" indent="0">
              <a:buNone/>
            </a:pPr>
            <a:r>
              <a:rPr lang="en-US" sz="1400" dirty="0" err="1" smtClean="0">
                <a:latin typeface="Courier"/>
                <a:cs typeface="Courier"/>
              </a:rPr>
              <a:t>OrgTechName</a:t>
            </a:r>
            <a:r>
              <a:rPr lang="en-US" sz="1400" dirty="0" smtClean="0">
                <a:latin typeface="Courier"/>
                <a:cs typeface="Courier"/>
              </a:rPr>
              <a:t>:   Operations</a:t>
            </a:r>
          </a:p>
          <a:p>
            <a:pPr marL="0" indent="0">
              <a:buNone/>
            </a:pPr>
            <a:r>
              <a:rPr lang="en-US" sz="1400" dirty="0" err="1" smtClean="0">
                <a:latin typeface="Courier"/>
                <a:cs typeface="Courier"/>
              </a:rPr>
              <a:t>OrgTechPhone</a:t>
            </a:r>
            <a:r>
              <a:rPr lang="en-US" sz="1400" dirty="0" smtClean="0">
                <a:latin typeface="Courier"/>
                <a:cs typeface="Courier"/>
              </a:rPr>
              <a:t>:  +1-650-543-4800</a:t>
            </a:r>
          </a:p>
          <a:p>
            <a:pPr marL="0" indent="0">
              <a:buNone/>
            </a:pPr>
            <a:r>
              <a:rPr lang="en-US" sz="1400" dirty="0" err="1" smtClean="0">
                <a:latin typeface="Courier"/>
                <a:cs typeface="Courier"/>
              </a:rPr>
              <a:t>OrgTechEmail</a:t>
            </a:r>
            <a:r>
              <a:rPr lang="en-US" sz="1400" dirty="0" smtClean="0">
                <a:latin typeface="Courier"/>
                <a:cs typeface="Courier"/>
              </a:rPr>
              <a:t>:  </a:t>
            </a:r>
            <a:r>
              <a:rPr lang="en-US" sz="1400" dirty="0" err="1" smtClean="0">
                <a:latin typeface="Courier"/>
                <a:cs typeface="Courier"/>
              </a:rPr>
              <a:t>noc@fb.com</a:t>
            </a:r>
            <a:endParaRPr lang="en-US" sz="1400" dirty="0" smtClean="0">
              <a:latin typeface="Courier"/>
              <a:cs typeface="Courier"/>
            </a:endParaRPr>
          </a:p>
          <a:p>
            <a:pPr marL="0" indent="0">
              <a:buNone/>
            </a:pPr>
            <a:r>
              <a:rPr lang="en-US" sz="1400" dirty="0" err="1" smtClean="0">
                <a:latin typeface="Courier"/>
                <a:cs typeface="Courier"/>
              </a:rPr>
              <a:t>OrgTechRef</a:t>
            </a:r>
            <a:r>
              <a:rPr lang="en-US" sz="1400" dirty="0" smtClean="0">
                <a:latin typeface="Courier"/>
                <a:cs typeface="Courier"/>
              </a:rPr>
              <a:t>:    http://</a:t>
            </a:r>
            <a:r>
              <a:rPr lang="en-US" sz="1400" dirty="0" err="1" smtClean="0">
                <a:latin typeface="Courier"/>
                <a:cs typeface="Courier"/>
              </a:rPr>
              <a:t>whois.arin.net</a:t>
            </a:r>
            <a:r>
              <a:rPr lang="en-US" sz="1400" dirty="0" smtClean="0">
                <a:latin typeface="Courier"/>
                <a:cs typeface="Courier"/>
              </a:rPr>
              <a:t>/rest/</a:t>
            </a:r>
            <a:r>
              <a:rPr lang="en-US" sz="1400" dirty="0" err="1" smtClean="0">
                <a:latin typeface="Courier"/>
                <a:cs typeface="Courier"/>
              </a:rPr>
              <a:t>poc</a:t>
            </a:r>
            <a:r>
              <a:rPr lang="en-US" sz="1400" dirty="0" smtClean="0">
                <a:latin typeface="Courier"/>
                <a:cs typeface="Courier"/>
              </a:rPr>
              <a:t>/OPERA82-ARIN</a:t>
            </a:r>
          </a:p>
          <a:p>
            <a:pPr marL="0" indent="0">
              <a:buNone/>
            </a:pPr>
            <a:endParaRPr lang="en-US" sz="1400" dirty="0" smtClean="0">
              <a:latin typeface="Courier"/>
              <a:cs typeface="Courier"/>
            </a:endParaRPr>
          </a:p>
          <a:p>
            <a:pPr marL="0" indent="0">
              <a:buNone/>
            </a:pPr>
            <a:r>
              <a:rPr lang="en-US" sz="1400" dirty="0" err="1" smtClean="0">
                <a:latin typeface="Courier"/>
                <a:cs typeface="Courier"/>
              </a:rPr>
              <a:t>OrgAbuseHandle</a:t>
            </a:r>
            <a:r>
              <a:rPr lang="en-US" sz="1400" dirty="0" smtClean="0">
                <a:latin typeface="Courier"/>
                <a:cs typeface="Courier"/>
              </a:rPr>
              <a:t>: OPERA82-ARIN</a:t>
            </a:r>
          </a:p>
          <a:p>
            <a:pPr marL="0" indent="0">
              <a:buNone/>
            </a:pPr>
            <a:r>
              <a:rPr lang="en-US" sz="1400" dirty="0" err="1" smtClean="0">
                <a:latin typeface="Courier"/>
                <a:cs typeface="Courier"/>
              </a:rPr>
              <a:t>OrgAbuseName</a:t>
            </a:r>
            <a:r>
              <a:rPr lang="en-US" sz="1400" dirty="0" smtClean="0">
                <a:latin typeface="Courier"/>
                <a:cs typeface="Courier"/>
              </a:rPr>
              <a:t>:   Operations</a:t>
            </a:r>
          </a:p>
          <a:p>
            <a:pPr marL="0" indent="0">
              <a:buNone/>
            </a:pPr>
            <a:r>
              <a:rPr lang="en-US" sz="1400" dirty="0" err="1" smtClean="0">
                <a:latin typeface="Courier"/>
                <a:cs typeface="Courier"/>
              </a:rPr>
              <a:t>OrgAbusePhone</a:t>
            </a:r>
            <a:r>
              <a:rPr lang="en-US" sz="1400" dirty="0" smtClean="0">
                <a:latin typeface="Courier"/>
                <a:cs typeface="Courier"/>
              </a:rPr>
              <a:t>:  +1-650-543-4800</a:t>
            </a:r>
          </a:p>
          <a:p>
            <a:pPr marL="0" indent="0">
              <a:buNone/>
            </a:pPr>
            <a:r>
              <a:rPr lang="en-US" sz="1400" dirty="0" err="1" smtClean="0">
                <a:latin typeface="Courier"/>
                <a:cs typeface="Courier"/>
              </a:rPr>
              <a:t>OrgAbuseEmail</a:t>
            </a:r>
            <a:r>
              <a:rPr lang="en-US" sz="1400" dirty="0" smtClean="0">
                <a:latin typeface="Courier"/>
                <a:cs typeface="Courier"/>
              </a:rPr>
              <a:t>:  </a:t>
            </a:r>
            <a:r>
              <a:rPr lang="en-US" sz="1400" dirty="0" err="1" smtClean="0">
                <a:latin typeface="Courier"/>
                <a:cs typeface="Courier"/>
              </a:rPr>
              <a:t>noc@fb.com</a:t>
            </a:r>
            <a:endParaRPr lang="en-US" sz="1400" dirty="0" smtClean="0">
              <a:latin typeface="Courier"/>
              <a:cs typeface="Courier"/>
            </a:endParaRPr>
          </a:p>
          <a:p>
            <a:pPr marL="0" indent="0">
              <a:buNone/>
            </a:pPr>
            <a:r>
              <a:rPr lang="en-US" sz="1400" dirty="0" err="1" smtClean="0">
                <a:latin typeface="Courier"/>
                <a:cs typeface="Courier"/>
              </a:rPr>
              <a:t>OrgAbuseRef</a:t>
            </a:r>
            <a:r>
              <a:rPr lang="en-US" sz="1400" dirty="0" smtClean="0">
                <a:latin typeface="Courier"/>
                <a:cs typeface="Courier"/>
              </a:rPr>
              <a:t>:    http://</a:t>
            </a:r>
            <a:r>
              <a:rPr lang="en-US" sz="1400" dirty="0" err="1" smtClean="0">
                <a:latin typeface="Courier"/>
                <a:cs typeface="Courier"/>
              </a:rPr>
              <a:t>whois.arin.net</a:t>
            </a:r>
            <a:r>
              <a:rPr lang="en-US" sz="1400" dirty="0" smtClean="0">
                <a:latin typeface="Courier"/>
                <a:cs typeface="Courier"/>
              </a:rPr>
              <a:t>/rest/</a:t>
            </a:r>
            <a:r>
              <a:rPr lang="en-US" sz="1400" dirty="0" err="1" smtClean="0">
                <a:latin typeface="Courier"/>
                <a:cs typeface="Courier"/>
              </a:rPr>
              <a:t>poc</a:t>
            </a:r>
            <a:r>
              <a:rPr lang="en-US" sz="1400" dirty="0" smtClean="0">
                <a:latin typeface="Courier"/>
                <a:cs typeface="Courier"/>
              </a:rPr>
              <a:t>/OPERA82-ARIN</a:t>
            </a:r>
          </a:p>
          <a:p>
            <a:pPr marL="0" indent="0">
              <a:buNone/>
            </a:pPr>
            <a:endParaRPr lang="en-US" sz="1400" dirty="0" smtClean="0">
              <a:latin typeface="Courier"/>
              <a:cs typeface="Courier"/>
            </a:endParaRPr>
          </a:p>
          <a:p>
            <a:pPr marL="0" indent="0">
              <a:buNone/>
            </a:pPr>
            <a:endParaRPr lang="en-US" sz="1400" dirty="0" smtClean="0">
              <a:latin typeface="Courier"/>
              <a:cs typeface="Courier"/>
            </a:endParaRPr>
          </a:p>
          <a:p>
            <a:pPr marL="0" indent="0">
              <a:buNone/>
            </a:pPr>
            <a:r>
              <a:rPr lang="en-US" sz="1400" dirty="0" smtClean="0">
                <a:latin typeface="Courier"/>
                <a:cs typeface="Courier"/>
              </a:rPr>
              <a:t>#</a:t>
            </a:r>
          </a:p>
          <a:p>
            <a:pPr marL="0" indent="0">
              <a:buNone/>
            </a:pPr>
            <a:r>
              <a:rPr lang="en-US" sz="1400" dirty="0" smtClean="0">
                <a:latin typeface="Courier"/>
                <a:cs typeface="Courier"/>
              </a:rPr>
              <a:t># ARIN WHOIS data and services are subject to the Terms of Use</a:t>
            </a:r>
          </a:p>
          <a:p>
            <a:pPr marL="0" indent="0">
              <a:buNone/>
            </a:pPr>
            <a:r>
              <a:rPr lang="en-US" sz="1400" dirty="0" smtClean="0">
                <a:latin typeface="Courier"/>
                <a:cs typeface="Courier"/>
              </a:rPr>
              <a:t># available at: https://</a:t>
            </a:r>
            <a:r>
              <a:rPr lang="en-US" sz="1400" dirty="0" err="1" smtClean="0">
                <a:latin typeface="Courier"/>
                <a:cs typeface="Courier"/>
              </a:rPr>
              <a:t>www.arin.net</a:t>
            </a:r>
            <a:r>
              <a:rPr lang="en-US" sz="1400" dirty="0" smtClean="0">
                <a:latin typeface="Courier"/>
                <a:cs typeface="Courier"/>
              </a:rPr>
              <a:t>/</a:t>
            </a:r>
            <a:r>
              <a:rPr lang="en-US" sz="1400" dirty="0" err="1" smtClean="0">
                <a:latin typeface="Courier"/>
                <a:cs typeface="Courier"/>
              </a:rPr>
              <a:t>whois_tou.html</a:t>
            </a:r>
            <a:endParaRPr lang="en-US" sz="1400" dirty="0" smtClean="0">
              <a:latin typeface="Courier"/>
              <a:cs typeface="Courier"/>
            </a:endParaRPr>
          </a:p>
          <a:p>
            <a:pPr marL="0" indent="0">
              <a:buNone/>
            </a:pPr>
            <a:r>
              <a:rPr lang="en-US" sz="1400" dirty="0" smtClean="0">
                <a:latin typeface="Courier"/>
                <a:cs typeface="Courier"/>
              </a:rPr>
              <a:t>#</a:t>
            </a:r>
          </a:p>
          <a:p>
            <a:pPr marL="0" indent="0">
              <a:buNone/>
            </a:pPr>
            <a:endParaRPr lang="en-US" sz="1400" dirty="0" smtClean="0">
              <a:latin typeface="Courier"/>
              <a:cs typeface="Courier"/>
            </a:endParaRPr>
          </a:p>
          <a:p>
            <a:pPr marL="0" indent="0">
              <a:buNone/>
            </a:pPr>
            <a:endParaRPr lang="en-US" sz="1400" dirty="0">
              <a:latin typeface="Courier"/>
              <a:cs typeface="Courier"/>
            </a:endParaRPr>
          </a:p>
        </p:txBody>
      </p:sp>
      <p:sp>
        <p:nvSpPr>
          <p:cNvPr id="4" name="Content Placeholder 3"/>
          <p:cNvSpPr>
            <a:spLocks noGrp="1"/>
          </p:cNvSpPr>
          <p:nvPr>
            <p:ph sz="half" idx="2"/>
          </p:nvPr>
        </p:nvSpPr>
        <p:spPr/>
        <p:txBody>
          <a:bodyPr>
            <a:normAutofit fontScale="47500" lnSpcReduction="20000"/>
          </a:bodyPr>
          <a:lstStyle/>
          <a:p>
            <a:pPr marL="0" indent="0">
              <a:buNone/>
            </a:pPr>
            <a:r>
              <a:rPr lang="en-US" sz="1400" dirty="0" err="1" smtClean="0">
                <a:latin typeface="Courier"/>
                <a:cs typeface="Courier"/>
              </a:rPr>
              <a:t>inetnum</a:t>
            </a:r>
            <a:r>
              <a:rPr lang="en-US" sz="1400" dirty="0" smtClean="0">
                <a:latin typeface="Courier"/>
                <a:cs typeface="Courier"/>
              </a:rPr>
              <a:t>:        1.1.1.0 - 1.1.1.255</a:t>
            </a:r>
          </a:p>
          <a:p>
            <a:pPr marL="0" indent="0">
              <a:buNone/>
            </a:pPr>
            <a:r>
              <a:rPr lang="en-US" sz="1400" dirty="0" err="1" smtClean="0">
                <a:latin typeface="Courier"/>
                <a:cs typeface="Courier"/>
              </a:rPr>
              <a:t>netname</a:t>
            </a:r>
            <a:r>
              <a:rPr lang="en-US" sz="1400" dirty="0" smtClean="0">
                <a:latin typeface="Courier"/>
                <a:cs typeface="Courier"/>
              </a:rPr>
              <a:t>:        </a:t>
            </a:r>
            <a:r>
              <a:rPr lang="en-US" sz="1400" dirty="0" err="1" smtClean="0">
                <a:latin typeface="Courier"/>
                <a:cs typeface="Courier"/>
              </a:rPr>
              <a:t>Debogon</a:t>
            </a:r>
            <a:r>
              <a:rPr lang="en-US" sz="1400" dirty="0" smtClean="0">
                <a:latin typeface="Courier"/>
                <a:cs typeface="Courier"/>
              </a:rPr>
              <a:t>-prefix</a:t>
            </a:r>
          </a:p>
          <a:p>
            <a:pPr marL="0" indent="0">
              <a:buNone/>
            </a:pPr>
            <a:r>
              <a:rPr lang="en-US" sz="1400" dirty="0" err="1" smtClean="0">
                <a:latin typeface="Courier"/>
                <a:cs typeface="Courier"/>
              </a:rPr>
              <a:t>descr</a:t>
            </a:r>
            <a:r>
              <a:rPr lang="en-US" sz="1400" dirty="0" smtClean="0">
                <a:latin typeface="Courier"/>
                <a:cs typeface="Courier"/>
              </a:rPr>
              <a:t>:          APNIC </a:t>
            </a:r>
            <a:r>
              <a:rPr lang="en-US" sz="1400" dirty="0" err="1" smtClean="0">
                <a:latin typeface="Courier"/>
                <a:cs typeface="Courier"/>
              </a:rPr>
              <a:t>Debogon</a:t>
            </a:r>
            <a:r>
              <a:rPr lang="en-US" sz="1400" dirty="0" smtClean="0">
                <a:latin typeface="Courier"/>
                <a:cs typeface="Courier"/>
              </a:rPr>
              <a:t> Project</a:t>
            </a:r>
          </a:p>
          <a:p>
            <a:pPr marL="0" indent="0">
              <a:buNone/>
            </a:pPr>
            <a:r>
              <a:rPr lang="en-US" sz="1400" dirty="0" err="1" smtClean="0">
                <a:latin typeface="Courier"/>
                <a:cs typeface="Courier"/>
              </a:rPr>
              <a:t>descr</a:t>
            </a:r>
            <a:r>
              <a:rPr lang="en-US" sz="1400" dirty="0" smtClean="0">
                <a:latin typeface="Courier"/>
                <a:cs typeface="Courier"/>
              </a:rPr>
              <a:t>:          APNIC Pty Ltd</a:t>
            </a:r>
          </a:p>
          <a:p>
            <a:pPr marL="0" indent="0">
              <a:buNone/>
            </a:pPr>
            <a:r>
              <a:rPr lang="en-US" sz="1400" dirty="0" smtClean="0">
                <a:latin typeface="Courier"/>
                <a:cs typeface="Courier"/>
              </a:rPr>
              <a:t>country:        AU</a:t>
            </a:r>
          </a:p>
          <a:p>
            <a:pPr marL="0" indent="0">
              <a:buNone/>
            </a:pPr>
            <a:r>
              <a:rPr lang="en-US" sz="1400" dirty="0" smtClean="0">
                <a:latin typeface="Courier"/>
                <a:cs typeface="Courier"/>
              </a:rPr>
              <a:t>admin-c:        AR302-AP</a:t>
            </a:r>
          </a:p>
          <a:p>
            <a:pPr marL="0" indent="0">
              <a:buNone/>
            </a:pPr>
            <a:r>
              <a:rPr lang="en-US" sz="1400" dirty="0" smtClean="0">
                <a:latin typeface="Courier"/>
                <a:cs typeface="Courier"/>
              </a:rPr>
              <a:t>tech-c:         AR302-AP</a:t>
            </a:r>
          </a:p>
          <a:p>
            <a:pPr marL="0" indent="0">
              <a:buNone/>
            </a:pPr>
            <a:r>
              <a:rPr lang="en-US" sz="1400" dirty="0" err="1" smtClean="0">
                <a:latin typeface="Courier"/>
                <a:cs typeface="Courier"/>
              </a:rPr>
              <a:t>mnt</a:t>
            </a:r>
            <a:r>
              <a:rPr lang="en-US" sz="1400" dirty="0" smtClean="0">
                <a:latin typeface="Courier"/>
                <a:cs typeface="Courier"/>
              </a:rPr>
              <a:t>-by:         APNIC-HM</a:t>
            </a:r>
          </a:p>
          <a:p>
            <a:pPr marL="0" indent="0">
              <a:buNone/>
            </a:pPr>
            <a:r>
              <a:rPr lang="en-US" sz="1400" dirty="0" err="1" smtClean="0">
                <a:latin typeface="Courier"/>
                <a:cs typeface="Courier"/>
              </a:rPr>
              <a:t>mnt</a:t>
            </a:r>
            <a:r>
              <a:rPr lang="en-US" sz="1400" dirty="0" smtClean="0">
                <a:latin typeface="Courier"/>
                <a:cs typeface="Courier"/>
              </a:rPr>
              <a:t>-routes:     MAINT-AU-APNIC-GM85-AP</a:t>
            </a:r>
          </a:p>
          <a:p>
            <a:pPr marL="0" indent="0">
              <a:buNone/>
            </a:pPr>
            <a:r>
              <a:rPr lang="en-US" sz="1400" dirty="0" err="1" smtClean="0">
                <a:latin typeface="Courier"/>
                <a:cs typeface="Courier"/>
              </a:rPr>
              <a:t>mnt-irt</a:t>
            </a:r>
            <a:r>
              <a:rPr lang="en-US" sz="1400" dirty="0" smtClean="0">
                <a:latin typeface="Courier"/>
                <a:cs typeface="Courier"/>
              </a:rPr>
              <a:t>:        IRT-APNICRANDNET-AU</a:t>
            </a:r>
          </a:p>
          <a:p>
            <a:pPr marL="0" indent="0">
              <a:buNone/>
            </a:pPr>
            <a:r>
              <a:rPr lang="en-US" sz="1400" dirty="0" smtClean="0">
                <a:latin typeface="Courier"/>
                <a:cs typeface="Courier"/>
              </a:rPr>
              <a:t>status:         ASSIGNED PORTABLE</a:t>
            </a:r>
          </a:p>
          <a:p>
            <a:pPr marL="0" indent="0">
              <a:buNone/>
            </a:pPr>
            <a:r>
              <a:rPr lang="en-US" sz="1400" dirty="0" smtClean="0">
                <a:latin typeface="Courier"/>
                <a:cs typeface="Courier"/>
              </a:rPr>
              <a:t>changed:        </a:t>
            </a:r>
            <a:r>
              <a:rPr lang="en-US" sz="1400" dirty="0" err="1" smtClean="0">
                <a:latin typeface="Courier"/>
                <a:cs typeface="Courier"/>
              </a:rPr>
              <a:t>hm-changed@apnic.net</a:t>
            </a:r>
            <a:r>
              <a:rPr lang="en-US" sz="1400" dirty="0" smtClean="0">
                <a:latin typeface="Courier"/>
                <a:cs typeface="Courier"/>
              </a:rPr>
              <a:t> 20110922</a:t>
            </a:r>
          </a:p>
          <a:p>
            <a:pPr marL="0" indent="0">
              <a:buNone/>
            </a:pPr>
            <a:r>
              <a:rPr lang="en-US" sz="1400" dirty="0" smtClean="0">
                <a:latin typeface="Courier"/>
                <a:cs typeface="Courier"/>
              </a:rPr>
              <a:t>source:         APNIC</a:t>
            </a:r>
          </a:p>
          <a:p>
            <a:pPr marL="0" indent="0">
              <a:buNone/>
            </a:pPr>
            <a:endParaRPr lang="en-US" sz="1400" dirty="0" smtClean="0">
              <a:latin typeface="Courier"/>
              <a:cs typeface="Courier"/>
            </a:endParaRPr>
          </a:p>
          <a:p>
            <a:pPr marL="0" indent="0">
              <a:buNone/>
            </a:pPr>
            <a:r>
              <a:rPr lang="en-US" sz="1400" dirty="0" err="1" smtClean="0">
                <a:latin typeface="Courier"/>
                <a:cs typeface="Courier"/>
              </a:rPr>
              <a:t>irt</a:t>
            </a:r>
            <a:r>
              <a:rPr lang="en-US" sz="1400" dirty="0" smtClean="0">
                <a:latin typeface="Courier"/>
                <a:cs typeface="Courier"/>
              </a:rPr>
              <a:t>:            IRT-APNICRANDNET-AU</a:t>
            </a:r>
          </a:p>
          <a:p>
            <a:pPr marL="0" indent="0">
              <a:buNone/>
            </a:pPr>
            <a:r>
              <a:rPr lang="en-US" sz="1400" dirty="0" smtClean="0">
                <a:latin typeface="Courier"/>
                <a:cs typeface="Courier"/>
              </a:rPr>
              <a:t>address:        PO Box 3646</a:t>
            </a:r>
          </a:p>
          <a:p>
            <a:pPr marL="0" indent="0">
              <a:buNone/>
            </a:pPr>
            <a:r>
              <a:rPr lang="en-US" sz="1400" dirty="0" smtClean="0">
                <a:latin typeface="Courier"/>
                <a:cs typeface="Courier"/>
              </a:rPr>
              <a:t>address:        South Brisbane, QLD 4101</a:t>
            </a:r>
          </a:p>
          <a:p>
            <a:pPr marL="0" indent="0">
              <a:buNone/>
            </a:pPr>
            <a:r>
              <a:rPr lang="en-US" sz="1400" dirty="0" smtClean="0">
                <a:latin typeface="Courier"/>
                <a:cs typeface="Courier"/>
              </a:rPr>
              <a:t>address:        Australia</a:t>
            </a:r>
          </a:p>
          <a:p>
            <a:pPr marL="0" indent="0">
              <a:buNone/>
            </a:pPr>
            <a:r>
              <a:rPr lang="en-US" sz="1400" dirty="0" smtClean="0">
                <a:latin typeface="Courier"/>
                <a:cs typeface="Courier"/>
              </a:rPr>
              <a:t>e-mail:         </a:t>
            </a:r>
            <a:r>
              <a:rPr lang="en-US" sz="1400" dirty="0" err="1" smtClean="0">
                <a:latin typeface="Courier"/>
                <a:cs typeface="Courier"/>
              </a:rPr>
              <a:t>abuse@apnic.net</a:t>
            </a:r>
            <a:endParaRPr lang="en-US" sz="1400" dirty="0" smtClean="0">
              <a:latin typeface="Courier"/>
              <a:cs typeface="Courier"/>
            </a:endParaRPr>
          </a:p>
          <a:p>
            <a:pPr marL="0" indent="0">
              <a:buNone/>
            </a:pPr>
            <a:r>
              <a:rPr lang="en-US" sz="1400" dirty="0" smtClean="0">
                <a:latin typeface="Courier"/>
                <a:cs typeface="Courier"/>
              </a:rPr>
              <a:t>abuse-mailbox:  </a:t>
            </a:r>
            <a:r>
              <a:rPr lang="en-US" sz="1400" dirty="0" err="1" smtClean="0">
                <a:latin typeface="Courier"/>
                <a:cs typeface="Courier"/>
              </a:rPr>
              <a:t>abuse@apnic.net</a:t>
            </a:r>
            <a:endParaRPr lang="en-US" sz="1400" dirty="0" smtClean="0">
              <a:latin typeface="Courier"/>
              <a:cs typeface="Courier"/>
            </a:endParaRPr>
          </a:p>
          <a:p>
            <a:pPr marL="0" indent="0">
              <a:buNone/>
            </a:pPr>
            <a:r>
              <a:rPr lang="en-US" sz="1400" dirty="0" smtClean="0">
                <a:latin typeface="Courier"/>
                <a:cs typeface="Courier"/>
              </a:rPr>
              <a:t>admin-c:        AR302-AP</a:t>
            </a:r>
          </a:p>
          <a:p>
            <a:pPr marL="0" indent="0">
              <a:buNone/>
            </a:pPr>
            <a:r>
              <a:rPr lang="en-US" sz="1400" dirty="0" smtClean="0">
                <a:latin typeface="Courier"/>
                <a:cs typeface="Courier"/>
              </a:rPr>
              <a:t>tech-c:         AR302-AP</a:t>
            </a:r>
          </a:p>
          <a:p>
            <a:pPr marL="0" indent="0">
              <a:buNone/>
            </a:pPr>
            <a:r>
              <a:rPr lang="en-US" sz="1400" dirty="0" err="1" smtClean="0">
                <a:latin typeface="Courier"/>
                <a:cs typeface="Courier"/>
              </a:rPr>
              <a:t>mnt</a:t>
            </a:r>
            <a:r>
              <a:rPr lang="en-US" sz="1400" dirty="0" smtClean="0">
                <a:latin typeface="Courier"/>
                <a:cs typeface="Courier"/>
              </a:rPr>
              <a:t>-by:         MAINT-AU-APNIC-GM85-AP</a:t>
            </a:r>
          </a:p>
          <a:p>
            <a:pPr marL="0" indent="0">
              <a:buNone/>
            </a:pPr>
            <a:r>
              <a:rPr lang="en-US" sz="1400" dirty="0" smtClean="0">
                <a:latin typeface="Courier"/>
                <a:cs typeface="Courier"/>
              </a:rPr>
              <a:t>changed:        </a:t>
            </a:r>
            <a:r>
              <a:rPr lang="en-US" sz="1400" dirty="0" err="1" smtClean="0">
                <a:latin typeface="Courier"/>
                <a:cs typeface="Courier"/>
              </a:rPr>
              <a:t>hm-changed@apnic.net</a:t>
            </a:r>
            <a:r>
              <a:rPr lang="en-US" sz="1400" dirty="0" smtClean="0">
                <a:latin typeface="Courier"/>
                <a:cs typeface="Courier"/>
              </a:rPr>
              <a:t> 20110922</a:t>
            </a:r>
          </a:p>
          <a:p>
            <a:pPr marL="0" indent="0">
              <a:buNone/>
            </a:pPr>
            <a:r>
              <a:rPr lang="en-US" sz="1400" dirty="0" smtClean="0">
                <a:latin typeface="Courier"/>
                <a:cs typeface="Courier"/>
              </a:rPr>
              <a:t>source:         APNIC</a:t>
            </a:r>
          </a:p>
          <a:p>
            <a:pPr marL="0" indent="0">
              <a:buNone/>
            </a:pPr>
            <a:endParaRPr lang="en-US" sz="1400" dirty="0">
              <a:latin typeface="Courier"/>
              <a:cs typeface="Courier"/>
            </a:endParaRPr>
          </a:p>
          <a:p>
            <a:pPr marL="0" indent="0">
              <a:buNone/>
            </a:pPr>
            <a:r>
              <a:rPr lang="en-US" sz="1400" dirty="0" smtClean="0">
                <a:latin typeface="Courier"/>
                <a:cs typeface="Courier"/>
              </a:rPr>
              <a:t>role:           APNIC RESEARCH</a:t>
            </a:r>
          </a:p>
          <a:p>
            <a:pPr marL="0" indent="0">
              <a:buNone/>
            </a:pPr>
            <a:endParaRPr lang="en-US" sz="1400" dirty="0" smtClean="0">
              <a:latin typeface="Courier"/>
              <a:cs typeface="Courier"/>
            </a:endParaRPr>
          </a:p>
          <a:p>
            <a:pPr marL="0" indent="0">
              <a:buNone/>
            </a:pPr>
            <a:endParaRPr lang="en-US" sz="1400" dirty="0">
              <a:latin typeface="Courier"/>
              <a:cs typeface="Courier"/>
            </a:endParaRPr>
          </a:p>
        </p:txBody>
      </p:sp>
      <p:sp>
        <p:nvSpPr>
          <p:cNvPr id="5" name="TextBox 4"/>
          <p:cNvSpPr txBox="1"/>
          <p:nvPr/>
        </p:nvSpPr>
        <p:spPr>
          <a:xfrm>
            <a:off x="644644" y="2107193"/>
            <a:ext cx="2304913" cy="523220"/>
          </a:xfrm>
          <a:prstGeom prst="rect">
            <a:avLst/>
          </a:prstGeom>
          <a:solidFill>
            <a:schemeClr val="bg1">
              <a:lumMod val="85000"/>
            </a:schemeClr>
          </a:solidFill>
        </p:spPr>
        <p:txBody>
          <a:bodyPr wrap="none" rtlCol="0">
            <a:spAutoFit/>
          </a:bodyPr>
          <a:lstStyle/>
          <a:p>
            <a:r>
              <a:rPr lang="en-US" sz="2800" b="1" dirty="0" smtClean="0"/>
              <a:t>Facebook, INC</a:t>
            </a:r>
            <a:endParaRPr lang="en-US" sz="2800" b="1" dirty="0"/>
          </a:p>
        </p:txBody>
      </p:sp>
      <p:sp>
        <p:nvSpPr>
          <p:cNvPr id="6" name="Title 1"/>
          <p:cNvSpPr>
            <a:spLocks noGrp="1"/>
          </p:cNvSpPr>
          <p:nvPr>
            <p:ph type="title"/>
          </p:nvPr>
        </p:nvSpPr>
        <p:spPr>
          <a:xfrm>
            <a:off x="-293238" y="274638"/>
            <a:ext cx="8229600" cy="1143000"/>
          </a:xfrm>
        </p:spPr>
        <p:txBody>
          <a:bodyPr/>
          <a:lstStyle/>
          <a:p>
            <a:r>
              <a:rPr lang="en-US" dirty="0" smtClean="0"/>
              <a:t>Outside                          Inside</a:t>
            </a:r>
            <a:endParaRPr lang="en-US" dirty="0"/>
          </a:p>
        </p:txBody>
      </p:sp>
      <p:sp>
        <p:nvSpPr>
          <p:cNvPr id="7" name="TextBox 6"/>
          <p:cNvSpPr txBox="1"/>
          <p:nvPr/>
        </p:nvSpPr>
        <p:spPr>
          <a:xfrm>
            <a:off x="4876546" y="2107193"/>
            <a:ext cx="2361018" cy="523220"/>
          </a:xfrm>
          <a:prstGeom prst="rect">
            <a:avLst/>
          </a:prstGeom>
          <a:solidFill>
            <a:schemeClr val="bg1">
              <a:lumMod val="85000"/>
            </a:schemeClr>
          </a:solidFill>
        </p:spPr>
        <p:txBody>
          <a:bodyPr wrap="none" rtlCol="0">
            <a:spAutoFit/>
          </a:bodyPr>
          <a:lstStyle/>
          <a:p>
            <a:r>
              <a:rPr lang="en-US" sz="2800" b="1" dirty="0" smtClean="0"/>
              <a:t>Not Facebook!</a:t>
            </a:r>
            <a:endParaRPr lang="en-US" sz="2800" b="1" dirty="0"/>
          </a:p>
        </p:txBody>
      </p:sp>
    </p:spTree>
    <p:extLst>
      <p:ext uri="{BB962C8B-B14F-4D97-AF65-F5344CB8AC3E}">
        <p14:creationId xmlns:p14="http://schemas.microsoft.com/office/powerpoint/2010/main" val="3994077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820615" y="1600200"/>
            <a:ext cx="7866185" cy="4525963"/>
          </a:xfrm>
        </p:spPr>
        <p:txBody>
          <a:bodyPr/>
          <a:lstStyle/>
          <a:p>
            <a:pPr marL="0" indent="0">
              <a:buNone/>
            </a:pPr>
            <a:r>
              <a:rPr lang="en-US" dirty="0" smtClean="0">
                <a:cs typeface="AhnbergHand"/>
              </a:rPr>
              <a:t>So let’s focus on that inside address: 1.1.1.1</a:t>
            </a:r>
          </a:p>
          <a:p>
            <a:pPr marL="0" indent="0">
              <a:buNone/>
            </a:pPr>
            <a:endParaRPr lang="en-US" dirty="0">
              <a:cs typeface="AhnbergHand"/>
            </a:endParaRPr>
          </a:p>
          <a:p>
            <a:pPr marL="0" indent="0">
              <a:buNone/>
            </a:pPr>
            <a:r>
              <a:rPr lang="en-US" dirty="0" smtClean="0">
                <a:cs typeface="AhnbergHand"/>
              </a:rPr>
              <a:t>Is this the “real thing” or just a local route to some local black hole?</a:t>
            </a:r>
          </a:p>
          <a:p>
            <a:pPr marL="0" indent="0">
              <a:buNone/>
            </a:pPr>
            <a:endParaRPr lang="en-US" dirty="0">
              <a:cs typeface="AhnbergHand"/>
            </a:endParaRPr>
          </a:p>
          <a:p>
            <a:pPr marL="0" indent="0">
              <a:buNone/>
            </a:pPr>
            <a:r>
              <a:rPr lang="en-US" dirty="0" smtClean="0">
                <a:solidFill>
                  <a:schemeClr val="accent6">
                    <a:lumMod val="75000"/>
                  </a:schemeClr>
                </a:solidFill>
                <a:cs typeface="AhnbergHand"/>
              </a:rPr>
              <a:t>Let’s resume the Inside/Outside examination, but focus just on the address 1.1.1.1</a:t>
            </a:r>
            <a:endParaRPr lang="en-US" dirty="0">
              <a:solidFill>
                <a:schemeClr val="accent6">
                  <a:lumMod val="75000"/>
                </a:schemeClr>
              </a:solidFill>
              <a:cs typeface="AhnbergHand"/>
            </a:endParaRPr>
          </a:p>
        </p:txBody>
      </p:sp>
      <p:sp>
        <p:nvSpPr>
          <p:cNvPr id="5" name="Title 1"/>
          <p:cNvSpPr>
            <a:spLocks noGrp="1"/>
          </p:cNvSpPr>
          <p:nvPr>
            <p:ph type="title"/>
          </p:nvPr>
        </p:nvSpPr>
        <p:spPr>
          <a:xfrm>
            <a:off x="-293238" y="274638"/>
            <a:ext cx="8229600" cy="1143000"/>
          </a:xfrm>
        </p:spPr>
        <p:txBody>
          <a:bodyPr/>
          <a:lstStyle/>
          <a:p>
            <a:r>
              <a:rPr lang="en-US" dirty="0" smtClean="0"/>
              <a:t>Outside                          Inside</a:t>
            </a:r>
            <a:endParaRPr lang="en-US" dirty="0"/>
          </a:p>
        </p:txBody>
      </p:sp>
      <p:sp>
        <p:nvSpPr>
          <p:cNvPr id="6" name="Freeform 5"/>
          <p:cNvSpPr/>
          <p:nvPr/>
        </p:nvSpPr>
        <p:spPr>
          <a:xfrm>
            <a:off x="381000" y="473587"/>
            <a:ext cx="2255701" cy="845432"/>
          </a:xfrm>
          <a:custGeom>
            <a:avLst/>
            <a:gdLst>
              <a:gd name="connsiteX0" fmla="*/ 0 w 2255701"/>
              <a:gd name="connsiteY0" fmla="*/ 718259 h 845432"/>
              <a:gd name="connsiteX1" fmla="*/ 195385 w 2255701"/>
              <a:gd name="connsiteY1" fmla="*/ 503336 h 845432"/>
              <a:gd name="connsiteX2" fmla="*/ 918308 w 2255701"/>
              <a:gd name="connsiteY2" fmla="*/ 5105 h 845432"/>
              <a:gd name="connsiteX3" fmla="*/ 625231 w 2255701"/>
              <a:gd name="connsiteY3" fmla="*/ 845259 h 845432"/>
              <a:gd name="connsiteX4" fmla="*/ 2227385 w 2255701"/>
              <a:gd name="connsiteY4" fmla="*/ 83259 h 845432"/>
              <a:gd name="connsiteX5" fmla="*/ 1690077 w 2255701"/>
              <a:gd name="connsiteY5" fmla="*/ 542413 h 845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5701" h="845432">
                <a:moveTo>
                  <a:pt x="0" y="718259"/>
                </a:moveTo>
                <a:cubicBezTo>
                  <a:pt x="21167" y="670227"/>
                  <a:pt x="42334" y="622195"/>
                  <a:pt x="195385" y="503336"/>
                </a:cubicBezTo>
                <a:cubicBezTo>
                  <a:pt x="348436" y="384477"/>
                  <a:pt x="846667" y="-51882"/>
                  <a:pt x="918308" y="5105"/>
                </a:cubicBezTo>
                <a:cubicBezTo>
                  <a:pt x="989949" y="62092"/>
                  <a:pt x="407052" y="832233"/>
                  <a:pt x="625231" y="845259"/>
                </a:cubicBezTo>
                <a:cubicBezTo>
                  <a:pt x="843410" y="858285"/>
                  <a:pt x="2049911" y="133733"/>
                  <a:pt x="2227385" y="83259"/>
                </a:cubicBezTo>
                <a:cubicBezTo>
                  <a:pt x="2404859" y="32785"/>
                  <a:pt x="1690077" y="542413"/>
                  <a:pt x="1690077" y="54241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Freeform 1"/>
          <p:cNvSpPr/>
          <p:nvPr/>
        </p:nvSpPr>
        <p:spPr>
          <a:xfrm>
            <a:off x="5058500" y="215791"/>
            <a:ext cx="3018242" cy="1240990"/>
          </a:xfrm>
          <a:custGeom>
            <a:avLst/>
            <a:gdLst>
              <a:gd name="connsiteX0" fmla="*/ 1418500 w 3018242"/>
              <a:gd name="connsiteY0" fmla="*/ 301978 h 1240990"/>
              <a:gd name="connsiteX1" fmla="*/ 480654 w 3018242"/>
              <a:gd name="connsiteY1" fmla="*/ 38209 h 1240990"/>
              <a:gd name="connsiteX2" fmla="*/ 60577 w 3018242"/>
              <a:gd name="connsiteY2" fmla="*/ 1034671 h 1240990"/>
              <a:gd name="connsiteX3" fmla="*/ 1770192 w 3018242"/>
              <a:gd name="connsiteY3" fmla="*/ 1220286 h 1240990"/>
              <a:gd name="connsiteX4" fmla="*/ 3001115 w 3018242"/>
              <a:gd name="connsiteY4" fmla="*/ 722055 h 1240990"/>
              <a:gd name="connsiteX5" fmla="*/ 2395423 w 3018242"/>
              <a:gd name="connsiteY5" fmla="*/ 145671 h 1240990"/>
              <a:gd name="connsiteX6" fmla="*/ 1096115 w 3018242"/>
              <a:gd name="connsiteY6" fmla="*/ 253132 h 1240990"/>
              <a:gd name="connsiteX7" fmla="*/ 1096115 w 3018242"/>
              <a:gd name="connsiteY7" fmla="*/ 253132 h 1240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8242" h="1240990">
                <a:moveTo>
                  <a:pt x="1418500" y="301978"/>
                </a:moveTo>
                <a:cubicBezTo>
                  <a:pt x="1062737" y="109036"/>
                  <a:pt x="706974" y="-83906"/>
                  <a:pt x="480654" y="38209"/>
                </a:cubicBezTo>
                <a:cubicBezTo>
                  <a:pt x="254334" y="160324"/>
                  <a:pt x="-154346" y="837658"/>
                  <a:pt x="60577" y="1034671"/>
                </a:cubicBezTo>
                <a:cubicBezTo>
                  <a:pt x="275500" y="1231684"/>
                  <a:pt x="1280102" y="1272389"/>
                  <a:pt x="1770192" y="1220286"/>
                </a:cubicBezTo>
                <a:cubicBezTo>
                  <a:pt x="2260282" y="1168183"/>
                  <a:pt x="2896910" y="901158"/>
                  <a:pt x="3001115" y="722055"/>
                </a:cubicBezTo>
                <a:cubicBezTo>
                  <a:pt x="3105320" y="542952"/>
                  <a:pt x="2712923" y="223825"/>
                  <a:pt x="2395423" y="145671"/>
                </a:cubicBezTo>
                <a:cubicBezTo>
                  <a:pt x="2077923" y="67517"/>
                  <a:pt x="1096115" y="253132"/>
                  <a:pt x="1096115" y="253132"/>
                </a:cubicBezTo>
                <a:lnTo>
                  <a:pt x="1096115" y="253132"/>
                </a:lnTo>
              </a:path>
            </a:pathLst>
          </a:cu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02336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55000" lnSpcReduction="20000"/>
          </a:bodyPr>
          <a:lstStyle/>
          <a:p>
            <a:pPr marL="0" indent="0">
              <a:buNone/>
            </a:pPr>
            <a:r>
              <a:rPr lang="nl-NL" sz="1400" dirty="0" smtClean="0">
                <a:latin typeface="Courier"/>
                <a:cs typeface="Courier"/>
              </a:rPr>
              <a:t>$ </a:t>
            </a:r>
            <a:r>
              <a:rPr lang="nl-NL" sz="1400" dirty="0" err="1" smtClean="0">
                <a:latin typeface="Courier"/>
                <a:cs typeface="Courier"/>
              </a:rPr>
              <a:t>traceroute</a:t>
            </a:r>
            <a:r>
              <a:rPr lang="nl-NL" sz="1400" dirty="0" smtClean="0">
                <a:latin typeface="Courier"/>
                <a:cs typeface="Courier"/>
              </a:rPr>
              <a:t> 1.1.1.1</a:t>
            </a:r>
          </a:p>
          <a:p>
            <a:pPr marL="0" indent="0">
              <a:buNone/>
            </a:pPr>
            <a:r>
              <a:rPr lang="nl-NL" sz="1400" dirty="0" err="1" smtClean="0">
                <a:latin typeface="Courier"/>
                <a:cs typeface="Courier"/>
              </a:rPr>
              <a:t>traceroute</a:t>
            </a:r>
            <a:r>
              <a:rPr lang="nl-NL" sz="1400" dirty="0" smtClean="0">
                <a:latin typeface="Courier"/>
                <a:cs typeface="Courier"/>
              </a:rPr>
              <a:t> </a:t>
            </a:r>
            <a:r>
              <a:rPr lang="nl-NL" sz="1400" dirty="0" err="1" smtClean="0">
                <a:latin typeface="Courier"/>
                <a:cs typeface="Courier"/>
              </a:rPr>
              <a:t>to</a:t>
            </a:r>
            <a:r>
              <a:rPr lang="nl-NL" sz="1400" dirty="0" smtClean="0">
                <a:latin typeface="Courier"/>
                <a:cs typeface="Courier"/>
              </a:rPr>
              <a:t> 1.1.1.1 (1.1.1.1), 64 hops max, 52 byte </a:t>
            </a:r>
            <a:r>
              <a:rPr lang="nl-NL" sz="1400" dirty="0" err="1" smtClean="0">
                <a:latin typeface="Courier"/>
                <a:cs typeface="Courier"/>
              </a:rPr>
              <a:t>packets</a:t>
            </a:r>
            <a:endParaRPr lang="nl-NL" sz="1400" dirty="0" smtClean="0">
              <a:latin typeface="Courier"/>
              <a:cs typeface="Courier"/>
            </a:endParaRPr>
          </a:p>
          <a:p>
            <a:pPr marL="0" indent="0">
              <a:buNone/>
            </a:pPr>
            <a:r>
              <a:rPr lang="nl-NL" sz="1400" dirty="0" smtClean="0">
                <a:latin typeface="Courier"/>
                <a:cs typeface="Courier"/>
              </a:rPr>
              <a:t> 1  202.158.221.221 (202.158.221.221)  0.266 </a:t>
            </a:r>
            <a:r>
              <a:rPr lang="nl-NL" sz="1400" dirty="0" err="1" smtClean="0">
                <a:latin typeface="Courier"/>
                <a:cs typeface="Courier"/>
              </a:rPr>
              <a:t>ms</a:t>
            </a:r>
            <a:r>
              <a:rPr lang="nl-NL" sz="1400" dirty="0" smtClean="0">
                <a:latin typeface="Courier"/>
                <a:cs typeface="Courier"/>
              </a:rPr>
              <a:t>  0.202 </a:t>
            </a:r>
            <a:r>
              <a:rPr lang="nl-NL" sz="1400" dirty="0" err="1" smtClean="0">
                <a:latin typeface="Courier"/>
                <a:cs typeface="Courier"/>
              </a:rPr>
              <a:t>ms</a:t>
            </a:r>
            <a:r>
              <a:rPr lang="nl-NL" sz="1400" dirty="0" smtClean="0">
                <a:latin typeface="Courier"/>
                <a:cs typeface="Courier"/>
              </a:rPr>
              <a:t>  0.194 </a:t>
            </a:r>
            <a:r>
              <a:rPr lang="nl-NL" sz="1400" dirty="0" err="1" smtClean="0">
                <a:latin typeface="Courier"/>
                <a:cs typeface="Courier"/>
              </a:rPr>
              <a:t>ms</a:t>
            </a:r>
            <a:endParaRPr lang="nl-NL" sz="1400" dirty="0" smtClean="0">
              <a:latin typeface="Courier"/>
              <a:cs typeface="Courier"/>
            </a:endParaRPr>
          </a:p>
          <a:p>
            <a:pPr marL="0" indent="0">
              <a:buNone/>
            </a:pPr>
            <a:r>
              <a:rPr lang="nl-NL" sz="1400" dirty="0" smtClean="0">
                <a:latin typeface="Courier"/>
                <a:cs typeface="Courier"/>
              </a:rPr>
              <a:t> 2  ge-4-0-0.bb1.b.cbr.aarnet.net.au (202.158.208.81)  0.491 </a:t>
            </a:r>
            <a:r>
              <a:rPr lang="nl-NL" sz="1400" dirty="0" err="1" smtClean="0">
                <a:latin typeface="Courier"/>
                <a:cs typeface="Courier"/>
              </a:rPr>
              <a:t>ms</a:t>
            </a:r>
            <a:r>
              <a:rPr lang="nl-NL" sz="1400" dirty="0" smtClean="0">
                <a:latin typeface="Courier"/>
                <a:cs typeface="Courier"/>
              </a:rPr>
              <a:t>  0.438 </a:t>
            </a:r>
            <a:r>
              <a:rPr lang="nl-NL" sz="1400" dirty="0" err="1" smtClean="0">
                <a:latin typeface="Courier"/>
                <a:cs typeface="Courier"/>
              </a:rPr>
              <a:t>ms</a:t>
            </a:r>
            <a:r>
              <a:rPr lang="nl-NL" sz="1400" dirty="0" smtClean="0">
                <a:latin typeface="Courier"/>
                <a:cs typeface="Courier"/>
              </a:rPr>
              <a:t>  0.424 </a:t>
            </a:r>
            <a:r>
              <a:rPr lang="nl-NL" sz="1400" dirty="0" err="1" smtClean="0">
                <a:latin typeface="Courier"/>
                <a:cs typeface="Courier"/>
              </a:rPr>
              <a:t>ms</a:t>
            </a:r>
            <a:endParaRPr lang="nl-NL" sz="1400" dirty="0" smtClean="0">
              <a:latin typeface="Courier"/>
              <a:cs typeface="Courier"/>
            </a:endParaRPr>
          </a:p>
          <a:p>
            <a:pPr marL="0" indent="0">
              <a:buNone/>
            </a:pPr>
            <a:r>
              <a:rPr lang="nl-NL" sz="1400" dirty="0" smtClean="0">
                <a:latin typeface="Courier"/>
                <a:cs typeface="Courier"/>
              </a:rPr>
              <a:t> 3  so-0-1-0.bb1.b.mel.aarnet.net.au (202.158.194.42)  8.001 </a:t>
            </a:r>
            <a:r>
              <a:rPr lang="nl-NL" sz="1400" dirty="0" err="1" smtClean="0">
                <a:latin typeface="Courier"/>
                <a:cs typeface="Courier"/>
              </a:rPr>
              <a:t>ms</a:t>
            </a:r>
            <a:r>
              <a:rPr lang="nl-NL" sz="1400" dirty="0" smtClean="0">
                <a:latin typeface="Courier"/>
                <a:cs typeface="Courier"/>
              </a:rPr>
              <a:t>  8.000 </a:t>
            </a:r>
            <a:r>
              <a:rPr lang="nl-NL" sz="1400" dirty="0" err="1" smtClean="0">
                <a:latin typeface="Courier"/>
                <a:cs typeface="Courier"/>
              </a:rPr>
              <a:t>ms</a:t>
            </a:r>
            <a:r>
              <a:rPr lang="nl-NL" sz="1400" dirty="0" smtClean="0">
                <a:latin typeface="Courier"/>
                <a:cs typeface="Courier"/>
              </a:rPr>
              <a:t>  7.992 </a:t>
            </a:r>
            <a:r>
              <a:rPr lang="nl-NL" sz="1400" dirty="0" err="1" smtClean="0">
                <a:latin typeface="Courier"/>
                <a:cs typeface="Courier"/>
              </a:rPr>
              <a:t>ms</a:t>
            </a:r>
            <a:endParaRPr lang="nl-NL" sz="1400" dirty="0" smtClean="0">
              <a:latin typeface="Courier"/>
              <a:cs typeface="Courier"/>
            </a:endParaRPr>
          </a:p>
          <a:p>
            <a:pPr marL="0" indent="0">
              <a:buNone/>
            </a:pPr>
            <a:r>
              <a:rPr lang="nl-NL" sz="1400" dirty="0" smtClean="0">
                <a:latin typeface="Courier"/>
                <a:cs typeface="Courier"/>
              </a:rPr>
              <a:t> 4  xe-0-0-0.pe1.a.mel.aarnet.net.au (202.158.200.12)  8.110 </a:t>
            </a:r>
            <a:r>
              <a:rPr lang="nl-NL" sz="1400" dirty="0" err="1" smtClean="0">
                <a:latin typeface="Courier"/>
                <a:cs typeface="Courier"/>
              </a:rPr>
              <a:t>ms</a:t>
            </a:r>
            <a:r>
              <a:rPr lang="nl-NL" sz="1400" dirty="0" smtClean="0">
                <a:latin typeface="Courier"/>
                <a:cs typeface="Courier"/>
              </a:rPr>
              <a:t>  8.088 </a:t>
            </a:r>
            <a:r>
              <a:rPr lang="nl-NL" sz="1400" dirty="0" err="1" smtClean="0">
                <a:latin typeface="Courier"/>
                <a:cs typeface="Courier"/>
              </a:rPr>
              <a:t>ms</a:t>
            </a:r>
            <a:r>
              <a:rPr lang="nl-NL" sz="1400" dirty="0" smtClean="0">
                <a:latin typeface="Courier"/>
                <a:cs typeface="Courier"/>
              </a:rPr>
              <a:t>  8.078 </a:t>
            </a:r>
            <a:r>
              <a:rPr lang="nl-NL" sz="1400" dirty="0" err="1" smtClean="0">
                <a:latin typeface="Courier"/>
                <a:cs typeface="Courier"/>
              </a:rPr>
              <a:t>ms</a:t>
            </a:r>
            <a:endParaRPr lang="nl-NL" sz="1400" dirty="0" smtClean="0">
              <a:latin typeface="Courier"/>
              <a:cs typeface="Courier"/>
            </a:endParaRPr>
          </a:p>
          <a:p>
            <a:pPr marL="0" indent="0">
              <a:buNone/>
            </a:pPr>
            <a:r>
              <a:rPr lang="nl-NL" sz="1400" dirty="0" smtClean="0">
                <a:latin typeface="Courier"/>
                <a:cs typeface="Courier"/>
              </a:rPr>
              <a:t> 5  gw1.xe-0-0-2.pe1.a.mel.aarnet.net.au (202.158.210.41)  12.165 </a:t>
            </a:r>
            <a:r>
              <a:rPr lang="nl-NL" sz="1400" dirty="0" err="1" smtClean="0">
                <a:latin typeface="Courier"/>
                <a:cs typeface="Courier"/>
              </a:rPr>
              <a:t>ms</a:t>
            </a:r>
            <a:r>
              <a:rPr lang="nl-NL" sz="1400" dirty="0" smtClean="0">
                <a:latin typeface="Courier"/>
                <a:cs typeface="Courier"/>
              </a:rPr>
              <a:t>  12.193 </a:t>
            </a:r>
            <a:r>
              <a:rPr lang="nl-NL" sz="1400" dirty="0" err="1" smtClean="0">
                <a:latin typeface="Courier"/>
                <a:cs typeface="Courier"/>
              </a:rPr>
              <a:t>ms</a:t>
            </a:r>
            <a:r>
              <a:rPr lang="nl-NL" sz="1400" dirty="0" smtClean="0">
                <a:latin typeface="Courier"/>
                <a:cs typeface="Courier"/>
              </a:rPr>
              <a:t>  12.159 </a:t>
            </a:r>
            <a:r>
              <a:rPr lang="nl-NL" sz="1400" dirty="0" err="1" smtClean="0">
                <a:latin typeface="Courier"/>
                <a:cs typeface="Courier"/>
              </a:rPr>
              <a:t>ms</a:t>
            </a:r>
            <a:endParaRPr lang="nl-NL" sz="1400" dirty="0" smtClean="0">
              <a:latin typeface="Courier"/>
              <a:cs typeface="Courier"/>
            </a:endParaRPr>
          </a:p>
          <a:p>
            <a:pPr marL="0" indent="0">
              <a:buNone/>
            </a:pPr>
            <a:r>
              <a:rPr lang="nl-NL" sz="1400" dirty="0" smtClean="0">
                <a:latin typeface="Courier"/>
                <a:cs typeface="Courier"/>
              </a:rPr>
              <a:t> 6  66.249.95.232 (66.249.95.232)  12.823 </a:t>
            </a:r>
            <a:r>
              <a:rPr lang="nl-NL" sz="1400" dirty="0" err="1" smtClean="0">
                <a:latin typeface="Courier"/>
                <a:cs typeface="Courier"/>
              </a:rPr>
              <a:t>ms</a:t>
            </a:r>
            <a:r>
              <a:rPr lang="nl-NL" sz="1400" dirty="0" smtClean="0">
                <a:latin typeface="Courier"/>
                <a:cs typeface="Courier"/>
              </a:rPr>
              <a:t>  13.254 </a:t>
            </a:r>
            <a:r>
              <a:rPr lang="nl-NL" sz="1400" dirty="0" err="1" smtClean="0">
                <a:latin typeface="Courier"/>
                <a:cs typeface="Courier"/>
              </a:rPr>
              <a:t>ms</a:t>
            </a:r>
            <a:endParaRPr lang="nl-NL" sz="1400" dirty="0" smtClean="0">
              <a:latin typeface="Courier"/>
              <a:cs typeface="Courier"/>
            </a:endParaRPr>
          </a:p>
          <a:p>
            <a:pPr marL="0" indent="0">
              <a:buNone/>
            </a:pPr>
            <a:r>
              <a:rPr lang="nl-NL" sz="1400" dirty="0" smtClean="0">
                <a:latin typeface="Courier"/>
                <a:cs typeface="Courier"/>
              </a:rPr>
              <a:t>    66.249.95.234 (66.249.95.234)  20.282 </a:t>
            </a:r>
            <a:r>
              <a:rPr lang="nl-NL" sz="1400" dirty="0" err="1" smtClean="0">
                <a:latin typeface="Courier"/>
                <a:cs typeface="Courier"/>
              </a:rPr>
              <a:t>ms</a:t>
            </a:r>
            <a:endParaRPr lang="nl-NL" sz="1400" dirty="0" smtClean="0">
              <a:latin typeface="Courier"/>
              <a:cs typeface="Courier"/>
            </a:endParaRPr>
          </a:p>
          <a:p>
            <a:pPr marL="0" indent="0">
              <a:buNone/>
            </a:pPr>
            <a:r>
              <a:rPr lang="nl-NL" sz="1400" dirty="0" smtClean="0">
                <a:latin typeface="Courier"/>
                <a:cs typeface="Courier"/>
              </a:rPr>
              <a:t> 7  209.85.249.52 (209.85.249.52)  134.637 </a:t>
            </a:r>
            <a:r>
              <a:rPr lang="nl-NL" sz="1400" dirty="0" err="1" smtClean="0">
                <a:latin typeface="Courier"/>
                <a:cs typeface="Courier"/>
              </a:rPr>
              <a:t>ms</a:t>
            </a:r>
            <a:r>
              <a:rPr lang="nl-NL" sz="1400" dirty="0" smtClean="0">
                <a:latin typeface="Courier"/>
                <a:cs typeface="Courier"/>
              </a:rPr>
              <a:t>  109.393 </a:t>
            </a:r>
            <a:r>
              <a:rPr lang="nl-NL" sz="1400" dirty="0" err="1" smtClean="0">
                <a:latin typeface="Courier"/>
                <a:cs typeface="Courier"/>
              </a:rPr>
              <a:t>ms</a:t>
            </a:r>
            <a:r>
              <a:rPr lang="nl-NL" sz="1400" dirty="0" smtClean="0">
                <a:latin typeface="Courier"/>
                <a:cs typeface="Courier"/>
              </a:rPr>
              <a:t>  109.426 </a:t>
            </a:r>
            <a:r>
              <a:rPr lang="nl-NL" sz="1400" dirty="0" err="1" smtClean="0">
                <a:latin typeface="Courier"/>
                <a:cs typeface="Courier"/>
              </a:rPr>
              <a:t>ms</a:t>
            </a:r>
            <a:endParaRPr lang="nl-NL" sz="1400" dirty="0" smtClean="0">
              <a:latin typeface="Courier"/>
              <a:cs typeface="Courier"/>
            </a:endParaRPr>
          </a:p>
          <a:p>
            <a:pPr marL="0" indent="0">
              <a:buNone/>
            </a:pPr>
            <a:r>
              <a:rPr lang="nl-NL" sz="1400" dirty="0" smtClean="0">
                <a:latin typeface="Courier"/>
                <a:cs typeface="Courier"/>
              </a:rPr>
              <a:t> 8  64.233.175.3 (64.233.175.3)  128.052 </a:t>
            </a:r>
            <a:r>
              <a:rPr lang="nl-NL" sz="1400" dirty="0" err="1" smtClean="0">
                <a:latin typeface="Courier"/>
                <a:cs typeface="Courier"/>
              </a:rPr>
              <a:t>ms</a:t>
            </a:r>
            <a:r>
              <a:rPr lang="nl-NL" sz="1400" dirty="0" smtClean="0">
                <a:latin typeface="Courier"/>
                <a:cs typeface="Courier"/>
              </a:rPr>
              <a:t>  113.782 </a:t>
            </a:r>
            <a:r>
              <a:rPr lang="nl-NL" sz="1400" dirty="0" err="1" smtClean="0">
                <a:latin typeface="Courier"/>
                <a:cs typeface="Courier"/>
              </a:rPr>
              <a:t>ms</a:t>
            </a:r>
            <a:endParaRPr lang="nl-NL" sz="1400" dirty="0" smtClean="0">
              <a:latin typeface="Courier"/>
              <a:cs typeface="Courier"/>
            </a:endParaRPr>
          </a:p>
          <a:p>
            <a:pPr marL="0" indent="0">
              <a:buNone/>
            </a:pPr>
            <a:r>
              <a:rPr lang="nl-NL" sz="1400" dirty="0" smtClean="0">
                <a:latin typeface="Courier"/>
                <a:cs typeface="Courier"/>
              </a:rPr>
              <a:t>    64.233.175.1 (64.233.175.1)  113.192 </a:t>
            </a:r>
            <a:r>
              <a:rPr lang="nl-NL" sz="1400" dirty="0" err="1" smtClean="0">
                <a:latin typeface="Courier"/>
                <a:cs typeface="Courier"/>
              </a:rPr>
              <a:t>ms</a:t>
            </a:r>
            <a:endParaRPr lang="nl-NL" sz="1400" dirty="0" smtClean="0">
              <a:latin typeface="Courier"/>
              <a:cs typeface="Courier"/>
            </a:endParaRPr>
          </a:p>
          <a:p>
            <a:pPr marL="0" indent="0">
              <a:buNone/>
            </a:pPr>
            <a:r>
              <a:rPr lang="nl-NL" sz="1400" dirty="0" smtClean="0">
                <a:latin typeface="Courier"/>
                <a:cs typeface="Courier"/>
              </a:rPr>
              <a:t> 9  209.85.255.34 (209.85.255.34)  114.562 </a:t>
            </a:r>
            <a:r>
              <a:rPr lang="nl-NL" sz="1400" dirty="0" err="1" smtClean="0">
                <a:latin typeface="Courier"/>
                <a:cs typeface="Courier"/>
              </a:rPr>
              <a:t>ms</a:t>
            </a:r>
            <a:endParaRPr lang="nl-NL" sz="1400" dirty="0" smtClean="0">
              <a:latin typeface="Courier"/>
              <a:cs typeface="Courier"/>
            </a:endParaRPr>
          </a:p>
          <a:p>
            <a:pPr marL="0" indent="0">
              <a:buNone/>
            </a:pPr>
            <a:r>
              <a:rPr lang="nl-NL" sz="1400" dirty="0" smtClean="0">
                <a:latin typeface="Courier"/>
                <a:cs typeface="Courier"/>
              </a:rPr>
              <a:t>    209.85.255.36 (209.85.255.36)  118.550 </a:t>
            </a:r>
            <a:r>
              <a:rPr lang="nl-NL" sz="1400" dirty="0" err="1" smtClean="0">
                <a:latin typeface="Courier"/>
                <a:cs typeface="Courier"/>
              </a:rPr>
              <a:t>ms</a:t>
            </a:r>
            <a:r>
              <a:rPr lang="nl-NL" sz="1400" dirty="0" smtClean="0">
                <a:latin typeface="Courier"/>
                <a:cs typeface="Courier"/>
              </a:rPr>
              <a:t>  133.640 </a:t>
            </a:r>
            <a:r>
              <a:rPr lang="nl-NL" sz="1400" dirty="0" err="1" smtClean="0">
                <a:latin typeface="Courier"/>
                <a:cs typeface="Courier"/>
              </a:rPr>
              <a:t>ms</a:t>
            </a:r>
            <a:endParaRPr lang="nl-NL" sz="1400" dirty="0" smtClean="0">
              <a:latin typeface="Courier"/>
              <a:cs typeface="Courier"/>
            </a:endParaRPr>
          </a:p>
          <a:p>
            <a:pPr marL="0" indent="0">
              <a:buNone/>
            </a:pPr>
            <a:r>
              <a:rPr lang="nl-NL" sz="1400" dirty="0" smtClean="0">
                <a:latin typeface="Courier"/>
                <a:cs typeface="Courier"/>
              </a:rPr>
              <a:t>10  64.233.174.178 (64.233.174.178)  211.021 </a:t>
            </a:r>
            <a:r>
              <a:rPr lang="nl-NL" sz="1400" dirty="0" err="1" smtClean="0">
                <a:latin typeface="Courier"/>
                <a:cs typeface="Courier"/>
              </a:rPr>
              <a:t>ms</a:t>
            </a:r>
            <a:r>
              <a:rPr lang="nl-NL" sz="1400" dirty="0" smtClean="0">
                <a:latin typeface="Courier"/>
                <a:cs typeface="Courier"/>
              </a:rPr>
              <a:t>  211.275 </a:t>
            </a:r>
            <a:r>
              <a:rPr lang="nl-NL" sz="1400" dirty="0" err="1" smtClean="0">
                <a:latin typeface="Courier"/>
                <a:cs typeface="Courier"/>
              </a:rPr>
              <a:t>ms</a:t>
            </a:r>
            <a:r>
              <a:rPr lang="nl-NL" sz="1400" dirty="0" smtClean="0">
                <a:latin typeface="Courier"/>
                <a:cs typeface="Courier"/>
              </a:rPr>
              <a:t>  211.694 </a:t>
            </a:r>
            <a:r>
              <a:rPr lang="nl-NL" sz="1400" dirty="0" err="1" smtClean="0">
                <a:latin typeface="Courier"/>
                <a:cs typeface="Courier"/>
              </a:rPr>
              <a:t>ms</a:t>
            </a:r>
            <a:endParaRPr lang="nl-NL" sz="1400" dirty="0" smtClean="0">
              <a:latin typeface="Courier"/>
              <a:cs typeface="Courier"/>
            </a:endParaRPr>
          </a:p>
          <a:p>
            <a:pPr marL="0" indent="0">
              <a:buNone/>
            </a:pPr>
            <a:r>
              <a:rPr lang="nl-NL" sz="1400" dirty="0" smtClean="0">
                <a:latin typeface="Courier"/>
                <a:cs typeface="Courier"/>
              </a:rPr>
              <a:t>11  72.14.239.82 (72.14.239.82)  263.661 </a:t>
            </a:r>
            <a:r>
              <a:rPr lang="nl-NL" sz="1400" dirty="0" err="1" smtClean="0">
                <a:latin typeface="Courier"/>
                <a:cs typeface="Courier"/>
              </a:rPr>
              <a:t>ms</a:t>
            </a:r>
            <a:r>
              <a:rPr lang="nl-NL" sz="1400" dirty="0" smtClean="0">
                <a:latin typeface="Courier"/>
                <a:cs typeface="Courier"/>
              </a:rPr>
              <a:t>  287.038 </a:t>
            </a:r>
            <a:r>
              <a:rPr lang="nl-NL" sz="1400" dirty="0" err="1" smtClean="0">
                <a:latin typeface="Courier"/>
                <a:cs typeface="Courier"/>
              </a:rPr>
              <a:t>ms</a:t>
            </a:r>
            <a:r>
              <a:rPr lang="nl-NL" sz="1400" dirty="0" smtClean="0">
                <a:latin typeface="Courier"/>
                <a:cs typeface="Courier"/>
              </a:rPr>
              <a:t>  264.518 </a:t>
            </a:r>
            <a:r>
              <a:rPr lang="nl-NL" sz="1400" dirty="0" err="1" smtClean="0">
                <a:latin typeface="Courier"/>
                <a:cs typeface="Courier"/>
              </a:rPr>
              <a:t>ms</a:t>
            </a:r>
            <a:endParaRPr lang="nl-NL" sz="1400" dirty="0" smtClean="0">
              <a:latin typeface="Courier"/>
              <a:cs typeface="Courier"/>
            </a:endParaRPr>
          </a:p>
          <a:p>
            <a:pPr marL="0" indent="0">
              <a:buNone/>
            </a:pPr>
            <a:r>
              <a:rPr lang="nl-NL" sz="1400" dirty="0" smtClean="0">
                <a:latin typeface="Courier"/>
                <a:cs typeface="Courier"/>
              </a:rPr>
              <a:t>12  216.239.48.41 (216.239.48.41)  269.732 </a:t>
            </a:r>
            <a:r>
              <a:rPr lang="nl-NL" sz="1400" dirty="0" err="1" smtClean="0">
                <a:latin typeface="Courier"/>
                <a:cs typeface="Courier"/>
              </a:rPr>
              <a:t>ms</a:t>
            </a:r>
            <a:endParaRPr lang="nl-NL" sz="1400" dirty="0" smtClean="0">
              <a:latin typeface="Courier"/>
              <a:cs typeface="Courier"/>
            </a:endParaRPr>
          </a:p>
          <a:p>
            <a:pPr marL="0" indent="0">
              <a:buNone/>
            </a:pPr>
            <a:r>
              <a:rPr lang="nl-NL" sz="1400" dirty="0" smtClean="0">
                <a:latin typeface="Courier"/>
                <a:cs typeface="Courier"/>
              </a:rPr>
              <a:t>    72.14.239.65 (72.14.239.65)  270.545 </a:t>
            </a:r>
            <a:r>
              <a:rPr lang="nl-NL" sz="1400" dirty="0" err="1" smtClean="0">
                <a:latin typeface="Courier"/>
                <a:cs typeface="Courier"/>
              </a:rPr>
              <a:t>ms</a:t>
            </a:r>
            <a:endParaRPr lang="nl-NL" sz="1400" dirty="0" smtClean="0">
              <a:latin typeface="Courier"/>
              <a:cs typeface="Courier"/>
            </a:endParaRPr>
          </a:p>
          <a:p>
            <a:pPr marL="0" indent="0">
              <a:buNone/>
            </a:pPr>
            <a:r>
              <a:rPr lang="nl-NL" sz="1400" dirty="0" smtClean="0">
                <a:latin typeface="Courier"/>
                <a:cs typeface="Courier"/>
              </a:rPr>
              <a:t>    216.239.48.41 (216.239.48.41)  270.244 </a:t>
            </a:r>
            <a:r>
              <a:rPr lang="nl-NL" sz="1400" dirty="0" err="1" smtClean="0">
                <a:latin typeface="Courier"/>
                <a:cs typeface="Courier"/>
              </a:rPr>
              <a:t>ms</a:t>
            </a:r>
            <a:endParaRPr lang="nl-NL" sz="1400" dirty="0" smtClean="0">
              <a:latin typeface="Courier"/>
              <a:cs typeface="Courier"/>
            </a:endParaRPr>
          </a:p>
          <a:p>
            <a:pPr marL="0" indent="0">
              <a:buNone/>
            </a:pPr>
            <a:r>
              <a:rPr lang="nl-NL" sz="1400" dirty="0" smtClean="0">
                <a:latin typeface="Courier"/>
                <a:cs typeface="Courier"/>
              </a:rPr>
              <a:t>13  72.14.235.11 (72.14.235.11)  279.278 </a:t>
            </a:r>
            <a:r>
              <a:rPr lang="nl-NL" sz="1400" dirty="0" err="1" smtClean="0">
                <a:latin typeface="Courier"/>
                <a:cs typeface="Courier"/>
              </a:rPr>
              <a:t>ms</a:t>
            </a:r>
            <a:r>
              <a:rPr lang="nl-NL" sz="1400" dirty="0" smtClean="0">
                <a:latin typeface="Courier"/>
                <a:cs typeface="Courier"/>
              </a:rPr>
              <a:t>  277.787 </a:t>
            </a:r>
            <a:r>
              <a:rPr lang="nl-NL" sz="1400" dirty="0" err="1" smtClean="0">
                <a:latin typeface="Courier"/>
                <a:cs typeface="Courier"/>
              </a:rPr>
              <a:t>ms</a:t>
            </a:r>
            <a:endParaRPr lang="nl-NL" sz="1400" dirty="0" smtClean="0">
              <a:latin typeface="Courier"/>
              <a:cs typeface="Courier"/>
            </a:endParaRPr>
          </a:p>
          <a:p>
            <a:pPr marL="0" indent="0">
              <a:buNone/>
            </a:pPr>
            <a:r>
              <a:rPr lang="nl-NL" sz="1400" dirty="0" smtClean="0">
                <a:latin typeface="Courier"/>
                <a:cs typeface="Courier"/>
              </a:rPr>
              <a:t>    66.249.95.230 (66.249.95.230)  277.315 </a:t>
            </a:r>
            <a:r>
              <a:rPr lang="nl-NL" sz="1400" dirty="0" err="1" smtClean="0">
                <a:latin typeface="Courier"/>
                <a:cs typeface="Courier"/>
              </a:rPr>
              <a:t>ms</a:t>
            </a:r>
            <a:endParaRPr lang="nl-NL" sz="1400" dirty="0" smtClean="0">
              <a:latin typeface="Courier"/>
              <a:cs typeface="Courier"/>
            </a:endParaRPr>
          </a:p>
          <a:p>
            <a:pPr marL="0" indent="0">
              <a:buNone/>
            </a:pPr>
            <a:r>
              <a:rPr lang="nl-NL" sz="1400" dirty="0" smtClean="0">
                <a:latin typeface="Courier"/>
                <a:cs typeface="Courier"/>
              </a:rPr>
              <a:t>14  72.14.236.99 (72.14.236.99)  415.698 </a:t>
            </a:r>
            <a:r>
              <a:rPr lang="nl-NL" sz="1400" dirty="0" err="1" smtClean="0">
                <a:latin typeface="Courier"/>
                <a:cs typeface="Courier"/>
              </a:rPr>
              <a:t>ms</a:t>
            </a:r>
            <a:endParaRPr lang="nl-NL" sz="1400" dirty="0" smtClean="0">
              <a:latin typeface="Courier"/>
              <a:cs typeface="Courier"/>
            </a:endParaRPr>
          </a:p>
          <a:p>
            <a:pPr marL="0" indent="0">
              <a:buNone/>
            </a:pPr>
            <a:r>
              <a:rPr lang="nl-NL" sz="1400" dirty="0" smtClean="0">
                <a:latin typeface="Courier"/>
                <a:cs typeface="Courier"/>
              </a:rPr>
              <a:t>    72.14.236.147 (72.14.236.147)  278.543 </a:t>
            </a:r>
            <a:r>
              <a:rPr lang="nl-NL" sz="1400" dirty="0" err="1" smtClean="0">
                <a:latin typeface="Courier"/>
                <a:cs typeface="Courier"/>
              </a:rPr>
              <a:t>ms</a:t>
            </a:r>
            <a:endParaRPr lang="nl-NL" sz="1400" dirty="0" smtClean="0">
              <a:latin typeface="Courier"/>
              <a:cs typeface="Courier"/>
            </a:endParaRPr>
          </a:p>
          <a:p>
            <a:pPr marL="0" indent="0">
              <a:buNone/>
            </a:pPr>
            <a:r>
              <a:rPr lang="nl-NL" sz="1400" dirty="0" smtClean="0">
                <a:latin typeface="Courier"/>
                <a:cs typeface="Courier"/>
              </a:rPr>
              <a:t>    72.14.236.99 (72.14.236.99)  412.531 </a:t>
            </a:r>
            <a:r>
              <a:rPr lang="nl-NL" sz="1400" dirty="0" err="1" smtClean="0">
                <a:latin typeface="Courier"/>
                <a:cs typeface="Courier"/>
              </a:rPr>
              <a:t>ms</a:t>
            </a:r>
            <a:endParaRPr lang="nl-NL" sz="1400" dirty="0" smtClean="0">
              <a:latin typeface="Courier"/>
              <a:cs typeface="Courier"/>
            </a:endParaRPr>
          </a:p>
          <a:p>
            <a:pPr marL="0" indent="0">
              <a:buNone/>
            </a:pPr>
            <a:r>
              <a:rPr lang="nl-NL" sz="1400" dirty="0" smtClean="0">
                <a:latin typeface="Courier"/>
                <a:cs typeface="Courier"/>
              </a:rPr>
              <a:t>15  209.85.252.47 (209.85.252.47)  256.836 </a:t>
            </a:r>
            <a:r>
              <a:rPr lang="nl-NL" sz="1400" dirty="0" err="1" smtClean="0">
                <a:latin typeface="Courier"/>
                <a:cs typeface="Courier"/>
              </a:rPr>
              <a:t>ms</a:t>
            </a:r>
            <a:endParaRPr lang="nl-NL" sz="1400" dirty="0" smtClean="0">
              <a:latin typeface="Courier"/>
              <a:cs typeface="Courier"/>
            </a:endParaRPr>
          </a:p>
          <a:p>
            <a:pPr marL="0" indent="0">
              <a:buNone/>
            </a:pPr>
            <a:r>
              <a:rPr lang="nl-NL" sz="1400" dirty="0" smtClean="0">
                <a:latin typeface="Courier"/>
                <a:cs typeface="Courier"/>
              </a:rPr>
              <a:t>    209.85.252.81 (209.85.252.81)  253.370 </a:t>
            </a:r>
            <a:r>
              <a:rPr lang="nl-NL" sz="1400" dirty="0" err="1" smtClean="0">
                <a:latin typeface="Courier"/>
                <a:cs typeface="Courier"/>
              </a:rPr>
              <a:t>ms</a:t>
            </a:r>
            <a:endParaRPr lang="nl-NL" sz="1400" dirty="0" smtClean="0">
              <a:latin typeface="Courier"/>
              <a:cs typeface="Courier"/>
            </a:endParaRPr>
          </a:p>
          <a:p>
            <a:pPr marL="0" indent="0">
              <a:buNone/>
            </a:pPr>
            <a:r>
              <a:rPr lang="nl-NL" sz="1400" dirty="0" smtClean="0">
                <a:latin typeface="Courier"/>
                <a:cs typeface="Courier"/>
              </a:rPr>
              <a:t>    209.85.252.47 (209.85.252.47)  254.984 </a:t>
            </a:r>
            <a:r>
              <a:rPr lang="nl-NL" sz="1400" dirty="0" err="1" smtClean="0">
                <a:latin typeface="Courier"/>
                <a:cs typeface="Courier"/>
              </a:rPr>
              <a:t>ms</a:t>
            </a:r>
            <a:endParaRPr lang="nl-NL" sz="1400" dirty="0" smtClean="0">
              <a:latin typeface="Courier"/>
              <a:cs typeface="Courier"/>
            </a:endParaRPr>
          </a:p>
          <a:p>
            <a:pPr marL="0" indent="0">
              <a:buNone/>
            </a:pPr>
            <a:r>
              <a:rPr lang="nl-NL" sz="1400" dirty="0" smtClean="0">
                <a:latin typeface="Courier"/>
                <a:cs typeface="Courier"/>
              </a:rPr>
              <a:t>16  65.210.126.78 (65.210.126.78)  255.713 </a:t>
            </a:r>
            <a:r>
              <a:rPr lang="nl-NL" sz="1400" dirty="0" err="1" smtClean="0">
                <a:latin typeface="Courier"/>
                <a:cs typeface="Courier"/>
              </a:rPr>
              <a:t>ms</a:t>
            </a:r>
            <a:r>
              <a:rPr lang="nl-NL" sz="1400" dirty="0" smtClean="0">
                <a:latin typeface="Courier"/>
                <a:cs typeface="Courier"/>
              </a:rPr>
              <a:t>  253.913 </a:t>
            </a:r>
            <a:r>
              <a:rPr lang="nl-NL" sz="1400" dirty="0" err="1" smtClean="0">
                <a:latin typeface="Courier"/>
                <a:cs typeface="Courier"/>
              </a:rPr>
              <a:t>ms</a:t>
            </a:r>
            <a:r>
              <a:rPr lang="nl-NL" sz="1400" dirty="0" smtClean="0">
                <a:latin typeface="Courier"/>
                <a:cs typeface="Courier"/>
              </a:rPr>
              <a:t>  253.865 </a:t>
            </a:r>
            <a:r>
              <a:rPr lang="nl-NL" sz="1400" dirty="0" err="1" smtClean="0">
                <a:latin typeface="Courier"/>
                <a:cs typeface="Courier"/>
              </a:rPr>
              <a:t>ms</a:t>
            </a:r>
            <a:endParaRPr lang="nl-NL" sz="1400" dirty="0" smtClean="0">
              <a:latin typeface="Courier"/>
              <a:cs typeface="Courier"/>
            </a:endParaRPr>
          </a:p>
          <a:p>
            <a:pPr marL="0" indent="0">
              <a:buNone/>
            </a:pPr>
            <a:endParaRPr lang="en-US" sz="1400" dirty="0">
              <a:latin typeface="Courier"/>
              <a:cs typeface="Courier"/>
            </a:endParaRPr>
          </a:p>
        </p:txBody>
      </p:sp>
      <p:sp>
        <p:nvSpPr>
          <p:cNvPr id="4" name="Content Placeholder 3"/>
          <p:cNvSpPr>
            <a:spLocks noGrp="1"/>
          </p:cNvSpPr>
          <p:nvPr>
            <p:ph sz="half" idx="2"/>
          </p:nvPr>
        </p:nvSpPr>
        <p:spPr/>
        <p:txBody>
          <a:bodyPr>
            <a:normAutofit fontScale="55000" lnSpcReduction="20000"/>
          </a:bodyPr>
          <a:lstStyle/>
          <a:p>
            <a:pPr marL="0" indent="0">
              <a:buNone/>
            </a:pPr>
            <a:r>
              <a:rPr lang="en-US" sz="1400" dirty="0" smtClean="0">
                <a:latin typeface="Courier"/>
                <a:cs typeface="Courier"/>
              </a:rPr>
              <a:t>$ </a:t>
            </a:r>
            <a:r>
              <a:rPr lang="en-US" sz="1400" dirty="0" err="1" smtClean="0">
                <a:latin typeface="Courier"/>
                <a:cs typeface="Courier"/>
              </a:rPr>
              <a:t>traceroute</a:t>
            </a:r>
            <a:r>
              <a:rPr lang="en-US" sz="1400" dirty="0" smtClean="0">
                <a:latin typeface="Courier"/>
                <a:cs typeface="Courier"/>
              </a:rPr>
              <a:t> 1.1.1.1</a:t>
            </a:r>
          </a:p>
          <a:p>
            <a:pPr marL="0" indent="0">
              <a:buNone/>
            </a:pPr>
            <a:r>
              <a:rPr lang="en-US" sz="1400" dirty="0" err="1" smtClean="0">
                <a:latin typeface="Courier"/>
                <a:cs typeface="Courier"/>
              </a:rPr>
              <a:t>traceroute</a:t>
            </a:r>
            <a:r>
              <a:rPr lang="en-US" sz="1400" dirty="0" smtClean="0">
                <a:latin typeface="Courier"/>
                <a:cs typeface="Courier"/>
              </a:rPr>
              <a:t> to 1.1.1.1 (1.1.1.1), 64 hops max, 52 byte packets</a:t>
            </a:r>
          </a:p>
          <a:p>
            <a:pPr marL="0" indent="0">
              <a:buNone/>
            </a:pPr>
            <a:r>
              <a:rPr lang="en-US" sz="1400" dirty="0" smtClean="0">
                <a:latin typeface="Courier"/>
                <a:cs typeface="Courier"/>
              </a:rPr>
              <a:t> 1  254 (220.247.145.254)  6.620 </a:t>
            </a:r>
            <a:r>
              <a:rPr lang="en-US" sz="1400" dirty="0" err="1" smtClean="0">
                <a:latin typeface="Courier"/>
                <a:cs typeface="Courier"/>
              </a:rPr>
              <a:t>ms</a:t>
            </a:r>
            <a:r>
              <a:rPr lang="en-US" sz="1400" dirty="0" smtClean="0">
                <a:latin typeface="Courier"/>
                <a:cs typeface="Courier"/>
              </a:rPr>
              <a:t>  1.774 </a:t>
            </a:r>
            <a:r>
              <a:rPr lang="en-US" sz="1400" dirty="0" err="1" smtClean="0">
                <a:latin typeface="Courier"/>
                <a:cs typeface="Courier"/>
              </a:rPr>
              <a:t>ms</a:t>
            </a:r>
            <a:r>
              <a:rPr lang="en-US" sz="1400" dirty="0" smtClean="0">
                <a:latin typeface="Courier"/>
                <a:cs typeface="Courier"/>
              </a:rPr>
              <a:t>  2.561 </a:t>
            </a:r>
            <a:r>
              <a:rPr lang="en-US" sz="1400" dirty="0" err="1" smtClean="0">
                <a:latin typeface="Courier"/>
                <a:cs typeface="Courier"/>
              </a:rPr>
              <a:t>ms</a:t>
            </a:r>
            <a:endParaRPr lang="en-US" sz="1400" dirty="0" smtClean="0">
              <a:latin typeface="Courier"/>
              <a:cs typeface="Courier"/>
            </a:endParaRPr>
          </a:p>
          <a:p>
            <a:pPr marL="0" indent="0">
              <a:buNone/>
            </a:pPr>
            <a:r>
              <a:rPr lang="en-US" sz="1400" dirty="0" smtClean="0">
                <a:latin typeface="Courier"/>
                <a:cs typeface="Courier"/>
              </a:rPr>
              <a:t> 2  * * *</a:t>
            </a:r>
          </a:p>
          <a:p>
            <a:pPr marL="0" indent="0">
              <a:buNone/>
            </a:pPr>
            <a:r>
              <a:rPr lang="en-US" sz="1400" dirty="0" smtClean="0">
                <a:latin typeface="Courier"/>
                <a:cs typeface="Courier"/>
              </a:rPr>
              <a:t> 3  192.168.9.5 (192.168.9.5)  6.718 </a:t>
            </a:r>
            <a:r>
              <a:rPr lang="en-US" sz="1400" dirty="0" err="1" smtClean="0">
                <a:latin typeface="Courier"/>
                <a:cs typeface="Courier"/>
              </a:rPr>
              <a:t>ms</a:t>
            </a:r>
            <a:r>
              <a:rPr lang="en-US" sz="1400" dirty="0" smtClean="0">
                <a:latin typeface="Courier"/>
                <a:cs typeface="Courier"/>
              </a:rPr>
              <a:t>  3.322 </a:t>
            </a:r>
            <a:r>
              <a:rPr lang="en-US" sz="1400" dirty="0" err="1" smtClean="0">
                <a:latin typeface="Courier"/>
                <a:cs typeface="Courier"/>
              </a:rPr>
              <a:t>ms</a:t>
            </a:r>
            <a:r>
              <a:rPr lang="en-US" sz="1400" dirty="0" smtClean="0">
                <a:latin typeface="Courier"/>
                <a:cs typeface="Courier"/>
              </a:rPr>
              <a:t>  5.324 </a:t>
            </a:r>
            <a:r>
              <a:rPr lang="en-US" sz="1400" dirty="0" err="1" smtClean="0">
                <a:latin typeface="Courier"/>
                <a:cs typeface="Courier"/>
              </a:rPr>
              <a:t>ms</a:t>
            </a:r>
            <a:endParaRPr lang="en-US" sz="1400" dirty="0" smtClean="0">
              <a:latin typeface="Courier"/>
              <a:cs typeface="Courier"/>
            </a:endParaRPr>
          </a:p>
          <a:p>
            <a:pPr marL="0" indent="0">
              <a:buNone/>
            </a:pPr>
            <a:r>
              <a:rPr lang="en-US" sz="1400" dirty="0" smtClean="0">
                <a:latin typeface="Courier"/>
                <a:cs typeface="Courier"/>
              </a:rPr>
              <a:t> 4  159.226.253.189 (159.226.253.189)  25.557 </a:t>
            </a:r>
            <a:r>
              <a:rPr lang="en-US" sz="1400" dirty="0" err="1" smtClean="0">
                <a:latin typeface="Courier"/>
                <a:cs typeface="Courier"/>
              </a:rPr>
              <a:t>ms</a:t>
            </a:r>
            <a:r>
              <a:rPr lang="en-US" sz="1400" dirty="0" smtClean="0">
                <a:latin typeface="Courier"/>
                <a:cs typeface="Courier"/>
              </a:rPr>
              <a:t>  26.145 </a:t>
            </a:r>
            <a:r>
              <a:rPr lang="en-US" sz="1400" dirty="0" err="1" smtClean="0">
                <a:latin typeface="Courier"/>
                <a:cs typeface="Courier"/>
              </a:rPr>
              <a:t>ms</a:t>
            </a:r>
            <a:r>
              <a:rPr lang="en-US" sz="1400" dirty="0" smtClean="0">
                <a:latin typeface="Courier"/>
                <a:cs typeface="Courier"/>
              </a:rPr>
              <a:t>  27.191 </a:t>
            </a:r>
            <a:r>
              <a:rPr lang="en-US" sz="1400" dirty="0" err="1" smtClean="0">
                <a:latin typeface="Courier"/>
                <a:cs typeface="Courier"/>
              </a:rPr>
              <a:t>ms</a:t>
            </a:r>
            <a:endParaRPr lang="en-US" sz="1400" dirty="0" smtClean="0">
              <a:latin typeface="Courier"/>
              <a:cs typeface="Courier"/>
            </a:endParaRPr>
          </a:p>
          <a:p>
            <a:pPr marL="0" indent="0">
              <a:buNone/>
            </a:pPr>
            <a:r>
              <a:rPr lang="en-US" sz="1400" dirty="0" smtClean="0">
                <a:latin typeface="Courier"/>
                <a:cs typeface="Courier"/>
              </a:rPr>
              <a:t> 5  8.130 (159.226.253.57)  26.059 </a:t>
            </a:r>
            <a:r>
              <a:rPr lang="en-US" sz="1400" dirty="0" err="1" smtClean="0">
                <a:latin typeface="Courier"/>
                <a:cs typeface="Courier"/>
              </a:rPr>
              <a:t>ms</a:t>
            </a:r>
            <a:r>
              <a:rPr lang="en-US" sz="1400" dirty="0" smtClean="0">
                <a:latin typeface="Courier"/>
                <a:cs typeface="Courier"/>
              </a:rPr>
              <a:t>  27.225 </a:t>
            </a:r>
            <a:r>
              <a:rPr lang="en-US" sz="1400" dirty="0" err="1" smtClean="0">
                <a:latin typeface="Courier"/>
                <a:cs typeface="Courier"/>
              </a:rPr>
              <a:t>ms</a:t>
            </a:r>
            <a:r>
              <a:rPr lang="en-US" sz="1400" dirty="0" smtClean="0">
                <a:latin typeface="Courier"/>
                <a:cs typeface="Courier"/>
              </a:rPr>
              <a:t>  25.889 </a:t>
            </a:r>
            <a:r>
              <a:rPr lang="en-US" sz="1400" dirty="0" err="1" smtClean="0">
                <a:latin typeface="Courier"/>
                <a:cs typeface="Courier"/>
              </a:rPr>
              <a:t>ms</a:t>
            </a:r>
            <a:endParaRPr lang="en-US" sz="1400" dirty="0" smtClean="0">
              <a:latin typeface="Courier"/>
              <a:cs typeface="Courier"/>
            </a:endParaRPr>
          </a:p>
          <a:p>
            <a:pPr marL="0" indent="0">
              <a:buNone/>
            </a:pPr>
            <a:r>
              <a:rPr lang="en-US" sz="1400" dirty="0" smtClean="0">
                <a:latin typeface="Courier"/>
                <a:cs typeface="Courier"/>
              </a:rPr>
              <a:t> 6  8.198 (159.226.253.50)  27.060 </a:t>
            </a:r>
            <a:r>
              <a:rPr lang="en-US" sz="1400" dirty="0" err="1" smtClean="0">
                <a:latin typeface="Courier"/>
                <a:cs typeface="Courier"/>
              </a:rPr>
              <a:t>ms</a:t>
            </a:r>
            <a:r>
              <a:rPr lang="en-US" sz="1400" dirty="0" smtClean="0">
                <a:latin typeface="Courier"/>
                <a:cs typeface="Courier"/>
              </a:rPr>
              <a:t>  29.788 </a:t>
            </a:r>
            <a:r>
              <a:rPr lang="en-US" sz="1400" dirty="0" err="1" smtClean="0">
                <a:latin typeface="Courier"/>
                <a:cs typeface="Courier"/>
              </a:rPr>
              <a:t>ms</a:t>
            </a:r>
            <a:r>
              <a:rPr lang="en-US" sz="1400" dirty="0" smtClean="0">
                <a:latin typeface="Courier"/>
                <a:cs typeface="Courier"/>
              </a:rPr>
              <a:t>  29.476 </a:t>
            </a:r>
            <a:r>
              <a:rPr lang="en-US" sz="1400" dirty="0" err="1" smtClean="0">
                <a:latin typeface="Courier"/>
                <a:cs typeface="Courier"/>
              </a:rPr>
              <a:t>ms</a:t>
            </a:r>
            <a:endParaRPr lang="en-US" sz="1400" dirty="0" smtClean="0">
              <a:latin typeface="Courier"/>
              <a:cs typeface="Courier"/>
            </a:endParaRPr>
          </a:p>
          <a:p>
            <a:pPr marL="0" indent="0">
              <a:buNone/>
            </a:pPr>
            <a:r>
              <a:rPr lang="en-US" sz="1400" dirty="0" smtClean="0">
                <a:latin typeface="Courier"/>
                <a:cs typeface="Courier"/>
              </a:rPr>
              <a:t> 7  8.192 (159.226.254.254)  64.767 </a:t>
            </a:r>
            <a:r>
              <a:rPr lang="en-US" sz="1400" dirty="0" err="1" smtClean="0">
                <a:latin typeface="Courier"/>
                <a:cs typeface="Courier"/>
              </a:rPr>
              <a:t>ms</a:t>
            </a:r>
            <a:r>
              <a:rPr lang="en-US" sz="1400" dirty="0" smtClean="0">
                <a:latin typeface="Courier"/>
                <a:cs typeface="Courier"/>
              </a:rPr>
              <a:t>  66.801 </a:t>
            </a:r>
            <a:r>
              <a:rPr lang="en-US" sz="1400" dirty="0" err="1" smtClean="0">
                <a:latin typeface="Courier"/>
                <a:cs typeface="Courier"/>
              </a:rPr>
              <a:t>ms</a:t>
            </a:r>
            <a:r>
              <a:rPr lang="en-US" sz="1400" dirty="0" smtClean="0">
                <a:latin typeface="Courier"/>
                <a:cs typeface="Courier"/>
              </a:rPr>
              <a:t>  66.768 </a:t>
            </a:r>
            <a:r>
              <a:rPr lang="en-US" sz="1400" dirty="0" err="1" smtClean="0">
                <a:latin typeface="Courier"/>
                <a:cs typeface="Courier"/>
              </a:rPr>
              <a:t>ms</a:t>
            </a:r>
            <a:endParaRPr lang="en-US" sz="1400" dirty="0" smtClean="0">
              <a:latin typeface="Courier"/>
              <a:cs typeface="Courier"/>
            </a:endParaRPr>
          </a:p>
          <a:p>
            <a:pPr marL="0" indent="0">
              <a:buNone/>
            </a:pPr>
            <a:r>
              <a:rPr lang="en-US" sz="1400" dirty="0" smtClean="0">
                <a:latin typeface="Courier"/>
                <a:cs typeface="Courier"/>
              </a:rPr>
              <a:t> 8  72.14.221.138 (72.14.221.138)  100.753 </a:t>
            </a:r>
            <a:r>
              <a:rPr lang="en-US" sz="1400" dirty="0" err="1" smtClean="0">
                <a:latin typeface="Courier"/>
                <a:cs typeface="Courier"/>
              </a:rPr>
              <a:t>ms</a:t>
            </a:r>
            <a:r>
              <a:rPr lang="en-US" sz="1400" dirty="0" smtClean="0">
                <a:latin typeface="Courier"/>
                <a:cs typeface="Courier"/>
              </a:rPr>
              <a:t>  105.117 </a:t>
            </a:r>
            <a:r>
              <a:rPr lang="en-US" sz="1400" dirty="0" err="1" smtClean="0">
                <a:latin typeface="Courier"/>
                <a:cs typeface="Courier"/>
              </a:rPr>
              <a:t>ms</a:t>
            </a:r>
            <a:r>
              <a:rPr lang="en-US" sz="1400" dirty="0" smtClean="0">
                <a:latin typeface="Courier"/>
                <a:cs typeface="Courier"/>
              </a:rPr>
              <a:t>  99.613 </a:t>
            </a:r>
            <a:r>
              <a:rPr lang="en-US" sz="1400" dirty="0" err="1" smtClean="0">
                <a:latin typeface="Courier"/>
                <a:cs typeface="Courier"/>
              </a:rPr>
              <a:t>ms</a:t>
            </a:r>
            <a:endParaRPr lang="en-US" sz="1400" dirty="0" smtClean="0">
              <a:latin typeface="Courier"/>
              <a:cs typeface="Courier"/>
            </a:endParaRPr>
          </a:p>
          <a:p>
            <a:pPr marL="0" indent="0">
              <a:buNone/>
            </a:pPr>
            <a:r>
              <a:rPr lang="en-US" sz="1400" dirty="0" smtClean="0">
                <a:latin typeface="Courier"/>
                <a:cs typeface="Courier"/>
              </a:rPr>
              <a:t> 9  209.85.241.56 (209.85.241.56)  101.914 </a:t>
            </a:r>
            <a:r>
              <a:rPr lang="en-US" sz="1400" dirty="0" err="1" smtClean="0">
                <a:latin typeface="Courier"/>
                <a:cs typeface="Courier"/>
              </a:rPr>
              <a:t>ms</a:t>
            </a:r>
            <a:endParaRPr lang="en-US" sz="1400" dirty="0" smtClean="0">
              <a:latin typeface="Courier"/>
              <a:cs typeface="Courier"/>
            </a:endParaRPr>
          </a:p>
          <a:p>
            <a:pPr marL="0" indent="0">
              <a:buNone/>
            </a:pPr>
            <a:r>
              <a:rPr lang="en-US" sz="1400" dirty="0" smtClean="0">
                <a:latin typeface="Courier"/>
                <a:cs typeface="Courier"/>
              </a:rPr>
              <a:t>    209.85.241.58 (209.85.241.58)  105.561 </a:t>
            </a:r>
            <a:r>
              <a:rPr lang="en-US" sz="1400" dirty="0" err="1" smtClean="0">
                <a:latin typeface="Courier"/>
                <a:cs typeface="Courier"/>
              </a:rPr>
              <a:t>ms</a:t>
            </a:r>
            <a:r>
              <a:rPr lang="en-US" sz="1400" dirty="0" smtClean="0">
                <a:latin typeface="Courier"/>
                <a:cs typeface="Courier"/>
              </a:rPr>
              <a:t>  101.748 </a:t>
            </a:r>
            <a:r>
              <a:rPr lang="en-US" sz="1400" dirty="0" err="1" smtClean="0">
                <a:latin typeface="Courier"/>
                <a:cs typeface="Courier"/>
              </a:rPr>
              <a:t>ms</a:t>
            </a:r>
            <a:endParaRPr lang="en-US" sz="1400" dirty="0" smtClean="0">
              <a:latin typeface="Courier"/>
              <a:cs typeface="Courier"/>
            </a:endParaRPr>
          </a:p>
          <a:p>
            <a:pPr marL="0" indent="0">
              <a:buNone/>
            </a:pPr>
            <a:r>
              <a:rPr lang="en-US" sz="1400" dirty="0" smtClean="0">
                <a:latin typeface="Courier"/>
                <a:cs typeface="Courier"/>
              </a:rPr>
              <a:t>10  66.249.94.31 (66.249.94.31)  175.902 </a:t>
            </a:r>
            <a:r>
              <a:rPr lang="en-US" sz="1400" dirty="0" err="1" smtClean="0">
                <a:latin typeface="Courier"/>
                <a:cs typeface="Courier"/>
              </a:rPr>
              <a:t>ms</a:t>
            </a:r>
            <a:endParaRPr lang="en-US" sz="1400" dirty="0" smtClean="0">
              <a:latin typeface="Courier"/>
              <a:cs typeface="Courier"/>
            </a:endParaRPr>
          </a:p>
          <a:p>
            <a:pPr marL="0" indent="0">
              <a:buNone/>
            </a:pPr>
            <a:r>
              <a:rPr lang="en-US" sz="1400" dirty="0" smtClean="0">
                <a:latin typeface="Courier"/>
                <a:cs typeface="Courier"/>
              </a:rPr>
              <a:t>    66.249.94.123 (66.249.94.123)  149.653 </a:t>
            </a:r>
            <a:r>
              <a:rPr lang="en-US" sz="1400" dirty="0" err="1" smtClean="0">
                <a:latin typeface="Courier"/>
                <a:cs typeface="Courier"/>
              </a:rPr>
              <a:t>ms</a:t>
            </a:r>
            <a:endParaRPr lang="en-US" sz="1400" dirty="0" smtClean="0">
              <a:latin typeface="Courier"/>
              <a:cs typeface="Courier"/>
            </a:endParaRPr>
          </a:p>
          <a:p>
            <a:pPr marL="0" indent="0">
              <a:buNone/>
            </a:pPr>
            <a:r>
              <a:rPr lang="en-US" sz="1400" dirty="0" smtClean="0">
                <a:latin typeface="Courier"/>
                <a:cs typeface="Courier"/>
              </a:rPr>
              <a:t>    66.249.94.31 (66.249.94.31)  149.498 </a:t>
            </a:r>
            <a:r>
              <a:rPr lang="en-US" sz="1400" dirty="0" err="1" smtClean="0">
                <a:latin typeface="Courier"/>
                <a:cs typeface="Courier"/>
              </a:rPr>
              <a:t>ms</a:t>
            </a:r>
            <a:endParaRPr lang="en-US" sz="1400" dirty="0" smtClean="0">
              <a:latin typeface="Courier"/>
              <a:cs typeface="Courier"/>
            </a:endParaRPr>
          </a:p>
          <a:p>
            <a:pPr marL="0" indent="0">
              <a:buNone/>
            </a:pPr>
            <a:r>
              <a:rPr lang="en-US" sz="1400" dirty="0" smtClean="0">
                <a:latin typeface="Courier"/>
                <a:cs typeface="Courier"/>
              </a:rPr>
              <a:t>11  64.233.175.3 (64.233.175.3)  150.364 </a:t>
            </a:r>
            <a:r>
              <a:rPr lang="en-US" sz="1400" dirty="0" err="1" smtClean="0">
                <a:latin typeface="Courier"/>
                <a:cs typeface="Courier"/>
              </a:rPr>
              <a:t>ms</a:t>
            </a:r>
            <a:endParaRPr lang="en-US" sz="1400" dirty="0" smtClean="0">
              <a:latin typeface="Courier"/>
              <a:cs typeface="Courier"/>
            </a:endParaRPr>
          </a:p>
          <a:p>
            <a:pPr marL="0" indent="0">
              <a:buNone/>
            </a:pPr>
            <a:r>
              <a:rPr lang="en-US" sz="1400" dirty="0" smtClean="0">
                <a:latin typeface="Courier"/>
                <a:cs typeface="Courier"/>
              </a:rPr>
              <a:t>    64.233.175.1 (64.233.175.1)  150.610 </a:t>
            </a:r>
            <a:r>
              <a:rPr lang="en-US" sz="1400" dirty="0" err="1" smtClean="0">
                <a:latin typeface="Courier"/>
                <a:cs typeface="Courier"/>
              </a:rPr>
              <a:t>ms</a:t>
            </a:r>
            <a:r>
              <a:rPr lang="en-US" sz="1400" dirty="0" smtClean="0">
                <a:latin typeface="Courier"/>
                <a:cs typeface="Courier"/>
              </a:rPr>
              <a:t>  147.552 </a:t>
            </a:r>
            <a:r>
              <a:rPr lang="en-US" sz="1400" dirty="0" err="1" smtClean="0">
                <a:latin typeface="Courier"/>
                <a:cs typeface="Courier"/>
              </a:rPr>
              <a:t>ms</a:t>
            </a:r>
            <a:endParaRPr lang="en-US" sz="1400" dirty="0" smtClean="0">
              <a:latin typeface="Courier"/>
              <a:cs typeface="Courier"/>
            </a:endParaRPr>
          </a:p>
          <a:p>
            <a:pPr marL="0" indent="0">
              <a:buNone/>
            </a:pPr>
            <a:r>
              <a:rPr lang="en-US" sz="1400" dirty="0" smtClean="0">
                <a:latin typeface="Courier"/>
                <a:cs typeface="Courier"/>
              </a:rPr>
              <a:t>12  209.85.255.36 (209.85.255.36)  163.323 </a:t>
            </a:r>
            <a:r>
              <a:rPr lang="en-US" sz="1400" dirty="0" err="1" smtClean="0">
                <a:latin typeface="Courier"/>
                <a:cs typeface="Courier"/>
              </a:rPr>
              <a:t>ms</a:t>
            </a:r>
            <a:r>
              <a:rPr lang="en-US" sz="1400" dirty="0" smtClean="0">
                <a:latin typeface="Courier"/>
                <a:cs typeface="Courier"/>
              </a:rPr>
              <a:t> *</a:t>
            </a:r>
          </a:p>
          <a:p>
            <a:pPr marL="0" indent="0">
              <a:buNone/>
            </a:pPr>
            <a:r>
              <a:rPr lang="en-US" sz="1400" dirty="0" smtClean="0">
                <a:latin typeface="Courier"/>
                <a:cs typeface="Courier"/>
              </a:rPr>
              <a:t>    209.85.255.58 (209.85.255.58)  154.349 </a:t>
            </a:r>
            <a:r>
              <a:rPr lang="en-US" sz="1400" dirty="0" err="1" smtClean="0">
                <a:latin typeface="Courier"/>
                <a:cs typeface="Courier"/>
              </a:rPr>
              <a:t>ms</a:t>
            </a:r>
            <a:endParaRPr lang="en-US" sz="1400" dirty="0" smtClean="0">
              <a:latin typeface="Courier"/>
              <a:cs typeface="Courier"/>
            </a:endParaRPr>
          </a:p>
          <a:p>
            <a:pPr marL="0" indent="0">
              <a:buNone/>
            </a:pPr>
            <a:r>
              <a:rPr lang="en-US" sz="1400" dirty="0" smtClean="0">
                <a:latin typeface="Courier"/>
                <a:cs typeface="Courier"/>
              </a:rPr>
              <a:t>13  64.233.174.178 (64.233.174.178)  353.593 </a:t>
            </a:r>
            <a:r>
              <a:rPr lang="en-US" sz="1400" dirty="0" err="1" smtClean="0">
                <a:latin typeface="Courier"/>
                <a:cs typeface="Courier"/>
              </a:rPr>
              <a:t>ms</a:t>
            </a:r>
            <a:r>
              <a:rPr lang="en-US" sz="1400" dirty="0" smtClean="0">
                <a:latin typeface="Courier"/>
                <a:cs typeface="Courier"/>
              </a:rPr>
              <a:t>  286.374 </a:t>
            </a:r>
            <a:r>
              <a:rPr lang="en-US" sz="1400" dirty="0" err="1" smtClean="0">
                <a:latin typeface="Courier"/>
                <a:cs typeface="Courier"/>
              </a:rPr>
              <a:t>ms</a:t>
            </a:r>
            <a:r>
              <a:rPr lang="en-US" sz="1400" dirty="0" smtClean="0">
                <a:latin typeface="Courier"/>
                <a:cs typeface="Courier"/>
              </a:rPr>
              <a:t>  312.122 </a:t>
            </a:r>
            <a:r>
              <a:rPr lang="en-US" sz="1400" dirty="0" err="1" smtClean="0">
                <a:latin typeface="Courier"/>
                <a:cs typeface="Courier"/>
              </a:rPr>
              <a:t>ms</a:t>
            </a:r>
            <a:endParaRPr lang="en-US" sz="1400" dirty="0" smtClean="0">
              <a:latin typeface="Courier"/>
              <a:cs typeface="Courier"/>
            </a:endParaRPr>
          </a:p>
          <a:p>
            <a:pPr marL="0" indent="0">
              <a:buNone/>
            </a:pPr>
            <a:r>
              <a:rPr lang="en-US" sz="1400" dirty="0" smtClean="0">
                <a:latin typeface="Courier"/>
                <a:cs typeface="Courier"/>
              </a:rPr>
              <a:t>14  72.14.239.80 (72.14.239.80)  245.300 </a:t>
            </a:r>
            <a:r>
              <a:rPr lang="en-US" sz="1400" dirty="0" err="1" smtClean="0">
                <a:latin typeface="Courier"/>
                <a:cs typeface="Courier"/>
              </a:rPr>
              <a:t>ms</a:t>
            </a:r>
            <a:endParaRPr lang="en-US" sz="1400" dirty="0" smtClean="0">
              <a:latin typeface="Courier"/>
              <a:cs typeface="Courier"/>
            </a:endParaRPr>
          </a:p>
          <a:p>
            <a:pPr marL="0" indent="0">
              <a:buNone/>
            </a:pPr>
            <a:r>
              <a:rPr lang="en-US" sz="1400" dirty="0" smtClean="0">
                <a:latin typeface="Courier"/>
                <a:cs typeface="Courier"/>
              </a:rPr>
              <a:t>    72.14.239.82 (72.14.239.82)  325.655 </a:t>
            </a:r>
            <a:r>
              <a:rPr lang="en-US" sz="1400" dirty="0" err="1" smtClean="0">
                <a:latin typeface="Courier"/>
                <a:cs typeface="Courier"/>
              </a:rPr>
              <a:t>ms</a:t>
            </a:r>
            <a:r>
              <a:rPr lang="en-US" sz="1400" dirty="0" smtClean="0">
                <a:latin typeface="Courier"/>
                <a:cs typeface="Courier"/>
              </a:rPr>
              <a:t>  284.123 </a:t>
            </a:r>
            <a:r>
              <a:rPr lang="en-US" sz="1400" dirty="0" err="1" smtClean="0">
                <a:latin typeface="Courier"/>
                <a:cs typeface="Courier"/>
              </a:rPr>
              <a:t>ms</a:t>
            </a:r>
            <a:endParaRPr lang="en-US" sz="1400" dirty="0" smtClean="0">
              <a:latin typeface="Courier"/>
              <a:cs typeface="Courier"/>
            </a:endParaRPr>
          </a:p>
          <a:p>
            <a:pPr marL="0" indent="0">
              <a:buNone/>
            </a:pPr>
            <a:r>
              <a:rPr lang="en-US" sz="1400" dirty="0" smtClean="0">
                <a:latin typeface="Courier"/>
                <a:cs typeface="Courier"/>
              </a:rPr>
              <a:t>15  216.239.48.41 (216.239.48.41)  279.139 </a:t>
            </a:r>
            <a:r>
              <a:rPr lang="en-US" sz="1400" dirty="0" err="1" smtClean="0">
                <a:latin typeface="Courier"/>
                <a:cs typeface="Courier"/>
              </a:rPr>
              <a:t>ms</a:t>
            </a:r>
            <a:r>
              <a:rPr lang="en-US" sz="1400" dirty="0" smtClean="0">
                <a:latin typeface="Courier"/>
                <a:cs typeface="Courier"/>
              </a:rPr>
              <a:t>  274.913 </a:t>
            </a:r>
            <a:r>
              <a:rPr lang="en-US" sz="1400" dirty="0" err="1" smtClean="0">
                <a:latin typeface="Courier"/>
                <a:cs typeface="Courier"/>
              </a:rPr>
              <a:t>ms</a:t>
            </a:r>
            <a:r>
              <a:rPr lang="en-US" sz="1400" dirty="0" smtClean="0">
                <a:latin typeface="Courier"/>
                <a:cs typeface="Courier"/>
              </a:rPr>
              <a:t>  276.807 </a:t>
            </a:r>
            <a:r>
              <a:rPr lang="en-US" sz="1400" dirty="0" err="1" smtClean="0">
                <a:latin typeface="Courier"/>
                <a:cs typeface="Courier"/>
              </a:rPr>
              <a:t>ms</a:t>
            </a:r>
            <a:endParaRPr lang="en-US" sz="1400" dirty="0" smtClean="0">
              <a:latin typeface="Courier"/>
              <a:cs typeface="Courier"/>
            </a:endParaRPr>
          </a:p>
          <a:p>
            <a:pPr marL="0" indent="0">
              <a:buNone/>
            </a:pPr>
            <a:r>
              <a:rPr lang="en-US" sz="1400" dirty="0" smtClean="0">
                <a:latin typeface="Courier"/>
                <a:cs typeface="Courier"/>
              </a:rPr>
              <a:t>16  66.249.95.230 (66.249.95.230)  274.683 </a:t>
            </a:r>
            <a:r>
              <a:rPr lang="en-US" sz="1400" dirty="0" err="1" smtClean="0">
                <a:latin typeface="Courier"/>
                <a:cs typeface="Courier"/>
              </a:rPr>
              <a:t>ms</a:t>
            </a:r>
            <a:r>
              <a:rPr lang="en-US" sz="1400" dirty="0" smtClean="0">
                <a:latin typeface="Courier"/>
                <a:cs typeface="Courier"/>
              </a:rPr>
              <a:t>  274.613 </a:t>
            </a:r>
            <a:r>
              <a:rPr lang="en-US" sz="1400" dirty="0" err="1" smtClean="0">
                <a:latin typeface="Courier"/>
                <a:cs typeface="Courier"/>
              </a:rPr>
              <a:t>ms</a:t>
            </a:r>
            <a:endParaRPr lang="en-US" sz="1400" dirty="0" smtClean="0">
              <a:latin typeface="Courier"/>
              <a:cs typeface="Courier"/>
            </a:endParaRPr>
          </a:p>
          <a:p>
            <a:pPr marL="0" indent="0">
              <a:buNone/>
            </a:pPr>
            <a:r>
              <a:rPr lang="en-US" sz="1400" dirty="0" smtClean="0">
                <a:latin typeface="Courier"/>
                <a:cs typeface="Courier"/>
              </a:rPr>
              <a:t>    66.249.95.228 (66.249.95.228)  273.204 </a:t>
            </a:r>
            <a:r>
              <a:rPr lang="en-US" sz="1400" dirty="0" err="1" smtClean="0">
                <a:latin typeface="Courier"/>
                <a:cs typeface="Courier"/>
              </a:rPr>
              <a:t>ms</a:t>
            </a:r>
            <a:endParaRPr lang="en-US" sz="1400" dirty="0" smtClean="0">
              <a:latin typeface="Courier"/>
              <a:cs typeface="Courier"/>
            </a:endParaRPr>
          </a:p>
          <a:p>
            <a:pPr marL="0" indent="0">
              <a:buNone/>
            </a:pPr>
            <a:r>
              <a:rPr lang="en-US" sz="1400" dirty="0" smtClean="0">
                <a:latin typeface="Courier"/>
                <a:cs typeface="Courier"/>
              </a:rPr>
              <a:t>17  72.14.236.147 (72.14.236.147)  313.601 </a:t>
            </a:r>
            <a:r>
              <a:rPr lang="en-US" sz="1400" dirty="0" err="1" smtClean="0">
                <a:latin typeface="Courier"/>
                <a:cs typeface="Courier"/>
              </a:rPr>
              <a:t>ms</a:t>
            </a:r>
            <a:endParaRPr lang="en-US" sz="1400" dirty="0" smtClean="0">
              <a:latin typeface="Courier"/>
              <a:cs typeface="Courier"/>
            </a:endParaRPr>
          </a:p>
          <a:p>
            <a:pPr marL="0" indent="0">
              <a:buNone/>
            </a:pPr>
            <a:r>
              <a:rPr lang="en-US" sz="1400" dirty="0" smtClean="0">
                <a:latin typeface="Courier"/>
                <a:cs typeface="Courier"/>
              </a:rPr>
              <a:t>    72.14.236.149 (72.14.236.149)  261.617 </a:t>
            </a:r>
            <a:r>
              <a:rPr lang="en-US" sz="1400" dirty="0" err="1" smtClean="0">
                <a:latin typeface="Courier"/>
                <a:cs typeface="Courier"/>
              </a:rPr>
              <a:t>ms</a:t>
            </a:r>
            <a:r>
              <a:rPr lang="en-US" sz="1400" dirty="0" smtClean="0">
                <a:latin typeface="Courier"/>
                <a:cs typeface="Courier"/>
              </a:rPr>
              <a:t>  305.524 </a:t>
            </a:r>
            <a:r>
              <a:rPr lang="en-US" sz="1400" dirty="0" err="1" smtClean="0">
                <a:latin typeface="Courier"/>
                <a:cs typeface="Courier"/>
              </a:rPr>
              <a:t>ms</a:t>
            </a:r>
            <a:endParaRPr lang="en-US" sz="1400" dirty="0" smtClean="0">
              <a:latin typeface="Courier"/>
              <a:cs typeface="Courier"/>
            </a:endParaRPr>
          </a:p>
          <a:p>
            <a:pPr marL="0" indent="0">
              <a:buNone/>
            </a:pPr>
            <a:r>
              <a:rPr lang="en-US" sz="1400" dirty="0" smtClean="0">
                <a:latin typeface="Courier"/>
                <a:cs typeface="Courier"/>
              </a:rPr>
              <a:t>18  209.85.252.47 (209.85.252.47)  306.003 </a:t>
            </a:r>
            <a:r>
              <a:rPr lang="en-US" sz="1400" dirty="0" err="1" smtClean="0">
                <a:latin typeface="Courier"/>
                <a:cs typeface="Courier"/>
              </a:rPr>
              <a:t>ms</a:t>
            </a:r>
            <a:endParaRPr lang="en-US" sz="1400" dirty="0" smtClean="0">
              <a:latin typeface="Courier"/>
              <a:cs typeface="Courier"/>
            </a:endParaRPr>
          </a:p>
          <a:p>
            <a:pPr marL="0" indent="0">
              <a:buNone/>
            </a:pPr>
            <a:r>
              <a:rPr lang="en-US" sz="1400" dirty="0" smtClean="0">
                <a:latin typeface="Courier"/>
                <a:cs typeface="Courier"/>
              </a:rPr>
              <a:t>    209.85.252.81 (209.85.252.81)  276.541 </a:t>
            </a:r>
            <a:r>
              <a:rPr lang="en-US" sz="1400" dirty="0" err="1" smtClean="0">
                <a:latin typeface="Courier"/>
                <a:cs typeface="Courier"/>
              </a:rPr>
              <a:t>ms</a:t>
            </a:r>
            <a:r>
              <a:rPr lang="en-US" sz="1400" dirty="0" smtClean="0">
                <a:latin typeface="Courier"/>
                <a:cs typeface="Courier"/>
              </a:rPr>
              <a:t>  363.910 </a:t>
            </a:r>
            <a:r>
              <a:rPr lang="en-US" sz="1400" dirty="0" err="1" smtClean="0">
                <a:latin typeface="Courier"/>
                <a:cs typeface="Courier"/>
              </a:rPr>
              <a:t>ms</a:t>
            </a:r>
            <a:endParaRPr lang="en-US" sz="1400" dirty="0" smtClean="0">
              <a:latin typeface="Courier"/>
              <a:cs typeface="Courier"/>
            </a:endParaRPr>
          </a:p>
          <a:p>
            <a:pPr marL="0" indent="0">
              <a:buNone/>
            </a:pPr>
            <a:r>
              <a:rPr lang="en-US" sz="1400" dirty="0" smtClean="0">
                <a:latin typeface="Courier"/>
                <a:cs typeface="Courier"/>
              </a:rPr>
              <a:t>19  65.210.126.78 (65.210.126.78)  398.681 </a:t>
            </a:r>
            <a:r>
              <a:rPr lang="en-US" sz="1400" dirty="0" err="1" smtClean="0">
                <a:latin typeface="Courier"/>
                <a:cs typeface="Courier"/>
              </a:rPr>
              <a:t>ms</a:t>
            </a:r>
            <a:r>
              <a:rPr lang="en-US" sz="1400" dirty="0" smtClean="0">
                <a:latin typeface="Courier"/>
                <a:cs typeface="Courier"/>
              </a:rPr>
              <a:t>  361.306 </a:t>
            </a:r>
            <a:r>
              <a:rPr lang="en-US" sz="1400" dirty="0" err="1" smtClean="0">
                <a:latin typeface="Courier"/>
                <a:cs typeface="Courier"/>
              </a:rPr>
              <a:t>ms</a:t>
            </a:r>
            <a:r>
              <a:rPr lang="en-US" sz="1400" dirty="0" smtClean="0">
                <a:latin typeface="Courier"/>
                <a:cs typeface="Courier"/>
              </a:rPr>
              <a:t>  366.265 </a:t>
            </a:r>
            <a:r>
              <a:rPr lang="en-US" sz="1400" dirty="0" err="1" smtClean="0">
                <a:latin typeface="Courier"/>
                <a:cs typeface="Courier"/>
              </a:rPr>
              <a:t>ms</a:t>
            </a:r>
            <a:endParaRPr lang="en-US" sz="1400" dirty="0" smtClean="0">
              <a:latin typeface="Courier"/>
              <a:cs typeface="Courier"/>
            </a:endParaRPr>
          </a:p>
          <a:p>
            <a:pPr marL="0" indent="0">
              <a:buNone/>
            </a:pPr>
            <a:endParaRPr lang="en-US" sz="1400" dirty="0" smtClean="0">
              <a:latin typeface="Courier"/>
              <a:cs typeface="Courier"/>
            </a:endParaRPr>
          </a:p>
          <a:p>
            <a:pPr marL="0" indent="0">
              <a:buNone/>
            </a:pPr>
            <a:endParaRPr lang="en-US" sz="1400" dirty="0">
              <a:latin typeface="Courier"/>
              <a:cs typeface="Courier"/>
            </a:endParaRPr>
          </a:p>
        </p:txBody>
      </p:sp>
      <p:sp>
        <p:nvSpPr>
          <p:cNvPr id="5" name="Title 1"/>
          <p:cNvSpPr>
            <a:spLocks noGrp="1"/>
          </p:cNvSpPr>
          <p:nvPr>
            <p:ph type="title"/>
          </p:nvPr>
        </p:nvSpPr>
        <p:spPr>
          <a:xfrm>
            <a:off x="-293238" y="274638"/>
            <a:ext cx="8229600" cy="1143000"/>
          </a:xfrm>
        </p:spPr>
        <p:txBody>
          <a:bodyPr/>
          <a:lstStyle/>
          <a:p>
            <a:r>
              <a:rPr lang="en-US" dirty="0" smtClean="0"/>
              <a:t>Outside                          Inside</a:t>
            </a:r>
            <a:endParaRPr lang="en-US" dirty="0"/>
          </a:p>
        </p:txBody>
      </p:sp>
      <p:sp>
        <p:nvSpPr>
          <p:cNvPr id="2" name="TextBox 1"/>
          <p:cNvSpPr txBox="1"/>
          <p:nvPr/>
        </p:nvSpPr>
        <p:spPr>
          <a:xfrm>
            <a:off x="885175" y="3367660"/>
            <a:ext cx="7526557" cy="646331"/>
          </a:xfrm>
          <a:prstGeom prst="rect">
            <a:avLst/>
          </a:prstGeom>
          <a:solidFill>
            <a:schemeClr val="bg1">
              <a:lumMod val="75000"/>
            </a:schemeClr>
          </a:solidFill>
        </p:spPr>
        <p:txBody>
          <a:bodyPr wrap="none" rtlCol="0">
            <a:spAutoFit/>
          </a:bodyPr>
          <a:lstStyle/>
          <a:p>
            <a:r>
              <a:rPr lang="en-US" dirty="0" smtClean="0"/>
              <a:t>Hang on… BOTH inside and outside ROUTE the packets addressed to 1.1.1.1 to </a:t>
            </a:r>
          </a:p>
          <a:p>
            <a:r>
              <a:rPr lang="en-US" dirty="0" smtClean="0"/>
              <a:t>the same endpoint:   </a:t>
            </a:r>
            <a:r>
              <a:rPr lang="en-US" b="1" dirty="0" smtClean="0"/>
              <a:t>65.210.126.78</a:t>
            </a:r>
            <a:endParaRPr lang="en-US" b="1" dirty="0"/>
          </a:p>
        </p:txBody>
      </p:sp>
      <p:sp>
        <p:nvSpPr>
          <p:cNvPr id="6" name="Freeform 5"/>
          <p:cNvSpPr/>
          <p:nvPr/>
        </p:nvSpPr>
        <p:spPr>
          <a:xfrm>
            <a:off x="241175" y="5217757"/>
            <a:ext cx="4140599" cy="1055988"/>
          </a:xfrm>
          <a:custGeom>
            <a:avLst/>
            <a:gdLst>
              <a:gd name="connsiteX0" fmla="*/ 1390287 w 4140599"/>
              <a:gd name="connsiteY0" fmla="*/ 282320 h 1055988"/>
              <a:gd name="connsiteX1" fmla="*/ 442671 w 4140599"/>
              <a:gd name="connsiteY1" fmla="*/ 301858 h 1055988"/>
              <a:gd name="connsiteX2" fmla="*/ 120287 w 4140599"/>
              <a:gd name="connsiteY2" fmla="*/ 458166 h 1055988"/>
              <a:gd name="connsiteX3" fmla="*/ 178902 w 4140599"/>
              <a:gd name="connsiteY3" fmla="*/ 761012 h 1055988"/>
              <a:gd name="connsiteX4" fmla="*/ 2142517 w 4140599"/>
              <a:gd name="connsiteY4" fmla="*/ 1054089 h 1055988"/>
              <a:gd name="connsiteX5" fmla="*/ 3734902 w 4140599"/>
              <a:gd name="connsiteY5" fmla="*/ 868474 h 1055988"/>
              <a:gd name="connsiteX6" fmla="*/ 4125671 w 4140599"/>
              <a:gd name="connsiteY6" fmla="*/ 507012 h 1055988"/>
              <a:gd name="connsiteX7" fmla="*/ 3373440 w 4140599"/>
              <a:gd name="connsiteY7" fmla="*/ 8781 h 1055988"/>
              <a:gd name="connsiteX8" fmla="*/ 1790825 w 4140599"/>
              <a:gd name="connsiteY8" fmla="*/ 204166 h 1055988"/>
              <a:gd name="connsiteX9" fmla="*/ 1116748 w 4140599"/>
              <a:gd name="connsiteY9" fmla="*/ 399551 h 105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599" h="1055988">
                <a:moveTo>
                  <a:pt x="1390287" y="282320"/>
                </a:moveTo>
                <a:lnTo>
                  <a:pt x="442671" y="301858"/>
                </a:lnTo>
                <a:cubicBezTo>
                  <a:pt x="231004" y="331166"/>
                  <a:pt x="164248" y="381640"/>
                  <a:pt x="120287" y="458166"/>
                </a:cubicBezTo>
                <a:cubicBezTo>
                  <a:pt x="76326" y="534692"/>
                  <a:pt x="-158136" y="661692"/>
                  <a:pt x="178902" y="761012"/>
                </a:cubicBezTo>
                <a:cubicBezTo>
                  <a:pt x="515940" y="860332"/>
                  <a:pt x="1549850" y="1036179"/>
                  <a:pt x="2142517" y="1054089"/>
                </a:cubicBezTo>
                <a:cubicBezTo>
                  <a:pt x="2735184" y="1071999"/>
                  <a:pt x="3404376" y="959653"/>
                  <a:pt x="3734902" y="868474"/>
                </a:cubicBezTo>
                <a:cubicBezTo>
                  <a:pt x="4065428" y="777295"/>
                  <a:pt x="4185915" y="650294"/>
                  <a:pt x="4125671" y="507012"/>
                </a:cubicBezTo>
                <a:cubicBezTo>
                  <a:pt x="4065427" y="363730"/>
                  <a:pt x="3762581" y="59255"/>
                  <a:pt x="3373440" y="8781"/>
                </a:cubicBezTo>
                <a:cubicBezTo>
                  <a:pt x="2984299" y="-41693"/>
                  <a:pt x="2166940" y="139038"/>
                  <a:pt x="1790825" y="204166"/>
                </a:cubicBezTo>
                <a:cubicBezTo>
                  <a:pt x="1414710" y="269294"/>
                  <a:pt x="1265729" y="334422"/>
                  <a:pt x="1116748" y="39955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4546201" y="5070175"/>
            <a:ext cx="4140599" cy="1055988"/>
          </a:xfrm>
          <a:custGeom>
            <a:avLst/>
            <a:gdLst>
              <a:gd name="connsiteX0" fmla="*/ 1390287 w 4140599"/>
              <a:gd name="connsiteY0" fmla="*/ 282320 h 1055988"/>
              <a:gd name="connsiteX1" fmla="*/ 442671 w 4140599"/>
              <a:gd name="connsiteY1" fmla="*/ 301858 h 1055988"/>
              <a:gd name="connsiteX2" fmla="*/ 120287 w 4140599"/>
              <a:gd name="connsiteY2" fmla="*/ 458166 h 1055988"/>
              <a:gd name="connsiteX3" fmla="*/ 178902 w 4140599"/>
              <a:gd name="connsiteY3" fmla="*/ 761012 h 1055988"/>
              <a:gd name="connsiteX4" fmla="*/ 2142517 w 4140599"/>
              <a:gd name="connsiteY4" fmla="*/ 1054089 h 1055988"/>
              <a:gd name="connsiteX5" fmla="*/ 3734902 w 4140599"/>
              <a:gd name="connsiteY5" fmla="*/ 868474 h 1055988"/>
              <a:gd name="connsiteX6" fmla="*/ 4125671 w 4140599"/>
              <a:gd name="connsiteY6" fmla="*/ 507012 h 1055988"/>
              <a:gd name="connsiteX7" fmla="*/ 3373440 w 4140599"/>
              <a:gd name="connsiteY7" fmla="*/ 8781 h 1055988"/>
              <a:gd name="connsiteX8" fmla="*/ 1790825 w 4140599"/>
              <a:gd name="connsiteY8" fmla="*/ 204166 h 1055988"/>
              <a:gd name="connsiteX9" fmla="*/ 1116748 w 4140599"/>
              <a:gd name="connsiteY9" fmla="*/ 399551 h 105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599" h="1055988">
                <a:moveTo>
                  <a:pt x="1390287" y="282320"/>
                </a:moveTo>
                <a:lnTo>
                  <a:pt x="442671" y="301858"/>
                </a:lnTo>
                <a:cubicBezTo>
                  <a:pt x="231004" y="331166"/>
                  <a:pt x="164248" y="381640"/>
                  <a:pt x="120287" y="458166"/>
                </a:cubicBezTo>
                <a:cubicBezTo>
                  <a:pt x="76326" y="534692"/>
                  <a:pt x="-158136" y="661692"/>
                  <a:pt x="178902" y="761012"/>
                </a:cubicBezTo>
                <a:cubicBezTo>
                  <a:pt x="515940" y="860332"/>
                  <a:pt x="1549850" y="1036179"/>
                  <a:pt x="2142517" y="1054089"/>
                </a:cubicBezTo>
                <a:cubicBezTo>
                  <a:pt x="2735184" y="1071999"/>
                  <a:pt x="3404376" y="959653"/>
                  <a:pt x="3734902" y="868474"/>
                </a:cubicBezTo>
                <a:cubicBezTo>
                  <a:pt x="4065428" y="777295"/>
                  <a:pt x="4185915" y="650294"/>
                  <a:pt x="4125671" y="507012"/>
                </a:cubicBezTo>
                <a:cubicBezTo>
                  <a:pt x="4065427" y="363730"/>
                  <a:pt x="3762581" y="59255"/>
                  <a:pt x="3373440" y="8781"/>
                </a:cubicBezTo>
                <a:cubicBezTo>
                  <a:pt x="2984299" y="-41693"/>
                  <a:pt x="2166940" y="139038"/>
                  <a:pt x="1790825" y="204166"/>
                </a:cubicBezTo>
                <a:cubicBezTo>
                  <a:pt x="1414710" y="269294"/>
                  <a:pt x="1265729" y="334422"/>
                  <a:pt x="1116748" y="39955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1103085" y="4146845"/>
            <a:ext cx="6785429" cy="923330"/>
          </a:xfrm>
          <a:prstGeom prst="rect">
            <a:avLst/>
          </a:prstGeom>
          <a:solidFill>
            <a:schemeClr val="bg1"/>
          </a:solidFill>
          <a:ln>
            <a:solidFill>
              <a:schemeClr val="bg1">
                <a:lumMod val="65000"/>
              </a:schemeClr>
            </a:solidFill>
          </a:ln>
        </p:spPr>
        <p:txBody>
          <a:bodyPr wrap="square" rtlCol="0">
            <a:spAutoFit/>
          </a:bodyPr>
          <a:lstStyle/>
          <a:p>
            <a:r>
              <a:rPr lang="en-US" dirty="0" smtClean="0">
                <a:latin typeface="AhnbergHand"/>
                <a:cs typeface="AhnbergHand"/>
              </a:rPr>
              <a:t>What we are seeing here is that the content blocking system is focused on the name component, rather than on attempting to block the traffic flow</a:t>
            </a:r>
          </a:p>
        </p:txBody>
      </p:sp>
    </p:spTree>
    <p:extLst>
      <p:ext uri="{BB962C8B-B14F-4D97-AF65-F5344CB8AC3E}">
        <p14:creationId xmlns:p14="http://schemas.microsoft.com/office/powerpoint/2010/main" val="2042600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“considered harmful”</a:t>
            </a:r>
            <a:endParaRPr lang="en-US" dirty="0"/>
          </a:p>
        </p:txBody>
      </p:sp>
      <p:pic>
        <p:nvPicPr>
          <p:cNvPr id="4" name="Picture 3" descr="Screen Shot 2014-09-24 at 3.30.4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852" y="1351642"/>
            <a:ext cx="6729068" cy="5506357"/>
          </a:xfrm>
          <a:prstGeom prst="rect">
            <a:avLst/>
          </a:prstGeom>
        </p:spPr>
      </p:pic>
    </p:spTree>
    <p:extLst>
      <p:ext uri="{BB962C8B-B14F-4D97-AF65-F5344CB8AC3E}">
        <p14:creationId xmlns:p14="http://schemas.microsoft.com/office/powerpoint/2010/main" val="3749430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9-23 at 10.21.3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592" y="1392841"/>
            <a:ext cx="6776889" cy="5546798"/>
          </a:xfrm>
          <a:prstGeom prst="rect">
            <a:avLst/>
          </a:prstGeom>
        </p:spPr>
      </p:pic>
      <p:sp>
        <p:nvSpPr>
          <p:cNvPr id="2" name="Title 1"/>
          <p:cNvSpPr>
            <a:spLocks noGrp="1"/>
          </p:cNvSpPr>
          <p:nvPr>
            <p:ph type="title"/>
          </p:nvPr>
        </p:nvSpPr>
        <p:spPr/>
        <p:txBody>
          <a:bodyPr>
            <a:normAutofit fontScale="90000"/>
          </a:bodyPr>
          <a:lstStyle/>
          <a:p>
            <a:r>
              <a:rPr lang="en-US" dirty="0" smtClean="0"/>
              <a:t>Within China this form of DNS filtering is commonplace</a:t>
            </a:r>
            <a:endParaRPr lang="en-US" dirty="0"/>
          </a:p>
        </p:txBody>
      </p:sp>
    </p:spTree>
    <p:extLst>
      <p:ext uri="{BB962C8B-B14F-4D97-AF65-F5344CB8AC3E}">
        <p14:creationId xmlns:p14="http://schemas.microsoft.com/office/powerpoint/2010/main" val="1765514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9-23 at 10.21.3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592" y="1374699"/>
            <a:ext cx="6776889" cy="5546798"/>
          </a:xfrm>
          <a:prstGeom prst="rect">
            <a:avLst/>
          </a:prstGeom>
        </p:spPr>
      </p:pic>
      <p:pic>
        <p:nvPicPr>
          <p:cNvPr id="3" name="Picture 2" descr="Screen Shot 2014-09-23 at 10.22.1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0310" y="1806774"/>
            <a:ext cx="4966615" cy="5051225"/>
          </a:xfrm>
          <a:prstGeom prst="rect">
            <a:avLst/>
          </a:prstGeom>
        </p:spPr>
      </p:pic>
      <p:sp>
        <p:nvSpPr>
          <p:cNvPr id="2" name="Title 1"/>
          <p:cNvSpPr>
            <a:spLocks noGrp="1"/>
          </p:cNvSpPr>
          <p:nvPr>
            <p:ph type="title"/>
          </p:nvPr>
        </p:nvSpPr>
        <p:spPr/>
        <p:txBody>
          <a:bodyPr>
            <a:normAutofit fontScale="90000"/>
          </a:bodyPr>
          <a:lstStyle/>
          <a:p>
            <a:r>
              <a:rPr lang="en-US" dirty="0" smtClean="0"/>
              <a:t>Within China this form of DNS filtering is commonplace</a:t>
            </a:r>
            <a:endParaRPr lang="en-US" dirty="0"/>
          </a:p>
        </p:txBody>
      </p:sp>
    </p:spTree>
    <p:extLst>
      <p:ext uri="{BB962C8B-B14F-4D97-AF65-F5344CB8AC3E}">
        <p14:creationId xmlns:p14="http://schemas.microsoft.com/office/powerpoint/2010/main" val="2798237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it’s not just China</a:t>
            </a:r>
            <a:endParaRPr lang="en-US" dirty="0"/>
          </a:p>
        </p:txBody>
      </p:sp>
      <p:pic>
        <p:nvPicPr>
          <p:cNvPr id="4" name="Picture 3" descr="Screen Shot 2014-09-23 at 11.00.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4800" y="1263225"/>
            <a:ext cx="6718300" cy="5092700"/>
          </a:xfrm>
          <a:prstGeom prst="rect">
            <a:avLst/>
          </a:prstGeom>
        </p:spPr>
      </p:pic>
      <p:sp>
        <p:nvSpPr>
          <p:cNvPr id="5" name="TextBox 4"/>
          <p:cNvSpPr txBox="1"/>
          <p:nvPr/>
        </p:nvSpPr>
        <p:spPr>
          <a:xfrm>
            <a:off x="4076033" y="6294801"/>
            <a:ext cx="4820813" cy="491581"/>
          </a:xfrm>
          <a:prstGeom prst="rect">
            <a:avLst/>
          </a:prstGeom>
          <a:noFill/>
        </p:spPr>
        <p:txBody>
          <a:bodyPr wrap="none" rtlCol="0">
            <a:spAutoFit/>
          </a:bodyPr>
          <a:lstStyle/>
          <a:p>
            <a:r>
              <a:rPr lang="en-US" dirty="0" smtClean="0"/>
              <a:t>http://</a:t>
            </a:r>
            <a:r>
              <a:rPr lang="en-US" dirty="0" err="1" smtClean="0"/>
              <a:t>en.wikipedia.org</a:t>
            </a:r>
            <a:r>
              <a:rPr lang="en-US" dirty="0" smtClean="0"/>
              <a:t>/wiki/</a:t>
            </a:r>
            <a:r>
              <a:rPr lang="en-US" dirty="0" err="1" smtClean="0"/>
              <a:t>Internet_censorship</a:t>
            </a:r>
            <a:endParaRPr lang="en-US" dirty="0"/>
          </a:p>
        </p:txBody>
      </p:sp>
    </p:spTree>
    <p:extLst>
      <p:ext uri="{BB962C8B-B14F-4D97-AF65-F5344CB8AC3E}">
        <p14:creationId xmlns:p14="http://schemas.microsoft.com/office/powerpoint/2010/main" val="3088410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Selective DNS “fragmentation” is widespread</a:t>
            </a:r>
            <a:endParaRPr lang="en-US" dirty="0"/>
          </a:p>
        </p:txBody>
      </p:sp>
      <p:sp>
        <p:nvSpPr>
          <p:cNvPr id="3" name="Content Placeholder 2"/>
          <p:cNvSpPr>
            <a:spLocks noGrp="1"/>
          </p:cNvSpPr>
          <p:nvPr>
            <p:ph idx="1"/>
          </p:nvPr>
        </p:nvSpPr>
        <p:spPr/>
        <p:txBody>
          <a:bodyPr>
            <a:normAutofit/>
          </a:bodyPr>
          <a:lstStyle/>
          <a:p>
            <a:r>
              <a:rPr lang="en-US" dirty="0" smtClean="0"/>
              <a:t>The DNS is easy to intercept</a:t>
            </a:r>
          </a:p>
          <a:p>
            <a:r>
              <a:rPr lang="en-US" dirty="0" smtClean="0"/>
              <a:t>Its easy to intercede and synthesize false answers to incoming DNS queries</a:t>
            </a:r>
          </a:p>
          <a:p>
            <a:pPr lvl="1"/>
            <a:r>
              <a:rPr lang="en-US" dirty="0" smtClean="0"/>
              <a:t>It’s often easier to intercept the DNS than it is to intercept traffic on the wire</a:t>
            </a:r>
          </a:p>
          <a:p>
            <a:r>
              <a:rPr lang="en-US" dirty="0" smtClean="0"/>
              <a:t>End user applications are too credulous</a:t>
            </a:r>
          </a:p>
          <a:p>
            <a:pPr lvl="1"/>
            <a:r>
              <a:rPr lang="en-US" dirty="0" smtClean="0"/>
              <a:t>They will believe anything the DNS appears to tell them!</a:t>
            </a:r>
          </a:p>
        </p:txBody>
      </p:sp>
    </p:spTree>
    <p:extLst>
      <p:ext uri="{BB962C8B-B14F-4D97-AF65-F5344CB8AC3E}">
        <p14:creationId xmlns:p14="http://schemas.microsoft.com/office/powerpoint/2010/main" val="591969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9-24 at 1.41.1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1641"/>
            <a:ext cx="9144000" cy="3541059"/>
          </a:xfrm>
          <a:prstGeom prst="rect">
            <a:avLst/>
          </a:prstGeom>
        </p:spPr>
      </p:pic>
      <p:sp>
        <p:nvSpPr>
          <p:cNvPr id="2" name="Title 1"/>
          <p:cNvSpPr>
            <a:spLocks noGrp="1"/>
          </p:cNvSpPr>
          <p:nvPr>
            <p:ph type="title"/>
          </p:nvPr>
        </p:nvSpPr>
        <p:spPr/>
        <p:txBody>
          <a:bodyPr>
            <a:normAutofit fontScale="90000"/>
          </a:bodyPr>
          <a:lstStyle/>
          <a:p>
            <a:r>
              <a:rPr lang="en-US" dirty="0" smtClean="0"/>
              <a:t>The business of content </a:t>
            </a:r>
            <a:r>
              <a:rPr lang="en-US" dirty="0"/>
              <a:t>f</a:t>
            </a:r>
            <a:r>
              <a:rPr lang="en-US" dirty="0" smtClean="0"/>
              <a:t>iltering through DNS manipulation</a:t>
            </a:r>
            <a:endParaRPr lang="en-US" dirty="0"/>
          </a:p>
        </p:txBody>
      </p:sp>
      <p:sp>
        <p:nvSpPr>
          <p:cNvPr id="3" name="Content Placeholder 2"/>
          <p:cNvSpPr>
            <a:spLocks noGrp="1"/>
          </p:cNvSpPr>
          <p:nvPr>
            <p:ph idx="1"/>
          </p:nvPr>
        </p:nvSpPr>
        <p:spPr>
          <a:xfrm>
            <a:off x="457200" y="5052786"/>
            <a:ext cx="8229600" cy="1563233"/>
          </a:xfrm>
        </p:spPr>
        <p:txBody>
          <a:bodyPr>
            <a:normAutofit/>
          </a:bodyPr>
          <a:lstStyle/>
          <a:p>
            <a:pPr marL="0" indent="0">
              <a:buNone/>
            </a:pPr>
            <a:r>
              <a:rPr lang="en-US" sz="1600" dirty="0" smtClean="0"/>
              <a:t>“Among the most popular filtering software programs is </a:t>
            </a:r>
            <a:r>
              <a:rPr lang="en-US" sz="1600" dirty="0" err="1" smtClean="0"/>
              <a:t>SmartFilter</a:t>
            </a:r>
            <a:r>
              <a:rPr lang="en-US" sz="1600" dirty="0" smtClean="0"/>
              <a:t> by Secure Computing in California, which was bought by McAfee in 2008. </a:t>
            </a:r>
            <a:r>
              <a:rPr lang="en-US" sz="1600" dirty="0" err="1" smtClean="0"/>
              <a:t>SmartFilter</a:t>
            </a:r>
            <a:r>
              <a:rPr lang="en-US" sz="1600" dirty="0" smtClean="0"/>
              <a:t> has been used by Tunisia, Saudi Arabia, Sudan, the UAE, Kuwait, Bahrain, Iran, and Oman, as well as the United States and the UK. Myanmar and Yemen have used filtering software from </a:t>
            </a:r>
            <a:r>
              <a:rPr lang="en-US" sz="1600" dirty="0" err="1" smtClean="0"/>
              <a:t>Websense</a:t>
            </a:r>
            <a:r>
              <a:rPr lang="en-US" sz="1600" dirty="0" smtClean="0"/>
              <a:t>. The Canadian-made commercial filter </a:t>
            </a:r>
            <a:r>
              <a:rPr lang="en-US" sz="1600" dirty="0" err="1" smtClean="0"/>
              <a:t>Netsweeper</a:t>
            </a:r>
            <a:r>
              <a:rPr lang="en-US" sz="1600" dirty="0" smtClean="0"/>
              <a:t> is used in Qatar, the UAE, and Yemen.” </a:t>
            </a:r>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a:p>
        </p:txBody>
      </p:sp>
      <p:sp>
        <p:nvSpPr>
          <p:cNvPr id="4" name="TextBox 3"/>
          <p:cNvSpPr txBox="1"/>
          <p:nvPr/>
        </p:nvSpPr>
        <p:spPr>
          <a:xfrm>
            <a:off x="4896242" y="6462130"/>
            <a:ext cx="3790558" cy="307777"/>
          </a:xfrm>
          <a:prstGeom prst="rect">
            <a:avLst/>
          </a:prstGeom>
          <a:noFill/>
        </p:spPr>
        <p:txBody>
          <a:bodyPr wrap="none" rtlCol="0">
            <a:spAutoFit/>
          </a:bodyPr>
          <a:lstStyle/>
          <a:p>
            <a:r>
              <a:rPr lang="en-US" sz="1400" dirty="0" smtClean="0"/>
              <a:t>http://</a:t>
            </a:r>
            <a:r>
              <a:rPr lang="en-US" sz="1400" dirty="0" err="1" smtClean="0"/>
              <a:t>en.wikipedia.org</a:t>
            </a:r>
            <a:r>
              <a:rPr lang="en-US" sz="1400" dirty="0" smtClean="0"/>
              <a:t>/wiki/</a:t>
            </a:r>
            <a:r>
              <a:rPr lang="en-US" sz="1400" dirty="0" err="1" smtClean="0"/>
              <a:t>Internet_censorship</a:t>
            </a:r>
            <a:endParaRPr lang="en-US" sz="1400" dirty="0"/>
          </a:p>
        </p:txBody>
      </p:sp>
    </p:spTree>
    <p:extLst>
      <p:ext uri="{BB962C8B-B14F-4D97-AF65-F5344CB8AC3E}">
        <p14:creationId xmlns:p14="http://schemas.microsoft.com/office/powerpoint/2010/main" val="3413561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latin typeface="Bradley Hand ITC TT-Bold"/>
                <a:cs typeface="Bradley Hand ITC TT-Bold"/>
              </a:rPr>
              <a:t>So this is “bad” – right?</a:t>
            </a:r>
            <a:endParaRPr lang="en-US" sz="4800" dirty="0">
              <a:latin typeface="Bradley Hand ITC TT-Bold"/>
              <a:cs typeface="Bradley Hand ITC TT-Bold"/>
            </a:endParaRPr>
          </a:p>
        </p:txBody>
      </p:sp>
      <p:sp>
        <p:nvSpPr>
          <p:cNvPr id="3" name="Content Placeholder 2"/>
          <p:cNvSpPr>
            <a:spLocks noGrp="1"/>
          </p:cNvSpPr>
          <p:nvPr>
            <p:ph idx="1"/>
          </p:nvPr>
        </p:nvSpPr>
        <p:spPr/>
        <p:txBody>
          <a:bodyPr>
            <a:normAutofit/>
          </a:bodyPr>
          <a:lstStyle/>
          <a:p>
            <a:pPr marL="0" indent="0">
              <a:buNone/>
            </a:pPr>
            <a:r>
              <a:rPr lang="en-US" dirty="0" smtClean="0"/>
              <a:t>“bad” in the sense that it doesn’t really pose a barrier that can’t be solved by any user equipped with a decent search engine and a few minutes to install a workaround, so its “bad” in the sense that it</a:t>
            </a:r>
            <a:r>
              <a:rPr lang="fr-FR" dirty="0" smtClean="0"/>
              <a:t>’</a:t>
            </a:r>
            <a:r>
              <a:rPr lang="en-US" dirty="0" smtClean="0"/>
              <a:t>s a relatively </a:t>
            </a:r>
            <a:r>
              <a:rPr lang="en-US" dirty="0" smtClean="0"/>
              <a:t>meaningless </a:t>
            </a:r>
            <a:r>
              <a:rPr lang="en-US" dirty="0" smtClean="0"/>
              <a:t>imposition of </a:t>
            </a:r>
            <a:r>
              <a:rPr lang="en-US" dirty="0" smtClean="0"/>
              <a:t>an </a:t>
            </a:r>
            <a:r>
              <a:rPr lang="en-US" dirty="0" smtClean="0"/>
              <a:t>inefficiency within the network </a:t>
            </a:r>
          </a:p>
          <a:p>
            <a:pPr marL="0" indent="0">
              <a:buNone/>
            </a:pPr>
            <a:endParaRPr lang="en-US" dirty="0"/>
          </a:p>
        </p:txBody>
      </p:sp>
    </p:spTree>
    <p:extLst>
      <p:ext uri="{BB962C8B-B14F-4D97-AF65-F5344CB8AC3E}">
        <p14:creationId xmlns:p14="http://schemas.microsoft.com/office/powerpoint/2010/main" val="4261266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latin typeface="Bradley Hand ITC TT-Bold"/>
                <a:cs typeface="Bradley Hand ITC TT-Bold"/>
              </a:rPr>
              <a:t>So this </a:t>
            </a:r>
            <a:r>
              <a:rPr lang="en-US" sz="4800" smtClean="0">
                <a:latin typeface="Bradley Hand ITC TT-Bold"/>
                <a:cs typeface="Bradley Hand ITC TT-Bold"/>
              </a:rPr>
              <a:t>is “bad” </a:t>
            </a:r>
            <a:r>
              <a:rPr lang="en-US" sz="4800" dirty="0" smtClean="0">
                <a:latin typeface="Bradley Hand ITC TT-Bold"/>
                <a:cs typeface="Bradley Hand ITC TT-Bold"/>
              </a:rPr>
              <a:t>– right?</a:t>
            </a:r>
            <a:endParaRPr lang="en-US" sz="4800" dirty="0">
              <a:latin typeface="Bradley Hand ITC TT-Bold"/>
              <a:cs typeface="Bradley Hand ITC TT-Bold"/>
            </a:endParaRPr>
          </a:p>
        </p:txBody>
      </p:sp>
      <p:sp>
        <p:nvSpPr>
          <p:cNvPr id="3" name="Content Placeholder 2"/>
          <p:cNvSpPr>
            <a:spLocks noGrp="1"/>
          </p:cNvSpPr>
          <p:nvPr>
            <p:ph idx="1"/>
          </p:nvPr>
        </p:nvSpPr>
        <p:spPr/>
        <p:txBody>
          <a:bodyPr>
            <a:normAutofit/>
          </a:bodyPr>
          <a:lstStyle/>
          <a:p>
            <a:r>
              <a:rPr lang="en-US" dirty="0" smtClean="0"/>
              <a:t>Well, not always.</a:t>
            </a:r>
          </a:p>
          <a:p>
            <a:r>
              <a:rPr lang="en-US" dirty="0" smtClean="0"/>
              <a:t>What if your business is all about speed?</a:t>
            </a:r>
            <a:endParaRPr lang="en-US" dirty="0"/>
          </a:p>
        </p:txBody>
      </p:sp>
    </p:spTree>
    <p:extLst>
      <p:ext uri="{BB962C8B-B14F-4D97-AF65-F5344CB8AC3E}">
        <p14:creationId xmlns:p14="http://schemas.microsoft.com/office/powerpoint/2010/main" val="3499111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4-09-23 at 10.26.58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5390" r="2780"/>
          <a:stretch/>
        </p:blipFill>
        <p:spPr>
          <a:xfrm>
            <a:off x="23554" y="1567996"/>
            <a:ext cx="9120446" cy="4005993"/>
          </a:xfrm>
        </p:spPr>
      </p:pic>
    </p:spTree>
    <p:extLst>
      <p:ext uri="{BB962C8B-B14F-4D97-AF65-F5344CB8AC3E}">
        <p14:creationId xmlns:p14="http://schemas.microsoft.com/office/powerpoint/2010/main" val="41179443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a:t>
            </a:r>
            <a:r>
              <a:rPr lang="en-US" baseline="0" dirty="0" smtClean="0"/>
              <a:t> workings of a CDN</a:t>
            </a:r>
            <a:endParaRPr lang="en-US" dirty="0"/>
          </a:p>
        </p:txBody>
      </p:sp>
      <p:sp>
        <p:nvSpPr>
          <p:cNvPr id="3" name="Content Placeholder 2"/>
          <p:cNvSpPr>
            <a:spLocks noGrp="1"/>
          </p:cNvSpPr>
          <p:nvPr>
            <p:ph idx="1"/>
          </p:nvPr>
        </p:nvSpPr>
        <p:spPr/>
        <p:txBody>
          <a:bodyPr>
            <a:normAutofit fontScale="92500"/>
          </a:bodyPr>
          <a:lstStyle/>
          <a:p>
            <a:r>
              <a:rPr lang="en-US" dirty="0" smtClean="0"/>
              <a:t>The DNS provides a different answer depending on where the CDN thinks that the user is located</a:t>
            </a:r>
          </a:p>
          <a:p>
            <a:r>
              <a:rPr lang="en-US" dirty="0" smtClean="0"/>
              <a:t>In other words different users will get different DNS responses from the same query</a:t>
            </a:r>
          </a:p>
          <a:p>
            <a:r>
              <a:rPr lang="en-US" dirty="0" smtClean="0"/>
              <a:t>Is this “fragmentation”? </a:t>
            </a:r>
          </a:p>
          <a:p>
            <a:pPr marL="800100" lvl="2" indent="0">
              <a:buNone/>
            </a:pPr>
            <a:r>
              <a:rPr lang="en-US" dirty="0" smtClean="0"/>
              <a:t>Well, yes. Different users see different DNS outcomes</a:t>
            </a:r>
          </a:p>
          <a:p>
            <a:r>
              <a:rPr lang="en-US" dirty="0" smtClean="0"/>
              <a:t>Is this aiding users and content publishers?</a:t>
            </a:r>
          </a:p>
          <a:p>
            <a:pPr marL="857250" lvl="2" indent="0">
              <a:buNone/>
            </a:pPr>
            <a:r>
              <a:rPr lang="en-US" dirty="0" smtClean="0"/>
              <a:t>Yes! Bringing content closer to users aids significantly in network efficiency</a:t>
            </a:r>
            <a:endParaRPr lang="en-US" dirty="0"/>
          </a:p>
        </p:txBody>
      </p:sp>
    </p:spTree>
    <p:extLst>
      <p:ext uri="{BB962C8B-B14F-4D97-AF65-F5344CB8AC3E}">
        <p14:creationId xmlns:p14="http://schemas.microsoft.com/office/powerpoint/2010/main" val="3923215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6294"/>
            <a:ext cx="8229600" cy="1143000"/>
          </a:xfrm>
        </p:spPr>
        <p:txBody>
          <a:bodyPr/>
          <a:lstStyle/>
          <a:p>
            <a:r>
              <a:rPr lang="en-US" dirty="0" smtClean="0"/>
              <a:t>The</a:t>
            </a:r>
            <a:r>
              <a:rPr lang="en-US" baseline="0" dirty="0" smtClean="0"/>
              <a:t> workings of a CDN-DNS</a:t>
            </a:r>
            <a:endParaRPr lang="en-US" dirty="0"/>
          </a:p>
        </p:txBody>
      </p:sp>
      <p:pic>
        <p:nvPicPr>
          <p:cNvPr id="4" name="Content Placeholder 3" descr="Screen Shot 2014-09-23 at 10.29.29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767" b="-842"/>
          <a:stretch/>
        </p:blipFill>
        <p:spPr>
          <a:xfrm>
            <a:off x="457200" y="1082262"/>
            <a:ext cx="8229600" cy="5565912"/>
          </a:xfrm>
        </p:spPr>
      </p:pic>
    </p:spTree>
    <p:extLst>
      <p:ext uri="{BB962C8B-B14F-4D97-AF65-F5344CB8AC3E}">
        <p14:creationId xmlns:p14="http://schemas.microsoft.com/office/powerpoint/2010/main" val="1151388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0606790">
            <a:off x="500563" y="356562"/>
            <a:ext cx="4812403" cy="2006224"/>
          </a:xfrm>
          <a:solidFill>
            <a:srgbClr val="FFFF00"/>
          </a:solidFill>
        </p:spPr>
        <p:txBody>
          <a:bodyPr>
            <a:normAutofit fontScale="90000"/>
          </a:bodyPr>
          <a:lstStyle/>
          <a:p>
            <a:r>
              <a:rPr lang="en-US" dirty="0" smtClean="0">
                <a:latin typeface="Bradley Hand ITC TT-Bold"/>
                <a:cs typeface="Bradley Hand ITC TT-Bold"/>
              </a:rPr>
              <a:t>What’s “Fragmentation”</a:t>
            </a:r>
            <a:br>
              <a:rPr lang="en-US" dirty="0" smtClean="0">
                <a:latin typeface="Bradley Hand ITC TT-Bold"/>
                <a:cs typeface="Bradley Hand ITC TT-Bold"/>
              </a:rPr>
            </a:br>
            <a:r>
              <a:rPr lang="en-US" dirty="0" smtClean="0">
                <a:latin typeface="Bradley Hand ITC TT-Bold"/>
                <a:cs typeface="Bradley Hand ITC TT-Bold"/>
              </a:rPr>
              <a:t>anyway?</a:t>
            </a:r>
            <a:endParaRPr lang="en-US" dirty="0">
              <a:latin typeface="Bradley Hand ITC TT-Bold"/>
              <a:cs typeface="Bradley Hand ITC TT-Bold"/>
            </a:endParaRPr>
          </a:p>
        </p:txBody>
      </p:sp>
      <p:sp>
        <p:nvSpPr>
          <p:cNvPr id="3" name="Content Placeholder 2"/>
          <p:cNvSpPr>
            <a:spLocks noGrp="1"/>
          </p:cNvSpPr>
          <p:nvPr>
            <p:ph idx="1"/>
          </p:nvPr>
        </p:nvSpPr>
        <p:spPr>
          <a:xfrm>
            <a:off x="457200" y="2980383"/>
            <a:ext cx="8600652" cy="3290916"/>
          </a:xfrm>
        </p:spPr>
        <p:txBody>
          <a:bodyPr>
            <a:normAutofit fontScale="62500" lnSpcReduction="20000"/>
          </a:bodyPr>
          <a:lstStyle/>
          <a:p>
            <a:pPr marL="0" indent="0">
              <a:spcBef>
                <a:spcPts val="1200"/>
              </a:spcBef>
              <a:buNone/>
            </a:pPr>
            <a:r>
              <a:rPr lang="en-US" dirty="0" smtClean="0"/>
              <a:t>Some time ago we used to refer to this as “Network </a:t>
            </a:r>
            <a:r>
              <a:rPr lang="en-US" dirty="0" err="1" smtClean="0"/>
              <a:t>Balkanisation</a:t>
            </a:r>
            <a:r>
              <a:rPr lang="en-US" dirty="0" smtClean="0"/>
              <a:t>”</a:t>
            </a:r>
          </a:p>
          <a:p>
            <a:pPr marL="457200" lvl="1" indent="0">
              <a:spcBef>
                <a:spcPts val="1200"/>
              </a:spcBef>
              <a:buNone/>
            </a:pPr>
            <a:r>
              <a:rPr lang="en-US" dirty="0" smtClean="0"/>
              <a:t>It was a term used when talking about “alternate DNS roots” and other forms of of </a:t>
            </a:r>
            <a:r>
              <a:rPr lang="en-US" dirty="0" err="1" smtClean="0"/>
              <a:t>customised</a:t>
            </a:r>
            <a:r>
              <a:rPr lang="en-US" dirty="0" smtClean="0"/>
              <a:t> DNS name systems</a:t>
            </a:r>
          </a:p>
          <a:p>
            <a:pPr marL="457200" lvl="1" indent="0">
              <a:spcBef>
                <a:spcPts val="1200"/>
              </a:spcBef>
              <a:buNone/>
            </a:pPr>
            <a:endParaRPr lang="en-US" dirty="0" smtClean="0"/>
          </a:p>
          <a:p>
            <a:pPr marL="0" indent="0">
              <a:spcBef>
                <a:spcPts val="1200"/>
              </a:spcBef>
              <a:buNone/>
            </a:pPr>
            <a:r>
              <a:rPr lang="en-US" dirty="0" smtClean="0"/>
              <a:t>These days I guess that “Network Fragmentation” is the politically correct term</a:t>
            </a:r>
          </a:p>
          <a:p>
            <a:pPr marL="400050" lvl="1" indent="0">
              <a:spcBef>
                <a:spcPts val="1200"/>
              </a:spcBef>
              <a:buNone/>
            </a:pPr>
            <a:r>
              <a:rPr lang="en-US" dirty="0" smtClean="0"/>
              <a:t>And it can refer to a broad range of diversity, in name resolution, packet routing, security realms, application </a:t>
            </a:r>
            <a:r>
              <a:rPr lang="en-US" dirty="0" err="1" smtClean="0"/>
              <a:t>behaviour</a:t>
            </a:r>
            <a:r>
              <a:rPr lang="en-US" dirty="0" smtClean="0"/>
              <a:t>, character sets, and similar possibilities for differential outcomes</a:t>
            </a:r>
          </a:p>
          <a:p>
            <a:pPr marL="400050" lvl="1" indent="0">
              <a:spcBef>
                <a:spcPts val="1200"/>
              </a:spcBef>
              <a:buNone/>
            </a:pPr>
            <a:r>
              <a:rPr lang="en-US" dirty="0" smtClean="0"/>
              <a:t>Although it still retains a </a:t>
            </a:r>
            <a:r>
              <a:rPr lang="en-US" dirty="0" err="1" smtClean="0"/>
              <a:t>flavour</a:t>
            </a:r>
            <a:r>
              <a:rPr lang="en-US" dirty="0" smtClean="0"/>
              <a:t> of enforcing geo-political boundaries and elimination cross-border dependencies</a:t>
            </a:r>
            <a:endParaRPr lang="en-US" dirty="0"/>
          </a:p>
        </p:txBody>
      </p:sp>
    </p:spTree>
    <p:extLst>
      <p:ext uri="{BB962C8B-B14F-4D97-AF65-F5344CB8AC3E}">
        <p14:creationId xmlns:p14="http://schemas.microsoft.com/office/powerpoint/2010/main" val="6717573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latin typeface="Bradley Hand ITC TT-Bold"/>
                <a:cs typeface="Bradley Hand ITC TT-Bold"/>
              </a:rPr>
              <a:t>So this is “good” – right?</a:t>
            </a:r>
            <a:endParaRPr lang="en-US" sz="4800" dirty="0">
              <a:latin typeface="Bradley Hand ITC TT-Bold"/>
              <a:cs typeface="Bradley Hand ITC TT-Bold"/>
            </a:endParaRPr>
          </a:p>
        </p:txBody>
      </p:sp>
      <p:sp>
        <p:nvSpPr>
          <p:cNvPr id="3" name="Content Placeholder 2"/>
          <p:cNvSpPr>
            <a:spLocks noGrp="1"/>
          </p:cNvSpPr>
          <p:nvPr>
            <p:ph idx="1"/>
          </p:nvPr>
        </p:nvSpPr>
        <p:spPr/>
        <p:txBody>
          <a:bodyPr/>
          <a:lstStyle/>
          <a:p>
            <a:r>
              <a:rPr lang="en-US" dirty="0" smtClean="0"/>
              <a:t>Well, not always.</a:t>
            </a:r>
          </a:p>
          <a:p>
            <a:r>
              <a:rPr lang="en-US" dirty="0" smtClean="0"/>
              <a:t>Because lying in the DNS is still a lie. And accepting lies introduces a new set of security vulnerabilities</a:t>
            </a:r>
            <a:endParaRPr lang="en-US" dirty="0"/>
          </a:p>
        </p:txBody>
      </p:sp>
    </p:spTree>
    <p:extLst>
      <p:ext uri="{BB962C8B-B14F-4D97-AF65-F5344CB8AC3E}">
        <p14:creationId xmlns:p14="http://schemas.microsoft.com/office/powerpoint/2010/main" val="748908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238" y="274638"/>
            <a:ext cx="8229600" cy="1143000"/>
          </a:xfrm>
        </p:spPr>
        <p:txBody>
          <a:bodyPr/>
          <a:lstStyle/>
          <a:p>
            <a:r>
              <a:rPr lang="en-US" dirty="0" smtClean="0"/>
              <a:t>User A                          User B</a:t>
            </a:r>
            <a:endParaRPr lang="en-US" dirty="0"/>
          </a:p>
        </p:txBody>
      </p:sp>
      <p:sp>
        <p:nvSpPr>
          <p:cNvPr id="3" name="Content Placeholder 2"/>
          <p:cNvSpPr>
            <a:spLocks noGrp="1"/>
          </p:cNvSpPr>
          <p:nvPr>
            <p:ph sz="half" idx="1"/>
          </p:nvPr>
        </p:nvSpPr>
        <p:spPr/>
        <p:txBody>
          <a:bodyPr>
            <a:normAutofit/>
          </a:bodyPr>
          <a:lstStyle/>
          <a:p>
            <a:pPr marL="0" indent="0">
              <a:buNone/>
            </a:pPr>
            <a:r>
              <a:rPr lang="en-US" sz="1400" dirty="0" smtClean="0">
                <a:latin typeface="Courier"/>
                <a:cs typeface="Courier"/>
              </a:rPr>
              <a:t>$ dig +short </a:t>
            </a:r>
            <a:r>
              <a:rPr lang="en-US" sz="1400" dirty="0" err="1" smtClean="0">
                <a:latin typeface="Courier"/>
                <a:cs typeface="Courier"/>
              </a:rPr>
              <a:t>www.mybank.example.com</a:t>
            </a:r>
            <a:endParaRPr lang="en-US" sz="1400" dirty="0" smtClean="0">
              <a:latin typeface="Courier"/>
              <a:cs typeface="Courier"/>
            </a:endParaRPr>
          </a:p>
          <a:p>
            <a:pPr marL="0" indent="0">
              <a:buNone/>
            </a:pPr>
            <a:r>
              <a:rPr lang="en-US" sz="1400" dirty="0" smtClean="0">
                <a:latin typeface="Courier"/>
                <a:cs typeface="Courier"/>
              </a:rPr>
              <a:t>203.10.60.10</a:t>
            </a:r>
          </a:p>
          <a:p>
            <a:pPr marL="0" indent="0">
              <a:buNone/>
            </a:pPr>
            <a:endParaRPr lang="en-US" sz="1400" dirty="0">
              <a:latin typeface="Courier"/>
              <a:cs typeface="Courier"/>
            </a:endParaRPr>
          </a:p>
        </p:txBody>
      </p:sp>
      <p:sp>
        <p:nvSpPr>
          <p:cNvPr id="4" name="Content Placeholder 3"/>
          <p:cNvSpPr>
            <a:spLocks noGrp="1"/>
          </p:cNvSpPr>
          <p:nvPr>
            <p:ph sz="half" idx="2"/>
          </p:nvPr>
        </p:nvSpPr>
        <p:spPr/>
        <p:txBody>
          <a:bodyPr>
            <a:normAutofit/>
          </a:bodyPr>
          <a:lstStyle/>
          <a:p>
            <a:pPr marL="0" indent="0">
              <a:buNone/>
            </a:pPr>
            <a:r>
              <a:rPr lang="en-US" sz="1400" dirty="0" smtClean="0">
                <a:latin typeface="Courier"/>
                <a:cs typeface="Courier"/>
              </a:rPr>
              <a:t>$ dig +short </a:t>
            </a:r>
            <a:r>
              <a:rPr lang="en-US" sz="1400" dirty="0" err="1" smtClean="0">
                <a:latin typeface="Courier"/>
                <a:cs typeface="Courier"/>
              </a:rPr>
              <a:t>www.mybank.example.com</a:t>
            </a:r>
            <a:endParaRPr lang="en-US" sz="1400" dirty="0" smtClean="0">
              <a:latin typeface="Courier"/>
              <a:cs typeface="Courier"/>
            </a:endParaRPr>
          </a:p>
          <a:p>
            <a:pPr marL="0" indent="0">
              <a:buNone/>
            </a:pPr>
            <a:r>
              <a:rPr lang="en-US" sz="1400" dirty="0" smtClean="0">
                <a:latin typeface="Courier"/>
                <a:cs typeface="Courier"/>
              </a:rPr>
              <a:t>23.10.60.10</a:t>
            </a:r>
          </a:p>
          <a:p>
            <a:pPr marL="0" indent="0">
              <a:buNone/>
            </a:pPr>
            <a:endParaRPr lang="en-US" sz="1400" dirty="0">
              <a:latin typeface="Courier"/>
              <a:cs typeface="Courier"/>
            </a:endParaRPr>
          </a:p>
        </p:txBody>
      </p:sp>
      <p:sp>
        <p:nvSpPr>
          <p:cNvPr id="5" name="Freeform 4"/>
          <p:cNvSpPr/>
          <p:nvPr/>
        </p:nvSpPr>
        <p:spPr>
          <a:xfrm>
            <a:off x="203578" y="1844079"/>
            <a:ext cx="2060993" cy="441245"/>
          </a:xfrm>
          <a:custGeom>
            <a:avLst/>
            <a:gdLst>
              <a:gd name="connsiteX0" fmla="*/ 1335856 w 2060993"/>
              <a:gd name="connsiteY0" fmla="*/ 402757 h 441245"/>
              <a:gd name="connsiteX1" fmla="*/ 2038223 w 2060993"/>
              <a:gd name="connsiteY1" fmla="*/ 296916 h 441245"/>
              <a:gd name="connsiteX2" fmla="*/ 1730337 w 2060993"/>
              <a:gd name="connsiteY2" fmla="*/ 17882 h 441245"/>
              <a:gd name="connsiteX3" fmla="*/ 210145 w 2060993"/>
              <a:gd name="connsiteY3" fmla="*/ 56369 h 441245"/>
              <a:gd name="connsiteX4" fmla="*/ 113930 w 2060993"/>
              <a:gd name="connsiteY4" fmla="*/ 287295 h 441245"/>
              <a:gd name="connsiteX5" fmla="*/ 1162670 w 2060993"/>
              <a:gd name="connsiteY5" fmla="*/ 441245 h 44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0993" h="441245">
                <a:moveTo>
                  <a:pt x="1335856" y="402757"/>
                </a:moveTo>
                <a:cubicBezTo>
                  <a:pt x="1654166" y="381909"/>
                  <a:pt x="1972476" y="361062"/>
                  <a:pt x="2038223" y="296916"/>
                </a:cubicBezTo>
                <a:cubicBezTo>
                  <a:pt x="2103970" y="232770"/>
                  <a:pt x="2035017" y="57973"/>
                  <a:pt x="1730337" y="17882"/>
                </a:cubicBezTo>
                <a:cubicBezTo>
                  <a:pt x="1425657" y="-22209"/>
                  <a:pt x="479546" y="11467"/>
                  <a:pt x="210145" y="56369"/>
                </a:cubicBezTo>
                <a:cubicBezTo>
                  <a:pt x="-59256" y="101271"/>
                  <a:pt x="-44824" y="223149"/>
                  <a:pt x="113930" y="287295"/>
                </a:cubicBezTo>
                <a:cubicBezTo>
                  <a:pt x="272684" y="351441"/>
                  <a:pt x="1162670" y="441245"/>
                  <a:pt x="1162670" y="441245"/>
                </a:cubicBezTo>
              </a:path>
            </a:pathLst>
          </a:cu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4293759" y="1830201"/>
            <a:ext cx="1683164" cy="441245"/>
          </a:xfrm>
          <a:custGeom>
            <a:avLst/>
            <a:gdLst>
              <a:gd name="connsiteX0" fmla="*/ 1335856 w 2060993"/>
              <a:gd name="connsiteY0" fmla="*/ 402757 h 441245"/>
              <a:gd name="connsiteX1" fmla="*/ 2038223 w 2060993"/>
              <a:gd name="connsiteY1" fmla="*/ 296916 h 441245"/>
              <a:gd name="connsiteX2" fmla="*/ 1730337 w 2060993"/>
              <a:gd name="connsiteY2" fmla="*/ 17882 h 441245"/>
              <a:gd name="connsiteX3" fmla="*/ 210145 w 2060993"/>
              <a:gd name="connsiteY3" fmla="*/ 56369 h 441245"/>
              <a:gd name="connsiteX4" fmla="*/ 113930 w 2060993"/>
              <a:gd name="connsiteY4" fmla="*/ 287295 h 441245"/>
              <a:gd name="connsiteX5" fmla="*/ 1162670 w 2060993"/>
              <a:gd name="connsiteY5" fmla="*/ 441245 h 44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0993" h="441245">
                <a:moveTo>
                  <a:pt x="1335856" y="402757"/>
                </a:moveTo>
                <a:cubicBezTo>
                  <a:pt x="1654166" y="381909"/>
                  <a:pt x="1972476" y="361062"/>
                  <a:pt x="2038223" y="296916"/>
                </a:cubicBezTo>
                <a:cubicBezTo>
                  <a:pt x="2103970" y="232770"/>
                  <a:pt x="2035017" y="57973"/>
                  <a:pt x="1730337" y="17882"/>
                </a:cubicBezTo>
                <a:cubicBezTo>
                  <a:pt x="1425657" y="-22209"/>
                  <a:pt x="479546" y="11467"/>
                  <a:pt x="210145" y="56369"/>
                </a:cubicBezTo>
                <a:cubicBezTo>
                  <a:pt x="-59256" y="101271"/>
                  <a:pt x="-44824" y="223149"/>
                  <a:pt x="113930" y="287295"/>
                </a:cubicBezTo>
                <a:cubicBezTo>
                  <a:pt x="272684" y="351441"/>
                  <a:pt x="1162670" y="441245"/>
                  <a:pt x="1162670" y="44124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3024596" y="3129801"/>
            <a:ext cx="2538325" cy="400110"/>
          </a:xfrm>
          <a:prstGeom prst="rect">
            <a:avLst/>
          </a:prstGeom>
          <a:noFill/>
        </p:spPr>
        <p:txBody>
          <a:bodyPr wrap="none" rtlCol="0">
            <a:spAutoFit/>
          </a:bodyPr>
          <a:lstStyle/>
          <a:p>
            <a:r>
              <a:rPr lang="en-US" sz="2000" dirty="0" smtClean="0"/>
              <a:t>Which one is genuine?</a:t>
            </a:r>
            <a:endParaRPr lang="en-US" sz="2000" dirty="0"/>
          </a:p>
        </p:txBody>
      </p:sp>
    </p:spTree>
    <p:extLst>
      <p:ext uri="{BB962C8B-B14F-4D97-AF65-F5344CB8AC3E}">
        <p14:creationId xmlns:p14="http://schemas.microsoft.com/office/powerpoint/2010/main" val="30985502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Telling Good from Bad</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dirty="0" smtClean="0"/>
              <a:t>What we use today to disambiguate “good” from “bad” when we see such variance is domain name certificates</a:t>
            </a:r>
          </a:p>
          <a:p>
            <a:pPr marL="0" indent="0">
              <a:buNone/>
            </a:pPr>
            <a:endParaRPr lang="en-US" dirty="0"/>
          </a:p>
          <a:p>
            <a:pPr marL="0" indent="0">
              <a:buNone/>
            </a:pPr>
            <a:r>
              <a:rPr lang="en-US" dirty="0" smtClean="0"/>
              <a:t>The conventional response is that user can weed out “bad” DNS responses in a secure (TLS) context by validating the offered key</a:t>
            </a:r>
          </a:p>
          <a:p>
            <a:pPr lvl="1"/>
            <a:r>
              <a:rPr lang="en-US" dirty="0" smtClean="0"/>
              <a:t>Essentially an “out of band” way of saying that a certain named service is secured with a crypto key value which is only known to the domain name holder</a:t>
            </a:r>
          </a:p>
          <a:p>
            <a:pPr lvl="1"/>
            <a:endParaRPr lang="en-US" dirty="0"/>
          </a:p>
          <a:p>
            <a:pPr marL="0" indent="0">
              <a:buNone/>
            </a:pPr>
            <a:r>
              <a:rPr lang="en-US" dirty="0" smtClean="0"/>
              <a:t>And if the name is NOT used in a TLS context?</a:t>
            </a:r>
          </a:p>
          <a:p>
            <a:pPr lvl="1"/>
            <a:r>
              <a:rPr lang="en-US" dirty="0" smtClean="0"/>
              <a:t>You lose! You can’t tell which is the genuine response.</a:t>
            </a:r>
          </a:p>
          <a:p>
            <a:pPr marL="0" indent="0">
              <a:buNone/>
            </a:pPr>
            <a:endParaRPr lang="en-US" dirty="0"/>
          </a:p>
        </p:txBody>
      </p:sp>
    </p:spTree>
    <p:extLst>
      <p:ext uri="{BB962C8B-B14F-4D97-AF65-F5344CB8AC3E}">
        <p14:creationId xmlns:p14="http://schemas.microsoft.com/office/powerpoint/2010/main" val="1050451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Security to the rescue?</a:t>
            </a:r>
            <a:endParaRPr lang="en-US" dirty="0"/>
          </a:p>
        </p:txBody>
      </p:sp>
      <p:sp>
        <p:nvSpPr>
          <p:cNvPr id="3" name="Content Placeholder 2"/>
          <p:cNvSpPr>
            <a:spLocks noGrp="1"/>
          </p:cNvSpPr>
          <p:nvPr>
            <p:ph idx="1"/>
          </p:nvPr>
        </p:nvSpPr>
        <p:spPr/>
        <p:txBody>
          <a:bodyPr/>
          <a:lstStyle/>
          <a:p>
            <a:pPr marL="0" indent="0">
              <a:buNone/>
            </a:pPr>
            <a:r>
              <a:rPr lang="en-US" dirty="0" smtClean="0"/>
              <a:t>Will our current name security tools allow users to identify attempts to misdirect the user through synthetic name responses?</a:t>
            </a:r>
          </a:p>
          <a:p>
            <a:pPr marL="0" indent="0">
              <a:buNone/>
            </a:pPr>
            <a:endParaRPr lang="en-US" dirty="0"/>
          </a:p>
          <a:p>
            <a:pPr marL="0" indent="0">
              <a:buNone/>
            </a:pPr>
            <a:r>
              <a:rPr lang="en-US" dirty="0" smtClean="0"/>
              <a:t>Is this distributed system of trust adequately secure?</a:t>
            </a:r>
            <a:endParaRPr lang="en-US" dirty="0"/>
          </a:p>
        </p:txBody>
      </p:sp>
    </p:spTree>
    <p:extLst>
      <p:ext uri="{BB962C8B-B14F-4D97-AF65-F5344CB8AC3E}">
        <p14:creationId xmlns:p14="http://schemas.microsoft.com/office/powerpoint/2010/main" val="22222985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9735" y="3134321"/>
            <a:ext cx="1964531" cy="58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307686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9735" y="3134321"/>
            <a:ext cx="1964531" cy="58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TextBox 1"/>
          <p:cNvSpPr txBox="1"/>
          <p:nvPr/>
        </p:nvSpPr>
        <p:spPr>
          <a:xfrm rot="20688472">
            <a:off x="4726366" y="3699653"/>
            <a:ext cx="1676167" cy="341919"/>
          </a:xfrm>
          <a:prstGeom prst="rect">
            <a:avLst/>
          </a:prstGeom>
          <a:noFill/>
        </p:spPr>
        <p:txBody>
          <a:bodyPr wrap="none" lIns="64291" tIns="32146" rIns="64291" bIns="32146" rtlCol="0">
            <a:spAutoFit/>
          </a:bodyPr>
          <a:lstStyle/>
          <a:p>
            <a:r>
              <a:rPr lang="en-US" dirty="0" smtClean="0">
                <a:latin typeface="AhnbergHand"/>
                <a:cs typeface="AhnbergHand"/>
              </a:rPr>
              <a:t>Enough said?</a:t>
            </a:r>
            <a:endParaRPr lang="en-US" dirty="0">
              <a:latin typeface="AhnbergHand"/>
              <a:cs typeface="AhnbergHand"/>
            </a:endParaRPr>
          </a:p>
        </p:txBody>
      </p:sp>
    </p:spTree>
    <p:extLst>
      <p:ext uri="{BB962C8B-B14F-4D97-AF65-F5344CB8AC3E}">
        <p14:creationId xmlns:p14="http://schemas.microsoft.com/office/powerpoint/2010/main" val="3375298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2271" y="1555667"/>
            <a:ext cx="562183" cy="341919"/>
          </a:xfrm>
          <a:prstGeom prst="rect">
            <a:avLst/>
          </a:prstGeom>
          <a:noFill/>
        </p:spPr>
        <p:txBody>
          <a:bodyPr wrap="none" lIns="64291" tIns="32146" rIns="64291" bIns="32146" rtlCol="0">
            <a:spAutoFit/>
          </a:bodyPr>
          <a:lstStyle/>
          <a:p>
            <a:r>
              <a:rPr lang="en-US" dirty="0" smtClean="0">
                <a:latin typeface="AhnbergHand"/>
                <a:cs typeface="AhnbergHand"/>
              </a:rPr>
              <a:t>No?</a:t>
            </a:r>
            <a:endParaRPr lang="en-US" dirty="0">
              <a:latin typeface="AhnbergHand"/>
              <a:cs typeface="AhnbergHand"/>
            </a:endParaRPr>
          </a:p>
        </p:txBody>
      </p:sp>
    </p:spTree>
    <p:extLst>
      <p:ext uri="{BB962C8B-B14F-4D97-AF65-F5344CB8AC3E}">
        <p14:creationId xmlns:p14="http://schemas.microsoft.com/office/powerpoint/2010/main" val="587493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p:cNvSpPr>
          <p:nvPr/>
        </p:nvSpPr>
        <p:spPr bwMode="auto">
          <a:xfrm rot="682910">
            <a:off x="6234981" y="423782"/>
            <a:ext cx="2553891" cy="1714500"/>
          </a:xfrm>
          <a:prstGeom prst="rect">
            <a:avLst/>
          </a:prstGeom>
          <a:solidFill>
            <a:srgbClr val="FFFF00"/>
          </a:solidFill>
          <a:ln>
            <a:noFill/>
          </a:ln>
          <a:effectLst>
            <a:outerShdw blurRad="76200" dist="50799" dir="7319979" algn="ctr" rotWithShape="0">
              <a:schemeClr val="bg2">
                <a:alpha val="50000"/>
              </a:schemeClr>
            </a:outerShdw>
          </a:effectLst>
          <a:extLst/>
        </p:spPr>
        <p:txBody>
          <a:bodyPr lIns="0" tIns="0" rIns="0" bIns="0" anchor="ctr"/>
          <a:lstStyle/>
          <a:p>
            <a:pPr algn="ctr">
              <a:defRPr/>
            </a:pPr>
            <a:r>
              <a:rPr lang="en-US" sz="2800" dirty="0">
                <a:effectLst>
                  <a:outerShdw blurRad="38100" dist="38100" dir="2700000" algn="tl">
                    <a:srgbClr val="FFFFFF"/>
                  </a:outerShdw>
                </a:effectLst>
                <a:latin typeface="Bradley Hand ITC TT-Bold" charset="0"/>
                <a:ea typeface="ＭＳ Ｐゴシック" charset="0"/>
                <a:cs typeface="Bradley Hand ITC TT-Bold" charset="0"/>
                <a:sym typeface="Bradley Hand ITC TT-Bold" charset="0"/>
              </a:rPr>
              <a:t>Online Certification Authority</a:t>
            </a:r>
          </a:p>
        </p:txBody>
      </p:sp>
      <p:sp>
        <p:nvSpPr>
          <p:cNvPr id="7" name="Rectangle 7"/>
          <p:cNvSpPr>
            <a:spLocks/>
          </p:cNvSpPr>
          <p:nvPr/>
        </p:nvSpPr>
        <p:spPr bwMode="auto">
          <a:xfrm rot="191653">
            <a:off x="4113661" y="1010898"/>
            <a:ext cx="2303859" cy="1785938"/>
          </a:xfrm>
          <a:prstGeom prst="rect">
            <a:avLst/>
          </a:prstGeom>
          <a:solidFill>
            <a:srgbClr val="FFFF00"/>
          </a:solidFill>
          <a:ln>
            <a:noFill/>
          </a:ln>
          <a:effectLst>
            <a:outerShdw blurRad="76200" dist="50800" dir="4380026" algn="ctr" rotWithShape="0">
              <a:schemeClr val="bg2">
                <a:alpha val="50000"/>
              </a:schemeClr>
            </a:outerShdw>
          </a:effectLst>
          <a:extLst/>
        </p:spPr>
        <p:txBody>
          <a:bodyPr lIns="0" tIns="0" rIns="0" bIns="0" anchor="ctr"/>
          <a:lstStyle/>
          <a:p>
            <a:pPr algn="ctr">
              <a:defRPr/>
            </a:pPr>
            <a:r>
              <a:rPr lang="en-US" sz="2800" dirty="0">
                <a:effectLst>
                  <a:outerShdw blurRad="38100" dist="38100" dir="2700000" algn="tl">
                    <a:srgbClr val="FFFFFF"/>
                  </a:outerShdw>
                </a:effectLst>
                <a:latin typeface="Bradley Hand ITC TT-Bold" charset="0"/>
                <a:ea typeface="ＭＳ Ｐゴシック" charset="0"/>
                <a:cs typeface="Bradley Hand ITC TT-Bold" charset="0"/>
                <a:sym typeface="Bradley Hand ITC TT-Bold" charset="0"/>
              </a:rPr>
              <a:t>Server Compromise</a:t>
            </a:r>
          </a:p>
        </p:txBody>
      </p:sp>
      <p:sp>
        <p:nvSpPr>
          <p:cNvPr id="6" name="Rectangle 7"/>
          <p:cNvSpPr>
            <a:spLocks/>
          </p:cNvSpPr>
          <p:nvPr/>
        </p:nvSpPr>
        <p:spPr bwMode="auto">
          <a:xfrm rot="20812268">
            <a:off x="2061298" y="250909"/>
            <a:ext cx="2303859" cy="1785938"/>
          </a:xfrm>
          <a:prstGeom prst="rect">
            <a:avLst/>
          </a:prstGeom>
          <a:solidFill>
            <a:srgbClr val="FFFF00"/>
          </a:solidFill>
          <a:ln>
            <a:noFill/>
          </a:ln>
          <a:effectLst>
            <a:outerShdw blurRad="76200" dist="50800" dir="4380026" algn="ctr" rotWithShape="0">
              <a:schemeClr val="bg2">
                <a:alpha val="50000"/>
              </a:schemeClr>
            </a:outerShdw>
          </a:effectLst>
          <a:extLst/>
        </p:spPr>
        <p:txBody>
          <a:bodyPr lIns="0" tIns="0" rIns="0" bIns="0" anchor="ctr"/>
          <a:lstStyle/>
          <a:p>
            <a:pPr algn="ctr">
              <a:defRPr/>
            </a:pPr>
            <a:r>
              <a:rPr lang="en-US" sz="2800" dirty="0">
                <a:effectLst>
                  <a:outerShdw blurRad="38100" dist="38100" dir="2700000" algn="tl">
                    <a:srgbClr val="FFFFFF"/>
                  </a:outerShdw>
                </a:effectLst>
                <a:latin typeface="Bradley Hand ITC TT-Bold" charset="0"/>
                <a:ea typeface="ＭＳ Ｐゴシック" charset="0"/>
                <a:cs typeface="Bradley Hand ITC TT-Bold" charset="0"/>
                <a:sym typeface="Bradley Hand ITC TT-Bold" charset="0"/>
              </a:rPr>
              <a:t>Multiple hacker tools on the servers</a:t>
            </a:r>
          </a:p>
        </p:txBody>
      </p:sp>
      <p:sp>
        <p:nvSpPr>
          <p:cNvPr id="8" name="Rectangle 8"/>
          <p:cNvSpPr>
            <a:spLocks/>
          </p:cNvSpPr>
          <p:nvPr/>
        </p:nvSpPr>
        <p:spPr bwMode="auto">
          <a:xfrm rot="20812268">
            <a:off x="289226" y="2300284"/>
            <a:ext cx="2303859" cy="1785938"/>
          </a:xfrm>
          <a:prstGeom prst="rect">
            <a:avLst/>
          </a:prstGeom>
          <a:solidFill>
            <a:srgbClr val="FFFF00"/>
          </a:solidFill>
          <a:ln>
            <a:noFill/>
          </a:ln>
          <a:effectLst>
            <a:outerShdw blurRad="76200" dist="50800" dir="4380026" algn="ctr" rotWithShape="0">
              <a:schemeClr val="bg2">
                <a:alpha val="50000"/>
              </a:schemeClr>
            </a:outerShdw>
          </a:effectLst>
          <a:extLst/>
        </p:spPr>
        <p:txBody>
          <a:bodyPr lIns="0" tIns="0" rIns="0" bIns="0" anchor="ctr"/>
          <a:lstStyle/>
          <a:p>
            <a:pPr algn="ctr">
              <a:defRPr/>
            </a:pPr>
            <a:r>
              <a:rPr lang="en-US" sz="2800">
                <a:effectLst>
                  <a:outerShdw blurRad="38100" dist="38100" dir="2700000" algn="tl">
                    <a:srgbClr val="FFFFFF"/>
                  </a:outerShdw>
                </a:effectLst>
                <a:latin typeface="Bradley Hand ITC TT-Bold" charset="0"/>
                <a:ea typeface="ＭＳ Ｐゴシック" charset="0"/>
                <a:cs typeface="Bradley Hand ITC TT-Bold" charset="0"/>
                <a:sym typeface="Bradley Hand ITC TT-Bold" charset="0"/>
              </a:rPr>
              <a:t>Specialized PKI scripts</a:t>
            </a:r>
          </a:p>
        </p:txBody>
      </p:sp>
      <p:sp>
        <p:nvSpPr>
          <p:cNvPr id="9" name="Rectangle 6"/>
          <p:cNvSpPr>
            <a:spLocks/>
          </p:cNvSpPr>
          <p:nvPr/>
        </p:nvSpPr>
        <p:spPr bwMode="auto">
          <a:xfrm rot="1187190">
            <a:off x="2578528" y="2449830"/>
            <a:ext cx="2303859" cy="1785938"/>
          </a:xfrm>
          <a:prstGeom prst="rect">
            <a:avLst/>
          </a:prstGeom>
          <a:solidFill>
            <a:srgbClr val="FFFF00"/>
          </a:solidFill>
          <a:ln>
            <a:noFill/>
          </a:ln>
          <a:effectLst>
            <a:outerShdw blurRad="76200" dist="50800" dir="4380026" algn="ctr" rotWithShape="0">
              <a:schemeClr val="bg2">
                <a:alpha val="50000"/>
              </a:schemeClr>
            </a:outerShdw>
          </a:effectLst>
          <a:extLst/>
        </p:spPr>
        <p:txBody>
          <a:bodyPr lIns="0" tIns="0" rIns="0" bIns="0" anchor="ctr"/>
          <a:lstStyle/>
          <a:p>
            <a:pPr algn="ctr">
              <a:defRPr/>
            </a:pPr>
            <a:r>
              <a:rPr lang="en-US" sz="2800" dirty="0">
                <a:effectLst>
                  <a:outerShdw blurRad="38100" dist="38100" dir="2700000" algn="tl">
                    <a:srgbClr val="FFFFFF"/>
                  </a:outerShdw>
                </a:effectLst>
                <a:latin typeface="Bradley Hand ITC TT-Bold" charset="0"/>
                <a:ea typeface="ＭＳ Ｐゴシック" charset="0"/>
                <a:cs typeface="Bradley Hand ITC TT-Bold" charset="0"/>
                <a:sym typeface="Bradley Hand ITC TT-Bold" charset="0"/>
              </a:rPr>
              <a:t>Incomplete audit trails</a:t>
            </a:r>
          </a:p>
        </p:txBody>
      </p:sp>
      <p:sp>
        <p:nvSpPr>
          <p:cNvPr id="10" name="Rectangle 6"/>
          <p:cNvSpPr>
            <a:spLocks/>
          </p:cNvSpPr>
          <p:nvPr/>
        </p:nvSpPr>
        <p:spPr bwMode="auto">
          <a:xfrm rot="299383">
            <a:off x="1049452" y="4056821"/>
            <a:ext cx="2871985" cy="1785938"/>
          </a:xfrm>
          <a:prstGeom prst="rect">
            <a:avLst/>
          </a:prstGeom>
          <a:solidFill>
            <a:srgbClr val="FFFF00"/>
          </a:solidFill>
          <a:ln>
            <a:noFill/>
          </a:ln>
          <a:effectLst>
            <a:outerShdw blurRad="76200" dist="50800" dir="4380026" algn="ctr" rotWithShape="0">
              <a:schemeClr val="bg2">
                <a:alpha val="50000"/>
              </a:schemeClr>
            </a:outerShdw>
          </a:effectLst>
          <a:extLst/>
        </p:spPr>
        <p:txBody>
          <a:bodyPr lIns="0" tIns="0" rIns="0" bIns="0" anchor="ctr"/>
          <a:lstStyle/>
          <a:p>
            <a:pPr algn="ctr">
              <a:defRPr/>
            </a:pPr>
            <a:r>
              <a:rPr lang="en-US" sz="2800" dirty="0">
                <a:effectLst>
                  <a:outerShdw blurRad="38100" dist="38100" dir="2700000" algn="tl">
                    <a:srgbClr val="FFFFFF"/>
                  </a:outerShdw>
                </a:effectLst>
                <a:latin typeface="Bradley Hand ITC TT-Bold" charset="0"/>
                <a:ea typeface="ＭＳ Ｐゴシック" charset="0"/>
                <a:cs typeface="Bradley Hand ITC TT-Bold" charset="0"/>
                <a:sym typeface="Bradley Hand ITC TT-Bold" charset="0"/>
              </a:rPr>
              <a:t>Fake certificate issued for *.</a:t>
            </a:r>
            <a:r>
              <a:rPr lang="en-US" sz="2800" dirty="0" err="1">
                <a:effectLst>
                  <a:outerShdw blurRad="38100" dist="38100" dir="2700000" algn="tl">
                    <a:srgbClr val="FFFFFF"/>
                  </a:outerShdw>
                </a:effectLst>
                <a:latin typeface="Bradley Hand ITC TT-Bold" charset="0"/>
                <a:ea typeface="ＭＳ Ｐゴシック" charset="0"/>
                <a:cs typeface="Bradley Hand ITC TT-Bold" charset="0"/>
                <a:sym typeface="Bradley Hand ITC TT-Bold" charset="0"/>
              </a:rPr>
              <a:t>google.com</a:t>
            </a:r>
            <a:endParaRPr lang="en-US" sz="2800" dirty="0">
              <a:effectLst>
                <a:outerShdw blurRad="38100" dist="38100" dir="2700000" algn="tl">
                  <a:srgbClr val="FFFFFF"/>
                </a:outerShdw>
              </a:effectLst>
              <a:latin typeface="Bradley Hand ITC TT-Bold" charset="0"/>
              <a:ea typeface="ＭＳ Ｐゴシック" charset="0"/>
              <a:cs typeface="Bradley Hand ITC TT-Bold" charset="0"/>
              <a:sym typeface="Bradley Hand ITC TT-Bold" charset="0"/>
            </a:endParaRPr>
          </a:p>
        </p:txBody>
      </p:sp>
      <p:sp>
        <p:nvSpPr>
          <p:cNvPr id="11" name="Rectangle 6"/>
          <p:cNvSpPr>
            <a:spLocks/>
          </p:cNvSpPr>
          <p:nvPr/>
        </p:nvSpPr>
        <p:spPr bwMode="auto">
          <a:xfrm>
            <a:off x="3610019" y="5072062"/>
            <a:ext cx="2871985" cy="1785938"/>
          </a:xfrm>
          <a:prstGeom prst="rect">
            <a:avLst/>
          </a:prstGeom>
          <a:solidFill>
            <a:srgbClr val="FFFF00"/>
          </a:solidFill>
          <a:ln>
            <a:noFill/>
          </a:ln>
          <a:effectLst>
            <a:outerShdw blurRad="76200" dist="50800" dir="4380026" algn="ctr" rotWithShape="0">
              <a:schemeClr val="bg2">
                <a:alpha val="50000"/>
              </a:schemeClr>
            </a:outerShdw>
          </a:effectLst>
          <a:extLst/>
        </p:spPr>
        <p:txBody>
          <a:bodyPr lIns="0" tIns="0" rIns="0" bIns="0" anchor="ctr"/>
          <a:lstStyle/>
          <a:p>
            <a:pPr algn="ctr">
              <a:defRPr/>
            </a:pPr>
            <a:r>
              <a:rPr lang="en-US" sz="2800" dirty="0">
                <a:effectLst>
                  <a:outerShdw blurRad="38100" dist="38100" dir="2700000" algn="tl">
                    <a:srgbClr val="FFFFFF"/>
                  </a:outerShdw>
                </a:effectLst>
                <a:latin typeface="Bradley Hand ITC TT-Bold" charset="0"/>
                <a:ea typeface="ＭＳ Ｐゴシック" charset="0"/>
                <a:cs typeface="Bradley Hand ITC TT-Bold" charset="0"/>
                <a:sym typeface="Bradley Hand ITC TT-Bold" charset="0"/>
              </a:rPr>
              <a:t>Fake certificate private key published</a:t>
            </a:r>
          </a:p>
        </p:txBody>
      </p:sp>
      <p:sp>
        <p:nvSpPr>
          <p:cNvPr id="13" name="Curved Right Arrow 12"/>
          <p:cNvSpPr/>
          <p:nvPr/>
        </p:nvSpPr>
        <p:spPr bwMode="auto">
          <a:xfrm rot="820142">
            <a:off x="1536670" y="1017975"/>
            <a:ext cx="4393215" cy="4888966"/>
          </a:xfrm>
          <a:prstGeom prst="curvedRightArrow">
            <a:avLst>
              <a:gd name="adj1" fmla="val 25000"/>
              <a:gd name="adj2" fmla="val 81523"/>
              <a:gd name="adj3" fmla="val 22484"/>
            </a:avLst>
          </a:prstGeom>
          <a:solidFill>
            <a:srgbClr val="F2F2F2">
              <a:alpha val="32000"/>
            </a:srgbClr>
          </a:solidFill>
          <a:ln w="25400" cap="flat" cmpd="sng" algn="ctr">
            <a:solidFill>
              <a:schemeClr val="accent6">
                <a:lumMod val="40000"/>
                <a:lumOff val="60000"/>
              </a:schemeClr>
            </a:solid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algn="ctr" defTabSz="642915" fontAlgn="base">
              <a:spcBef>
                <a:spcPct val="0"/>
              </a:spcBef>
              <a:spcAft>
                <a:spcPct val="0"/>
              </a:spcAft>
            </a:pPr>
            <a:endParaRPr lang="en-US" sz="3000">
              <a:solidFill>
                <a:srgbClr val="000000"/>
              </a:solidFill>
              <a:latin typeface="Gill Sans" charset="0"/>
              <a:ea typeface="ヒラギノ角ゴ ProN W3" charset="0"/>
              <a:cs typeface="ヒラギノ角ゴ ProN W3" charset="0"/>
              <a:sym typeface="Gill Sans" charset="0"/>
            </a:endParaRPr>
          </a:p>
        </p:txBody>
      </p:sp>
      <p:sp>
        <p:nvSpPr>
          <p:cNvPr id="14" name="Rectangle 6"/>
          <p:cNvSpPr>
            <a:spLocks/>
          </p:cNvSpPr>
          <p:nvPr/>
        </p:nvSpPr>
        <p:spPr bwMode="auto">
          <a:xfrm>
            <a:off x="5736505" y="4289720"/>
            <a:ext cx="2871985" cy="1785938"/>
          </a:xfrm>
          <a:prstGeom prst="rect">
            <a:avLst/>
          </a:prstGeom>
          <a:solidFill>
            <a:srgbClr val="FFFF00"/>
          </a:solidFill>
          <a:ln>
            <a:noFill/>
          </a:ln>
          <a:effectLst>
            <a:outerShdw blurRad="76200" dist="50800" dir="4380026" algn="ctr" rotWithShape="0">
              <a:schemeClr val="bg2">
                <a:alpha val="50000"/>
              </a:schemeClr>
            </a:outerShdw>
          </a:effectLst>
          <a:extLst/>
        </p:spPr>
        <p:txBody>
          <a:bodyPr lIns="0" tIns="0" rIns="0" bIns="0" anchor="ctr"/>
          <a:lstStyle/>
          <a:p>
            <a:pPr algn="ctr">
              <a:defRPr/>
            </a:pPr>
            <a:r>
              <a:rPr lang="en-US" sz="2800" dirty="0">
                <a:effectLst>
                  <a:outerShdw blurRad="38100" dist="38100" dir="2700000" algn="tl">
                    <a:srgbClr val="FFFFFF"/>
                  </a:outerShdw>
                </a:effectLst>
                <a:latin typeface="Bradley Hand ITC TT-Bold" charset="0"/>
                <a:ea typeface="ＭＳ Ｐゴシック" charset="0"/>
                <a:cs typeface="Bradley Hand ITC TT-Bold" charset="0"/>
                <a:sym typeface="Bradley Hand ITC TT-Bold" charset="0"/>
              </a:rPr>
              <a:t>Iran users of </a:t>
            </a:r>
            <a:r>
              <a:rPr lang="en-US" sz="2800" dirty="0" err="1">
                <a:effectLst>
                  <a:outerShdw blurRad="38100" dist="38100" dir="2700000" algn="tl">
                    <a:srgbClr val="FFFFFF"/>
                  </a:outerShdw>
                </a:effectLst>
                <a:latin typeface="Bradley Hand ITC TT-Bold" charset="0"/>
                <a:ea typeface="ＭＳ Ｐゴシック" charset="0"/>
                <a:cs typeface="Bradley Hand ITC TT-Bold" charset="0"/>
                <a:sym typeface="Bradley Hand ITC TT-Bold" charset="0"/>
              </a:rPr>
              <a:t>gmail</a:t>
            </a:r>
            <a:r>
              <a:rPr lang="en-US" sz="2800" dirty="0">
                <a:effectLst>
                  <a:outerShdw blurRad="38100" dist="38100" dir="2700000" algn="tl">
                    <a:srgbClr val="FFFFFF"/>
                  </a:outerShdw>
                </a:effectLst>
                <a:latin typeface="Bradley Hand ITC TT-Bold" charset="0"/>
                <a:ea typeface="ＭＳ Ｐゴシック" charset="0"/>
                <a:cs typeface="Bradley Hand ITC TT-Bold" charset="0"/>
                <a:sym typeface="Bradley Hand ITC TT-Bold" charset="0"/>
              </a:rPr>
              <a:t> are compromised by a </a:t>
            </a:r>
            <a:r>
              <a:rPr lang="en-US" sz="2800" dirty="0" err="1">
                <a:effectLst>
                  <a:outerShdw blurRad="38100" dist="38100" dir="2700000" algn="tl">
                    <a:srgbClr val="FFFFFF"/>
                  </a:outerShdw>
                </a:effectLst>
                <a:latin typeface="Bradley Hand ITC TT-Bold" charset="0"/>
                <a:ea typeface="ＭＳ Ｐゴシック" charset="0"/>
                <a:cs typeface="Bradley Hand ITC TT-Bold" charset="0"/>
                <a:sym typeface="Bradley Hand ITC TT-Bold" charset="0"/>
              </a:rPr>
              <a:t>mitm</a:t>
            </a:r>
            <a:r>
              <a:rPr lang="en-US" sz="2800" dirty="0">
                <a:effectLst>
                  <a:outerShdw blurRad="38100" dist="38100" dir="2700000" algn="tl">
                    <a:srgbClr val="FFFFFF"/>
                  </a:outerShdw>
                </a:effectLst>
                <a:latin typeface="Bradley Hand ITC TT-Bold" charset="0"/>
                <a:ea typeface="ＭＳ Ｐゴシック" charset="0"/>
                <a:cs typeface="Bradley Hand ITC TT-Bold" charset="0"/>
                <a:sym typeface="Bradley Hand ITC TT-Bold" charset="0"/>
              </a:rPr>
              <a:t> attack</a:t>
            </a:r>
          </a:p>
        </p:txBody>
      </p:sp>
    </p:spTree>
    <p:extLst>
      <p:ext uri="{BB962C8B-B14F-4D97-AF65-F5344CB8AC3E}">
        <p14:creationId xmlns:p14="http://schemas.microsoft.com/office/powerpoint/2010/main" val="1025897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p:cNvSpPr>
          <p:nvPr/>
        </p:nvSpPr>
        <p:spPr bwMode="auto">
          <a:xfrm>
            <a:off x="441885" y="613938"/>
            <a:ext cx="2871985" cy="1785938"/>
          </a:xfrm>
          <a:prstGeom prst="rect">
            <a:avLst/>
          </a:prstGeom>
          <a:solidFill>
            <a:srgbClr val="FFFF00"/>
          </a:solidFill>
          <a:ln>
            <a:noFill/>
          </a:ln>
          <a:effectLst>
            <a:outerShdw blurRad="76200" dist="50800" dir="4380026" algn="ctr" rotWithShape="0">
              <a:schemeClr val="bg2">
                <a:alpha val="50000"/>
              </a:schemeClr>
            </a:outerShdw>
          </a:effectLst>
          <a:extLst/>
        </p:spPr>
        <p:txBody>
          <a:bodyPr lIns="0" tIns="0" rIns="0" bIns="0" anchor="ctr"/>
          <a:lstStyle/>
          <a:p>
            <a:pPr algn="ctr">
              <a:defRPr/>
            </a:pPr>
            <a:r>
              <a:rPr lang="en-US" sz="2800" dirty="0">
                <a:effectLst>
                  <a:outerShdw blurRad="38100" dist="38100" dir="2700000" algn="tl">
                    <a:srgbClr val="FFFFFF"/>
                  </a:outerShdw>
                </a:effectLst>
                <a:latin typeface="Bradley Hand ITC TT-Bold" charset="0"/>
                <a:ea typeface="ＭＳ Ｐゴシック" charset="0"/>
                <a:cs typeface="Bradley Hand ITC TT-Bold" charset="0"/>
                <a:sym typeface="Bradley Hand ITC TT-Bold" charset="0"/>
              </a:rPr>
              <a:t>Fake certificate issued for *.</a:t>
            </a:r>
            <a:r>
              <a:rPr lang="en-US" sz="2800" dirty="0" err="1">
                <a:effectLst>
                  <a:outerShdw blurRad="38100" dist="38100" dir="2700000" algn="tl">
                    <a:srgbClr val="FFFFFF"/>
                  </a:outerShdw>
                </a:effectLst>
                <a:latin typeface="Bradley Hand ITC TT-Bold" charset="0"/>
                <a:ea typeface="ＭＳ Ｐゴシック" charset="0"/>
                <a:cs typeface="Bradley Hand ITC TT-Bold" charset="0"/>
                <a:sym typeface="Bradley Hand ITC TT-Bold" charset="0"/>
              </a:rPr>
              <a:t>google.com</a:t>
            </a:r>
            <a:endParaRPr lang="en-US" sz="2800" dirty="0">
              <a:effectLst>
                <a:outerShdw blurRad="38100" dist="38100" dir="2700000" algn="tl">
                  <a:srgbClr val="FFFFFF"/>
                </a:outerShdw>
              </a:effectLst>
              <a:latin typeface="Bradley Hand ITC TT-Bold" charset="0"/>
              <a:ea typeface="ＭＳ Ｐゴシック" charset="0"/>
              <a:cs typeface="Bradley Hand ITC TT-Bold" charset="0"/>
              <a:sym typeface="Bradley Hand ITC TT-Bold" charset="0"/>
            </a:endParaRPr>
          </a:p>
        </p:txBody>
      </p:sp>
      <p:sp>
        <p:nvSpPr>
          <p:cNvPr id="5" name="Rectangle 6"/>
          <p:cNvSpPr>
            <a:spLocks/>
          </p:cNvSpPr>
          <p:nvPr/>
        </p:nvSpPr>
        <p:spPr bwMode="auto">
          <a:xfrm>
            <a:off x="4166955" y="644315"/>
            <a:ext cx="2871985" cy="1785938"/>
          </a:xfrm>
          <a:prstGeom prst="rect">
            <a:avLst/>
          </a:prstGeom>
          <a:solidFill>
            <a:srgbClr val="FFFF00"/>
          </a:solidFill>
          <a:ln>
            <a:noFill/>
          </a:ln>
          <a:effectLst>
            <a:outerShdw blurRad="76200" dist="50800" dir="4380026" algn="ctr" rotWithShape="0">
              <a:schemeClr val="bg2">
                <a:alpha val="50000"/>
              </a:schemeClr>
            </a:outerShdw>
          </a:effectLst>
          <a:extLst/>
        </p:spPr>
        <p:txBody>
          <a:bodyPr lIns="0" tIns="0" rIns="0" bIns="0" anchor="ctr"/>
          <a:lstStyle/>
          <a:p>
            <a:pPr algn="ctr">
              <a:defRPr/>
            </a:pPr>
            <a:r>
              <a:rPr lang="en-US" sz="2800" dirty="0">
                <a:effectLst>
                  <a:outerShdw blurRad="38100" dist="38100" dir="2700000" algn="tl">
                    <a:srgbClr val="FFFFFF"/>
                  </a:outerShdw>
                </a:effectLst>
                <a:latin typeface="Bradley Hand ITC TT-Bold" charset="0"/>
                <a:ea typeface="ＭＳ Ｐゴシック" charset="0"/>
                <a:cs typeface="Bradley Hand ITC TT-Bold" charset="0"/>
                <a:sym typeface="Bradley Hand ITC TT-Bold" charset="0"/>
              </a:rPr>
              <a:t>Fake certificate private key published</a:t>
            </a:r>
          </a:p>
        </p:txBody>
      </p:sp>
      <p:sp>
        <p:nvSpPr>
          <p:cNvPr id="6" name="TextBox 5"/>
          <p:cNvSpPr txBox="1"/>
          <p:nvPr/>
        </p:nvSpPr>
        <p:spPr>
          <a:xfrm>
            <a:off x="1122387" y="3023955"/>
            <a:ext cx="6783542" cy="2650243"/>
          </a:xfrm>
          <a:prstGeom prst="rect">
            <a:avLst/>
          </a:prstGeom>
          <a:noFill/>
        </p:spPr>
        <p:txBody>
          <a:bodyPr wrap="square" lIns="64291" tIns="32146" rIns="64291" bIns="32146" rtlCol="0">
            <a:spAutoFit/>
          </a:bodyPr>
          <a:lstStyle/>
          <a:p>
            <a:r>
              <a:rPr lang="en-US" sz="2400" dirty="0" smtClean="0">
                <a:cs typeface="Bradley Hand ITC TT-Bold"/>
              </a:rPr>
              <a:t>Any attacker-in-the-middle can intercept a connection request for </a:t>
            </a:r>
            <a:r>
              <a:rPr lang="en-US" sz="2400" dirty="0" err="1" smtClean="0">
                <a:cs typeface="Bradley Hand ITC TT-Bold"/>
              </a:rPr>
              <a:t>mail.google.com</a:t>
            </a:r>
            <a:r>
              <a:rPr lang="en-US" sz="2400" dirty="0" smtClean="0">
                <a:cs typeface="Bradley Hand ITC TT-Bold"/>
              </a:rPr>
              <a:t>, and initiate a “secure” connection using the fake certificate, and</a:t>
            </a:r>
          </a:p>
          <a:p>
            <a:r>
              <a:rPr lang="en-US" sz="2400" dirty="0">
                <a:cs typeface="Bradley Hand ITC TT-Bold"/>
              </a:rPr>
              <a:t>y</a:t>
            </a:r>
            <a:r>
              <a:rPr lang="en-US" sz="2400" dirty="0" smtClean="0">
                <a:cs typeface="Bradley Hand ITC TT-Bold"/>
              </a:rPr>
              <a:t>our browser would be fooled into believing that this was the genuine server!</a:t>
            </a:r>
          </a:p>
          <a:p>
            <a:endParaRPr lang="en-US" sz="2400" dirty="0" smtClean="0">
              <a:cs typeface="Bradley Hand ITC TT-Bold"/>
            </a:endParaRPr>
          </a:p>
          <a:p>
            <a:r>
              <a:rPr lang="en-US" sz="2400" dirty="0" smtClean="0">
                <a:cs typeface="Bradley Hand ITC TT-Bold"/>
              </a:rPr>
              <a:t> </a:t>
            </a:r>
            <a:endParaRPr lang="en-US" sz="2400" dirty="0">
              <a:cs typeface="Bradley Hand ITC TT-Bold"/>
            </a:endParaRPr>
          </a:p>
        </p:txBody>
      </p:sp>
      <p:sp>
        <p:nvSpPr>
          <p:cNvPr id="7" name="TextBox 6"/>
          <p:cNvSpPr txBox="1"/>
          <p:nvPr/>
        </p:nvSpPr>
        <p:spPr>
          <a:xfrm>
            <a:off x="3600700" y="1454406"/>
            <a:ext cx="245254" cy="341919"/>
          </a:xfrm>
          <a:prstGeom prst="rect">
            <a:avLst/>
          </a:prstGeom>
          <a:noFill/>
        </p:spPr>
        <p:txBody>
          <a:bodyPr wrap="none" lIns="64291" tIns="32146" rIns="64291" bIns="32146" rtlCol="0">
            <a:spAutoFit/>
          </a:bodyPr>
          <a:lstStyle/>
          <a:p>
            <a:r>
              <a:rPr lang="en-US" dirty="0" smtClean="0"/>
              <a:t>+</a:t>
            </a:r>
            <a:endParaRPr lang="en-US" dirty="0"/>
          </a:p>
        </p:txBody>
      </p:sp>
      <p:sp>
        <p:nvSpPr>
          <p:cNvPr id="8" name="TextBox 7"/>
          <p:cNvSpPr txBox="1"/>
          <p:nvPr/>
        </p:nvSpPr>
        <p:spPr>
          <a:xfrm>
            <a:off x="7407315" y="1302514"/>
            <a:ext cx="244803" cy="341919"/>
          </a:xfrm>
          <a:prstGeom prst="rect">
            <a:avLst/>
          </a:prstGeom>
          <a:noFill/>
        </p:spPr>
        <p:txBody>
          <a:bodyPr wrap="none" lIns="64291" tIns="32146" rIns="64291" bIns="32146" rtlCol="0">
            <a:spAutoFit/>
          </a:bodyPr>
          <a:lstStyle/>
          <a:p>
            <a:r>
              <a:rPr lang="en-US" dirty="0" smtClean="0"/>
              <a:t>=</a:t>
            </a:r>
            <a:endParaRPr lang="en-US" dirty="0"/>
          </a:p>
        </p:txBody>
      </p:sp>
    </p:spTree>
    <p:extLst>
      <p:ext uri="{BB962C8B-B14F-4D97-AF65-F5344CB8AC3E}">
        <p14:creationId xmlns:p14="http://schemas.microsoft.com/office/powerpoint/2010/main" val="2811624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latin typeface="Bradley Hand ITC TT-Bold"/>
                <a:cs typeface="Bradley Hand ITC TT-Bold"/>
              </a:rPr>
              <a:t>Two problems:</a:t>
            </a:r>
            <a:endParaRPr lang="en-US" sz="5400" dirty="0">
              <a:latin typeface="Bradley Hand ITC TT-Bold"/>
              <a:cs typeface="Bradley Hand ITC TT-Bold"/>
            </a:endParaRPr>
          </a:p>
        </p:txBody>
      </p:sp>
      <p:sp>
        <p:nvSpPr>
          <p:cNvPr id="3" name="Content Placeholder 2"/>
          <p:cNvSpPr>
            <a:spLocks noGrp="1"/>
          </p:cNvSpPr>
          <p:nvPr>
            <p:ph idx="1"/>
          </p:nvPr>
        </p:nvSpPr>
        <p:spPr/>
        <p:txBody>
          <a:bodyPr>
            <a:normAutofit fontScale="92500" lnSpcReduction="10000"/>
          </a:bodyPr>
          <a:lstStyle/>
          <a:p>
            <a:pPr marL="223234" indent="0">
              <a:spcBef>
                <a:spcPts val="0"/>
              </a:spcBef>
              <a:buNone/>
            </a:pPr>
            <a:r>
              <a:rPr lang="en-US" dirty="0" smtClean="0">
                <a:solidFill>
                  <a:schemeClr val="bg1">
                    <a:lumMod val="65000"/>
                  </a:schemeClr>
                </a:solidFill>
              </a:rPr>
              <a:t>1. </a:t>
            </a:r>
            <a:r>
              <a:rPr lang="en-US" dirty="0" smtClean="0"/>
              <a:t>I may not have landed up where I wanted to be:</a:t>
            </a:r>
          </a:p>
          <a:p>
            <a:pPr marL="535762" lvl="1" indent="0">
              <a:spcBef>
                <a:spcPts val="0"/>
              </a:spcBef>
              <a:buNone/>
            </a:pPr>
            <a:r>
              <a:rPr lang="en-US" dirty="0" smtClean="0"/>
              <a:t>	DNS cache poisoning</a:t>
            </a:r>
          </a:p>
          <a:p>
            <a:pPr marL="535762" lvl="1" indent="0">
              <a:spcBef>
                <a:spcPts val="0"/>
              </a:spcBef>
              <a:buNone/>
            </a:pPr>
            <a:r>
              <a:rPr lang="en-US" dirty="0" smtClean="0"/>
              <a:t>	DNS resolver compromise</a:t>
            </a:r>
          </a:p>
          <a:p>
            <a:pPr marL="535762" lvl="1" indent="0">
              <a:spcBef>
                <a:spcPts val="0"/>
              </a:spcBef>
              <a:buNone/>
            </a:pPr>
            <a:r>
              <a:rPr lang="en-US" dirty="0" smtClean="0"/>
              <a:t>	Local host compromise</a:t>
            </a:r>
          </a:p>
          <a:p>
            <a:pPr marL="535762" lvl="1" indent="0">
              <a:spcBef>
                <a:spcPts val="0"/>
              </a:spcBef>
              <a:buNone/>
            </a:pPr>
            <a:r>
              <a:rPr lang="en-US" dirty="0" smtClean="0"/>
              <a:t>	Routing compromise</a:t>
            </a:r>
          </a:p>
          <a:p>
            <a:pPr marL="535762" lvl="1" indent="0">
              <a:spcBef>
                <a:spcPts val="0"/>
              </a:spcBef>
              <a:buNone/>
            </a:pPr>
            <a:endParaRPr lang="en-US" dirty="0"/>
          </a:p>
          <a:p>
            <a:pPr marL="223234" indent="0">
              <a:spcBef>
                <a:spcPts val="0"/>
              </a:spcBef>
              <a:buNone/>
            </a:pPr>
            <a:r>
              <a:rPr lang="en-US" dirty="0" smtClean="0">
                <a:solidFill>
                  <a:srgbClr val="A6A6A6"/>
                </a:solidFill>
              </a:rPr>
              <a:t>2. </a:t>
            </a:r>
            <a:r>
              <a:rPr lang="en-US" dirty="0" smtClean="0"/>
              <a:t>The domain name certificate may be fake</a:t>
            </a:r>
          </a:p>
          <a:p>
            <a:pPr marL="223234" indent="0">
              <a:spcBef>
                <a:spcPts val="0"/>
              </a:spcBef>
              <a:buNone/>
            </a:pPr>
            <a:endParaRPr lang="en-US" dirty="0"/>
          </a:p>
          <a:p>
            <a:pPr marL="223234" indent="0">
              <a:spcBef>
                <a:spcPts val="0"/>
              </a:spcBef>
              <a:buNone/>
            </a:pPr>
            <a:r>
              <a:rPr lang="en-US" dirty="0" smtClean="0"/>
              <a:t>The combination of the two implies that I, and the browser I use, may not even notice that we have been mislead. This is bad.</a:t>
            </a:r>
          </a:p>
        </p:txBody>
      </p:sp>
    </p:spTree>
    <p:extLst>
      <p:ext uri="{BB962C8B-B14F-4D97-AF65-F5344CB8AC3E}">
        <p14:creationId xmlns:p14="http://schemas.microsoft.com/office/powerpoint/2010/main" val="951645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4-09-24 at 2.17.57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159" b="66040"/>
          <a:stretch/>
        </p:blipFill>
        <p:spPr>
          <a:xfrm>
            <a:off x="121558" y="890576"/>
            <a:ext cx="4332513" cy="2855926"/>
          </a:xfrm>
        </p:spPr>
      </p:pic>
      <p:pic>
        <p:nvPicPr>
          <p:cNvPr id="5" name="Picture 4" descr="Screen Shot 2014-09-24 at 2.17.57 pm.png"/>
          <p:cNvPicPr>
            <a:picLocks noChangeAspect="1"/>
          </p:cNvPicPr>
          <p:nvPr/>
        </p:nvPicPr>
        <p:blipFill rotWithShape="1">
          <a:blip r:embed="rId2">
            <a:extLst>
              <a:ext uri="{28A0092B-C50C-407E-A947-70E740481C1C}">
                <a14:useLocalDpi xmlns:a14="http://schemas.microsoft.com/office/drawing/2010/main" val="0"/>
              </a:ext>
            </a:extLst>
          </a:blip>
          <a:srcRect t="70238"/>
          <a:stretch/>
        </p:blipFill>
        <p:spPr>
          <a:xfrm>
            <a:off x="154219" y="3637642"/>
            <a:ext cx="4472214" cy="2571468"/>
          </a:xfrm>
          <a:prstGeom prst="rect">
            <a:avLst/>
          </a:prstGeom>
        </p:spPr>
      </p:pic>
      <p:sp>
        <p:nvSpPr>
          <p:cNvPr id="6" name="TextBox 5"/>
          <p:cNvSpPr txBox="1"/>
          <p:nvPr/>
        </p:nvSpPr>
        <p:spPr>
          <a:xfrm>
            <a:off x="4744357" y="376348"/>
            <a:ext cx="4399643" cy="7294305"/>
          </a:xfrm>
          <a:prstGeom prst="rect">
            <a:avLst/>
          </a:prstGeom>
          <a:noFill/>
        </p:spPr>
        <p:txBody>
          <a:bodyPr wrap="square" rtlCol="0">
            <a:spAutoFit/>
          </a:bodyPr>
          <a:lstStyle/>
          <a:p>
            <a:r>
              <a:rPr lang="en-US" dirty="0" smtClean="0"/>
              <a:t>Its possible that the overt US control of the root zone of the DNS lies behind much of these reported Russian concerns – if .</a:t>
            </a:r>
            <a:r>
              <a:rPr lang="en-US" dirty="0" err="1" smtClean="0"/>
              <a:t>ru</a:t>
            </a:r>
            <a:r>
              <a:rPr lang="en-US" dirty="0" smtClean="0"/>
              <a:t> was arbitrarily removed from the DNS root zone then many communications within Russia, and external communications to and from Russia would be disrupted.</a:t>
            </a:r>
          </a:p>
          <a:p>
            <a:endParaRPr lang="en-US" dirty="0"/>
          </a:p>
          <a:p>
            <a:r>
              <a:rPr lang="en-US" dirty="0" smtClean="0"/>
              <a:t>Could the Russians “isolate” Russia from the Internet? Probably. Syria, Egypt, and others have done so in the recent past. If you cut the wires then most communications just stop.</a:t>
            </a:r>
          </a:p>
          <a:p>
            <a:endParaRPr lang="en-US" dirty="0"/>
          </a:p>
          <a:p>
            <a:r>
              <a:rPr lang="en-US" dirty="0" smtClean="0"/>
              <a:t>Could the Russians force continuity of connectivity in the face of external efforts to isolate Russia? What if .</a:t>
            </a:r>
            <a:r>
              <a:rPr lang="en-US" dirty="0" err="1" smtClean="0"/>
              <a:t>ru</a:t>
            </a:r>
            <a:r>
              <a:rPr lang="en-US" dirty="0" smtClean="0"/>
              <a:t> was expunged from the DNS? </a:t>
            </a:r>
            <a:r>
              <a:rPr lang="en-US" dirty="0"/>
              <a:t>C</a:t>
            </a:r>
            <a:r>
              <a:rPr lang="en-US" dirty="0" smtClean="0"/>
              <a:t>ould this be circumvented? The answer to that hypothetical question is far harder. “Probably not” is about the best answer today.</a:t>
            </a:r>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21955618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is broken economics!</a:t>
            </a:r>
            <a:endParaRPr lang="en-US" dirty="0"/>
          </a:p>
        </p:txBody>
      </p:sp>
      <p:sp>
        <p:nvSpPr>
          <p:cNvPr id="3" name="Content Placeholder 2"/>
          <p:cNvSpPr>
            <a:spLocks noGrp="1"/>
          </p:cNvSpPr>
          <p:nvPr>
            <p:ph idx="1"/>
          </p:nvPr>
        </p:nvSpPr>
        <p:spPr/>
        <p:txBody>
          <a:bodyPr/>
          <a:lstStyle/>
          <a:p>
            <a:pPr marL="223234" indent="0">
              <a:spcBef>
                <a:spcPts val="0"/>
              </a:spcBef>
              <a:buNone/>
            </a:pPr>
            <a:r>
              <a:rPr lang="en-US" sz="2000" dirty="0"/>
              <a:t>Domain Name certification should use trust and integrity of operation as a differentiator</a:t>
            </a:r>
          </a:p>
          <a:p>
            <a:pPr marL="535762" lvl="1" indent="0">
              <a:spcBef>
                <a:spcPts val="0"/>
              </a:spcBef>
              <a:buNone/>
            </a:pPr>
            <a:r>
              <a:rPr lang="en-US" sz="2000" dirty="0"/>
              <a:t>If you pay more money you would expect to use a service that operates with greater levels of care and data protection of your data and users of your service would be “more secure” – right?</a:t>
            </a:r>
          </a:p>
          <a:p>
            <a:pPr marL="535762" lvl="1" indent="0">
              <a:spcBef>
                <a:spcPts val="0"/>
              </a:spcBef>
              <a:buNone/>
            </a:pPr>
            <a:endParaRPr lang="en-US" sz="2000" dirty="0"/>
          </a:p>
          <a:p>
            <a:pPr marL="223234" indent="0">
              <a:spcBef>
                <a:spcPts val="0"/>
              </a:spcBef>
              <a:buNone/>
            </a:pPr>
            <a:r>
              <a:rPr lang="en-US" sz="2000" dirty="0"/>
              <a:t>But a compromised CA can issue a domain name certificate for ANY domain name</a:t>
            </a:r>
          </a:p>
          <a:p>
            <a:pPr marL="535762" lvl="1" indent="0">
              <a:spcBef>
                <a:spcPts val="0"/>
              </a:spcBef>
              <a:buNone/>
            </a:pPr>
            <a:r>
              <a:rPr lang="en-US" sz="2000" dirty="0"/>
              <a:t>If you trust this compromised CA then you are going to trust its products</a:t>
            </a:r>
          </a:p>
          <a:p>
            <a:pPr marL="535762" lvl="1" indent="0">
              <a:spcBef>
                <a:spcPts val="0"/>
              </a:spcBef>
              <a:buNone/>
            </a:pPr>
            <a:endParaRPr lang="en-US" sz="2000" dirty="0"/>
          </a:p>
          <a:p>
            <a:pPr marL="223234" indent="0">
              <a:spcBef>
                <a:spcPts val="0"/>
              </a:spcBef>
              <a:buNone/>
            </a:pPr>
            <a:r>
              <a:rPr lang="en-US" sz="2000" dirty="0">
                <a:solidFill>
                  <a:srgbClr val="FF0000"/>
                </a:solidFill>
              </a:rPr>
              <a:t>The entire Domain Name CA operation is only as good as the worst CA!</a:t>
            </a:r>
          </a:p>
          <a:p>
            <a:pPr marL="535762" lvl="1" indent="0">
              <a:spcBef>
                <a:spcPts val="0"/>
              </a:spcBef>
              <a:buNone/>
            </a:pPr>
            <a:r>
              <a:rPr lang="en-US" sz="2000" dirty="0"/>
              <a:t>It does not matter what CA service you use, because any compromised CA can compromise users of your service</a:t>
            </a:r>
          </a:p>
          <a:p>
            <a:pPr marL="223234" indent="0">
              <a:spcBef>
                <a:spcPts val="0"/>
              </a:spcBef>
              <a:buNone/>
            </a:pPr>
            <a:endParaRPr lang="en-US" sz="2000" dirty="0"/>
          </a:p>
        </p:txBody>
      </p:sp>
    </p:spTree>
    <p:extLst>
      <p:ext uri="{BB962C8B-B14F-4D97-AF65-F5344CB8AC3E}">
        <p14:creationId xmlns:p14="http://schemas.microsoft.com/office/powerpoint/2010/main" val="813226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So what can we do about it? </a:t>
            </a:r>
            <a:endParaRPr lang="en-US" dirty="0"/>
          </a:p>
        </p:txBody>
      </p:sp>
    </p:spTree>
    <p:extLst>
      <p:ext uri="{BB962C8B-B14F-4D97-AF65-F5344CB8AC3E}">
        <p14:creationId xmlns:p14="http://schemas.microsoft.com/office/powerpoint/2010/main" val="39780892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238" y="274638"/>
            <a:ext cx="8229600" cy="1143000"/>
          </a:xfrm>
        </p:spPr>
        <p:txBody>
          <a:bodyPr/>
          <a:lstStyle/>
          <a:p>
            <a:r>
              <a:rPr lang="en-US" dirty="0" smtClean="0"/>
              <a:t>User A                          User B</a:t>
            </a:r>
            <a:endParaRPr lang="en-US" dirty="0"/>
          </a:p>
        </p:txBody>
      </p:sp>
      <p:sp>
        <p:nvSpPr>
          <p:cNvPr id="3" name="Content Placeholder 2"/>
          <p:cNvSpPr>
            <a:spLocks noGrp="1"/>
          </p:cNvSpPr>
          <p:nvPr>
            <p:ph sz="half" idx="1"/>
          </p:nvPr>
        </p:nvSpPr>
        <p:spPr/>
        <p:txBody>
          <a:bodyPr>
            <a:normAutofit/>
          </a:bodyPr>
          <a:lstStyle/>
          <a:p>
            <a:pPr marL="0" indent="0">
              <a:buNone/>
            </a:pPr>
            <a:r>
              <a:rPr lang="en-US" sz="1400" dirty="0" smtClean="0">
                <a:latin typeface="Courier"/>
                <a:cs typeface="Courier"/>
              </a:rPr>
              <a:t>$ dig +</a:t>
            </a:r>
            <a:r>
              <a:rPr lang="en-US" sz="1400" dirty="0" err="1" smtClean="0">
                <a:latin typeface="Courier"/>
                <a:cs typeface="Courier"/>
              </a:rPr>
              <a:t>dnssec</a:t>
            </a:r>
            <a:r>
              <a:rPr lang="en-US" sz="1400" dirty="0" smtClean="0">
                <a:latin typeface="Courier"/>
                <a:cs typeface="Courier"/>
              </a:rPr>
              <a:t> </a:t>
            </a:r>
            <a:r>
              <a:rPr lang="en-US" sz="1400" dirty="0" err="1" smtClean="0">
                <a:latin typeface="Courier"/>
                <a:cs typeface="Courier"/>
              </a:rPr>
              <a:t>www.mybank.example.com</a:t>
            </a:r>
            <a:endParaRPr lang="en-US" sz="1400" dirty="0" smtClean="0">
              <a:latin typeface="Courier"/>
              <a:cs typeface="Courier"/>
            </a:endParaRPr>
          </a:p>
          <a:p>
            <a:pPr marL="0" indent="0">
              <a:buNone/>
            </a:pPr>
            <a:r>
              <a:rPr lang="en-US" sz="1400" dirty="0" smtClean="0">
                <a:latin typeface="Courier"/>
                <a:cs typeface="Courier"/>
              </a:rPr>
              <a:t>203.10.60.10</a:t>
            </a:r>
          </a:p>
          <a:p>
            <a:pPr marL="0" indent="0">
              <a:buNone/>
            </a:pPr>
            <a:endParaRPr lang="en-US" sz="1400" dirty="0">
              <a:latin typeface="Courier"/>
              <a:cs typeface="Courier"/>
            </a:endParaRPr>
          </a:p>
        </p:txBody>
      </p:sp>
      <p:sp>
        <p:nvSpPr>
          <p:cNvPr id="4" name="Content Placeholder 3"/>
          <p:cNvSpPr>
            <a:spLocks noGrp="1"/>
          </p:cNvSpPr>
          <p:nvPr>
            <p:ph sz="half" idx="2"/>
          </p:nvPr>
        </p:nvSpPr>
        <p:spPr/>
        <p:txBody>
          <a:bodyPr>
            <a:normAutofit/>
          </a:bodyPr>
          <a:lstStyle/>
          <a:p>
            <a:pPr marL="0" indent="0">
              <a:buNone/>
            </a:pPr>
            <a:r>
              <a:rPr lang="en-US" sz="1400" dirty="0" smtClean="0">
                <a:latin typeface="Courier"/>
                <a:cs typeface="Courier"/>
              </a:rPr>
              <a:t>$ dig +</a:t>
            </a:r>
            <a:r>
              <a:rPr lang="en-US" sz="1400" dirty="0" err="1" smtClean="0">
                <a:latin typeface="Courier"/>
                <a:cs typeface="Courier"/>
              </a:rPr>
              <a:t>dnssec</a:t>
            </a:r>
            <a:r>
              <a:rPr lang="en-US" sz="1400" dirty="0" smtClean="0">
                <a:latin typeface="Courier"/>
                <a:cs typeface="Courier"/>
              </a:rPr>
              <a:t> </a:t>
            </a:r>
            <a:r>
              <a:rPr lang="en-US" sz="1400" dirty="0" err="1" smtClean="0">
                <a:latin typeface="Courier"/>
                <a:cs typeface="Courier"/>
              </a:rPr>
              <a:t>www.mybank.example.com</a:t>
            </a:r>
            <a:endParaRPr lang="en-US" sz="1400" dirty="0" smtClean="0">
              <a:latin typeface="Courier"/>
              <a:cs typeface="Courier"/>
            </a:endParaRPr>
          </a:p>
          <a:p>
            <a:pPr marL="0" indent="0">
              <a:buNone/>
            </a:pPr>
            <a:r>
              <a:rPr lang="en-US" sz="1400" dirty="0" smtClean="0">
                <a:latin typeface="Courier"/>
                <a:cs typeface="Courier"/>
              </a:rPr>
              <a:t>SERVFAIL</a:t>
            </a:r>
          </a:p>
          <a:p>
            <a:pPr marL="0" indent="0">
              <a:buNone/>
            </a:pPr>
            <a:endParaRPr lang="en-US" sz="1400" dirty="0">
              <a:latin typeface="Courier"/>
              <a:cs typeface="Courier"/>
            </a:endParaRPr>
          </a:p>
        </p:txBody>
      </p:sp>
      <p:sp>
        <p:nvSpPr>
          <p:cNvPr id="5" name="Freeform 4"/>
          <p:cNvSpPr/>
          <p:nvPr/>
        </p:nvSpPr>
        <p:spPr>
          <a:xfrm>
            <a:off x="203578" y="1844079"/>
            <a:ext cx="2060993" cy="441245"/>
          </a:xfrm>
          <a:custGeom>
            <a:avLst/>
            <a:gdLst>
              <a:gd name="connsiteX0" fmla="*/ 1335856 w 2060993"/>
              <a:gd name="connsiteY0" fmla="*/ 402757 h 441245"/>
              <a:gd name="connsiteX1" fmla="*/ 2038223 w 2060993"/>
              <a:gd name="connsiteY1" fmla="*/ 296916 h 441245"/>
              <a:gd name="connsiteX2" fmla="*/ 1730337 w 2060993"/>
              <a:gd name="connsiteY2" fmla="*/ 17882 h 441245"/>
              <a:gd name="connsiteX3" fmla="*/ 210145 w 2060993"/>
              <a:gd name="connsiteY3" fmla="*/ 56369 h 441245"/>
              <a:gd name="connsiteX4" fmla="*/ 113930 w 2060993"/>
              <a:gd name="connsiteY4" fmla="*/ 287295 h 441245"/>
              <a:gd name="connsiteX5" fmla="*/ 1162670 w 2060993"/>
              <a:gd name="connsiteY5" fmla="*/ 441245 h 44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0993" h="441245">
                <a:moveTo>
                  <a:pt x="1335856" y="402757"/>
                </a:moveTo>
                <a:cubicBezTo>
                  <a:pt x="1654166" y="381909"/>
                  <a:pt x="1972476" y="361062"/>
                  <a:pt x="2038223" y="296916"/>
                </a:cubicBezTo>
                <a:cubicBezTo>
                  <a:pt x="2103970" y="232770"/>
                  <a:pt x="2035017" y="57973"/>
                  <a:pt x="1730337" y="17882"/>
                </a:cubicBezTo>
                <a:cubicBezTo>
                  <a:pt x="1425657" y="-22209"/>
                  <a:pt x="479546" y="11467"/>
                  <a:pt x="210145" y="56369"/>
                </a:cubicBezTo>
                <a:cubicBezTo>
                  <a:pt x="-59256" y="101271"/>
                  <a:pt x="-44824" y="223149"/>
                  <a:pt x="113930" y="287295"/>
                </a:cubicBezTo>
                <a:cubicBezTo>
                  <a:pt x="272684" y="351441"/>
                  <a:pt x="1162670" y="441245"/>
                  <a:pt x="1162670" y="441245"/>
                </a:cubicBezTo>
              </a:path>
            </a:pathLst>
          </a:cu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4293759" y="1830201"/>
            <a:ext cx="1683164" cy="441245"/>
          </a:xfrm>
          <a:custGeom>
            <a:avLst/>
            <a:gdLst>
              <a:gd name="connsiteX0" fmla="*/ 1335856 w 2060993"/>
              <a:gd name="connsiteY0" fmla="*/ 402757 h 441245"/>
              <a:gd name="connsiteX1" fmla="*/ 2038223 w 2060993"/>
              <a:gd name="connsiteY1" fmla="*/ 296916 h 441245"/>
              <a:gd name="connsiteX2" fmla="*/ 1730337 w 2060993"/>
              <a:gd name="connsiteY2" fmla="*/ 17882 h 441245"/>
              <a:gd name="connsiteX3" fmla="*/ 210145 w 2060993"/>
              <a:gd name="connsiteY3" fmla="*/ 56369 h 441245"/>
              <a:gd name="connsiteX4" fmla="*/ 113930 w 2060993"/>
              <a:gd name="connsiteY4" fmla="*/ 287295 h 441245"/>
              <a:gd name="connsiteX5" fmla="*/ 1162670 w 2060993"/>
              <a:gd name="connsiteY5" fmla="*/ 441245 h 44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0993" h="441245">
                <a:moveTo>
                  <a:pt x="1335856" y="402757"/>
                </a:moveTo>
                <a:cubicBezTo>
                  <a:pt x="1654166" y="381909"/>
                  <a:pt x="1972476" y="361062"/>
                  <a:pt x="2038223" y="296916"/>
                </a:cubicBezTo>
                <a:cubicBezTo>
                  <a:pt x="2103970" y="232770"/>
                  <a:pt x="2035017" y="57973"/>
                  <a:pt x="1730337" y="17882"/>
                </a:cubicBezTo>
                <a:cubicBezTo>
                  <a:pt x="1425657" y="-22209"/>
                  <a:pt x="479546" y="11467"/>
                  <a:pt x="210145" y="56369"/>
                </a:cubicBezTo>
                <a:cubicBezTo>
                  <a:pt x="-59256" y="101271"/>
                  <a:pt x="-44824" y="223149"/>
                  <a:pt x="113930" y="287295"/>
                </a:cubicBezTo>
                <a:cubicBezTo>
                  <a:pt x="272684" y="351441"/>
                  <a:pt x="1162670" y="441245"/>
                  <a:pt x="1162670" y="44124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1053468" y="2874625"/>
            <a:ext cx="7403809" cy="1754327"/>
          </a:xfrm>
          <a:prstGeom prst="rect">
            <a:avLst/>
          </a:prstGeom>
          <a:noFill/>
        </p:spPr>
        <p:txBody>
          <a:bodyPr wrap="square" rtlCol="0">
            <a:spAutoFit/>
          </a:bodyPr>
          <a:lstStyle/>
          <a:p>
            <a:r>
              <a:rPr lang="en-US" dirty="0" smtClean="0"/>
              <a:t>One possible response to inconsistency in DNS responses is to place digital</a:t>
            </a:r>
          </a:p>
          <a:p>
            <a:r>
              <a:rPr lang="en-US" dirty="0" smtClean="0"/>
              <a:t>signatures into the DNS – </a:t>
            </a:r>
            <a:r>
              <a:rPr lang="en-US" dirty="0"/>
              <a:t> </a:t>
            </a:r>
            <a:r>
              <a:rPr lang="en-US" dirty="0" smtClean="0"/>
              <a:t>by using DNSSEC</a:t>
            </a:r>
          </a:p>
          <a:p>
            <a:endParaRPr lang="en-US" dirty="0"/>
          </a:p>
          <a:p>
            <a:r>
              <a:rPr lang="en-US" dirty="0" smtClean="0"/>
              <a:t>Synthetic DNS responses can be rejected because of the lack of a valid digital signature path</a:t>
            </a:r>
          </a:p>
          <a:p>
            <a:endParaRPr lang="en-US" dirty="0" smtClean="0"/>
          </a:p>
        </p:txBody>
      </p:sp>
      <p:sp>
        <p:nvSpPr>
          <p:cNvPr id="9" name="Freeform 8"/>
          <p:cNvSpPr/>
          <p:nvPr/>
        </p:nvSpPr>
        <p:spPr>
          <a:xfrm>
            <a:off x="2175854" y="1959077"/>
            <a:ext cx="718720" cy="617126"/>
          </a:xfrm>
          <a:custGeom>
            <a:avLst/>
            <a:gdLst>
              <a:gd name="connsiteX0" fmla="*/ 0 w 718720"/>
              <a:gd name="connsiteY0" fmla="*/ 393784 h 617126"/>
              <a:gd name="connsiteX1" fmla="*/ 177218 w 718720"/>
              <a:gd name="connsiteY1" fmla="*/ 502075 h 617126"/>
              <a:gd name="connsiteX2" fmla="*/ 216600 w 718720"/>
              <a:gd name="connsiteY2" fmla="*/ 610366 h 617126"/>
              <a:gd name="connsiteX3" fmla="*/ 393819 w 718720"/>
              <a:gd name="connsiteY3" fmla="*/ 295338 h 617126"/>
              <a:gd name="connsiteX4" fmla="*/ 718720 w 718720"/>
              <a:gd name="connsiteY4" fmla="*/ 0 h 617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720" h="617126">
                <a:moveTo>
                  <a:pt x="0" y="393784"/>
                </a:moveTo>
                <a:cubicBezTo>
                  <a:pt x="70559" y="429881"/>
                  <a:pt x="141118" y="465978"/>
                  <a:pt x="177218" y="502075"/>
                </a:cubicBezTo>
                <a:cubicBezTo>
                  <a:pt x="213318" y="538172"/>
                  <a:pt x="180500" y="644822"/>
                  <a:pt x="216600" y="610366"/>
                </a:cubicBezTo>
                <a:cubicBezTo>
                  <a:pt x="252700" y="575910"/>
                  <a:pt x="310132" y="397066"/>
                  <a:pt x="393819" y="295338"/>
                </a:cubicBezTo>
                <a:cubicBezTo>
                  <a:pt x="477506" y="193610"/>
                  <a:pt x="598113" y="96805"/>
                  <a:pt x="718720"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6153432" y="2087057"/>
            <a:ext cx="324901" cy="334717"/>
          </a:xfrm>
          <a:custGeom>
            <a:avLst/>
            <a:gdLst>
              <a:gd name="connsiteX0" fmla="*/ 0 w 324901"/>
              <a:gd name="connsiteY0" fmla="*/ 0 h 334717"/>
              <a:gd name="connsiteX1" fmla="*/ 246137 w 324901"/>
              <a:gd name="connsiteY1" fmla="*/ 246115 h 334717"/>
              <a:gd name="connsiteX2" fmla="*/ 324901 w 324901"/>
              <a:gd name="connsiteY2" fmla="*/ 334717 h 334717"/>
            </a:gdLst>
            <a:ahLst/>
            <a:cxnLst>
              <a:cxn ang="0">
                <a:pos x="connsiteX0" y="connsiteY0"/>
              </a:cxn>
              <a:cxn ang="0">
                <a:pos x="connsiteX1" y="connsiteY1"/>
              </a:cxn>
              <a:cxn ang="0">
                <a:pos x="connsiteX2" y="connsiteY2"/>
              </a:cxn>
            </a:cxnLst>
            <a:rect l="l" t="t" r="r" b="b"/>
            <a:pathLst>
              <a:path w="324901" h="334717">
                <a:moveTo>
                  <a:pt x="0" y="0"/>
                </a:moveTo>
                <a:lnTo>
                  <a:pt x="246137" y="246115"/>
                </a:lnTo>
                <a:cubicBezTo>
                  <a:pt x="300287" y="301901"/>
                  <a:pt x="324901" y="334717"/>
                  <a:pt x="324901" y="33471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6202659" y="2067368"/>
            <a:ext cx="344593" cy="295338"/>
          </a:xfrm>
          <a:custGeom>
            <a:avLst/>
            <a:gdLst>
              <a:gd name="connsiteX0" fmla="*/ 344593 w 344593"/>
              <a:gd name="connsiteY0" fmla="*/ 0 h 295338"/>
              <a:gd name="connsiteX1" fmla="*/ 137837 w 344593"/>
              <a:gd name="connsiteY1" fmla="*/ 127980 h 295338"/>
              <a:gd name="connsiteX2" fmla="*/ 0 w 344593"/>
              <a:gd name="connsiteY2" fmla="*/ 295338 h 295338"/>
            </a:gdLst>
            <a:ahLst/>
            <a:cxnLst>
              <a:cxn ang="0">
                <a:pos x="connsiteX0" y="connsiteY0"/>
              </a:cxn>
              <a:cxn ang="0">
                <a:pos x="connsiteX1" y="connsiteY1"/>
              </a:cxn>
              <a:cxn ang="0">
                <a:pos x="connsiteX2" y="connsiteY2"/>
              </a:cxn>
            </a:cxnLst>
            <a:rect l="l" t="t" r="r" b="b"/>
            <a:pathLst>
              <a:path w="344593" h="295338">
                <a:moveTo>
                  <a:pt x="344593" y="0"/>
                </a:moveTo>
                <a:cubicBezTo>
                  <a:pt x="269931" y="39378"/>
                  <a:pt x="195269" y="78757"/>
                  <a:pt x="137837" y="127980"/>
                </a:cubicBezTo>
                <a:cubicBezTo>
                  <a:pt x="80405" y="177203"/>
                  <a:pt x="0" y="295338"/>
                  <a:pt x="0" y="29533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834784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DNSSEC helps here?</a:t>
            </a:r>
            <a:endParaRPr lang="en-US" dirty="0"/>
          </a:p>
        </p:txBody>
      </p:sp>
      <p:sp>
        <p:nvSpPr>
          <p:cNvPr id="3" name="Content Placeholder 2"/>
          <p:cNvSpPr>
            <a:spLocks noGrp="1"/>
          </p:cNvSpPr>
          <p:nvPr>
            <p:ph idx="1"/>
          </p:nvPr>
        </p:nvSpPr>
        <p:spPr/>
        <p:txBody>
          <a:bodyPr>
            <a:normAutofit fontScale="92500"/>
          </a:bodyPr>
          <a:lstStyle/>
          <a:p>
            <a:r>
              <a:rPr lang="en-US" dirty="0" smtClean="0"/>
              <a:t>Yes</a:t>
            </a:r>
          </a:p>
          <a:p>
            <a:pPr lvl="1"/>
            <a:r>
              <a:rPr lang="en-US" dirty="0" smtClean="0"/>
              <a:t>If we are looking for ways we can identify if the name space is being tampered with by third parties, then DNSSEC can help in identifying when the DNS response is synthetic</a:t>
            </a:r>
          </a:p>
          <a:p>
            <a:r>
              <a:rPr lang="en-US" dirty="0" smtClean="0"/>
              <a:t>But</a:t>
            </a:r>
          </a:p>
          <a:p>
            <a:pPr lvl="1"/>
            <a:r>
              <a:rPr lang="en-US" dirty="0" smtClean="0"/>
              <a:t>It does not help with the other purpose of a domain Name Certificate, namely to convey a public key to be used as part of a TLS (secure transport) session</a:t>
            </a:r>
          </a:p>
          <a:p>
            <a:pPr lvl="1"/>
            <a:r>
              <a:rPr lang="en-US" dirty="0" smtClean="0"/>
              <a:t>For that we also need “DANE”</a:t>
            </a:r>
            <a:endParaRPr lang="en-US" dirty="0"/>
          </a:p>
        </p:txBody>
      </p:sp>
    </p:spTree>
    <p:extLst>
      <p:ext uri="{BB962C8B-B14F-4D97-AF65-F5344CB8AC3E}">
        <p14:creationId xmlns:p14="http://schemas.microsoft.com/office/powerpoint/2010/main" val="8514575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p:cNvSpPr>
          <p:nvPr/>
        </p:nvSpPr>
        <p:spPr bwMode="auto">
          <a:xfrm>
            <a:off x="65875" y="239271"/>
            <a:ext cx="2649885" cy="10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spAutoFit/>
          </a:bodyPr>
          <a:lstStyle/>
          <a:p>
            <a:r>
              <a:rPr lang="en-US" sz="6800" dirty="0">
                <a:latin typeface="Lucida Grande" charset="0"/>
                <a:ea typeface="ＭＳ Ｐゴシック" charset="0"/>
                <a:cs typeface="ＭＳ Ｐゴシック" charset="0"/>
                <a:sym typeface="Lucida Grande" charset="0"/>
              </a:rPr>
              <a:t>DANE</a:t>
            </a:r>
          </a:p>
        </p:txBody>
      </p:sp>
      <p:sp>
        <p:nvSpPr>
          <p:cNvPr id="70658" name="Rectangle 2"/>
          <p:cNvSpPr>
            <a:spLocks/>
          </p:cNvSpPr>
          <p:nvPr/>
        </p:nvSpPr>
        <p:spPr bwMode="auto">
          <a:xfrm>
            <a:off x="834632" y="1251883"/>
            <a:ext cx="8309737"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dirty="0" smtClean="0">
                <a:solidFill>
                  <a:schemeClr val="tx1"/>
                </a:solidFill>
                <a:ea typeface="ＭＳ Ｐゴシック" charset="0"/>
                <a:cs typeface="ＭＳ Ｐゴシック" charset="0"/>
              </a:rPr>
              <a:t>DNS-Based Authentication of Named Entities</a:t>
            </a:r>
            <a:endParaRPr lang="en-US" dirty="0">
              <a:solidFill>
                <a:schemeClr val="tx1"/>
              </a:solidFill>
              <a:ea typeface="ＭＳ Ｐゴシック" charset="0"/>
              <a:cs typeface="ＭＳ Ｐゴシック" charset="0"/>
            </a:endParaRPr>
          </a:p>
        </p:txBody>
      </p:sp>
      <p:sp>
        <p:nvSpPr>
          <p:cNvPr id="67587" name="Rectangle 3"/>
          <p:cNvSpPr>
            <a:spLocks/>
          </p:cNvSpPr>
          <p:nvPr/>
        </p:nvSpPr>
        <p:spPr bwMode="auto">
          <a:xfrm rot="677830">
            <a:off x="4221259" y="2217289"/>
            <a:ext cx="4384477" cy="2166104"/>
          </a:xfrm>
          <a:prstGeom prst="rect">
            <a:avLst/>
          </a:prstGeom>
          <a:solidFill>
            <a:srgbClr val="FFFF00"/>
          </a:solidFill>
          <a:ln>
            <a:noFill/>
          </a:ln>
          <a:effectLst>
            <a:outerShdw blurRad="76200" dist="50800" dir="4380026" algn="ctr" rotWithShape="0">
              <a:schemeClr val="bg2">
                <a:alpha val="50000"/>
              </a:schemeClr>
            </a:outerShdw>
          </a:effectLst>
          <a:extLst/>
        </p:spPr>
        <p:txBody>
          <a:bodyPr lIns="0" tIns="0" rIns="0" bIns="0" anchor="ctr"/>
          <a:lstStyle/>
          <a:p>
            <a:pPr algn="ctr">
              <a:defRPr/>
            </a:pPr>
            <a:r>
              <a:rPr lang="en-US" sz="3000" dirty="0">
                <a:effectLst>
                  <a:outerShdw blurRad="38100" dist="38100" dir="2700000" algn="tl">
                    <a:srgbClr val="FFFFFF"/>
                  </a:outerShdw>
                </a:effectLst>
                <a:latin typeface="Bradley Hand ITC TT-Bold" charset="0"/>
                <a:ea typeface="ＭＳ Ｐゴシック" charset="0"/>
                <a:cs typeface="Bradley Hand ITC TT-Bold" charset="0"/>
                <a:sym typeface="Bradley Hand ITC TT-Bold" charset="0"/>
              </a:rPr>
              <a:t>How to represent and authenticate  “named entities” in the DNS, using DNSSEC</a:t>
            </a:r>
          </a:p>
        </p:txBody>
      </p:sp>
      <p:sp>
        <p:nvSpPr>
          <p:cNvPr id="6" name="Rectangle 3"/>
          <p:cNvSpPr>
            <a:spLocks/>
          </p:cNvSpPr>
          <p:nvPr/>
        </p:nvSpPr>
        <p:spPr bwMode="auto">
          <a:xfrm rot="20835266">
            <a:off x="3642125" y="4209421"/>
            <a:ext cx="2136371" cy="988642"/>
          </a:xfrm>
          <a:prstGeom prst="rect">
            <a:avLst/>
          </a:prstGeom>
          <a:solidFill>
            <a:srgbClr val="FFFF00"/>
          </a:solidFill>
          <a:ln>
            <a:noFill/>
          </a:ln>
          <a:effectLst>
            <a:outerShdw blurRad="76200" dist="50800" dir="4380026" algn="ctr" rotWithShape="0">
              <a:schemeClr val="bg2">
                <a:alpha val="50000"/>
              </a:schemeClr>
            </a:outerShdw>
          </a:effectLst>
          <a:extLst/>
        </p:spPr>
        <p:txBody>
          <a:bodyPr lIns="0" tIns="0" rIns="0" bIns="0" anchor="ctr"/>
          <a:lstStyle/>
          <a:p>
            <a:pPr algn="ctr">
              <a:defRPr/>
            </a:pPr>
            <a:r>
              <a:rPr lang="en-US" sz="3000" dirty="0">
                <a:effectLst>
                  <a:outerShdw blurRad="38100" dist="38100" dir="2700000" algn="tl">
                    <a:srgbClr val="FFFFFF"/>
                  </a:outerShdw>
                </a:effectLst>
                <a:latin typeface="Bradley Hand ITC TT-Bold" charset="0"/>
                <a:ea typeface="ＭＳ Ｐゴシック" charset="0"/>
                <a:cs typeface="Bradley Hand ITC TT-Bold" charset="0"/>
                <a:sym typeface="Bradley Hand ITC TT-Bold" charset="0"/>
              </a:rPr>
              <a:t>Web Sites</a:t>
            </a:r>
          </a:p>
        </p:txBody>
      </p:sp>
      <p:sp>
        <p:nvSpPr>
          <p:cNvPr id="7" name="Rectangle 3"/>
          <p:cNvSpPr>
            <a:spLocks/>
          </p:cNvSpPr>
          <p:nvPr/>
        </p:nvSpPr>
        <p:spPr bwMode="auto">
          <a:xfrm rot="21275630">
            <a:off x="5170757" y="4843837"/>
            <a:ext cx="2136371" cy="988642"/>
          </a:xfrm>
          <a:prstGeom prst="rect">
            <a:avLst/>
          </a:prstGeom>
          <a:solidFill>
            <a:srgbClr val="FFFF00"/>
          </a:solidFill>
          <a:ln>
            <a:noFill/>
          </a:ln>
          <a:effectLst>
            <a:outerShdw blurRad="76200" dist="50800" dir="4380026" algn="ctr" rotWithShape="0">
              <a:schemeClr val="bg2">
                <a:alpha val="50000"/>
              </a:schemeClr>
            </a:outerShdw>
          </a:effectLst>
          <a:extLst/>
        </p:spPr>
        <p:txBody>
          <a:bodyPr lIns="0" tIns="0" rIns="0" bIns="0" anchor="ctr"/>
          <a:lstStyle/>
          <a:p>
            <a:pPr algn="ctr">
              <a:defRPr/>
            </a:pPr>
            <a:r>
              <a:rPr lang="en-US" sz="3000" dirty="0">
                <a:effectLst>
                  <a:outerShdw blurRad="38100" dist="38100" dir="2700000" algn="tl">
                    <a:srgbClr val="FFFFFF"/>
                  </a:outerShdw>
                </a:effectLst>
                <a:latin typeface="Bradley Hand ITC TT-Bold" charset="0"/>
                <a:ea typeface="ＭＳ Ｐゴシック" charset="0"/>
                <a:cs typeface="Bradley Hand ITC TT-Bold" charset="0"/>
                <a:sym typeface="Bradley Hand ITC TT-Bold" charset="0"/>
              </a:rPr>
              <a:t>Email addresses</a:t>
            </a:r>
          </a:p>
        </p:txBody>
      </p:sp>
      <p:sp>
        <p:nvSpPr>
          <p:cNvPr id="8" name="Rectangle 3"/>
          <p:cNvSpPr>
            <a:spLocks/>
          </p:cNvSpPr>
          <p:nvPr/>
        </p:nvSpPr>
        <p:spPr bwMode="auto">
          <a:xfrm rot="479450">
            <a:off x="6604940" y="5091613"/>
            <a:ext cx="2136371" cy="988642"/>
          </a:xfrm>
          <a:prstGeom prst="rect">
            <a:avLst/>
          </a:prstGeom>
          <a:solidFill>
            <a:srgbClr val="FFFF00"/>
          </a:solidFill>
          <a:ln>
            <a:noFill/>
          </a:ln>
          <a:effectLst>
            <a:outerShdw blurRad="76200" dist="50800" dir="4380026" algn="ctr" rotWithShape="0">
              <a:schemeClr val="bg2">
                <a:alpha val="50000"/>
              </a:schemeClr>
            </a:outerShdw>
          </a:effectLst>
          <a:extLst/>
        </p:spPr>
        <p:txBody>
          <a:bodyPr lIns="0" tIns="0" rIns="0" bIns="0" anchor="ctr"/>
          <a:lstStyle/>
          <a:p>
            <a:pPr algn="ctr">
              <a:defRPr/>
            </a:pPr>
            <a:r>
              <a:rPr lang="en-US" sz="3000" dirty="0">
                <a:effectLst>
                  <a:outerShdw blurRad="38100" dist="38100" dir="2700000" algn="tl">
                    <a:srgbClr val="FFFFFF"/>
                  </a:outerShdw>
                </a:effectLst>
                <a:latin typeface="Bradley Hand ITC TT-Bold" charset="0"/>
                <a:ea typeface="ＭＳ Ｐゴシック" charset="0"/>
                <a:cs typeface="Bradley Hand ITC TT-Bold" charset="0"/>
                <a:sym typeface="Bradley Hand ITC TT-Bold" charset="0"/>
              </a:rPr>
              <a:t>Jabber IDs</a:t>
            </a:r>
          </a:p>
        </p:txBody>
      </p:sp>
    </p:spTree>
    <p:extLst>
      <p:ext uri="{BB962C8B-B14F-4D97-AF65-F5344CB8AC3E}">
        <p14:creationId xmlns:p14="http://schemas.microsoft.com/office/powerpoint/2010/main" val="2909106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p:cNvSpPr>
          <p:nvPr/>
        </p:nvSpPr>
        <p:spPr bwMode="auto">
          <a:xfrm>
            <a:off x="562429" y="1496650"/>
            <a:ext cx="8236857" cy="3241477"/>
          </a:xfrm>
          <a:prstGeom prst="rect">
            <a:avLst/>
          </a:prstGeom>
          <a:solidFill>
            <a:schemeClr val="bg1"/>
          </a:solidFill>
          <a:ln>
            <a:noFill/>
          </a:ln>
          <a:effectLst>
            <a:outerShdw blurRad="76200" dist="50800" dir="4380026" algn="ctr" rotWithShape="0">
              <a:schemeClr val="bg2">
                <a:alpha val="50000"/>
              </a:schemeClr>
            </a:outerShdw>
          </a:effectLst>
          <a:extLst/>
        </p:spPr>
        <p:txBody>
          <a:bodyPr lIns="0" tIns="0" rIns="0" bIns="0" anchor="ctr"/>
          <a:lstStyle/>
          <a:p>
            <a:pPr>
              <a:defRPr/>
            </a:pPr>
            <a:r>
              <a:rPr lang="en-US" sz="3000" dirty="0">
                <a:effectLst>
                  <a:outerShdw blurRad="38100" dist="38100" dir="2700000" algn="tl">
                    <a:srgbClr val="FFFFFF"/>
                  </a:outerShdw>
                </a:effectLst>
                <a:ea typeface="ＭＳ Ｐゴシック" charset="0"/>
                <a:cs typeface="Bradley Hand ITC TT-Bold" charset="0"/>
                <a:sym typeface="Bradley Hand ITC TT-Bold" charset="0"/>
              </a:rPr>
              <a:t>If DANE provides the CA’s identity, then DANE offers the protection that you are looking at a valid </a:t>
            </a:r>
            <a:r>
              <a:rPr lang="en-US" sz="3000" dirty="0" smtClean="0">
                <a:effectLst>
                  <a:outerShdw blurRad="38100" dist="38100" dir="2700000" algn="tl">
                    <a:srgbClr val="FFFFFF"/>
                  </a:outerShdw>
                </a:effectLst>
                <a:ea typeface="ＭＳ Ｐゴシック" charset="0"/>
                <a:cs typeface="Bradley Hand ITC TT-Bold" charset="0"/>
                <a:sym typeface="Bradley Hand ITC TT-Bold" charset="0"/>
              </a:rPr>
              <a:t> </a:t>
            </a:r>
            <a:r>
              <a:rPr lang="en-US" sz="3000" dirty="0">
                <a:effectLst>
                  <a:outerShdw blurRad="38100" dist="38100" dir="2700000" algn="tl">
                    <a:srgbClr val="FFFFFF"/>
                  </a:outerShdw>
                </a:effectLst>
                <a:ea typeface="ＭＳ Ｐゴシック" charset="0"/>
                <a:cs typeface="Bradley Hand ITC TT-Bold" charset="0"/>
                <a:sym typeface="Bradley Hand ITC TT-Bold" charset="0"/>
              </a:rPr>
              <a:t>Certificate issued by the CA that performed the EV validation checks in the first place</a:t>
            </a:r>
          </a:p>
        </p:txBody>
      </p:sp>
      <p:sp>
        <p:nvSpPr>
          <p:cNvPr id="4" name="Rectangle 1"/>
          <p:cNvSpPr>
            <a:spLocks/>
          </p:cNvSpPr>
          <p:nvPr/>
        </p:nvSpPr>
        <p:spPr bwMode="auto">
          <a:xfrm rot="21286957">
            <a:off x="502657" y="4306021"/>
            <a:ext cx="4336479" cy="2009180"/>
          </a:xfrm>
          <a:prstGeom prst="rect">
            <a:avLst/>
          </a:prstGeom>
          <a:solidFill>
            <a:srgbClr val="FFFF00"/>
          </a:solidFill>
          <a:ln>
            <a:noFill/>
          </a:ln>
          <a:effectLst>
            <a:outerShdw blurRad="76200" dist="50800" dir="4380026" algn="ctr" rotWithShape="0">
              <a:schemeClr val="bg2">
                <a:alpha val="50000"/>
              </a:schemeClr>
            </a:outerShdw>
          </a:effectLst>
          <a:extLst/>
        </p:spPr>
        <p:txBody>
          <a:bodyPr lIns="0" tIns="0" rIns="0" bIns="0" anchor="ctr"/>
          <a:lstStyle/>
          <a:p>
            <a:pPr algn="ctr">
              <a:defRPr/>
            </a:pPr>
            <a:r>
              <a:rPr lang="en-US" sz="3000" dirty="0">
                <a:effectLst>
                  <a:outerShdw blurRad="38100" dist="38100" dir="2700000" algn="tl">
                    <a:srgbClr val="FFFFFF"/>
                  </a:outerShdw>
                </a:effectLst>
                <a:latin typeface="Bradley Hand ITC TT-Bold" charset="0"/>
                <a:ea typeface="ＭＳ Ｐゴシック" charset="0"/>
                <a:cs typeface="Bradley Hand ITC TT-Bold" charset="0"/>
                <a:sym typeface="Bradley Hand ITC TT-Bold" charset="0"/>
              </a:rPr>
              <a:t>CA compromise then has limited liability to those certificates issued by the compromised CA</a:t>
            </a:r>
          </a:p>
        </p:txBody>
      </p:sp>
      <p:sp>
        <p:nvSpPr>
          <p:cNvPr id="5" name="Rectangle 1"/>
          <p:cNvSpPr>
            <a:spLocks/>
          </p:cNvSpPr>
          <p:nvPr/>
        </p:nvSpPr>
        <p:spPr bwMode="auto">
          <a:xfrm>
            <a:off x="4807521" y="5555486"/>
            <a:ext cx="4336479" cy="1180448"/>
          </a:xfrm>
          <a:prstGeom prst="rect">
            <a:avLst/>
          </a:prstGeom>
          <a:solidFill>
            <a:srgbClr val="FFFF00"/>
          </a:solidFill>
          <a:ln>
            <a:noFill/>
          </a:ln>
          <a:effectLst>
            <a:outerShdw blurRad="76200" dist="50800" dir="4380026" algn="ctr" rotWithShape="0">
              <a:schemeClr val="bg2">
                <a:alpha val="50000"/>
              </a:schemeClr>
            </a:outerShdw>
          </a:effectLst>
          <a:extLst/>
        </p:spPr>
        <p:txBody>
          <a:bodyPr lIns="0" tIns="0" rIns="0" bIns="0" anchor="ctr"/>
          <a:lstStyle/>
          <a:p>
            <a:pPr algn="ctr">
              <a:defRPr/>
            </a:pPr>
            <a:r>
              <a:rPr lang="en-US" sz="2000" dirty="0">
                <a:effectLst>
                  <a:outerShdw blurRad="38100" dist="38100" dir="2700000" algn="tl">
                    <a:srgbClr val="FFFFFF"/>
                  </a:outerShdw>
                </a:effectLst>
                <a:latin typeface="Bradley Hand ITC TT-Bold" charset="0"/>
                <a:ea typeface="ＭＳ Ｐゴシック" charset="0"/>
                <a:cs typeface="Bradley Hand ITC TT-Bold" charset="0"/>
                <a:sym typeface="Bradley Hand ITC TT-Bold" charset="0"/>
              </a:rPr>
              <a:t>i.e. your service is compromised only if your chosen CA is compromised!</a:t>
            </a:r>
          </a:p>
        </p:txBody>
      </p:sp>
      <p:sp>
        <p:nvSpPr>
          <p:cNvPr id="6" name="Rectangle 1"/>
          <p:cNvSpPr>
            <a:spLocks/>
          </p:cNvSpPr>
          <p:nvPr/>
        </p:nvSpPr>
        <p:spPr bwMode="auto">
          <a:xfrm rot="21413780">
            <a:off x="43218" y="283979"/>
            <a:ext cx="5429250" cy="1374222"/>
          </a:xfrm>
          <a:prstGeom prst="rect">
            <a:avLst/>
          </a:prstGeom>
          <a:solidFill>
            <a:srgbClr val="FFFF00"/>
          </a:solidFill>
          <a:ln>
            <a:noFill/>
          </a:ln>
          <a:effectLst>
            <a:outerShdw blurRad="76200" dist="50800" dir="4380026" algn="ctr" rotWithShape="0">
              <a:schemeClr val="bg2">
                <a:alpha val="50000"/>
              </a:schemeClr>
            </a:outerShdw>
          </a:effectLst>
          <a:extLst/>
        </p:spPr>
        <p:txBody>
          <a:bodyPr lIns="0" tIns="0" rIns="0" bIns="0" anchor="ctr"/>
          <a:lstStyle/>
          <a:p>
            <a:pPr algn="ctr">
              <a:defRPr/>
            </a:pPr>
            <a:r>
              <a:rPr lang="en-US" sz="3000" dirty="0">
                <a:effectLst>
                  <a:outerShdw blurRad="38100" dist="38100" dir="2700000" algn="tl">
                    <a:srgbClr val="FFFFFF"/>
                  </a:outerShdw>
                </a:effectLst>
                <a:latin typeface="Bradley Hand ITC TT-Bold" charset="0"/>
                <a:ea typeface="ＭＳ Ｐゴシック" charset="0"/>
                <a:cs typeface="Bradley Hand ITC TT-Bold" charset="0"/>
                <a:sym typeface="Bradley Hand ITC TT-Bold" charset="0"/>
              </a:rPr>
              <a:t>Valid CERTs and/or CAs are stored in the the DNS</a:t>
            </a:r>
          </a:p>
        </p:txBody>
      </p:sp>
    </p:spTree>
    <p:extLst>
      <p:ext uri="{BB962C8B-B14F-4D97-AF65-F5344CB8AC3E}">
        <p14:creationId xmlns:p14="http://schemas.microsoft.com/office/powerpoint/2010/main" val="2206056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344072" y="4492243"/>
            <a:ext cx="2375049" cy="1103667"/>
          </a:xfrm>
          <a:prstGeom prst="rect">
            <a:avLst/>
          </a:prstGeom>
          <a:noFill/>
        </p:spPr>
        <p:txBody>
          <a:bodyPr wrap="none" lIns="64291" tIns="32146" rIns="64291" bIns="32146" rtlCol="0">
            <a:spAutoFit/>
          </a:bodyPr>
          <a:lstStyle/>
          <a:p>
            <a:r>
              <a:rPr lang="en-US" sz="1700" dirty="0">
                <a:latin typeface="Bradley Hand ITC TT-Bold"/>
                <a:cs typeface="Bradley Hand ITC TT-Bold"/>
              </a:rPr>
              <a:t>High levels of DNSSEC</a:t>
            </a:r>
          </a:p>
          <a:p>
            <a:r>
              <a:rPr lang="en-US" sz="1700" dirty="0">
                <a:latin typeface="Bradley Hand ITC TT-Bold"/>
                <a:cs typeface="Bradley Hand ITC TT-Bold"/>
              </a:rPr>
              <a:t>Use seen in Africa,</a:t>
            </a:r>
          </a:p>
          <a:p>
            <a:r>
              <a:rPr lang="en-US" sz="1700" dirty="0">
                <a:latin typeface="Bradley Hand ITC TT-Bold"/>
                <a:cs typeface="Bradley Hand ITC TT-Bold"/>
              </a:rPr>
              <a:t>Eastern and Northern</a:t>
            </a:r>
          </a:p>
          <a:p>
            <a:r>
              <a:rPr lang="en-US" sz="1700" dirty="0">
                <a:latin typeface="Bradley Hand ITC TT-Bold"/>
                <a:cs typeface="Bradley Hand ITC TT-Bold"/>
              </a:rPr>
              <a:t>Europe</a:t>
            </a:r>
          </a:p>
        </p:txBody>
      </p:sp>
      <p:pic>
        <p:nvPicPr>
          <p:cNvPr id="2" name="Picture 1" descr="Screen Shot 2014-09-24 at 12.24.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545" y="859372"/>
            <a:ext cx="6682626" cy="3168437"/>
          </a:xfrm>
          <a:prstGeom prst="rect">
            <a:avLst/>
          </a:prstGeom>
        </p:spPr>
      </p:pic>
      <p:sp>
        <p:nvSpPr>
          <p:cNvPr id="87043" name="Rectangle 3"/>
          <p:cNvSpPr>
            <a:spLocks/>
          </p:cNvSpPr>
          <p:nvPr/>
        </p:nvSpPr>
        <p:spPr bwMode="auto">
          <a:xfrm rot="-938535">
            <a:off x="353808" y="313457"/>
            <a:ext cx="2620175" cy="2120114"/>
          </a:xfrm>
          <a:prstGeom prst="rect">
            <a:avLst/>
          </a:prstGeom>
          <a:solidFill>
            <a:srgbClr val="FFFF00"/>
          </a:solidFill>
          <a:ln>
            <a:noFill/>
          </a:ln>
          <a:effectLst>
            <a:outerShdw blurRad="76200" dist="50799" dir="5400000" algn="ctr" rotWithShape="0">
              <a:schemeClr val="bg2">
                <a:alpha val="50000"/>
              </a:schemeClr>
            </a:outerShdw>
          </a:effectLst>
          <a:extLst/>
        </p:spPr>
        <p:txBody>
          <a:bodyPr lIns="0" tIns="0" rIns="0" bIns="0" anchor="ctr"/>
          <a:lstStyle/>
          <a:p>
            <a:pPr algn="ctr">
              <a:defRPr/>
            </a:pPr>
            <a:r>
              <a:rPr lang="en-US" sz="3600" dirty="0">
                <a:solidFill>
                  <a:srgbClr val="1A1A1A"/>
                </a:solidFill>
                <a:effectLst>
                  <a:outerShdw blurRad="38100" dist="38100" dir="2700000" algn="tl">
                    <a:srgbClr val="000000"/>
                  </a:outerShdw>
                </a:effectLst>
                <a:latin typeface="Bradley Hand ITC TT-Bold"/>
                <a:ea typeface="ＭＳ Ｐゴシック" charset="0"/>
                <a:cs typeface="Bradley Hand ITC TT-Bold"/>
                <a:sym typeface="Marker Felt" charset="0"/>
              </a:rPr>
              <a:t>How are we going with DNSSEC?..</a:t>
            </a:r>
          </a:p>
        </p:txBody>
      </p:sp>
      <p:sp>
        <p:nvSpPr>
          <p:cNvPr id="9" name="Freeform 8"/>
          <p:cNvSpPr/>
          <p:nvPr/>
        </p:nvSpPr>
        <p:spPr>
          <a:xfrm>
            <a:off x="6072023" y="3147247"/>
            <a:ext cx="555610" cy="1366880"/>
          </a:xfrm>
          <a:custGeom>
            <a:avLst/>
            <a:gdLst>
              <a:gd name="connsiteX0" fmla="*/ 790201 w 790201"/>
              <a:gd name="connsiteY0" fmla="*/ 1944007 h 1944007"/>
              <a:gd name="connsiteX1" fmla="*/ 634983 w 790201"/>
              <a:gd name="connsiteY1" fmla="*/ 1704136 h 1944007"/>
              <a:gd name="connsiteX2" fmla="*/ 352768 w 790201"/>
              <a:gd name="connsiteY2" fmla="*/ 829310 h 1944007"/>
              <a:gd name="connsiteX3" fmla="*/ 84664 w 790201"/>
              <a:gd name="connsiteY3" fmla="*/ 137916 h 1944007"/>
              <a:gd name="connsiteX4" fmla="*/ 0 w 790201"/>
              <a:gd name="connsiteY4" fmla="*/ 391897 h 1944007"/>
              <a:gd name="connsiteX5" fmla="*/ 84664 w 790201"/>
              <a:gd name="connsiteY5" fmla="*/ 10925 h 1944007"/>
              <a:gd name="connsiteX6" fmla="*/ 423322 w 790201"/>
              <a:gd name="connsiteY6" fmla="*/ 95585 h 194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201" h="1944007">
                <a:moveTo>
                  <a:pt x="790201" y="1944007"/>
                </a:moveTo>
                <a:cubicBezTo>
                  <a:pt x="749044" y="1916963"/>
                  <a:pt x="707888" y="1889919"/>
                  <a:pt x="634983" y="1704136"/>
                </a:cubicBezTo>
                <a:cubicBezTo>
                  <a:pt x="562078" y="1518353"/>
                  <a:pt x="444488" y="1090347"/>
                  <a:pt x="352768" y="829310"/>
                </a:cubicBezTo>
                <a:cubicBezTo>
                  <a:pt x="261048" y="568273"/>
                  <a:pt x="143459" y="210818"/>
                  <a:pt x="84664" y="137916"/>
                </a:cubicBezTo>
                <a:cubicBezTo>
                  <a:pt x="25869" y="65014"/>
                  <a:pt x="0" y="413062"/>
                  <a:pt x="0" y="391897"/>
                </a:cubicBezTo>
                <a:cubicBezTo>
                  <a:pt x="0" y="370732"/>
                  <a:pt x="14110" y="60310"/>
                  <a:pt x="84664" y="10925"/>
                </a:cubicBezTo>
                <a:cubicBezTo>
                  <a:pt x="155218" y="-38460"/>
                  <a:pt x="423322" y="95585"/>
                  <a:pt x="423322" y="95585"/>
                </a:cubicBezTo>
              </a:path>
            </a:pathLst>
          </a:custGeom>
          <a:ln w="57150" cmpd="sng">
            <a:solidFill>
              <a:schemeClr val="tx1"/>
            </a:solidFill>
          </a:ln>
        </p:spPr>
        <p:txBody>
          <a:bodyPr vert="horz" wrap="square" lIns="64291" tIns="32146" rIns="64291" bIns="32146" numCol="1" rtlCol="0" anchor="t" anchorCtr="0" compatLnSpc="1">
            <a:prstTxWarp prst="textNoShape">
              <a:avLst/>
            </a:prstTxWarp>
          </a:bodyPr>
          <a:lstStyle/>
          <a:p>
            <a:pPr algn="ctr" defTabSz="642915" fontAlgn="base">
              <a:spcBef>
                <a:spcPct val="0"/>
              </a:spcBef>
              <a:spcAft>
                <a:spcPct val="0"/>
              </a:spcAft>
            </a:pPr>
            <a:endParaRPr lang="en-US" sz="3000">
              <a:solidFill>
                <a:srgbClr val="000000"/>
              </a:solidFill>
              <a:latin typeface="Gill Sans" charset="0"/>
              <a:ea typeface="ヒラギノ角ゴ ProN W3" charset="0"/>
              <a:cs typeface="ヒラギノ角ゴ ProN W3" charset="0"/>
              <a:sym typeface="Gill Sans" charset="0"/>
            </a:endParaRPr>
          </a:p>
        </p:txBody>
      </p:sp>
      <p:pic>
        <p:nvPicPr>
          <p:cNvPr id="3" name="Picture 2" descr="Screen Shot 2014-09-24 at 12.26.5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15" y="3873377"/>
            <a:ext cx="5692499" cy="3220903"/>
          </a:xfrm>
          <a:prstGeom prst="rect">
            <a:avLst/>
          </a:prstGeom>
        </p:spPr>
      </p:pic>
      <p:sp>
        <p:nvSpPr>
          <p:cNvPr id="11" name="TextBox 10"/>
          <p:cNvSpPr txBox="1"/>
          <p:nvPr/>
        </p:nvSpPr>
        <p:spPr>
          <a:xfrm>
            <a:off x="618595" y="5174067"/>
            <a:ext cx="4156468" cy="1219082"/>
          </a:xfrm>
          <a:prstGeom prst="rect">
            <a:avLst/>
          </a:prstGeom>
          <a:noFill/>
        </p:spPr>
        <p:txBody>
          <a:bodyPr wrap="square" lIns="64291" tIns="32146" rIns="64291" bIns="32146" rtlCol="0">
            <a:spAutoFit/>
          </a:bodyPr>
          <a:lstStyle/>
          <a:p>
            <a:r>
              <a:rPr lang="en-US" sz="2500" b="1" dirty="0">
                <a:latin typeface="Bradley Hand ITC TT-Bold"/>
                <a:cs typeface="Bradley Hand ITC TT-Bold"/>
              </a:rPr>
              <a:t>11% of users send their DNS queries to DNSSEC-validating resolvers</a:t>
            </a:r>
          </a:p>
        </p:txBody>
      </p:sp>
      <p:sp>
        <p:nvSpPr>
          <p:cNvPr id="12" name="Freeform 11"/>
          <p:cNvSpPr/>
          <p:nvPr/>
        </p:nvSpPr>
        <p:spPr>
          <a:xfrm>
            <a:off x="5327244" y="4279567"/>
            <a:ext cx="488624" cy="214926"/>
          </a:xfrm>
          <a:custGeom>
            <a:avLst/>
            <a:gdLst>
              <a:gd name="connsiteX0" fmla="*/ 615887 w 753606"/>
              <a:gd name="connsiteY0" fmla="*/ 156674 h 377241"/>
              <a:gd name="connsiteX1" fmla="*/ 225118 w 753606"/>
              <a:gd name="connsiteY1" fmla="*/ 366 h 377241"/>
              <a:gd name="connsiteX2" fmla="*/ 426 w 753606"/>
              <a:gd name="connsiteY2" fmla="*/ 195751 h 377241"/>
              <a:gd name="connsiteX3" fmla="*/ 186041 w 753606"/>
              <a:gd name="connsiteY3" fmla="*/ 352058 h 377241"/>
              <a:gd name="connsiteX4" fmla="*/ 742887 w 753606"/>
              <a:gd name="connsiteY4" fmla="*/ 342289 h 377241"/>
              <a:gd name="connsiteX5" fmla="*/ 567041 w 753606"/>
              <a:gd name="connsiteY5" fmla="*/ 19905 h 37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606" h="377241">
                <a:moveTo>
                  <a:pt x="615887" y="156674"/>
                </a:moveTo>
                <a:cubicBezTo>
                  <a:pt x="471791" y="75263"/>
                  <a:pt x="327695" y="-6147"/>
                  <a:pt x="225118" y="366"/>
                </a:cubicBezTo>
                <a:cubicBezTo>
                  <a:pt x="122541" y="6879"/>
                  <a:pt x="6939" y="137136"/>
                  <a:pt x="426" y="195751"/>
                </a:cubicBezTo>
                <a:cubicBezTo>
                  <a:pt x="-6087" y="254366"/>
                  <a:pt x="62298" y="327635"/>
                  <a:pt x="186041" y="352058"/>
                </a:cubicBezTo>
                <a:cubicBezTo>
                  <a:pt x="309784" y="376481"/>
                  <a:pt x="679387" y="397648"/>
                  <a:pt x="742887" y="342289"/>
                </a:cubicBezTo>
                <a:cubicBezTo>
                  <a:pt x="806387" y="286930"/>
                  <a:pt x="567041" y="19905"/>
                  <a:pt x="567041" y="1990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lIns="64291" tIns="32146" rIns="64291" bIns="32146" rtlCol="0" anchor="ctr"/>
          <a:lstStyle/>
          <a:p>
            <a:pPr algn="ctr"/>
            <a:endParaRPr lang="en-US"/>
          </a:p>
        </p:txBody>
      </p:sp>
      <p:sp>
        <p:nvSpPr>
          <p:cNvPr id="13" name="Freeform 12"/>
          <p:cNvSpPr/>
          <p:nvPr/>
        </p:nvSpPr>
        <p:spPr>
          <a:xfrm>
            <a:off x="3099496" y="4426560"/>
            <a:ext cx="2007612" cy="410251"/>
          </a:xfrm>
          <a:custGeom>
            <a:avLst/>
            <a:gdLst>
              <a:gd name="connsiteX0" fmla="*/ 0 w 2080283"/>
              <a:gd name="connsiteY0" fmla="*/ 596099 h 596099"/>
              <a:gd name="connsiteX1" fmla="*/ 1338384 w 2080283"/>
              <a:gd name="connsiteY1" fmla="*/ 136945 h 596099"/>
              <a:gd name="connsiteX2" fmla="*/ 2061307 w 2080283"/>
              <a:gd name="connsiteY2" fmla="*/ 97869 h 596099"/>
              <a:gd name="connsiteX3" fmla="*/ 1885461 w 2080283"/>
              <a:gd name="connsiteY3" fmla="*/ 176 h 596099"/>
              <a:gd name="connsiteX4" fmla="*/ 2061307 w 2080283"/>
              <a:gd name="connsiteY4" fmla="*/ 78330 h 596099"/>
              <a:gd name="connsiteX5" fmla="*/ 1846384 w 2080283"/>
              <a:gd name="connsiteY5" fmla="*/ 234638 h 59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0283" h="596099">
                <a:moveTo>
                  <a:pt x="0" y="596099"/>
                </a:moveTo>
                <a:cubicBezTo>
                  <a:pt x="497416" y="408041"/>
                  <a:pt x="994833" y="219983"/>
                  <a:pt x="1338384" y="136945"/>
                </a:cubicBezTo>
                <a:cubicBezTo>
                  <a:pt x="1681935" y="53907"/>
                  <a:pt x="1970128" y="120664"/>
                  <a:pt x="2061307" y="97869"/>
                </a:cubicBezTo>
                <a:cubicBezTo>
                  <a:pt x="2152487" y="75074"/>
                  <a:pt x="1885461" y="3432"/>
                  <a:pt x="1885461" y="176"/>
                </a:cubicBezTo>
                <a:cubicBezTo>
                  <a:pt x="1885461" y="-3080"/>
                  <a:pt x="2067820" y="39253"/>
                  <a:pt x="2061307" y="78330"/>
                </a:cubicBezTo>
                <a:cubicBezTo>
                  <a:pt x="2054794" y="117407"/>
                  <a:pt x="1846384" y="234638"/>
                  <a:pt x="1846384" y="234638"/>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lIns="64291" tIns="32146" rIns="64291" bIns="32146" rtlCol="0" anchor="ctr"/>
          <a:lstStyle/>
          <a:p>
            <a:pPr algn="ctr"/>
            <a:endParaRPr lang="en-US"/>
          </a:p>
        </p:txBody>
      </p:sp>
    </p:spTree>
    <p:extLst>
      <p:ext uri="{BB962C8B-B14F-4D97-AF65-F5344CB8AC3E}">
        <p14:creationId xmlns:p14="http://schemas.microsoft.com/office/powerpoint/2010/main" val="268117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needs to happen?</a:t>
            </a:r>
            <a:endParaRPr lang="en-US" dirty="0"/>
          </a:p>
        </p:txBody>
      </p:sp>
      <p:sp>
        <p:nvSpPr>
          <p:cNvPr id="3" name="Content Placeholder 2"/>
          <p:cNvSpPr>
            <a:spLocks noGrp="1"/>
          </p:cNvSpPr>
          <p:nvPr>
            <p:ph idx="1"/>
          </p:nvPr>
        </p:nvSpPr>
        <p:spPr/>
        <p:txBody>
          <a:bodyPr/>
          <a:lstStyle/>
          <a:p>
            <a:r>
              <a:rPr lang="en-US" sz="2500" dirty="0"/>
              <a:t>The local name management infrastructure should support the use of DNSSEC in all aspects of name management</a:t>
            </a:r>
          </a:p>
          <a:p>
            <a:r>
              <a:rPr lang="en-US" sz="2500" dirty="0"/>
              <a:t>ISPs should add DNSSEC validation to their forwarding </a:t>
            </a:r>
            <a:r>
              <a:rPr lang="en-US" sz="2500" dirty="0" smtClean="0"/>
              <a:t>resolvers</a:t>
            </a:r>
          </a:p>
          <a:p>
            <a:r>
              <a:rPr lang="en-US" sz="2500" dirty="0" smtClean="0"/>
              <a:t>We should be measuring and reporting on the level of support for DNSSEC validating in both DNS resolvers and DNS names</a:t>
            </a:r>
            <a:endParaRPr lang="en-US" sz="2500" dirty="0"/>
          </a:p>
          <a:p>
            <a:endParaRPr lang="en-US" sz="2500" dirty="0"/>
          </a:p>
          <a:p>
            <a:pPr marL="535762" lvl="1" indent="0">
              <a:buNone/>
            </a:pPr>
            <a:endParaRPr lang="en-US" sz="2500" dirty="0"/>
          </a:p>
        </p:txBody>
      </p:sp>
    </p:spTree>
    <p:extLst>
      <p:ext uri="{BB962C8B-B14F-4D97-AF65-F5344CB8AC3E}">
        <p14:creationId xmlns:p14="http://schemas.microsoft.com/office/powerpoint/2010/main" val="3202791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Name “Fragmentation”</a:t>
            </a:r>
            <a:endParaRPr lang="en-US" dirty="0"/>
          </a:p>
        </p:txBody>
      </p:sp>
      <p:sp>
        <p:nvSpPr>
          <p:cNvPr id="3" name="Content Placeholder 2"/>
          <p:cNvSpPr>
            <a:spLocks noGrp="1"/>
          </p:cNvSpPr>
          <p:nvPr>
            <p:ph idx="1"/>
          </p:nvPr>
        </p:nvSpPr>
        <p:spPr/>
        <p:txBody>
          <a:bodyPr>
            <a:normAutofit lnSpcReduction="10000"/>
          </a:bodyPr>
          <a:lstStyle/>
          <a:p>
            <a:r>
              <a:rPr lang="en-US" sz="2500" dirty="0" smtClean="0"/>
              <a:t>When a DNS name is resolved into different results it becomes a challenge to distinguish between what’s genuine and what’s a malicious fake</a:t>
            </a:r>
          </a:p>
          <a:p>
            <a:r>
              <a:rPr lang="en-US" sz="2500" dirty="0" smtClean="0"/>
              <a:t>Adding more trust points to the mix makes the issue worse, not better</a:t>
            </a:r>
          </a:p>
          <a:p>
            <a:r>
              <a:rPr lang="en-US" sz="2500" dirty="0" smtClean="0"/>
              <a:t>One approach is to use a hierarchical security framework to create an interlocking chain of dependency - DNSSEC</a:t>
            </a:r>
          </a:p>
          <a:p>
            <a:pPr lvl="1"/>
            <a:r>
              <a:rPr lang="en-US" sz="2100" dirty="0" smtClean="0"/>
              <a:t>On the upside it locks out third party attempts to synthesize fake responses at the edge – the DNS lie cannot be prevented, but it can be exposed</a:t>
            </a:r>
          </a:p>
          <a:p>
            <a:pPr lvl="1"/>
            <a:r>
              <a:rPr lang="en-US" sz="2100" dirty="0" smtClean="0"/>
              <a:t>On the downside it makes the apex of the name system </a:t>
            </a:r>
            <a:r>
              <a:rPr lang="en-US" sz="2100" dirty="0" smtClean="0"/>
              <a:t>even more </a:t>
            </a:r>
            <a:r>
              <a:rPr lang="en-US" sz="2100" dirty="0" smtClean="0"/>
              <a:t>critical, and imposes a common crypto model across the entire Internet</a:t>
            </a:r>
          </a:p>
          <a:p>
            <a:pPr marL="457200" lvl="1" indent="0">
              <a:buNone/>
            </a:pPr>
            <a:endParaRPr lang="en-US" sz="2100" dirty="0" smtClean="0"/>
          </a:p>
          <a:p>
            <a:endParaRPr lang="en-US" sz="2500" dirty="0"/>
          </a:p>
        </p:txBody>
      </p:sp>
    </p:spTree>
    <p:extLst>
      <p:ext uri="{BB962C8B-B14F-4D97-AF65-F5344CB8AC3E}">
        <p14:creationId xmlns:p14="http://schemas.microsoft.com/office/powerpoint/2010/main" val="381226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Addresses?</a:t>
            </a:r>
            <a:endParaRPr lang="en-US" dirty="0"/>
          </a:p>
        </p:txBody>
      </p:sp>
      <p:sp>
        <p:nvSpPr>
          <p:cNvPr id="3" name="Content Placeholder 2"/>
          <p:cNvSpPr>
            <a:spLocks noGrp="1"/>
          </p:cNvSpPr>
          <p:nvPr>
            <p:ph idx="1"/>
          </p:nvPr>
        </p:nvSpPr>
        <p:spPr/>
        <p:txBody>
          <a:bodyPr>
            <a:normAutofit/>
          </a:bodyPr>
          <a:lstStyle/>
          <a:p>
            <a:pPr marL="0" indent="0">
              <a:spcBef>
                <a:spcPts val="1200"/>
              </a:spcBef>
              <a:buNone/>
            </a:pPr>
            <a:r>
              <a:rPr lang="en-US" dirty="0" smtClean="0"/>
              <a:t>If we see continuing pressure for fragmentation and differential </a:t>
            </a:r>
            <a:r>
              <a:rPr lang="en-US" dirty="0" err="1" smtClean="0"/>
              <a:t>behaviours</a:t>
            </a:r>
            <a:r>
              <a:rPr lang="en-US" dirty="0" smtClean="0"/>
              <a:t> in the Internet’s name space, then why don’t we see the same fragmentation pressures in the address system?</a:t>
            </a:r>
          </a:p>
        </p:txBody>
      </p:sp>
    </p:spTree>
    <p:extLst>
      <p:ext uri="{BB962C8B-B14F-4D97-AF65-F5344CB8AC3E}">
        <p14:creationId xmlns:p14="http://schemas.microsoft.com/office/powerpoint/2010/main" val="1218835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Why does the Internet have such a critical level of interdependence?</a:t>
            </a:r>
          </a:p>
          <a:p>
            <a:r>
              <a:rPr lang="en-US" dirty="0" smtClean="0"/>
              <a:t>And why is this dependence asymmetric?</a:t>
            </a:r>
          </a:p>
          <a:p>
            <a:r>
              <a:rPr lang="en-US" dirty="0" smtClean="0"/>
              <a:t>Is it even possible to conceive of an Internet as a loose coalition of national assets bound by selective bilateral arrangements and a loose regulatory binding structure managed through an international treaty structure?</a:t>
            </a:r>
          </a:p>
          <a:p>
            <a:r>
              <a:rPr lang="en-US" dirty="0" smtClean="0"/>
              <a:t>Could we build an Internet as a collection of national fragments? Or are there some fundamental components in the Internet’s architecture that make this inconceivable?</a:t>
            </a:r>
            <a:endParaRPr lang="en-US" dirty="0"/>
          </a:p>
        </p:txBody>
      </p:sp>
    </p:spTree>
    <p:extLst>
      <p:ext uri="{BB962C8B-B14F-4D97-AF65-F5344CB8AC3E}">
        <p14:creationId xmlns:p14="http://schemas.microsoft.com/office/powerpoint/2010/main" val="35763592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Addresses are already losing coherence!</a:t>
            </a:r>
            <a:endParaRPr lang="en-US" dirty="0"/>
          </a:p>
        </p:txBody>
      </p:sp>
      <p:sp>
        <p:nvSpPr>
          <p:cNvPr id="3" name="Content Placeholder 2"/>
          <p:cNvSpPr>
            <a:spLocks noGrp="1"/>
          </p:cNvSpPr>
          <p:nvPr>
            <p:ph idx="1"/>
          </p:nvPr>
        </p:nvSpPr>
        <p:spPr/>
        <p:txBody>
          <a:bodyPr>
            <a:normAutofit lnSpcReduction="10000"/>
          </a:bodyPr>
          <a:lstStyle/>
          <a:p>
            <a:pPr marL="0" indent="0">
              <a:spcBef>
                <a:spcPts val="1200"/>
              </a:spcBef>
              <a:buNone/>
            </a:pPr>
            <a:r>
              <a:rPr lang="en-US" sz="2400" dirty="0" smtClean="0"/>
              <a:t>In some ways we’ve already lost that struggle for coherence in addresses – most of the client side of the Internet is addressed behind NATs, and increasing numbers of services are shared on a common platform. Individual IP addresses no longer have a strong association with individual network endpoints. </a:t>
            </a:r>
          </a:p>
          <a:p>
            <a:pPr marL="0" indent="0">
              <a:spcBef>
                <a:spcPts val="1200"/>
              </a:spcBef>
              <a:buNone/>
            </a:pPr>
            <a:r>
              <a:rPr lang="en-US" sz="2400" dirty="0" smtClean="0"/>
              <a:t>Addresses these days are just ephemeral conversation tokens without longer term significance</a:t>
            </a:r>
          </a:p>
          <a:p>
            <a:pPr marL="0" indent="0">
              <a:spcBef>
                <a:spcPts val="1200"/>
              </a:spcBef>
              <a:buNone/>
            </a:pPr>
            <a:endParaRPr lang="en-US" sz="2400" dirty="0" smtClean="0"/>
          </a:p>
          <a:p>
            <a:pPr marL="0" indent="0">
              <a:spcBef>
                <a:spcPts val="1200"/>
              </a:spcBef>
              <a:buNone/>
            </a:pPr>
            <a:r>
              <a:rPr lang="en-US" sz="2400" i="1" dirty="0" smtClean="0"/>
              <a:t>(Aside: Given that we’ve pushed the Internet into this space where addresses are just ephemeral transaction tokens and the name is the critical point, then will we ever roll back this step with IPv6?)</a:t>
            </a:r>
          </a:p>
          <a:p>
            <a:pPr>
              <a:spcBef>
                <a:spcPts val="1200"/>
              </a:spcBef>
            </a:pPr>
            <a:endParaRPr lang="en-US" sz="2400" dirty="0"/>
          </a:p>
        </p:txBody>
      </p:sp>
    </p:spTree>
    <p:extLst>
      <p:ext uri="{BB962C8B-B14F-4D97-AF65-F5344CB8AC3E}">
        <p14:creationId xmlns:p14="http://schemas.microsoft.com/office/powerpoint/2010/main" val="18641412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is this heading?</a:t>
            </a:r>
            <a:endParaRPr lang="en-US" dirty="0"/>
          </a:p>
        </p:txBody>
      </p:sp>
      <p:sp>
        <p:nvSpPr>
          <p:cNvPr id="3" name="Content Placeholder 2"/>
          <p:cNvSpPr>
            <a:spLocks noGrp="1"/>
          </p:cNvSpPr>
          <p:nvPr>
            <p:ph idx="1"/>
          </p:nvPr>
        </p:nvSpPr>
        <p:spPr/>
        <p:txBody>
          <a:bodyPr>
            <a:normAutofit lnSpcReduction="10000"/>
          </a:bodyPr>
          <a:lstStyle/>
          <a:p>
            <a:r>
              <a:rPr lang="en-US" dirty="0" smtClean="0"/>
              <a:t>Are we heading back to the fragmented environment of the 1980s, which a set of islands of networks bridged by arbitrary application level gateways?</a:t>
            </a:r>
          </a:p>
          <a:p>
            <a:endParaRPr lang="en-US" dirty="0"/>
          </a:p>
          <a:p>
            <a:pPr marL="857250" lvl="2" indent="0">
              <a:buNone/>
            </a:pPr>
            <a:r>
              <a:rPr lang="en-US" i="1" dirty="0" smtClean="0"/>
              <a:t>I don</a:t>
            </a:r>
            <a:r>
              <a:rPr lang="fr-FR" i="1" dirty="0" smtClean="0"/>
              <a:t>’</a:t>
            </a:r>
            <a:r>
              <a:rPr lang="en-US" i="1" dirty="0" smtClean="0"/>
              <a:t>t believe so – most of the talk of fragmentation remains in the realm of political sabre rattling, and the efforts to restrict, block and redirect end up creating and sustaining novel markets for services that counter such measures, such as retail VPN services, for example</a:t>
            </a:r>
          </a:p>
        </p:txBody>
      </p:sp>
    </p:spTree>
    <p:extLst>
      <p:ext uri="{BB962C8B-B14F-4D97-AF65-F5344CB8AC3E}">
        <p14:creationId xmlns:p14="http://schemas.microsoft.com/office/powerpoint/2010/main" val="28542856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is this heading?</a:t>
            </a:r>
            <a:endParaRPr lang="en-US" dirty="0"/>
          </a:p>
        </p:txBody>
      </p:sp>
      <p:sp>
        <p:nvSpPr>
          <p:cNvPr id="3" name="Content Placeholder 2"/>
          <p:cNvSpPr>
            <a:spLocks noGrp="1"/>
          </p:cNvSpPr>
          <p:nvPr>
            <p:ph idx="1"/>
          </p:nvPr>
        </p:nvSpPr>
        <p:spPr/>
        <p:txBody>
          <a:bodyPr>
            <a:normAutofit/>
          </a:bodyPr>
          <a:lstStyle/>
          <a:p>
            <a:r>
              <a:rPr lang="en-US" dirty="0" smtClean="0"/>
              <a:t>Or is this a more subtle form of fragmentation that operates at the level of discrimination of content delivery system</a:t>
            </a:r>
          </a:p>
          <a:p>
            <a:endParaRPr lang="en-US" dirty="0" smtClean="0"/>
          </a:p>
          <a:p>
            <a:pPr marL="914400" lvl="2" indent="0">
              <a:buNone/>
            </a:pPr>
            <a:r>
              <a:rPr lang="en-US" i="1" dirty="0" smtClean="0"/>
              <a:t>By leveraging differential responses in the DNS, there is now a </a:t>
            </a:r>
            <a:r>
              <a:rPr lang="en-US" i="1" dirty="0" err="1" smtClean="0"/>
              <a:t>specialised</a:t>
            </a:r>
            <a:r>
              <a:rPr lang="en-US" i="1" dirty="0" smtClean="0"/>
              <a:t> market for replicated data delivery services:</a:t>
            </a:r>
          </a:p>
          <a:p>
            <a:pPr lvl="3"/>
            <a:r>
              <a:rPr lang="en-US" i="1" dirty="0" smtClean="0"/>
              <a:t>Akamai, Limelight, </a:t>
            </a:r>
            <a:r>
              <a:rPr lang="en-US" i="1" dirty="0" err="1" smtClean="0"/>
              <a:t>Cloudflare</a:t>
            </a:r>
            <a:r>
              <a:rPr lang="en-US" i="1" dirty="0" smtClean="0"/>
              <a:t>, Amazon, Netflix, Google, Apple, Microsoft</a:t>
            </a:r>
            <a:r>
              <a:rPr lang="en-US" i="1" dirty="0" smtClean="0"/>
              <a:t>, DYN, </a:t>
            </a:r>
            <a:r>
              <a:rPr lang="en-US" i="1" dirty="0" smtClean="0"/>
              <a:t>…</a:t>
            </a:r>
          </a:p>
        </p:txBody>
      </p:sp>
    </p:spTree>
    <p:extLst>
      <p:ext uri="{BB962C8B-B14F-4D97-AF65-F5344CB8AC3E}">
        <p14:creationId xmlns:p14="http://schemas.microsoft.com/office/powerpoint/2010/main" val="29229731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is this heading?</a:t>
            </a:r>
            <a:endParaRPr lang="en-US" dirty="0"/>
          </a:p>
        </p:txBody>
      </p:sp>
      <p:sp>
        <p:nvSpPr>
          <p:cNvPr id="3" name="Content Placeholder 2"/>
          <p:cNvSpPr>
            <a:spLocks noGrp="1"/>
          </p:cNvSpPr>
          <p:nvPr>
            <p:ph idx="1"/>
          </p:nvPr>
        </p:nvSpPr>
        <p:spPr/>
        <p:txBody>
          <a:bodyPr>
            <a:normAutofit/>
          </a:bodyPr>
          <a:lstStyle/>
          <a:p>
            <a:pPr marL="0" indent="0">
              <a:buNone/>
            </a:pPr>
            <a:r>
              <a:rPr lang="en-US" dirty="0"/>
              <a:t>I</a:t>
            </a:r>
            <a:r>
              <a:rPr lang="en-US" dirty="0" smtClean="0"/>
              <a:t>s “Fragmentation” </a:t>
            </a:r>
            <a:r>
              <a:rPr lang="en-US" dirty="0" smtClean="0"/>
              <a:t>an expression of frustration with the current framework </a:t>
            </a:r>
            <a:r>
              <a:rPr lang="en-US" dirty="0" smtClean="0"/>
              <a:t>of control of critical </a:t>
            </a:r>
            <a:r>
              <a:rPr lang="en-US" dirty="0" smtClean="0"/>
              <a:t>infrastructure for the Internet?</a:t>
            </a:r>
          </a:p>
          <a:p>
            <a:pPr marL="0" indent="0">
              <a:buNone/>
            </a:pPr>
            <a:endParaRPr lang="en-US" dirty="0" smtClean="0"/>
          </a:p>
          <a:p>
            <a:pPr marL="800100" lvl="2" indent="0">
              <a:buNone/>
            </a:pPr>
            <a:r>
              <a:rPr lang="en-US" i="1" dirty="0"/>
              <a:t>R</a:t>
            </a:r>
            <a:r>
              <a:rPr lang="en-US" i="1" dirty="0" smtClean="0"/>
              <a:t>ather </a:t>
            </a:r>
            <a:r>
              <a:rPr lang="en-US" i="1" dirty="0" smtClean="0"/>
              <a:t>than fragmentation, are we witnessing a much grander and far more widespread form </a:t>
            </a:r>
            <a:r>
              <a:rPr lang="en-US" i="1" dirty="0"/>
              <a:t>o</a:t>
            </a:r>
            <a:r>
              <a:rPr lang="en-US" i="1" dirty="0" smtClean="0"/>
              <a:t>f aggregation within the Internet space?</a:t>
            </a:r>
            <a:endParaRPr lang="en-US" i="1" dirty="0"/>
          </a:p>
        </p:txBody>
      </p:sp>
    </p:spTree>
    <p:extLst>
      <p:ext uri="{BB962C8B-B14F-4D97-AF65-F5344CB8AC3E}">
        <p14:creationId xmlns:p14="http://schemas.microsoft.com/office/powerpoint/2010/main" val="27590908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5-09 at 3.57.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254" y="254000"/>
            <a:ext cx="7633087" cy="5950525"/>
          </a:xfrm>
          <a:prstGeom prst="rect">
            <a:avLst/>
          </a:prstGeom>
        </p:spPr>
      </p:pic>
    </p:spTree>
    <p:extLst>
      <p:ext uri="{BB962C8B-B14F-4D97-AF65-F5344CB8AC3E}">
        <p14:creationId xmlns:p14="http://schemas.microsoft.com/office/powerpoint/2010/main" val="24700494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Internet-wide Market Share for Google’s Public DNS Service</a:t>
            </a:r>
            <a:endParaRPr lang="en-US" dirty="0"/>
          </a:p>
        </p:txBody>
      </p:sp>
      <p:pic>
        <p:nvPicPr>
          <p:cNvPr id="4" name="Picture 3" descr="Screen Shot 2014-09-24 at 6.40.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4461"/>
            <a:ext cx="9144000" cy="5062175"/>
          </a:xfrm>
          <a:prstGeom prst="rect">
            <a:avLst/>
          </a:prstGeom>
        </p:spPr>
      </p:pic>
      <p:sp>
        <p:nvSpPr>
          <p:cNvPr id="5" name="Rectangle 4"/>
          <p:cNvSpPr/>
          <p:nvPr/>
        </p:nvSpPr>
        <p:spPr>
          <a:xfrm>
            <a:off x="3247571" y="1714461"/>
            <a:ext cx="625929" cy="27218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p:cNvSpPr/>
          <p:nvPr/>
        </p:nvSpPr>
        <p:spPr>
          <a:xfrm>
            <a:off x="8758799" y="2319664"/>
            <a:ext cx="267823" cy="447122"/>
          </a:xfrm>
          <a:custGeom>
            <a:avLst/>
            <a:gdLst>
              <a:gd name="connsiteX0" fmla="*/ 67701 w 267823"/>
              <a:gd name="connsiteY0" fmla="*/ 329193 h 447122"/>
              <a:gd name="connsiteX1" fmla="*/ 267272 w 267823"/>
              <a:gd name="connsiteY1" fmla="*/ 93336 h 447122"/>
              <a:gd name="connsiteX2" fmla="*/ 13272 w 267823"/>
              <a:gd name="connsiteY2" fmla="*/ 20765 h 447122"/>
              <a:gd name="connsiteX3" fmla="*/ 58630 w 267823"/>
              <a:gd name="connsiteY3" fmla="*/ 447122 h 447122"/>
            </a:gdLst>
            <a:ahLst/>
            <a:cxnLst>
              <a:cxn ang="0">
                <a:pos x="connsiteX0" y="connsiteY0"/>
              </a:cxn>
              <a:cxn ang="0">
                <a:pos x="connsiteX1" y="connsiteY1"/>
              </a:cxn>
              <a:cxn ang="0">
                <a:pos x="connsiteX2" y="connsiteY2"/>
              </a:cxn>
              <a:cxn ang="0">
                <a:pos x="connsiteX3" y="connsiteY3"/>
              </a:cxn>
            </a:cxnLst>
            <a:rect l="l" t="t" r="r" b="b"/>
            <a:pathLst>
              <a:path w="267823" h="447122">
                <a:moveTo>
                  <a:pt x="67701" y="329193"/>
                </a:moveTo>
                <a:cubicBezTo>
                  <a:pt x="172022" y="236967"/>
                  <a:pt x="276344" y="144741"/>
                  <a:pt x="267272" y="93336"/>
                </a:cubicBezTo>
                <a:cubicBezTo>
                  <a:pt x="258200" y="41931"/>
                  <a:pt x="48046" y="-38199"/>
                  <a:pt x="13272" y="20765"/>
                </a:cubicBezTo>
                <a:cubicBezTo>
                  <a:pt x="-21502" y="79729"/>
                  <a:pt x="18564" y="263425"/>
                  <a:pt x="58630" y="44712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3873500" y="3619500"/>
            <a:ext cx="5038105" cy="646331"/>
          </a:xfrm>
          <a:prstGeom prst="rect">
            <a:avLst/>
          </a:prstGeom>
          <a:noFill/>
        </p:spPr>
        <p:txBody>
          <a:bodyPr wrap="none" rtlCol="0">
            <a:spAutoFit/>
          </a:bodyPr>
          <a:lstStyle/>
          <a:p>
            <a:r>
              <a:rPr lang="en-US" dirty="0" smtClean="0">
                <a:latin typeface="AhnbergHand"/>
                <a:cs typeface="AhnbergHand"/>
              </a:rPr>
              <a:t>1 </a:t>
            </a:r>
            <a:r>
              <a:rPr lang="en-US" dirty="0">
                <a:latin typeface="AhnbergHand"/>
                <a:cs typeface="AhnbergHand"/>
              </a:rPr>
              <a:t>i</a:t>
            </a:r>
            <a:r>
              <a:rPr lang="en-US" dirty="0" smtClean="0">
                <a:latin typeface="AhnbergHand"/>
                <a:cs typeface="AhnbergHand"/>
              </a:rPr>
              <a:t>n every 8 users of the Internet send</a:t>
            </a:r>
          </a:p>
          <a:p>
            <a:r>
              <a:rPr lang="en-US" dirty="0">
                <a:latin typeface="AhnbergHand"/>
                <a:cs typeface="AhnbergHand"/>
              </a:rPr>
              <a:t>a</a:t>
            </a:r>
            <a:r>
              <a:rPr lang="en-US" dirty="0" smtClean="0">
                <a:latin typeface="AhnbergHand"/>
                <a:cs typeface="AhnbergHand"/>
              </a:rPr>
              <a:t>ll their DNS queries to Google</a:t>
            </a:r>
            <a:endParaRPr lang="en-US" dirty="0">
              <a:latin typeface="AhnbergHand"/>
              <a:cs typeface="AhnbergHand"/>
            </a:endParaRPr>
          </a:p>
        </p:txBody>
      </p:sp>
      <p:sp>
        <p:nvSpPr>
          <p:cNvPr id="8" name="Freeform 7"/>
          <p:cNvSpPr/>
          <p:nvPr/>
        </p:nvSpPr>
        <p:spPr>
          <a:xfrm>
            <a:off x="6721929" y="2828925"/>
            <a:ext cx="1866161" cy="754289"/>
          </a:xfrm>
          <a:custGeom>
            <a:avLst/>
            <a:gdLst>
              <a:gd name="connsiteX0" fmla="*/ 0 w 1866161"/>
              <a:gd name="connsiteY0" fmla="*/ 754289 h 754289"/>
              <a:gd name="connsiteX1" fmla="*/ 1242785 w 1866161"/>
              <a:gd name="connsiteY1" fmla="*/ 273504 h 754289"/>
              <a:gd name="connsiteX2" fmla="*/ 1859642 w 1866161"/>
              <a:gd name="connsiteY2" fmla="*/ 19504 h 754289"/>
              <a:gd name="connsiteX3" fmla="*/ 1578428 w 1866161"/>
              <a:gd name="connsiteY3" fmla="*/ 19504 h 754289"/>
              <a:gd name="connsiteX4" fmla="*/ 1768928 w 1866161"/>
              <a:gd name="connsiteY4" fmla="*/ 37646 h 754289"/>
              <a:gd name="connsiteX5" fmla="*/ 1705428 w 1866161"/>
              <a:gd name="connsiteY5" fmla="*/ 400504 h 75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161" h="754289">
                <a:moveTo>
                  <a:pt x="0" y="754289"/>
                </a:moveTo>
                <a:lnTo>
                  <a:pt x="1242785" y="273504"/>
                </a:lnTo>
                <a:cubicBezTo>
                  <a:pt x="1552725" y="151040"/>
                  <a:pt x="1803702" y="61837"/>
                  <a:pt x="1859642" y="19504"/>
                </a:cubicBezTo>
                <a:cubicBezTo>
                  <a:pt x="1915582" y="-22829"/>
                  <a:pt x="1593547" y="16480"/>
                  <a:pt x="1578428" y="19504"/>
                </a:cubicBezTo>
                <a:cubicBezTo>
                  <a:pt x="1563309" y="22528"/>
                  <a:pt x="1747761" y="-25854"/>
                  <a:pt x="1768928" y="37646"/>
                </a:cubicBezTo>
                <a:cubicBezTo>
                  <a:pt x="1790095" y="101146"/>
                  <a:pt x="1747761" y="250825"/>
                  <a:pt x="1705428" y="400504"/>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941225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p:cNvSpPr>
          <p:nvPr/>
        </p:nvSpPr>
        <p:spPr bwMode="auto">
          <a:xfrm rot="1221638">
            <a:off x="5330247" y="1558514"/>
            <a:ext cx="2884289" cy="1384102"/>
          </a:xfrm>
          <a:prstGeom prst="rect">
            <a:avLst/>
          </a:prstGeom>
          <a:solidFill>
            <a:srgbClr val="FFFF00"/>
          </a:solidFill>
          <a:ln>
            <a:noFill/>
          </a:ln>
          <a:effectLst>
            <a:outerShdw blurRad="76200" dist="50800" dir="4380026" algn="ctr" rotWithShape="0">
              <a:schemeClr val="bg2">
                <a:alpha val="50000"/>
              </a:schemeClr>
            </a:outerShdw>
          </a:effectLst>
          <a:extLst/>
        </p:spPr>
        <p:txBody>
          <a:bodyPr lIns="0" tIns="0" rIns="0" bIns="0" anchor="ctr"/>
          <a:lstStyle/>
          <a:p>
            <a:pPr algn="ctr">
              <a:defRPr/>
            </a:pPr>
            <a:r>
              <a:rPr lang="en-US" sz="2500" dirty="0">
                <a:effectLst>
                  <a:outerShdw blurRad="38100" dist="38100" dir="2700000" algn="tl">
                    <a:srgbClr val="FFFFFF"/>
                  </a:outerShdw>
                </a:effectLst>
                <a:latin typeface="Bradley Hand ITC TT-Bold" charset="0"/>
                <a:ea typeface="ＭＳ Ｐゴシック" charset="0"/>
                <a:cs typeface="Bradley Hand ITC TT-Bold" charset="0"/>
                <a:sym typeface="Bradley Hand ITC TT-Bold" charset="0"/>
              </a:rPr>
              <a:t>That’s it!</a:t>
            </a:r>
          </a:p>
        </p:txBody>
      </p:sp>
    </p:spTree>
    <p:extLst>
      <p:ext uri="{BB962C8B-B14F-4D97-AF65-F5344CB8AC3E}">
        <p14:creationId xmlns:p14="http://schemas.microsoft.com/office/powerpoint/2010/main" val="679466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0297920">
            <a:off x="136071" y="714218"/>
            <a:ext cx="4082143" cy="1143000"/>
          </a:xfrm>
          <a:solidFill>
            <a:srgbClr val="FFFF00"/>
          </a:solidFill>
        </p:spPr>
        <p:txBody>
          <a:bodyPr>
            <a:normAutofit fontScale="90000"/>
          </a:bodyPr>
          <a:lstStyle/>
          <a:p>
            <a:r>
              <a:rPr lang="en-US" dirty="0" smtClean="0">
                <a:latin typeface="Bradley Hand ITC TT-Bold"/>
                <a:cs typeface="Bradley Hand ITC TT-Bold"/>
              </a:rPr>
              <a:t>The</a:t>
            </a:r>
            <a:r>
              <a:rPr lang="en-US" baseline="0" dirty="0" smtClean="0">
                <a:latin typeface="Bradley Hand ITC TT-Bold"/>
                <a:cs typeface="Bradley Hand ITC TT-Bold"/>
              </a:rPr>
              <a:t> “Original” Internet Model</a:t>
            </a:r>
            <a:endParaRPr lang="en-US" dirty="0">
              <a:latin typeface="Bradley Hand ITC TT-Bold"/>
              <a:cs typeface="Bradley Hand ITC TT-Bold"/>
            </a:endParaRPr>
          </a:p>
        </p:txBody>
      </p:sp>
      <p:sp>
        <p:nvSpPr>
          <p:cNvPr id="3" name="Content Placeholder 2"/>
          <p:cNvSpPr>
            <a:spLocks noGrp="1"/>
          </p:cNvSpPr>
          <p:nvPr>
            <p:ph idx="1"/>
          </p:nvPr>
        </p:nvSpPr>
        <p:spPr>
          <a:xfrm>
            <a:off x="2104571" y="1863259"/>
            <a:ext cx="6582229" cy="4525963"/>
          </a:xfrm>
        </p:spPr>
        <p:txBody>
          <a:bodyPr>
            <a:normAutofit/>
          </a:bodyPr>
          <a:lstStyle/>
          <a:p>
            <a:pPr marL="0" indent="0">
              <a:buNone/>
            </a:pPr>
            <a:r>
              <a:rPr lang="en-US" sz="2400" dirty="0"/>
              <a:t>N</a:t>
            </a:r>
            <a:r>
              <a:rPr lang="en-US" sz="2400" dirty="0" smtClean="0"/>
              <a:t>etwork transactions are intentionally consistent:</a:t>
            </a:r>
          </a:p>
          <a:p>
            <a:pPr marL="457200" lvl="1" indent="0">
              <a:buNone/>
            </a:pPr>
            <a:r>
              <a:rPr lang="en-US" sz="2000" dirty="0" smtClean="0"/>
              <a:t>https://</a:t>
            </a:r>
            <a:r>
              <a:rPr lang="en-US" sz="2000" dirty="0" err="1" smtClean="0"/>
              <a:t>www.mypage.com</a:t>
            </a:r>
            <a:r>
              <a:rPr lang="en-US" sz="2000" dirty="0" smtClean="0"/>
              <a:t> pulls down precisely the same content, no matter who requests the URL</a:t>
            </a:r>
          </a:p>
          <a:p>
            <a:pPr marL="457200" lvl="1" indent="0">
              <a:buNone/>
            </a:pPr>
            <a:endParaRPr lang="en-US" sz="2000" dirty="0"/>
          </a:p>
          <a:p>
            <a:pPr marL="457200" lvl="1" indent="0">
              <a:buNone/>
            </a:pPr>
            <a:r>
              <a:rPr lang="en-US" sz="2000" dirty="0" smtClean="0"/>
              <a:t>We all use the same DNS data base</a:t>
            </a:r>
          </a:p>
          <a:p>
            <a:pPr marL="457200" lvl="1" indent="0">
              <a:buNone/>
            </a:pPr>
            <a:r>
              <a:rPr lang="en-US" sz="2000" dirty="0" smtClean="0"/>
              <a:t>We all use the same resource object semantics</a:t>
            </a:r>
          </a:p>
          <a:p>
            <a:pPr marL="457200" lvl="1" indent="0">
              <a:buNone/>
            </a:pPr>
            <a:r>
              <a:rPr lang="en-US" sz="2000" dirty="0" smtClean="0"/>
              <a:t>We all use the same protocols</a:t>
            </a:r>
          </a:p>
          <a:p>
            <a:pPr marL="457200" lvl="1" indent="0">
              <a:buNone/>
            </a:pPr>
            <a:r>
              <a:rPr lang="en-US" sz="2000" dirty="0" smtClean="0"/>
              <a:t>We all use the same security framework</a:t>
            </a:r>
          </a:p>
          <a:p>
            <a:pPr marL="457200" lvl="1" indent="0">
              <a:buNone/>
            </a:pPr>
            <a:r>
              <a:rPr lang="en-US" sz="2000" dirty="0" smtClean="0"/>
              <a:t>We all are connected to a common network</a:t>
            </a:r>
          </a:p>
          <a:p>
            <a:pPr marL="457200" lvl="1" indent="0">
              <a:buNone/>
            </a:pPr>
            <a:endParaRPr lang="en-US" sz="2000" dirty="0" smtClean="0"/>
          </a:p>
        </p:txBody>
      </p:sp>
    </p:spTree>
    <p:extLst>
      <p:ext uri="{BB962C8B-B14F-4D97-AF65-F5344CB8AC3E}">
        <p14:creationId xmlns:p14="http://schemas.microsoft.com/office/powerpoint/2010/main" val="1681268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6786" y="2443452"/>
            <a:ext cx="4345214" cy="3323987"/>
          </a:xfrm>
          <a:prstGeom prst="rect">
            <a:avLst/>
          </a:prstGeom>
          <a:solidFill>
            <a:srgbClr val="FFFFFF"/>
          </a:solidFill>
        </p:spPr>
        <p:txBody>
          <a:bodyPr wrap="square" rtlCol="0">
            <a:spAutoFit/>
          </a:bodyPr>
          <a:lstStyle/>
          <a:p>
            <a:r>
              <a:rPr lang="en-US" sz="2400" dirty="0" smtClean="0">
                <a:cs typeface="Bradley Hand ITC TT-Bold"/>
              </a:rPr>
              <a:t>One DNS root hierarchy, and one name family</a:t>
            </a:r>
          </a:p>
          <a:p>
            <a:pPr lvl="1"/>
            <a:r>
              <a:rPr lang="en-US" i="1" dirty="0" smtClean="0">
                <a:cs typeface="Bradley Hand ITC TT-Bold"/>
              </a:rPr>
              <a:t>The unsuccessful “experiments” in alternate root zone files in the late 90’s were perhaps one of the earliest forms of network fragmentation</a:t>
            </a:r>
          </a:p>
          <a:p>
            <a:pPr lvl="1"/>
            <a:endParaRPr lang="en-US" i="1" dirty="0" smtClean="0">
              <a:cs typeface="Bradley Hand ITC TT-Bold"/>
            </a:endParaRPr>
          </a:p>
          <a:p>
            <a:pPr lvl="1"/>
            <a:r>
              <a:rPr lang="en-US" i="1" dirty="0" smtClean="0">
                <a:cs typeface="Bradley Hand ITC TT-Bold"/>
              </a:rPr>
              <a:t>They reinforced the criticality of the single root zone as the glue of the Internet</a:t>
            </a:r>
          </a:p>
          <a:p>
            <a:endParaRPr lang="en-US" dirty="0">
              <a:cs typeface="Bradley Hand ITC TT-Bold"/>
            </a:endParaRPr>
          </a:p>
        </p:txBody>
      </p:sp>
      <p:sp>
        <p:nvSpPr>
          <p:cNvPr id="2" name="Title 1"/>
          <p:cNvSpPr>
            <a:spLocks noGrp="1"/>
          </p:cNvSpPr>
          <p:nvPr>
            <p:ph type="title"/>
          </p:nvPr>
        </p:nvSpPr>
        <p:spPr>
          <a:xfrm rot="703395">
            <a:off x="4167415" y="374424"/>
            <a:ext cx="4350657" cy="2265362"/>
          </a:xfrm>
          <a:solidFill>
            <a:srgbClr val="FFFF00"/>
          </a:solidFill>
        </p:spPr>
        <p:txBody>
          <a:bodyPr>
            <a:normAutofit/>
          </a:bodyPr>
          <a:lstStyle/>
          <a:p>
            <a:r>
              <a:rPr lang="en-US" dirty="0" smtClean="0">
                <a:latin typeface="Bradley Hand ITC TT-Bold"/>
                <a:cs typeface="Bradley Hand ITC TT-Bold"/>
              </a:rPr>
              <a:t>How was this consistency supported?</a:t>
            </a:r>
            <a:endParaRPr lang="en-US" dirty="0">
              <a:latin typeface="Bradley Hand ITC TT-Bold"/>
              <a:cs typeface="Bradley Hand ITC TT-Bold"/>
            </a:endParaRPr>
          </a:p>
        </p:txBody>
      </p:sp>
      <p:sp>
        <p:nvSpPr>
          <p:cNvPr id="3" name="Content Placeholder 2"/>
          <p:cNvSpPr>
            <a:spLocks noGrp="1"/>
          </p:cNvSpPr>
          <p:nvPr>
            <p:ph idx="1"/>
          </p:nvPr>
        </p:nvSpPr>
        <p:spPr>
          <a:xfrm>
            <a:off x="4644571" y="3103508"/>
            <a:ext cx="4042228" cy="3068010"/>
          </a:xfrm>
          <a:solidFill>
            <a:srgbClr val="FFFFFF"/>
          </a:solidFill>
        </p:spPr>
        <p:txBody>
          <a:bodyPr>
            <a:normAutofit lnSpcReduction="10000"/>
          </a:bodyPr>
          <a:lstStyle/>
          <a:p>
            <a:pPr marL="0" indent="0">
              <a:buNone/>
            </a:pPr>
            <a:r>
              <a:rPr lang="en-US" sz="2800" dirty="0" smtClean="0">
                <a:cs typeface="Bradley Hand ITC TT-Bold"/>
              </a:rPr>
              <a:t>End-to-end application </a:t>
            </a:r>
            <a:r>
              <a:rPr lang="en-US" sz="2800" dirty="0" err="1" smtClean="0">
                <a:cs typeface="Bradley Hand ITC TT-Bold"/>
              </a:rPr>
              <a:t>behaviour</a:t>
            </a:r>
            <a:endParaRPr lang="en-US" sz="2800" dirty="0" smtClean="0">
              <a:cs typeface="Bradley Hand ITC TT-Bold"/>
            </a:endParaRPr>
          </a:p>
          <a:p>
            <a:pPr marL="457200" lvl="1" indent="0">
              <a:buNone/>
            </a:pPr>
            <a:r>
              <a:rPr lang="en-US" sz="1900" i="1" dirty="0" smtClean="0">
                <a:cs typeface="Bradley Hand ITC TT-Bold"/>
              </a:rPr>
              <a:t>The absence of a requirement for active middleware allowed each client to directly interact with the intended server. As long as the server was consistent, then every client was handled consistently and the network played no active role.</a:t>
            </a:r>
          </a:p>
        </p:txBody>
      </p:sp>
    </p:spTree>
    <p:extLst>
      <p:ext uri="{BB962C8B-B14F-4D97-AF65-F5344CB8AC3E}">
        <p14:creationId xmlns:p14="http://schemas.microsoft.com/office/powerpoint/2010/main" val="3204261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radley Hand ITC TT-Bold"/>
                <a:cs typeface="Bradley Hand ITC TT-Bold"/>
              </a:rPr>
              <a:t>So, is this the case today?</a:t>
            </a:r>
            <a:endParaRPr lang="en-US" dirty="0">
              <a:latin typeface="Bradley Hand ITC TT-Bold"/>
              <a:cs typeface="Bradley Hand ITC TT-Bold"/>
            </a:endParaRPr>
          </a:p>
        </p:txBody>
      </p:sp>
      <p:sp>
        <p:nvSpPr>
          <p:cNvPr id="3" name="Content Placeholder 2"/>
          <p:cNvSpPr>
            <a:spLocks noGrp="1"/>
          </p:cNvSpPr>
          <p:nvPr>
            <p:ph idx="1"/>
          </p:nvPr>
        </p:nvSpPr>
        <p:spPr/>
        <p:txBody>
          <a:bodyPr/>
          <a:lstStyle/>
          <a:p>
            <a:pPr marL="457200" lvl="1" indent="0">
              <a:buNone/>
            </a:pPr>
            <a:r>
              <a:rPr lang="en-US" sz="3600" dirty="0" smtClean="0"/>
              <a:t>Is the Internet still “consistent”?</a:t>
            </a:r>
          </a:p>
        </p:txBody>
      </p:sp>
    </p:spTree>
    <p:extLst>
      <p:ext uri="{BB962C8B-B14F-4D97-AF65-F5344CB8AC3E}">
        <p14:creationId xmlns:p14="http://schemas.microsoft.com/office/powerpoint/2010/main" val="1092687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9-24 at 12.53.2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4048"/>
            <a:ext cx="5199809" cy="3212963"/>
          </a:xfrm>
          <a:prstGeom prst="rect">
            <a:avLst/>
          </a:prstGeom>
        </p:spPr>
      </p:pic>
      <p:pic>
        <p:nvPicPr>
          <p:cNvPr id="5" name="Picture 4" descr="Screen Shot 2014-09-24 at 12.55.5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4655" y="2703284"/>
            <a:ext cx="4963274" cy="3385905"/>
          </a:xfrm>
          <a:prstGeom prst="rect">
            <a:avLst/>
          </a:prstGeom>
        </p:spPr>
      </p:pic>
      <p:sp>
        <p:nvSpPr>
          <p:cNvPr id="6" name="TextBox 5"/>
          <p:cNvSpPr txBox="1"/>
          <p:nvPr/>
        </p:nvSpPr>
        <p:spPr>
          <a:xfrm>
            <a:off x="4885666" y="798286"/>
            <a:ext cx="3450978" cy="954107"/>
          </a:xfrm>
          <a:prstGeom prst="rect">
            <a:avLst/>
          </a:prstGeom>
          <a:solidFill>
            <a:srgbClr val="FFFF00"/>
          </a:solidFill>
        </p:spPr>
        <p:txBody>
          <a:bodyPr wrap="square" rtlCol="0">
            <a:spAutoFit/>
          </a:bodyPr>
          <a:lstStyle/>
          <a:p>
            <a:pPr algn="ctr"/>
            <a:r>
              <a:rPr lang="en-US" sz="2800" dirty="0" smtClean="0">
                <a:latin typeface="Bradley Hand ITC TT-Bold"/>
                <a:cs typeface="Bradley Hand ITC TT-Bold"/>
              </a:rPr>
              <a:t>Geo-Located Content serving</a:t>
            </a:r>
            <a:endParaRPr lang="en-US" sz="2800" dirty="0">
              <a:latin typeface="Bradley Hand ITC TT-Bold"/>
              <a:cs typeface="Bradley Hand ITC TT-Bold"/>
            </a:endParaRPr>
          </a:p>
        </p:txBody>
      </p:sp>
      <p:sp>
        <p:nvSpPr>
          <p:cNvPr id="7" name="TextBox 6"/>
          <p:cNvSpPr txBox="1"/>
          <p:nvPr/>
        </p:nvSpPr>
        <p:spPr>
          <a:xfrm rot="321523">
            <a:off x="567760" y="4362751"/>
            <a:ext cx="2991073" cy="1477328"/>
          </a:xfrm>
          <a:prstGeom prst="rect">
            <a:avLst/>
          </a:prstGeom>
          <a:solidFill>
            <a:srgbClr val="FFFF00"/>
          </a:solidFill>
        </p:spPr>
        <p:txBody>
          <a:bodyPr wrap="square" rtlCol="0">
            <a:spAutoFit/>
          </a:bodyPr>
          <a:lstStyle/>
          <a:p>
            <a:r>
              <a:rPr lang="en-US" dirty="0" smtClean="0">
                <a:latin typeface="Bradley Hand ITC TT-Bold"/>
                <a:cs typeface="Bradley Hand ITC TT-Bold"/>
              </a:rPr>
              <a:t>The assumed location of the end client (by source IP address) determines what content is passed back to the user</a:t>
            </a:r>
            <a:endParaRPr lang="en-US" dirty="0">
              <a:latin typeface="Bradley Hand ITC TT-Bold"/>
              <a:cs typeface="Bradley Hand ITC TT-Bold"/>
            </a:endParaRPr>
          </a:p>
        </p:txBody>
      </p:sp>
      <p:sp>
        <p:nvSpPr>
          <p:cNvPr id="2" name="TextBox 1"/>
          <p:cNvSpPr txBox="1"/>
          <p:nvPr/>
        </p:nvSpPr>
        <p:spPr>
          <a:xfrm>
            <a:off x="5352142" y="5599515"/>
            <a:ext cx="1893039" cy="369332"/>
          </a:xfrm>
          <a:prstGeom prst="rect">
            <a:avLst/>
          </a:prstGeom>
          <a:noFill/>
        </p:spPr>
        <p:txBody>
          <a:bodyPr wrap="none" rtlCol="0">
            <a:spAutoFit/>
          </a:bodyPr>
          <a:lstStyle/>
          <a:p>
            <a:r>
              <a:rPr lang="en-US" dirty="0" smtClean="0">
                <a:solidFill>
                  <a:schemeClr val="bg1"/>
                </a:solidFill>
                <a:latin typeface="AhnbergHand"/>
                <a:cs typeface="AhnbergHand"/>
              </a:rPr>
              <a:t>Inside the UK</a:t>
            </a:r>
            <a:endParaRPr lang="en-US" dirty="0">
              <a:solidFill>
                <a:schemeClr val="bg1"/>
              </a:solidFill>
              <a:latin typeface="AhnbergHand"/>
              <a:cs typeface="AhnbergHand"/>
            </a:endParaRPr>
          </a:p>
        </p:txBody>
      </p:sp>
      <p:sp>
        <p:nvSpPr>
          <p:cNvPr id="8" name="TextBox 7"/>
          <p:cNvSpPr txBox="1"/>
          <p:nvPr/>
        </p:nvSpPr>
        <p:spPr>
          <a:xfrm>
            <a:off x="1485899" y="1980015"/>
            <a:ext cx="2108866" cy="369332"/>
          </a:xfrm>
          <a:prstGeom prst="rect">
            <a:avLst/>
          </a:prstGeom>
          <a:noFill/>
        </p:spPr>
        <p:txBody>
          <a:bodyPr wrap="none" rtlCol="0">
            <a:spAutoFit/>
          </a:bodyPr>
          <a:lstStyle/>
          <a:p>
            <a:r>
              <a:rPr lang="en-US" dirty="0" smtClean="0">
                <a:solidFill>
                  <a:schemeClr val="bg1"/>
                </a:solidFill>
                <a:latin typeface="AhnbergHand"/>
                <a:cs typeface="AhnbergHand"/>
              </a:rPr>
              <a:t>Outside the UK</a:t>
            </a:r>
            <a:endParaRPr lang="en-US" dirty="0">
              <a:solidFill>
                <a:schemeClr val="bg1"/>
              </a:solidFill>
              <a:latin typeface="AhnbergHand"/>
              <a:cs typeface="AhnbergHand"/>
            </a:endParaRPr>
          </a:p>
        </p:txBody>
      </p:sp>
    </p:spTree>
    <p:extLst>
      <p:ext uri="{BB962C8B-B14F-4D97-AF65-F5344CB8AC3E}">
        <p14:creationId xmlns:p14="http://schemas.microsoft.com/office/powerpoint/2010/main" val="34280357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939</TotalTime>
  <Words>3959</Words>
  <Application>Microsoft Macintosh PowerPoint</Application>
  <PresentationFormat>On-screen Show (4:3)</PresentationFormat>
  <Paragraphs>443</Paragraphs>
  <Slides>56</Slides>
  <Notes>0</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Fragmentation Considered Harmful?</vt:lpstr>
      <vt:lpstr>… “considered harmful”</vt:lpstr>
      <vt:lpstr>What’s “Fragmentation” anyway?</vt:lpstr>
      <vt:lpstr>PowerPoint Presentation</vt:lpstr>
      <vt:lpstr>Why?</vt:lpstr>
      <vt:lpstr>The “Original” Internet Model</vt:lpstr>
      <vt:lpstr>How was this consistency supported?</vt:lpstr>
      <vt:lpstr>So, is this the case today?</vt:lpstr>
      <vt:lpstr>PowerPoint Presentation</vt:lpstr>
      <vt:lpstr>Content De-Fragmentation </vt:lpstr>
      <vt:lpstr>PowerPoint Presentation</vt:lpstr>
      <vt:lpstr>So, is this the case today?</vt:lpstr>
      <vt:lpstr>China, late 2013</vt:lpstr>
      <vt:lpstr>Outside China        Inside China</vt:lpstr>
      <vt:lpstr>PowerPoint Presentation</vt:lpstr>
      <vt:lpstr>Outside                          Inside</vt:lpstr>
      <vt:lpstr>Outside                          Inside</vt:lpstr>
      <vt:lpstr>Outside                          Inside</vt:lpstr>
      <vt:lpstr>Outside                          Inside</vt:lpstr>
      <vt:lpstr>Within China this form of DNS filtering is commonplace</vt:lpstr>
      <vt:lpstr>Within China this form of DNS filtering is commonplace</vt:lpstr>
      <vt:lpstr>But it’s not just China</vt:lpstr>
      <vt:lpstr>Selective DNS “fragmentation” is widespread</vt:lpstr>
      <vt:lpstr>The business of content filtering through DNS manipulation</vt:lpstr>
      <vt:lpstr>So this is “bad” – right?</vt:lpstr>
      <vt:lpstr>So this is “bad” – right?</vt:lpstr>
      <vt:lpstr>PowerPoint Presentation</vt:lpstr>
      <vt:lpstr>The workings of a CDN</vt:lpstr>
      <vt:lpstr>The workings of a CDN-DNS</vt:lpstr>
      <vt:lpstr>So this is “good” – right?</vt:lpstr>
      <vt:lpstr>User A                          User B</vt:lpstr>
      <vt:lpstr>Telling Good from Bad</vt:lpstr>
      <vt:lpstr>Security to the rescue?</vt:lpstr>
      <vt:lpstr>PowerPoint Presentation</vt:lpstr>
      <vt:lpstr>PowerPoint Presentation</vt:lpstr>
      <vt:lpstr>PowerPoint Presentation</vt:lpstr>
      <vt:lpstr>PowerPoint Presentation</vt:lpstr>
      <vt:lpstr>PowerPoint Presentation</vt:lpstr>
      <vt:lpstr>Two problems:</vt:lpstr>
      <vt:lpstr>This is broken economics!</vt:lpstr>
      <vt:lpstr>So what can we do about it? </vt:lpstr>
      <vt:lpstr>User A                          User B</vt:lpstr>
      <vt:lpstr>So DNSSEC helps here?</vt:lpstr>
      <vt:lpstr>PowerPoint Presentation</vt:lpstr>
      <vt:lpstr>PowerPoint Presentation</vt:lpstr>
      <vt:lpstr>PowerPoint Presentation</vt:lpstr>
      <vt:lpstr>What needs to happen?</vt:lpstr>
      <vt:lpstr>Name “Fragmentation”</vt:lpstr>
      <vt:lpstr>What about Addresses?</vt:lpstr>
      <vt:lpstr>Addresses are already losing coherence!</vt:lpstr>
      <vt:lpstr>Where is this heading?</vt:lpstr>
      <vt:lpstr>Where is this heading?</vt:lpstr>
      <vt:lpstr>Where is this heading?</vt:lpstr>
      <vt:lpstr>PowerPoint Presentation</vt:lpstr>
      <vt:lpstr>Internet-wide Market Share for Google’s Public DNS Service</vt:lpstr>
      <vt:lpstr>PowerPoint Presentation</vt:lpstr>
    </vt:vector>
  </TitlesOfParts>
  <Company>APNIC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Internet Fragmentation</dc:title>
  <dc:creator>Geoff Huston</dc:creator>
  <cp:lastModifiedBy>Geoff Huston</cp:lastModifiedBy>
  <cp:revision>47</cp:revision>
  <dcterms:created xsi:type="dcterms:W3CDTF">2014-09-23T09:39:25Z</dcterms:created>
  <dcterms:modified xsi:type="dcterms:W3CDTF">2014-09-25T06:07:17Z</dcterms:modified>
</cp:coreProperties>
</file>