
<file path=[Content_Types].xml><?xml version="1.0" encoding="utf-8"?>
<Types xmlns="http://schemas.openxmlformats.org/package/2006/content-types">
  <Default Extension="xml" ContentType="application/xml"/>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297" r:id="rId3"/>
    <p:sldId id="332" r:id="rId4"/>
    <p:sldId id="303" r:id="rId5"/>
    <p:sldId id="257" r:id="rId6"/>
    <p:sldId id="316" r:id="rId7"/>
    <p:sldId id="258" r:id="rId8"/>
    <p:sldId id="282" r:id="rId9"/>
    <p:sldId id="260" r:id="rId10"/>
    <p:sldId id="288" r:id="rId11"/>
    <p:sldId id="262" r:id="rId12"/>
    <p:sldId id="309" r:id="rId13"/>
    <p:sldId id="314" r:id="rId14"/>
    <p:sldId id="279" r:id="rId15"/>
    <p:sldId id="281" r:id="rId16"/>
    <p:sldId id="331" r:id="rId17"/>
    <p:sldId id="289" r:id="rId18"/>
    <p:sldId id="327" r:id="rId19"/>
    <p:sldId id="326" r:id="rId20"/>
    <p:sldId id="295" r:id="rId21"/>
    <p:sldId id="296" r:id="rId22"/>
    <p:sldId id="315" r:id="rId23"/>
    <p:sldId id="320" r:id="rId24"/>
    <p:sldId id="268" r:id="rId25"/>
    <p:sldId id="270" r:id="rId26"/>
    <p:sldId id="285" r:id="rId27"/>
    <p:sldId id="312" r:id="rId28"/>
    <p:sldId id="313"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651" autoAdjust="0"/>
    <p:restoredTop sz="86389" autoAdjust="0"/>
  </p:normalViewPr>
  <p:slideViewPr>
    <p:cSldViewPr snapToGrid="0" snapToObjects="1">
      <p:cViewPr varScale="1">
        <p:scale>
          <a:sx n="134" d="100"/>
          <a:sy n="134" d="100"/>
        </p:scale>
        <p:origin x="1024" y="192"/>
      </p:cViewPr>
      <p:guideLst>
        <p:guide orient="horz" pos="2160"/>
        <p:guide pos="2880"/>
      </p:guideLst>
    </p:cSldViewPr>
  </p:slideViewPr>
  <p:outlineViewPr>
    <p:cViewPr>
      <p:scale>
        <a:sx n="33" d="100"/>
        <a:sy n="33" d="100"/>
      </p:scale>
      <p:origin x="0" y="31152"/>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A90D1E-2DB2-9845-BF4B-F1B198A24B27}" type="datetimeFigureOut">
              <a:rPr lang="en-US" smtClean="0"/>
              <a:t>3/15/16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6638BF-99B2-6A44-BB09-A611EC392172}" type="slidenum">
              <a:rPr lang="en-US" smtClean="0"/>
              <a:t>‹#›</a:t>
            </a:fld>
            <a:endParaRPr lang="en-US"/>
          </a:p>
        </p:txBody>
      </p:sp>
    </p:spTree>
    <p:extLst>
      <p:ext uri="{BB962C8B-B14F-4D97-AF65-F5344CB8AC3E}">
        <p14:creationId xmlns:p14="http://schemas.microsoft.com/office/powerpoint/2010/main" val="171664955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63A506-0A56-7C48-9522-DDC70A9848E5}" type="datetimeFigureOut">
              <a:rPr lang="en-US" smtClean="0"/>
              <a:t>3/15/16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3459010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E363A506-0A56-7C48-9522-DDC70A9848E5}" type="datetimeFigureOut">
              <a:rPr lang="en-US" smtClean="0"/>
              <a:t>3/15/16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3737574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E363A506-0A56-7C48-9522-DDC70A9848E5}" type="datetimeFigureOut">
              <a:rPr lang="en-US" smtClean="0"/>
              <a:t>3/15/16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784097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E363A506-0A56-7C48-9522-DDC70A9848E5}" type="datetimeFigureOut">
              <a:rPr lang="en-US" smtClean="0"/>
              <a:t>3/15/16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4135200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E363A506-0A56-7C48-9522-DDC70A9848E5}" type="datetimeFigureOut">
              <a:rPr lang="en-US" smtClean="0"/>
              <a:t>3/15/16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1432647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E363A506-0A56-7C48-9522-DDC70A9848E5}" type="datetimeFigureOut">
              <a:rPr lang="en-US" smtClean="0"/>
              <a:t>3/15/16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146469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E363A506-0A56-7C48-9522-DDC70A9848E5}" type="datetimeFigureOut">
              <a:rPr lang="en-US" smtClean="0"/>
              <a:t>3/15/16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2006517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E363A506-0A56-7C48-9522-DDC70A9848E5}" type="datetimeFigureOut">
              <a:rPr lang="en-US" smtClean="0"/>
              <a:t>3/15/16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2177769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63A506-0A56-7C48-9522-DDC70A9848E5}" type="datetimeFigureOut">
              <a:rPr lang="en-US" smtClean="0"/>
              <a:t>3/15/16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3577652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E363A506-0A56-7C48-9522-DDC70A9848E5}" type="datetimeFigureOut">
              <a:rPr lang="en-US" smtClean="0"/>
              <a:t>3/15/16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3802778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E363A506-0A56-7C48-9522-DDC70A9848E5}" type="datetimeFigureOut">
              <a:rPr lang="en-US" smtClean="0"/>
              <a:t>3/15/16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72664991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63A506-0A56-7C48-9522-DDC70A9848E5}" type="datetimeFigureOut">
              <a:rPr lang="en-US" smtClean="0"/>
              <a:t>3/15/16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497C0A-1CC6-0248-B1AF-C27D19ABABAB}" type="slidenum">
              <a:rPr lang="en-US" smtClean="0"/>
              <a:t>‹#›</a:t>
            </a:fld>
            <a:endParaRPr lang="en-US"/>
          </a:p>
        </p:txBody>
      </p:sp>
    </p:spTree>
    <p:extLst>
      <p:ext uri="{BB962C8B-B14F-4D97-AF65-F5344CB8AC3E}">
        <p14:creationId xmlns:p14="http://schemas.microsoft.com/office/powerpoint/2010/main" val="41354877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000" kern="1200">
          <a:solidFill>
            <a:schemeClr val="accent6">
              <a:lumMod val="50000"/>
            </a:schemeClr>
          </a:solidFill>
          <a:latin typeface="Powderfinger Type"/>
          <a:ea typeface="+mj-ea"/>
          <a:cs typeface="Powderfinger Type"/>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ECDSA P-256 support in DNSSEC-validating Resolvers</a:t>
            </a:r>
            <a:endParaRPr lang="en-US" dirty="0"/>
          </a:p>
        </p:txBody>
      </p:sp>
      <p:sp>
        <p:nvSpPr>
          <p:cNvPr id="3" name="Subtitle 2"/>
          <p:cNvSpPr>
            <a:spLocks noGrp="1"/>
          </p:cNvSpPr>
          <p:nvPr>
            <p:ph type="subTitle" idx="1"/>
          </p:nvPr>
        </p:nvSpPr>
        <p:spPr>
          <a:xfrm>
            <a:off x="2460112" y="4762500"/>
            <a:ext cx="6400800" cy="1752600"/>
          </a:xfrm>
        </p:spPr>
        <p:txBody>
          <a:bodyPr>
            <a:normAutofit/>
          </a:bodyPr>
          <a:lstStyle/>
          <a:p>
            <a:pPr algn="r"/>
            <a:r>
              <a:rPr lang="en-US" sz="1600" dirty="0" smtClean="0">
                <a:latin typeface="AhnbergHand"/>
                <a:cs typeface="AhnbergHand"/>
              </a:rPr>
              <a:t>Geoff Huston</a:t>
            </a:r>
          </a:p>
          <a:p>
            <a:pPr algn="r"/>
            <a:r>
              <a:rPr lang="en-US" sz="1600" dirty="0" smtClean="0">
                <a:latin typeface="AhnbergHand"/>
                <a:cs typeface="AhnbergHand"/>
              </a:rPr>
              <a:t>APNIC Labs</a:t>
            </a:r>
          </a:p>
          <a:p>
            <a:pPr algn="r"/>
            <a:r>
              <a:rPr lang="en-US" sz="1600" dirty="0" smtClean="0">
                <a:latin typeface="AhnbergHand"/>
                <a:cs typeface="AhnbergHand"/>
              </a:rPr>
              <a:t>March 2016</a:t>
            </a:r>
            <a:endParaRPr lang="en-US" sz="1600" dirty="0">
              <a:latin typeface="AhnbergHand"/>
              <a:cs typeface="AhnbergHand"/>
            </a:endParaRPr>
          </a:p>
        </p:txBody>
      </p:sp>
    </p:spTree>
    <p:extLst>
      <p:ext uri="{BB962C8B-B14F-4D97-AF65-F5344CB8AC3E}">
        <p14:creationId xmlns:p14="http://schemas.microsoft.com/office/powerpoint/2010/main" val="10752025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Theory: DNSSEC Validating Queries</a:t>
            </a:r>
            <a:endParaRPr lang="en-US" dirty="0"/>
          </a:p>
        </p:txBody>
      </p:sp>
      <p:sp>
        <p:nvSpPr>
          <p:cNvPr id="3" name="Content Placeholder 2"/>
          <p:cNvSpPr>
            <a:spLocks noGrp="1"/>
          </p:cNvSpPr>
          <p:nvPr>
            <p:ph idx="1"/>
          </p:nvPr>
        </p:nvSpPr>
        <p:spPr>
          <a:xfrm>
            <a:off x="304800" y="2124075"/>
            <a:ext cx="8229600" cy="4525963"/>
          </a:xfrm>
        </p:spPr>
        <p:txBody>
          <a:bodyPr>
            <a:normAutofit/>
          </a:bodyPr>
          <a:lstStyle/>
          <a:p>
            <a:pPr marL="0" indent="0">
              <a:buNone/>
            </a:pPr>
            <a:r>
              <a:rPr lang="fr-FR" sz="1400" dirty="0">
                <a:latin typeface="Menlo Bold"/>
                <a:cs typeface="Menlo Bold"/>
              </a:rPr>
              <a:t>e.t10000.u2045476887.s1412035201.i5053.</a:t>
            </a:r>
            <a:r>
              <a:rPr lang="fr-FR" sz="1400" dirty="0" smtClean="0">
                <a:latin typeface="Menlo Bold"/>
                <a:cs typeface="Menlo Bold"/>
              </a:rPr>
              <a:t>vne0001.4f167.z.dotnxdomain.net</a:t>
            </a:r>
          </a:p>
          <a:p>
            <a:pPr marL="0" indent="0">
              <a:buNone/>
            </a:pPr>
            <a:endParaRPr lang="fr-FR" sz="1400" dirty="0" smtClean="0">
              <a:latin typeface="Menlo Bold"/>
              <a:cs typeface="Menlo Bold"/>
            </a:endParaRPr>
          </a:p>
          <a:p>
            <a:pPr marL="0" indent="0">
              <a:buNone/>
            </a:pPr>
            <a:endParaRPr lang="fr-FR" sz="1400" dirty="0">
              <a:latin typeface="Menlo Bold"/>
              <a:cs typeface="Menlo Bold"/>
            </a:endParaRPr>
          </a:p>
          <a:p>
            <a:pPr marL="0" indent="0">
              <a:buNone/>
            </a:pPr>
            <a:endParaRPr lang="fr-FR" sz="1400" dirty="0" smtClean="0">
              <a:latin typeface="Menlo Bold"/>
              <a:cs typeface="Menlo Bold"/>
            </a:endParaRPr>
          </a:p>
          <a:p>
            <a:pPr marL="0" indent="0">
              <a:buNone/>
            </a:pPr>
            <a:endParaRPr lang="fr-FR" sz="1400" dirty="0" smtClean="0">
              <a:latin typeface="Menlo Bold"/>
              <a:cs typeface="Menlo Bold"/>
            </a:endParaRPr>
          </a:p>
          <a:p>
            <a:pPr marL="0" indent="0">
              <a:buNone/>
            </a:pPr>
            <a:r>
              <a:rPr lang="fr-FR" sz="1400" dirty="0" smtClean="0">
                <a:cs typeface="Menlo Bold"/>
              </a:rPr>
              <a:t>1. </a:t>
            </a:r>
            <a:r>
              <a:rPr lang="fr-FR" sz="1400" dirty="0" err="1" smtClean="0">
                <a:cs typeface="Menlo Bold"/>
              </a:rPr>
              <a:t>Query</a:t>
            </a:r>
            <a:r>
              <a:rPr lang="fr-FR" sz="1400" dirty="0" smtClean="0">
                <a:cs typeface="Menlo Bold"/>
              </a:rPr>
              <a:t> for the A </a:t>
            </a:r>
            <a:r>
              <a:rPr lang="fr-FR" sz="1400" dirty="0" err="1" smtClean="0">
                <a:cs typeface="Menlo Bold"/>
              </a:rPr>
              <a:t>resource</a:t>
            </a:r>
            <a:r>
              <a:rPr lang="fr-FR" sz="1400" dirty="0" smtClean="0">
                <a:cs typeface="Menlo Bold"/>
              </a:rPr>
              <a:t> record </a:t>
            </a:r>
            <a:r>
              <a:rPr lang="fr-FR" sz="1400" dirty="0" err="1" smtClean="0">
                <a:cs typeface="Menlo Bold"/>
              </a:rPr>
              <a:t>with</a:t>
            </a:r>
            <a:r>
              <a:rPr lang="fr-FR" sz="1400" dirty="0" smtClean="0">
                <a:cs typeface="Menlo Bold"/>
              </a:rPr>
              <a:t> EDNS0, DNSSEC-OK</a:t>
            </a:r>
            <a:endParaRPr lang="fr-FR" sz="1400" dirty="0">
              <a:cs typeface="Menlo Bold"/>
            </a:endParaRPr>
          </a:p>
          <a:p>
            <a:pPr marL="0" indent="0">
              <a:buNone/>
            </a:pPr>
            <a:r>
              <a:rPr lang="fr-FR" sz="1400" dirty="0" smtClean="0"/>
              <a:t>	</a:t>
            </a:r>
            <a:r>
              <a:rPr lang="fr-FR" sz="1400" dirty="0" err="1" smtClean="0"/>
              <a:t>query</a:t>
            </a:r>
            <a:r>
              <a:rPr lang="fr-FR" sz="1400" dirty="0"/>
              <a:t>: </a:t>
            </a:r>
            <a:r>
              <a:rPr lang="fr-FR" sz="1400" dirty="0" smtClean="0"/>
              <a:t>  e.t10000</a:t>
            </a:r>
            <a:r>
              <a:rPr lang="fr-FR" sz="1400" dirty="0"/>
              <a:t>.</a:t>
            </a:r>
            <a:r>
              <a:rPr lang="fr-FR" sz="1400" dirty="0" smtClean="0"/>
              <a:t>u204546887.s1412035201.i5053.vne0001.4f167.z.dotnxdomain.net </a:t>
            </a:r>
            <a:r>
              <a:rPr lang="fr-FR" sz="1400" dirty="0"/>
              <a:t>IN A +</a:t>
            </a:r>
            <a:r>
              <a:rPr lang="fr-FR" sz="1400" dirty="0" smtClean="0"/>
              <a:t>ED</a:t>
            </a:r>
          </a:p>
          <a:p>
            <a:pPr marL="0" indent="0">
              <a:buNone/>
            </a:pPr>
            <a:endParaRPr lang="fr-FR" sz="1400" dirty="0" smtClean="0"/>
          </a:p>
          <a:p>
            <a:pPr marL="0" indent="0">
              <a:buNone/>
            </a:pPr>
            <a:r>
              <a:rPr lang="fr-FR" sz="1400" dirty="0" smtClean="0"/>
              <a:t>2. </a:t>
            </a:r>
            <a:r>
              <a:rPr lang="fr-FR" sz="1400" dirty="0" err="1" smtClean="0"/>
              <a:t>Query</a:t>
            </a:r>
            <a:r>
              <a:rPr lang="fr-FR" sz="1400" dirty="0" smtClean="0"/>
              <a:t> the parent </a:t>
            </a:r>
            <a:r>
              <a:rPr lang="fr-FR" sz="1400" dirty="0" err="1" smtClean="0"/>
              <a:t>domain</a:t>
            </a:r>
            <a:r>
              <a:rPr lang="fr-FR" sz="1400" dirty="0" smtClean="0"/>
              <a:t> for the DS </a:t>
            </a:r>
            <a:r>
              <a:rPr lang="fr-FR" sz="1400" dirty="0" err="1" smtClean="0"/>
              <a:t>resource</a:t>
            </a:r>
            <a:r>
              <a:rPr lang="fr-FR" sz="1400" dirty="0" smtClean="0"/>
              <a:t> record </a:t>
            </a:r>
            <a:endParaRPr lang="fr-FR" sz="1400" dirty="0"/>
          </a:p>
          <a:p>
            <a:pPr marL="0" indent="0">
              <a:buNone/>
            </a:pPr>
            <a:r>
              <a:rPr lang="fr-FR" sz="1400" dirty="0" smtClean="0"/>
              <a:t>	</a:t>
            </a:r>
            <a:r>
              <a:rPr lang="en-US" sz="1400" dirty="0" smtClean="0"/>
              <a:t>query</a:t>
            </a:r>
            <a:r>
              <a:rPr lang="en-US" sz="1400" dirty="0"/>
              <a:t>: </a:t>
            </a:r>
            <a:r>
              <a:rPr lang="en-US" sz="1400" dirty="0" smtClean="0"/>
              <a:t>4f167.z.dotnxdomain.net </a:t>
            </a:r>
            <a:r>
              <a:rPr lang="en-US" sz="1400" dirty="0"/>
              <a:t>IN DS +</a:t>
            </a:r>
            <a:r>
              <a:rPr lang="en-US" sz="1400" dirty="0" smtClean="0"/>
              <a:t>ED</a:t>
            </a:r>
          </a:p>
          <a:p>
            <a:pPr marL="0" indent="0">
              <a:buNone/>
            </a:pPr>
            <a:endParaRPr lang="en-US" sz="1400" dirty="0"/>
          </a:p>
          <a:p>
            <a:pPr marL="0" indent="0">
              <a:buNone/>
            </a:pPr>
            <a:r>
              <a:rPr lang="en-US" sz="1400" dirty="0" smtClean="0"/>
              <a:t>3. Query for the DNSKEY resource record </a:t>
            </a:r>
          </a:p>
          <a:p>
            <a:pPr marL="0" indent="0">
              <a:buNone/>
            </a:pPr>
            <a:r>
              <a:rPr lang="en-US" sz="1400" dirty="0" smtClean="0"/>
              <a:t>	query</a:t>
            </a:r>
            <a:r>
              <a:rPr lang="en-US" sz="1400" dirty="0"/>
              <a:t>: </a:t>
            </a:r>
            <a:r>
              <a:rPr lang="en-US" sz="1400" dirty="0" smtClean="0"/>
              <a:t>4f167.z.dotnxdomain.net </a:t>
            </a:r>
            <a:r>
              <a:rPr lang="en-US" sz="1400" dirty="0"/>
              <a:t>IN DNSKEY </a:t>
            </a:r>
            <a:r>
              <a:rPr lang="en-US" sz="1400" dirty="0" smtClean="0"/>
              <a:t>+ED</a:t>
            </a:r>
            <a:endParaRPr lang="fr-FR" sz="1400" dirty="0" smtClean="0"/>
          </a:p>
          <a:p>
            <a:pPr marL="0" indent="0">
              <a:buNone/>
            </a:pPr>
            <a:endParaRPr lang="fr-FR" sz="1400" dirty="0">
              <a:latin typeface="Menlo Bold"/>
              <a:cs typeface="Menlo Bold"/>
            </a:endParaRPr>
          </a:p>
          <a:p>
            <a:pPr marL="0" indent="0">
              <a:buNone/>
            </a:pPr>
            <a:endParaRPr lang="fr-FR" sz="3600" dirty="0">
              <a:latin typeface="Menlo Bold"/>
              <a:cs typeface="Menlo Bold"/>
            </a:endParaRPr>
          </a:p>
          <a:p>
            <a:endParaRPr lang="en-US" sz="3600" dirty="0"/>
          </a:p>
        </p:txBody>
      </p:sp>
    </p:spTree>
    <p:extLst>
      <p:ext uri="{BB962C8B-B14F-4D97-AF65-F5344CB8AC3E}">
        <p14:creationId xmlns:p14="http://schemas.microsoft.com/office/powerpoint/2010/main" val="2355149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Practice: The DNS is “messy”</a:t>
            </a:r>
            <a:endParaRPr lang="en-US" dirty="0"/>
          </a:p>
        </p:txBody>
      </p:sp>
      <p:sp>
        <p:nvSpPr>
          <p:cNvPr id="3" name="Content Placeholder 2"/>
          <p:cNvSpPr>
            <a:spLocks noGrp="1"/>
          </p:cNvSpPr>
          <p:nvPr>
            <p:ph idx="1"/>
          </p:nvPr>
        </p:nvSpPr>
        <p:spPr/>
        <p:txBody>
          <a:bodyPr>
            <a:normAutofit fontScale="77500" lnSpcReduction="20000"/>
          </a:bodyPr>
          <a:lstStyle/>
          <a:p>
            <a:pPr>
              <a:spcBef>
                <a:spcPts val="1800"/>
              </a:spcBef>
            </a:pPr>
            <a:r>
              <a:rPr lang="en-US" dirty="0" smtClean="0"/>
              <a:t>Clients typically use multiple resolvers, and use local timeouts to repeat the query across these resolvers</a:t>
            </a:r>
          </a:p>
          <a:p>
            <a:pPr>
              <a:spcBef>
                <a:spcPts val="1800"/>
              </a:spcBef>
            </a:pPr>
            <a:r>
              <a:rPr lang="en-US" dirty="0" smtClean="0"/>
              <a:t>Resolvers may use slave farms, so that queries from a common logical resolution process may be presented to the authoritative name server from multiple resolvers, and each slave resolver that directs queries to servers may present only a partial set of validation queries</a:t>
            </a:r>
          </a:p>
          <a:p>
            <a:pPr>
              <a:spcBef>
                <a:spcPts val="1800"/>
              </a:spcBef>
            </a:pPr>
            <a:r>
              <a:rPr lang="en-US" dirty="0" smtClean="0"/>
              <a:t>Resolvers may use forwarding resolvers, and may explicitly request checking disabled to disable the forwarding resolver from performing validation itself</a:t>
            </a:r>
          </a:p>
          <a:p>
            <a:pPr>
              <a:spcBef>
                <a:spcPts val="1800"/>
              </a:spcBef>
            </a:pPr>
            <a:r>
              <a:rPr lang="en-US" dirty="0" smtClean="0"/>
              <a:t>Clients and resolvers have their own independent retry and abandon timers</a:t>
            </a:r>
          </a:p>
        </p:txBody>
      </p:sp>
    </p:spTree>
    <p:extLst>
      <p:ext uri="{BB962C8B-B14F-4D97-AF65-F5344CB8AC3E}">
        <p14:creationId xmlns:p14="http://schemas.microsoft.com/office/powerpoint/2010/main" val="745381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DNS Mess!</a:t>
            </a:r>
            <a:endParaRPr lang="en-US" dirty="0"/>
          </a:p>
        </p:txBody>
      </p:sp>
      <p:sp>
        <p:nvSpPr>
          <p:cNvPr id="3" name="Content Placeholder 2"/>
          <p:cNvSpPr>
            <a:spLocks noGrp="1"/>
          </p:cNvSpPr>
          <p:nvPr>
            <p:ph idx="1"/>
          </p:nvPr>
        </p:nvSpPr>
        <p:spPr/>
        <p:txBody>
          <a:bodyPr/>
          <a:lstStyle/>
          <a:p>
            <a:pPr marL="0" indent="0">
              <a:buNone/>
            </a:pPr>
            <a:r>
              <a:rPr lang="en-US" dirty="0" smtClean="0"/>
              <a:t>Queries for a single badly signed (RSA) name:</a:t>
            </a:r>
          </a:p>
          <a:p>
            <a:pPr marL="0" indent="0">
              <a:buNone/>
            </a:pPr>
            <a:endParaRPr lang="en-US" sz="1600" dirty="0" smtClean="0">
              <a:latin typeface="Lucida Console"/>
              <a:cs typeface="Lucida Console"/>
            </a:endParaRPr>
          </a:p>
          <a:p>
            <a:pPr marL="0" indent="0">
              <a:buNone/>
            </a:pPr>
            <a:r>
              <a:rPr lang="en-US" sz="1600" dirty="0" smtClean="0">
                <a:latin typeface="Lucida Console"/>
                <a:cs typeface="Lucida Console"/>
              </a:rPr>
              <a:t>Resolver		Queries</a:t>
            </a:r>
          </a:p>
          <a:p>
            <a:pPr marL="0" indent="0">
              <a:buNone/>
            </a:pPr>
            <a:r>
              <a:rPr lang="en-US" sz="1600" dirty="0" smtClean="0">
                <a:latin typeface="Lucida Console"/>
                <a:cs typeface="Lucida Console"/>
              </a:rPr>
              <a:t>200.55.224.68:	A</a:t>
            </a:r>
            <a:r>
              <a:rPr lang="en-US" sz="1600" dirty="0">
                <a:latin typeface="Lucida Console"/>
                <a:cs typeface="Lucida Console"/>
              </a:rPr>
              <a:t>#,K#,D# </a:t>
            </a:r>
            <a:endParaRPr lang="en-US" sz="1600" dirty="0" smtClean="0">
              <a:latin typeface="Lucida Console"/>
              <a:cs typeface="Lucida Console"/>
            </a:endParaRPr>
          </a:p>
          <a:p>
            <a:pPr marL="0" indent="0">
              <a:buNone/>
            </a:pPr>
            <a:r>
              <a:rPr lang="en-US" sz="1600" dirty="0" smtClean="0">
                <a:latin typeface="Lucida Console"/>
                <a:cs typeface="Lucida Console"/>
              </a:rPr>
              <a:t>74.125.19.147:	A</a:t>
            </a:r>
            <a:r>
              <a:rPr lang="en-US" sz="1600" dirty="0">
                <a:latin typeface="Lucida Console"/>
                <a:cs typeface="Lucida Console"/>
              </a:rPr>
              <a:t>#,D#,K#,D#,D# </a:t>
            </a:r>
            <a:endParaRPr lang="en-US" sz="1600" dirty="0" smtClean="0">
              <a:latin typeface="Lucida Console"/>
              <a:cs typeface="Lucida Console"/>
            </a:endParaRPr>
          </a:p>
          <a:p>
            <a:pPr marL="0" indent="0">
              <a:buNone/>
            </a:pPr>
            <a:r>
              <a:rPr lang="en-US" sz="1600" dirty="0" smtClean="0">
                <a:latin typeface="Lucida Console"/>
                <a:cs typeface="Lucida Console"/>
              </a:rPr>
              <a:t>74.125.19.145:	K</a:t>
            </a:r>
            <a:r>
              <a:rPr lang="en-US" sz="1600" dirty="0">
                <a:latin typeface="Lucida Console"/>
                <a:cs typeface="Lucida Console"/>
              </a:rPr>
              <a:t>#,K# </a:t>
            </a:r>
            <a:endParaRPr lang="en-US" sz="1600" dirty="0" smtClean="0">
              <a:latin typeface="Lucida Console"/>
              <a:cs typeface="Lucida Console"/>
            </a:endParaRPr>
          </a:p>
          <a:p>
            <a:pPr marL="0" indent="0">
              <a:buNone/>
            </a:pPr>
            <a:r>
              <a:rPr lang="en-US" sz="1600" dirty="0" smtClean="0">
                <a:latin typeface="Lucida Console"/>
                <a:cs typeface="Lucida Console"/>
              </a:rPr>
              <a:t>200.55.224.67:	A</a:t>
            </a:r>
            <a:r>
              <a:rPr lang="en-US" sz="1600" dirty="0">
                <a:latin typeface="Lucida Console"/>
                <a:cs typeface="Lucida Console"/>
              </a:rPr>
              <a:t>#,A#,A,K#,K#,D# </a:t>
            </a:r>
            <a:endParaRPr lang="en-US" sz="1600" dirty="0" smtClean="0">
              <a:latin typeface="Lucida Console"/>
              <a:cs typeface="Lucida Console"/>
            </a:endParaRPr>
          </a:p>
          <a:p>
            <a:pPr marL="0" indent="0">
              <a:buNone/>
            </a:pPr>
            <a:r>
              <a:rPr lang="en-US" sz="1600" dirty="0" smtClean="0">
                <a:latin typeface="Lucida Console"/>
                <a:cs typeface="Lucida Console"/>
              </a:rPr>
              <a:t>74.125.19.148:	D#</a:t>
            </a:r>
          </a:p>
        </p:txBody>
      </p:sp>
      <p:sp>
        <p:nvSpPr>
          <p:cNvPr id="4" name="TextBox 3"/>
          <p:cNvSpPr txBox="1"/>
          <p:nvPr/>
        </p:nvSpPr>
        <p:spPr>
          <a:xfrm>
            <a:off x="5591277" y="2982625"/>
            <a:ext cx="2892138" cy="307777"/>
          </a:xfrm>
          <a:prstGeom prst="rect">
            <a:avLst/>
          </a:prstGeom>
          <a:noFill/>
        </p:spPr>
        <p:txBody>
          <a:bodyPr wrap="none" rtlCol="0">
            <a:spAutoFit/>
          </a:bodyPr>
          <a:lstStyle/>
          <a:p>
            <a:r>
              <a:rPr lang="en-US" sz="1400" dirty="0" smtClean="0">
                <a:latin typeface="AhnbergHand"/>
                <a:cs typeface="AhnbergHand"/>
              </a:rPr>
              <a:t>Queries via ISP resolver set</a:t>
            </a:r>
            <a:endParaRPr lang="en-US" sz="1400" dirty="0">
              <a:latin typeface="AhnbergHand"/>
              <a:cs typeface="AhnbergHand"/>
            </a:endParaRPr>
          </a:p>
        </p:txBody>
      </p:sp>
      <p:sp>
        <p:nvSpPr>
          <p:cNvPr id="5" name="Freeform 4"/>
          <p:cNvSpPr/>
          <p:nvPr/>
        </p:nvSpPr>
        <p:spPr>
          <a:xfrm>
            <a:off x="3638412" y="2711416"/>
            <a:ext cx="1935170" cy="282265"/>
          </a:xfrm>
          <a:custGeom>
            <a:avLst/>
            <a:gdLst>
              <a:gd name="connsiteX0" fmla="*/ 1935170 w 1935170"/>
              <a:gd name="connsiteY0" fmla="*/ 282265 h 282265"/>
              <a:gd name="connsiteX1" fmla="*/ 1189338 w 1935170"/>
              <a:gd name="connsiteY1" fmla="*/ 70591 h 282265"/>
              <a:gd name="connsiteX2" fmla="*/ 50432 w 1935170"/>
              <a:gd name="connsiteY2" fmla="*/ 100830 h 282265"/>
              <a:gd name="connsiteX3" fmla="*/ 221772 w 1935170"/>
              <a:gd name="connsiteY3" fmla="*/ 33 h 282265"/>
              <a:gd name="connsiteX4" fmla="*/ 38 w 1935170"/>
              <a:gd name="connsiteY4" fmla="*/ 90750 h 282265"/>
              <a:gd name="connsiteX5" fmla="*/ 241930 w 1935170"/>
              <a:gd name="connsiteY5" fmla="*/ 181468 h 282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5170" h="282265">
                <a:moveTo>
                  <a:pt x="1935170" y="282265"/>
                </a:moveTo>
                <a:cubicBezTo>
                  <a:pt x="1719315" y="191547"/>
                  <a:pt x="1503461" y="100830"/>
                  <a:pt x="1189338" y="70591"/>
                </a:cubicBezTo>
                <a:cubicBezTo>
                  <a:pt x="875215" y="40352"/>
                  <a:pt x="211693" y="112590"/>
                  <a:pt x="50432" y="100830"/>
                </a:cubicBezTo>
                <a:cubicBezTo>
                  <a:pt x="-110829" y="89070"/>
                  <a:pt x="230171" y="1713"/>
                  <a:pt x="221772" y="33"/>
                </a:cubicBezTo>
                <a:cubicBezTo>
                  <a:pt x="213373" y="-1647"/>
                  <a:pt x="-3322" y="60511"/>
                  <a:pt x="38" y="90750"/>
                </a:cubicBezTo>
                <a:cubicBezTo>
                  <a:pt x="3398" y="120989"/>
                  <a:pt x="241930" y="181468"/>
                  <a:pt x="241930" y="181468"/>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Freeform 5"/>
          <p:cNvSpPr/>
          <p:nvPr/>
        </p:nvSpPr>
        <p:spPr>
          <a:xfrm>
            <a:off x="4611566" y="3225515"/>
            <a:ext cx="1082961" cy="715662"/>
          </a:xfrm>
          <a:custGeom>
            <a:avLst/>
            <a:gdLst>
              <a:gd name="connsiteX0" fmla="*/ 1082961 w 1082961"/>
              <a:gd name="connsiteY0" fmla="*/ 0 h 715662"/>
              <a:gd name="connsiteX1" fmla="*/ 720124 w 1082961"/>
              <a:gd name="connsiteY1" fmla="*/ 503987 h 715662"/>
              <a:gd name="connsiteX2" fmla="*/ 14608 w 1082961"/>
              <a:gd name="connsiteY2" fmla="*/ 624944 h 715662"/>
              <a:gd name="connsiteX3" fmla="*/ 226263 w 1082961"/>
              <a:gd name="connsiteY3" fmla="*/ 544306 h 715662"/>
              <a:gd name="connsiteX4" fmla="*/ 24686 w 1082961"/>
              <a:gd name="connsiteY4" fmla="*/ 635024 h 715662"/>
              <a:gd name="connsiteX5" fmla="*/ 165790 w 1082961"/>
              <a:gd name="connsiteY5" fmla="*/ 715662 h 71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2961" h="715662">
                <a:moveTo>
                  <a:pt x="1082961" y="0"/>
                </a:moveTo>
                <a:cubicBezTo>
                  <a:pt x="990572" y="199915"/>
                  <a:pt x="898183" y="399830"/>
                  <a:pt x="720124" y="503987"/>
                </a:cubicBezTo>
                <a:cubicBezTo>
                  <a:pt x="542065" y="608144"/>
                  <a:pt x="96918" y="618224"/>
                  <a:pt x="14608" y="624944"/>
                </a:cubicBezTo>
                <a:cubicBezTo>
                  <a:pt x="-67702" y="631664"/>
                  <a:pt x="224583" y="542626"/>
                  <a:pt x="226263" y="544306"/>
                </a:cubicBezTo>
                <a:cubicBezTo>
                  <a:pt x="227943" y="545986"/>
                  <a:pt x="34765" y="606465"/>
                  <a:pt x="24686" y="635024"/>
                </a:cubicBezTo>
                <a:cubicBezTo>
                  <a:pt x="14607" y="663583"/>
                  <a:pt x="165790" y="715662"/>
                  <a:pt x="165790" y="715662"/>
                </a:cubicBez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5694527" y="4043574"/>
            <a:ext cx="3449983" cy="307777"/>
          </a:xfrm>
          <a:prstGeom prst="rect">
            <a:avLst/>
          </a:prstGeom>
          <a:noFill/>
        </p:spPr>
        <p:txBody>
          <a:bodyPr wrap="none" rtlCol="0">
            <a:spAutoFit/>
          </a:bodyPr>
          <a:lstStyle/>
          <a:p>
            <a:r>
              <a:rPr lang="en-US" sz="1400" dirty="0" smtClean="0">
                <a:latin typeface="AhnbergHand"/>
                <a:cs typeface="AhnbergHand"/>
              </a:rPr>
              <a:t>Via Google PDNS Slave Resolvers</a:t>
            </a:r>
            <a:endParaRPr lang="en-US" sz="1400" dirty="0">
              <a:latin typeface="AhnbergHand"/>
              <a:cs typeface="AhnbergHand"/>
            </a:endParaRPr>
          </a:p>
        </p:txBody>
      </p:sp>
      <p:sp>
        <p:nvSpPr>
          <p:cNvPr id="8" name="Freeform 7"/>
          <p:cNvSpPr/>
          <p:nvPr/>
        </p:nvSpPr>
        <p:spPr>
          <a:xfrm>
            <a:off x="4277605" y="3128202"/>
            <a:ext cx="1374565" cy="980920"/>
          </a:xfrm>
          <a:custGeom>
            <a:avLst/>
            <a:gdLst>
              <a:gd name="connsiteX0" fmla="*/ 1370122 w 1374565"/>
              <a:gd name="connsiteY0" fmla="*/ 980920 h 980920"/>
              <a:gd name="connsiteX1" fmla="*/ 1266873 w 1374565"/>
              <a:gd name="connsiteY1" fmla="*/ 764107 h 980920"/>
              <a:gd name="connsiteX2" fmla="*/ 647378 w 1374565"/>
              <a:gd name="connsiteY2" fmla="*/ 154965 h 980920"/>
              <a:gd name="connsiteX3" fmla="*/ 7233 w 1374565"/>
              <a:gd name="connsiteY3" fmla="*/ 62046 h 980920"/>
              <a:gd name="connsiteX4" fmla="*/ 286006 w 1374565"/>
              <a:gd name="connsiteY4" fmla="*/ 99 h 980920"/>
              <a:gd name="connsiteX5" fmla="*/ 27883 w 1374565"/>
              <a:gd name="connsiteY5" fmla="*/ 51721 h 980920"/>
              <a:gd name="connsiteX6" fmla="*/ 213732 w 1374565"/>
              <a:gd name="connsiteY6" fmla="*/ 196263 h 98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4565" h="980920">
                <a:moveTo>
                  <a:pt x="1370122" y="980920"/>
                </a:moveTo>
                <a:cubicBezTo>
                  <a:pt x="1378726" y="941343"/>
                  <a:pt x="1387330" y="901766"/>
                  <a:pt x="1266873" y="764107"/>
                </a:cubicBezTo>
                <a:cubicBezTo>
                  <a:pt x="1146416" y="626448"/>
                  <a:pt x="857318" y="271975"/>
                  <a:pt x="647378" y="154965"/>
                </a:cubicBezTo>
                <a:cubicBezTo>
                  <a:pt x="437438" y="37955"/>
                  <a:pt x="67462" y="87857"/>
                  <a:pt x="7233" y="62046"/>
                </a:cubicBezTo>
                <a:cubicBezTo>
                  <a:pt x="-52996" y="36235"/>
                  <a:pt x="282564" y="1820"/>
                  <a:pt x="286006" y="99"/>
                </a:cubicBezTo>
                <a:cubicBezTo>
                  <a:pt x="289448" y="-1622"/>
                  <a:pt x="39929" y="19027"/>
                  <a:pt x="27883" y="51721"/>
                </a:cubicBezTo>
                <a:cubicBezTo>
                  <a:pt x="15837" y="84415"/>
                  <a:pt x="114784" y="140339"/>
                  <a:pt x="213732" y="196263"/>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3450281" y="3417198"/>
            <a:ext cx="2322570" cy="836466"/>
          </a:xfrm>
          <a:custGeom>
            <a:avLst/>
            <a:gdLst>
              <a:gd name="connsiteX0" fmla="*/ 2322570 w 2322570"/>
              <a:gd name="connsiteY0" fmla="*/ 836466 h 836466"/>
              <a:gd name="connsiteX1" fmla="*/ 1248779 w 2322570"/>
              <a:gd name="connsiteY1" fmla="*/ 124080 h 836466"/>
              <a:gd name="connsiteX2" fmla="*/ 40765 w 2322570"/>
              <a:gd name="connsiteY2" fmla="*/ 62134 h 836466"/>
              <a:gd name="connsiteX3" fmla="*/ 267913 w 2322570"/>
              <a:gd name="connsiteY3" fmla="*/ 187 h 836466"/>
              <a:gd name="connsiteX4" fmla="*/ 102714 w 2322570"/>
              <a:gd name="connsiteY4" fmla="*/ 82782 h 836466"/>
              <a:gd name="connsiteX5" fmla="*/ 226613 w 2322570"/>
              <a:gd name="connsiteY5" fmla="*/ 134405 h 836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2570" h="836466">
                <a:moveTo>
                  <a:pt x="2322570" y="836466"/>
                </a:moveTo>
                <a:cubicBezTo>
                  <a:pt x="1975825" y="544800"/>
                  <a:pt x="1629080" y="253135"/>
                  <a:pt x="1248779" y="124080"/>
                </a:cubicBezTo>
                <a:cubicBezTo>
                  <a:pt x="868478" y="-4975"/>
                  <a:pt x="204243" y="82783"/>
                  <a:pt x="40765" y="62134"/>
                </a:cubicBezTo>
                <a:cubicBezTo>
                  <a:pt x="-122713" y="41485"/>
                  <a:pt x="257588" y="-3254"/>
                  <a:pt x="267913" y="187"/>
                </a:cubicBezTo>
                <a:cubicBezTo>
                  <a:pt x="278238" y="3628"/>
                  <a:pt x="109597" y="60412"/>
                  <a:pt x="102714" y="82782"/>
                </a:cubicBezTo>
                <a:cubicBezTo>
                  <a:pt x="95831" y="105152"/>
                  <a:pt x="226613" y="134405"/>
                  <a:pt x="226613" y="134405"/>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3060694" y="4056979"/>
            <a:ext cx="2722482" cy="217333"/>
          </a:xfrm>
          <a:custGeom>
            <a:avLst/>
            <a:gdLst>
              <a:gd name="connsiteX0" fmla="*/ 2722482 w 2722482"/>
              <a:gd name="connsiteY0" fmla="*/ 217333 h 217333"/>
              <a:gd name="connsiteX1" fmla="*/ 1669341 w 2722482"/>
              <a:gd name="connsiteY1" fmla="*/ 134738 h 217333"/>
              <a:gd name="connsiteX2" fmla="*/ 68980 w 2722482"/>
              <a:gd name="connsiteY2" fmla="*/ 52143 h 217333"/>
              <a:gd name="connsiteX3" fmla="*/ 265153 w 2722482"/>
              <a:gd name="connsiteY3" fmla="*/ 520 h 217333"/>
              <a:gd name="connsiteX4" fmla="*/ 27680 w 2722482"/>
              <a:gd name="connsiteY4" fmla="*/ 83116 h 217333"/>
              <a:gd name="connsiteX5" fmla="*/ 182554 w 2722482"/>
              <a:gd name="connsiteY5" fmla="*/ 176036 h 21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2482" h="217333">
                <a:moveTo>
                  <a:pt x="2722482" y="217333"/>
                </a:moveTo>
                <a:cubicBezTo>
                  <a:pt x="2417036" y="189801"/>
                  <a:pt x="2111591" y="162270"/>
                  <a:pt x="1669341" y="134738"/>
                </a:cubicBezTo>
                <a:cubicBezTo>
                  <a:pt x="1227091" y="107206"/>
                  <a:pt x="303011" y="74513"/>
                  <a:pt x="68980" y="52143"/>
                </a:cubicBezTo>
                <a:cubicBezTo>
                  <a:pt x="-165051" y="29773"/>
                  <a:pt x="272036" y="-4642"/>
                  <a:pt x="265153" y="520"/>
                </a:cubicBezTo>
                <a:cubicBezTo>
                  <a:pt x="258270" y="5682"/>
                  <a:pt x="41447" y="53863"/>
                  <a:pt x="27680" y="83116"/>
                </a:cubicBezTo>
                <a:cubicBezTo>
                  <a:pt x="13913" y="112369"/>
                  <a:pt x="182554" y="176036"/>
                  <a:pt x="182554" y="176036"/>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555517" y="4937423"/>
            <a:ext cx="3082895" cy="369332"/>
          </a:xfrm>
          <a:prstGeom prst="rect">
            <a:avLst/>
          </a:prstGeom>
          <a:noFill/>
        </p:spPr>
        <p:txBody>
          <a:bodyPr wrap="none" rtlCol="0">
            <a:spAutoFit/>
          </a:bodyPr>
          <a:lstStyle/>
          <a:p>
            <a:r>
              <a:rPr lang="en-US" dirty="0" smtClean="0"/>
              <a:t>#: EDNS(0) DNSSEC OK flag set</a:t>
            </a:r>
            <a:endParaRPr lang="en-US" dirty="0"/>
          </a:p>
        </p:txBody>
      </p:sp>
      <p:sp>
        <p:nvSpPr>
          <p:cNvPr id="12" name="Freeform 11"/>
          <p:cNvSpPr/>
          <p:nvPr/>
        </p:nvSpPr>
        <p:spPr>
          <a:xfrm>
            <a:off x="2911098" y="3524989"/>
            <a:ext cx="526473" cy="460239"/>
          </a:xfrm>
          <a:custGeom>
            <a:avLst/>
            <a:gdLst>
              <a:gd name="connsiteX0" fmla="*/ 134751 w 526473"/>
              <a:gd name="connsiteY0" fmla="*/ 387968 h 460239"/>
              <a:gd name="connsiteX1" fmla="*/ 475473 w 526473"/>
              <a:gd name="connsiteY1" fmla="*/ 418942 h 460239"/>
              <a:gd name="connsiteX2" fmla="*/ 496123 w 526473"/>
              <a:gd name="connsiteY2" fmla="*/ 140182 h 460239"/>
              <a:gd name="connsiteX3" fmla="*/ 196700 w 526473"/>
              <a:gd name="connsiteY3" fmla="*/ 5965 h 460239"/>
              <a:gd name="connsiteX4" fmla="*/ 527 w 526473"/>
              <a:gd name="connsiteY4" fmla="*/ 326022 h 460239"/>
              <a:gd name="connsiteX5" fmla="*/ 134751 w 526473"/>
              <a:gd name="connsiteY5" fmla="*/ 460239 h 46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473" h="460239">
                <a:moveTo>
                  <a:pt x="134751" y="387968"/>
                </a:moveTo>
                <a:cubicBezTo>
                  <a:pt x="274997" y="424104"/>
                  <a:pt x="415244" y="460240"/>
                  <a:pt x="475473" y="418942"/>
                </a:cubicBezTo>
                <a:cubicBezTo>
                  <a:pt x="535702" y="377644"/>
                  <a:pt x="542585" y="209011"/>
                  <a:pt x="496123" y="140182"/>
                </a:cubicBezTo>
                <a:cubicBezTo>
                  <a:pt x="449661" y="71353"/>
                  <a:pt x="279299" y="-25008"/>
                  <a:pt x="196700" y="5965"/>
                </a:cubicBezTo>
                <a:cubicBezTo>
                  <a:pt x="114101" y="36938"/>
                  <a:pt x="10852" y="250310"/>
                  <a:pt x="527" y="326022"/>
                </a:cubicBezTo>
                <a:cubicBezTo>
                  <a:pt x="-9798" y="401734"/>
                  <a:pt x="134751" y="460239"/>
                  <a:pt x="134751" y="460239"/>
                </a:cubicBezTo>
              </a:path>
            </a:pathLst>
          </a:cu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Box 12"/>
          <p:cNvSpPr txBox="1"/>
          <p:nvPr/>
        </p:nvSpPr>
        <p:spPr>
          <a:xfrm>
            <a:off x="4479219" y="5122089"/>
            <a:ext cx="3011876" cy="369332"/>
          </a:xfrm>
          <a:prstGeom prst="rect">
            <a:avLst/>
          </a:prstGeom>
          <a:noFill/>
        </p:spPr>
        <p:txBody>
          <a:bodyPr wrap="none" rtlCol="0">
            <a:spAutoFit/>
          </a:bodyPr>
          <a:lstStyle/>
          <a:p>
            <a:r>
              <a:rPr lang="en-US" dirty="0" smtClean="0">
                <a:latin typeface="AhnbergHand"/>
                <a:cs typeface="AhnbergHand"/>
              </a:rPr>
              <a:t>What is going on here?</a:t>
            </a:r>
            <a:endParaRPr lang="en-US" dirty="0">
              <a:latin typeface="AhnbergHand"/>
              <a:cs typeface="AhnbergHand"/>
            </a:endParaRPr>
          </a:p>
        </p:txBody>
      </p:sp>
      <p:sp>
        <p:nvSpPr>
          <p:cNvPr id="14" name="Freeform 13"/>
          <p:cNvSpPr/>
          <p:nvPr/>
        </p:nvSpPr>
        <p:spPr>
          <a:xfrm>
            <a:off x="3467641" y="4026119"/>
            <a:ext cx="881771" cy="1251975"/>
          </a:xfrm>
          <a:custGeom>
            <a:avLst/>
            <a:gdLst>
              <a:gd name="connsiteX0" fmla="*/ 858497 w 881771"/>
              <a:gd name="connsiteY0" fmla="*/ 1218689 h 1251975"/>
              <a:gd name="connsiteX1" fmla="*/ 827522 w 881771"/>
              <a:gd name="connsiteY1" fmla="*/ 1156743 h 1251975"/>
              <a:gd name="connsiteX2" fmla="*/ 383551 w 881771"/>
              <a:gd name="connsiteY2" fmla="*/ 413384 h 1251975"/>
              <a:gd name="connsiteX3" fmla="*/ 1529 w 881771"/>
              <a:gd name="connsiteY3" fmla="*/ 21056 h 1251975"/>
              <a:gd name="connsiteX4" fmla="*/ 321602 w 881771"/>
              <a:gd name="connsiteY4" fmla="*/ 52029 h 1251975"/>
              <a:gd name="connsiteX5" fmla="*/ 22179 w 881771"/>
              <a:gd name="connsiteY5" fmla="*/ 41705 h 1251975"/>
              <a:gd name="connsiteX6" fmla="*/ 22179 w 881771"/>
              <a:gd name="connsiteY6" fmla="*/ 217220 h 125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1771" h="1251975">
                <a:moveTo>
                  <a:pt x="858497" y="1218689"/>
                </a:moveTo>
                <a:cubicBezTo>
                  <a:pt x="882588" y="1254825"/>
                  <a:pt x="906680" y="1290961"/>
                  <a:pt x="827522" y="1156743"/>
                </a:cubicBezTo>
                <a:cubicBezTo>
                  <a:pt x="748364" y="1022525"/>
                  <a:pt x="521216" y="602665"/>
                  <a:pt x="383551" y="413384"/>
                </a:cubicBezTo>
                <a:cubicBezTo>
                  <a:pt x="245886" y="224103"/>
                  <a:pt x="11854" y="81282"/>
                  <a:pt x="1529" y="21056"/>
                </a:cubicBezTo>
                <a:cubicBezTo>
                  <a:pt x="-8796" y="-39170"/>
                  <a:pt x="318160" y="48588"/>
                  <a:pt x="321602" y="52029"/>
                </a:cubicBezTo>
                <a:cubicBezTo>
                  <a:pt x="325044" y="55470"/>
                  <a:pt x="72083" y="14173"/>
                  <a:pt x="22179" y="41705"/>
                </a:cubicBezTo>
                <a:cubicBezTo>
                  <a:pt x="-27725" y="69237"/>
                  <a:pt x="22179" y="217220"/>
                  <a:pt x="22179" y="217220"/>
                </a:cubicBezTo>
              </a:path>
            </a:pathLst>
          </a:custGeom>
          <a:ln>
            <a:solidFill>
              <a:srgbClr val="008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66187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DNS Mess!</a:t>
            </a:r>
            <a:endParaRPr lang="en-US" dirty="0"/>
          </a:p>
        </p:txBody>
      </p:sp>
      <p:sp>
        <p:nvSpPr>
          <p:cNvPr id="3" name="Content Placeholder 2"/>
          <p:cNvSpPr>
            <a:spLocks noGrp="1"/>
          </p:cNvSpPr>
          <p:nvPr>
            <p:ph idx="1"/>
          </p:nvPr>
        </p:nvSpPr>
        <p:spPr/>
        <p:txBody>
          <a:bodyPr/>
          <a:lstStyle/>
          <a:p>
            <a:pPr marL="0" indent="0">
              <a:buNone/>
            </a:pPr>
            <a:r>
              <a:rPr lang="en-US" dirty="0" smtClean="0"/>
              <a:t>Queries for a single badly signed (RSA) name:</a:t>
            </a:r>
          </a:p>
          <a:p>
            <a:pPr marL="0" indent="0">
              <a:buNone/>
            </a:pPr>
            <a:endParaRPr lang="en-US" sz="1600" dirty="0" smtClean="0">
              <a:latin typeface="Lucida Console"/>
              <a:cs typeface="Lucida Console"/>
            </a:endParaRPr>
          </a:p>
          <a:p>
            <a:pPr marL="0" indent="0">
              <a:buNone/>
            </a:pPr>
            <a:r>
              <a:rPr lang="en-US" sz="1600" dirty="0" smtClean="0">
                <a:latin typeface="Lucida Console"/>
                <a:cs typeface="Lucida Console"/>
              </a:rPr>
              <a:t>Resolver		Queries</a:t>
            </a:r>
          </a:p>
          <a:p>
            <a:pPr marL="0" indent="0">
              <a:buNone/>
            </a:pPr>
            <a:r>
              <a:rPr lang="en-US" sz="1600" dirty="0" smtClean="0">
                <a:latin typeface="Lucida Console"/>
                <a:cs typeface="Lucida Console"/>
              </a:rPr>
              <a:t>200.55.224.68:	A</a:t>
            </a:r>
            <a:r>
              <a:rPr lang="en-US" sz="1600" dirty="0">
                <a:latin typeface="Lucida Console"/>
                <a:cs typeface="Lucida Console"/>
              </a:rPr>
              <a:t>#,K#,D# </a:t>
            </a:r>
            <a:endParaRPr lang="en-US" sz="1600" dirty="0" smtClean="0">
              <a:latin typeface="Lucida Console"/>
              <a:cs typeface="Lucida Console"/>
            </a:endParaRPr>
          </a:p>
          <a:p>
            <a:pPr marL="0" indent="0">
              <a:buNone/>
            </a:pPr>
            <a:r>
              <a:rPr lang="en-US" sz="1600" dirty="0" smtClean="0">
                <a:latin typeface="Lucida Console"/>
                <a:cs typeface="Lucida Console"/>
              </a:rPr>
              <a:t>74.125.19.147:	A</a:t>
            </a:r>
            <a:r>
              <a:rPr lang="en-US" sz="1600" dirty="0">
                <a:latin typeface="Lucida Console"/>
                <a:cs typeface="Lucida Console"/>
              </a:rPr>
              <a:t>#,D#,K#,D#,D# </a:t>
            </a:r>
            <a:endParaRPr lang="en-US" sz="1600" dirty="0" smtClean="0">
              <a:latin typeface="Lucida Console"/>
              <a:cs typeface="Lucida Console"/>
            </a:endParaRPr>
          </a:p>
          <a:p>
            <a:pPr marL="0" indent="0">
              <a:buNone/>
            </a:pPr>
            <a:r>
              <a:rPr lang="en-US" sz="1600" dirty="0" smtClean="0">
                <a:latin typeface="Lucida Console"/>
                <a:cs typeface="Lucida Console"/>
              </a:rPr>
              <a:t>74.125.19.145:	K</a:t>
            </a:r>
            <a:r>
              <a:rPr lang="en-US" sz="1600" dirty="0">
                <a:latin typeface="Lucida Console"/>
                <a:cs typeface="Lucida Console"/>
              </a:rPr>
              <a:t>#,K# </a:t>
            </a:r>
            <a:endParaRPr lang="en-US" sz="1600" dirty="0" smtClean="0">
              <a:latin typeface="Lucida Console"/>
              <a:cs typeface="Lucida Console"/>
            </a:endParaRPr>
          </a:p>
          <a:p>
            <a:pPr marL="0" indent="0">
              <a:buNone/>
            </a:pPr>
            <a:r>
              <a:rPr lang="en-US" sz="1600" dirty="0" smtClean="0">
                <a:latin typeface="Lucida Console"/>
                <a:cs typeface="Lucida Console"/>
              </a:rPr>
              <a:t>200.55.224.67:	A</a:t>
            </a:r>
            <a:r>
              <a:rPr lang="en-US" sz="1600" dirty="0">
                <a:latin typeface="Lucida Console"/>
                <a:cs typeface="Lucida Console"/>
              </a:rPr>
              <a:t>#,A#,A,K#,K#,D# </a:t>
            </a:r>
            <a:endParaRPr lang="en-US" sz="1600" dirty="0" smtClean="0">
              <a:latin typeface="Lucida Console"/>
              <a:cs typeface="Lucida Console"/>
            </a:endParaRPr>
          </a:p>
          <a:p>
            <a:pPr marL="0" indent="0">
              <a:buNone/>
            </a:pPr>
            <a:r>
              <a:rPr lang="en-US" sz="1600" dirty="0" smtClean="0">
                <a:latin typeface="Lucida Console"/>
                <a:cs typeface="Lucida Console"/>
              </a:rPr>
              <a:t>74.125.19.148:	D#</a:t>
            </a:r>
          </a:p>
        </p:txBody>
      </p:sp>
      <p:sp>
        <p:nvSpPr>
          <p:cNvPr id="11" name="TextBox 10"/>
          <p:cNvSpPr txBox="1"/>
          <p:nvPr/>
        </p:nvSpPr>
        <p:spPr>
          <a:xfrm>
            <a:off x="555517" y="4937423"/>
            <a:ext cx="3082895" cy="369332"/>
          </a:xfrm>
          <a:prstGeom prst="rect">
            <a:avLst/>
          </a:prstGeom>
          <a:noFill/>
        </p:spPr>
        <p:txBody>
          <a:bodyPr wrap="none" rtlCol="0">
            <a:spAutoFit/>
          </a:bodyPr>
          <a:lstStyle/>
          <a:p>
            <a:r>
              <a:rPr lang="en-US" dirty="0" smtClean="0"/>
              <a:t>#: EDNS(0) DNSSEC OK flag set</a:t>
            </a:r>
            <a:endParaRPr lang="en-US" dirty="0"/>
          </a:p>
        </p:txBody>
      </p:sp>
      <p:sp>
        <p:nvSpPr>
          <p:cNvPr id="15" name="TextBox 14"/>
          <p:cNvSpPr txBox="1"/>
          <p:nvPr/>
        </p:nvSpPr>
        <p:spPr>
          <a:xfrm>
            <a:off x="3547040" y="2538628"/>
            <a:ext cx="5359830" cy="461665"/>
          </a:xfrm>
          <a:prstGeom prst="rect">
            <a:avLst/>
          </a:prstGeom>
          <a:noFill/>
        </p:spPr>
        <p:txBody>
          <a:bodyPr wrap="square" rtlCol="0">
            <a:spAutoFit/>
          </a:bodyPr>
          <a:lstStyle/>
          <a:p>
            <a:r>
              <a:rPr lang="en-US" sz="1200" dirty="0" smtClean="0">
                <a:solidFill>
                  <a:srgbClr val="984807"/>
                </a:solidFill>
                <a:latin typeface="AhnbergHand"/>
                <a:cs typeface="AhnbergHand"/>
              </a:rPr>
              <a:t>Failed validation (SERVFAIL) from the initial query to ISP resolver causes client to</a:t>
            </a:r>
            <a:r>
              <a:rPr lang="en-US" sz="1200" dirty="0">
                <a:solidFill>
                  <a:srgbClr val="984807"/>
                </a:solidFill>
                <a:latin typeface="AhnbergHand"/>
                <a:cs typeface="AhnbergHand"/>
              </a:rPr>
              <a:t> </a:t>
            </a:r>
            <a:r>
              <a:rPr lang="en-US" sz="1200" dirty="0" smtClean="0">
                <a:solidFill>
                  <a:srgbClr val="984807"/>
                </a:solidFill>
                <a:latin typeface="AhnbergHand"/>
                <a:cs typeface="AhnbergHand"/>
              </a:rPr>
              <a:t>ask Google PDNS resolver</a:t>
            </a:r>
          </a:p>
        </p:txBody>
      </p:sp>
      <p:sp>
        <p:nvSpPr>
          <p:cNvPr id="16" name="TextBox 15"/>
          <p:cNvSpPr txBox="1"/>
          <p:nvPr/>
        </p:nvSpPr>
        <p:spPr>
          <a:xfrm>
            <a:off x="4277605" y="3021200"/>
            <a:ext cx="4676828" cy="461665"/>
          </a:xfrm>
          <a:prstGeom prst="rect">
            <a:avLst/>
          </a:prstGeom>
          <a:noFill/>
        </p:spPr>
        <p:txBody>
          <a:bodyPr wrap="square" rtlCol="0">
            <a:spAutoFit/>
          </a:bodyPr>
          <a:lstStyle/>
          <a:p>
            <a:r>
              <a:rPr lang="en-US" sz="1200" dirty="0" smtClean="0">
                <a:solidFill>
                  <a:srgbClr val="984807"/>
                </a:solidFill>
                <a:latin typeface="AhnbergHand"/>
                <a:cs typeface="AhnbergHand"/>
              </a:rPr>
              <a:t>Failed validation appears to cause client to repeat the</a:t>
            </a:r>
          </a:p>
          <a:p>
            <a:r>
              <a:rPr lang="en-US" sz="1200" dirty="0" smtClean="0">
                <a:solidFill>
                  <a:srgbClr val="984807"/>
                </a:solidFill>
                <a:latin typeface="AhnbergHand"/>
                <a:cs typeface="AhnbergHand"/>
              </a:rPr>
              <a:t>query to Google PDNS 2 further times</a:t>
            </a:r>
          </a:p>
        </p:txBody>
      </p:sp>
      <p:sp>
        <p:nvSpPr>
          <p:cNvPr id="17" name="TextBox 16"/>
          <p:cNvSpPr txBox="1"/>
          <p:nvPr/>
        </p:nvSpPr>
        <p:spPr>
          <a:xfrm>
            <a:off x="4430005" y="3472712"/>
            <a:ext cx="4676828" cy="461665"/>
          </a:xfrm>
          <a:prstGeom prst="rect">
            <a:avLst/>
          </a:prstGeom>
          <a:noFill/>
        </p:spPr>
        <p:txBody>
          <a:bodyPr wrap="square" rtlCol="0">
            <a:spAutoFit/>
          </a:bodyPr>
          <a:lstStyle/>
          <a:p>
            <a:r>
              <a:rPr lang="en-US" sz="1200" dirty="0" smtClean="0">
                <a:solidFill>
                  <a:srgbClr val="984807"/>
                </a:solidFill>
                <a:latin typeface="AhnbergHand"/>
                <a:cs typeface="AhnbergHand"/>
              </a:rPr>
              <a:t>Failed validation appears to cause client to repeat the</a:t>
            </a:r>
          </a:p>
          <a:p>
            <a:r>
              <a:rPr lang="en-US" sz="1200" dirty="0" smtClean="0">
                <a:solidFill>
                  <a:srgbClr val="984807"/>
                </a:solidFill>
                <a:latin typeface="AhnbergHand"/>
                <a:cs typeface="AhnbergHand"/>
              </a:rPr>
              <a:t>query to ISP’s resolver 2 (or 3?) further times</a:t>
            </a:r>
          </a:p>
        </p:txBody>
      </p:sp>
      <p:sp>
        <p:nvSpPr>
          <p:cNvPr id="18" name="TextBox 17"/>
          <p:cNvSpPr txBox="1"/>
          <p:nvPr/>
        </p:nvSpPr>
        <p:spPr>
          <a:xfrm>
            <a:off x="4430005" y="3918917"/>
            <a:ext cx="4676828" cy="276999"/>
          </a:xfrm>
          <a:prstGeom prst="rect">
            <a:avLst/>
          </a:prstGeom>
          <a:noFill/>
        </p:spPr>
        <p:txBody>
          <a:bodyPr wrap="square" rtlCol="0">
            <a:spAutoFit/>
          </a:bodyPr>
          <a:lstStyle/>
          <a:p>
            <a:r>
              <a:rPr lang="en-US" sz="1200" dirty="0" smtClean="0">
                <a:solidFill>
                  <a:srgbClr val="984807"/>
                </a:solidFill>
                <a:latin typeface="AhnbergHand"/>
                <a:cs typeface="AhnbergHand"/>
              </a:rPr>
              <a:t>No clue why this is an orphan DS query!</a:t>
            </a:r>
          </a:p>
        </p:txBody>
      </p:sp>
      <p:sp>
        <p:nvSpPr>
          <p:cNvPr id="19" name="Freeform 18"/>
          <p:cNvSpPr/>
          <p:nvPr/>
        </p:nvSpPr>
        <p:spPr>
          <a:xfrm>
            <a:off x="4011208" y="3015489"/>
            <a:ext cx="292519" cy="575111"/>
          </a:xfrm>
          <a:custGeom>
            <a:avLst/>
            <a:gdLst>
              <a:gd name="connsiteX0" fmla="*/ 0 w 292519"/>
              <a:gd name="connsiteY0" fmla="*/ 17791 h 575111"/>
              <a:gd name="connsiteX1" fmla="*/ 173605 w 292519"/>
              <a:gd name="connsiteY1" fmla="*/ 26928 h 575111"/>
              <a:gd name="connsiteX2" fmla="*/ 137057 w 292519"/>
              <a:gd name="connsiteY2" fmla="*/ 273610 h 575111"/>
              <a:gd name="connsiteX3" fmla="*/ 292388 w 292519"/>
              <a:gd name="connsiteY3" fmla="*/ 310156 h 575111"/>
              <a:gd name="connsiteX4" fmla="*/ 164468 w 292519"/>
              <a:gd name="connsiteY4" fmla="*/ 355838 h 575111"/>
              <a:gd name="connsiteX5" fmla="*/ 191880 w 292519"/>
              <a:gd name="connsiteY5" fmla="*/ 502020 h 575111"/>
              <a:gd name="connsiteX6" fmla="*/ 127920 w 292519"/>
              <a:gd name="connsiteY6" fmla="*/ 575111 h 575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519" h="575111">
                <a:moveTo>
                  <a:pt x="0" y="17791"/>
                </a:moveTo>
                <a:cubicBezTo>
                  <a:pt x="75381" y="1041"/>
                  <a:pt x="150762" y="-15709"/>
                  <a:pt x="173605" y="26928"/>
                </a:cubicBezTo>
                <a:cubicBezTo>
                  <a:pt x="196448" y="69565"/>
                  <a:pt x="117260" y="226405"/>
                  <a:pt x="137057" y="273610"/>
                </a:cubicBezTo>
                <a:cubicBezTo>
                  <a:pt x="156854" y="320815"/>
                  <a:pt x="287820" y="296451"/>
                  <a:pt x="292388" y="310156"/>
                </a:cubicBezTo>
                <a:cubicBezTo>
                  <a:pt x="296957" y="323861"/>
                  <a:pt x="181219" y="323861"/>
                  <a:pt x="164468" y="355838"/>
                </a:cubicBezTo>
                <a:cubicBezTo>
                  <a:pt x="147717" y="387815"/>
                  <a:pt x="197971" y="465474"/>
                  <a:pt x="191880" y="502020"/>
                </a:cubicBezTo>
                <a:cubicBezTo>
                  <a:pt x="185789" y="538566"/>
                  <a:pt x="127920" y="575111"/>
                  <a:pt x="127920" y="57511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9880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First Approach to answering the ECDSA question – Statistical Inference</a:t>
            </a:r>
            <a:endParaRPr lang="en-US" dirty="0"/>
          </a:p>
        </p:txBody>
      </p:sp>
      <p:sp>
        <p:nvSpPr>
          <p:cNvPr id="3" name="Content Placeholder 2"/>
          <p:cNvSpPr>
            <a:spLocks noGrp="1"/>
          </p:cNvSpPr>
          <p:nvPr>
            <p:ph idx="1"/>
          </p:nvPr>
        </p:nvSpPr>
        <p:spPr>
          <a:xfrm>
            <a:off x="457200" y="1911915"/>
            <a:ext cx="8229600" cy="4525963"/>
          </a:xfrm>
        </p:spPr>
        <p:txBody>
          <a:bodyPr>
            <a:normAutofit/>
          </a:bodyPr>
          <a:lstStyle/>
          <a:p>
            <a:r>
              <a:rPr lang="en-US" sz="2400" dirty="0" smtClean="0"/>
              <a:t>A DNSSEC-aware resolver encountering a RR with an attached RRSIG that uses a known algorithm will query for DS and DNSKEY </a:t>
            </a:r>
            <a:r>
              <a:rPr lang="en-US" sz="2400" dirty="0" smtClean="0"/>
              <a:t>RRs (in either order!)</a:t>
            </a:r>
            <a:endParaRPr lang="en-US" sz="2400" dirty="0" smtClean="0"/>
          </a:p>
          <a:p>
            <a:endParaRPr lang="en-US" sz="2400" dirty="0" smtClean="0"/>
          </a:p>
          <a:p>
            <a:r>
              <a:rPr lang="en-US" sz="2400" dirty="0"/>
              <a:t>A DNSSEC-aware resolver encountering a </a:t>
            </a:r>
            <a:r>
              <a:rPr lang="en-US" sz="2400" dirty="0" smtClean="0"/>
              <a:t>RR </a:t>
            </a:r>
            <a:r>
              <a:rPr lang="en-US" sz="2400" dirty="0"/>
              <a:t>with an attached RRSIG </a:t>
            </a:r>
            <a:r>
              <a:rPr lang="en-US" sz="2400" dirty="0" smtClean="0"/>
              <a:t>that uses an unknown/unsupported crypto algorithm appears </a:t>
            </a:r>
            <a:r>
              <a:rPr lang="en-US" sz="2400" dirty="0" smtClean="0"/>
              <a:t>to  </a:t>
            </a:r>
            <a:r>
              <a:rPr lang="en-US" sz="2400" dirty="0"/>
              <a:t>query </a:t>
            </a:r>
            <a:r>
              <a:rPr lang="en-US" sz="2400" dirty="0" smtClean="0"/>
              <a:t>only for DS RR (and NOT the DNSKEY RR)</a:t>
            </a:r>
            <a:endParaRPr lang="en-US" sz="2400" dirty="0" smtClean="0"/>
          </a:p>
          <a:p>
            <a:endParaRPr lang="en-US" sz="2400" dirty="0" smtClean="0"/>
          </a:p>
          <a:p>
            <a:pPr marL="0" indent="0">
              <a:buNone/>
            </a:pPr>
            <a:endParaRPr lang="en-US" sz="2400" dirty="0" smtClean="0"/>
          </a:p>
          <a:p>
            <a:pPr marL="457200" lvl="1" indent="0">
              <a:buNone/>
            </a:pPr>
            <a:endParaRPr lang="en-US" sz="2000" dirty="0"/>
          </a:p>
          <a:p>
            <a:endParaRPr lang="en-US" sz="2400" dirty="0" smtClean="0"/>
          </a:p>
        </p:txBody>
      </p:sp>
    </p:spTree>
    <p:extLst>
      <p:ext uri="{BB962C8B-B14F-4D97-AF65-F5344CB8AC3E}">
        <p14:creationId xmlns:p14="http://schemas.microsoft.com/office/powerpoint/2010/main" val="38906640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a:xfrm>
            <a:off x="457200" y="1600200"/>
            <a:ext cx="8229600" cy="5009400"/>
          </a:xfrm>
        </p:spPr>
        <p:txBody>
          <a:bodyPr>
            <a:normAutofit fontScale="92500" lnSpcReduction="10000"/>
          </a:bodyPr>
          <a:lstStyle/>
          <a:p>
            <a:pPr marL="0" indent="0">
              <a:buNone/>
            </a:pPr>
            <a:r>
              <a:rPr lang="en-US" sz="2400" dirty="0"/>
              <a:t>Over 4</a:t>
            </a:r>
            <a:r>
              <a:rPr lang="en-US" sz="2400" dirty="0" smtClean="0"/>
              <a:t>5 </a:t>
            </a:r>
            <a:r>
              <a:rPr lang="en-US" sz="2400" dirty="0"/>
              <a:t>days in </a:t>
            </a:r>
            <a:r>
              <a:rPr lang="en-US" sz="2400" dirty="0" smtClean="0"/>
              <a:t>December 2015 – January 2016 </a:t>
            </a:r>
            <a:r>
              <a:rPr lang="en-US" sz="2400" dirty="0"/>
              <a:t>we saw:</a:t>
            </a:r>
          </a:p>
          <a:p>
            <a:pPr marL="0" indent="0">
              <a:buNone/>
            </a:pPr>
            <a:r>
              <a:rPr lang="en-US" sz="2400" dirty="0"/>
              <a:t>   </a:t>
            </a:r>
            <a:r>
              <a:rPr lang="is-IS" sz="2000" b="1" dirty="0" smtClean="0"/>
              <a:t>765,257,019</a:t>
            </a:r>
            <a:r>
              <a:rPr lang="is-IS" sz="2000" dirty="0" smtClean="0"/>
              <a:t> </a:t>
            </a:r>
            <a:r>
              <a:rPr lang="en-US" sz="2000" dirty="0" smtClean="0"/>
              <a:t>completed </a:t>
            </a:r>
            <a:r>
              <a:rPr lang="en-US" sz="2000" dirty="0"/>
              <a:t>experiments</a:t>
            </a:r>
          </a:p>
          <a:p>
            <a:pPr marL="400050" lvl="1" indent="0">
              <a:buNone/>
            </a:pPr>
            <a:r>
              <a:rPr lang="en-US" sz="2000" dirty="0"/>
              <a:t>  </a:t>
            </a:r>
            <a:r>
              <a:rPr lang="is-IS" sz="2000" dirty="0" smtClean="0"/>
              <a:t>208,980,333</a:t>
            </a:r>
            <a:r>
              <a:rPr lang="en-US" sz="2000" dirty="0" smtClean="0"/>
              <a:t>  </a:t>
            </a:r>
            <a:r>
              <a:rPr lang="en-US" sz="2000" dirty="0"/>
              <a:t>experiments queried for the DNSKEY RR of a validly signed (RSA) domain </a:t>
            </a:r>
            <a:r>
              <a:rPr lang="en-US" sz="2000" b="1" dirty="0"/>
              <a:t>(</a:t>
            </a:r>
            <a:r>
              <a:rPr lang="en-US" sz="2000" b="1" dirty="0" smtClean="0"/>
              <a:t>27.3%</a:t>
            </a:r>
            <a:r>
              <a:rPr lang="en-US" sz="2000" dirty="0" smtClean="0"/>
              <a:t>)</a:t>
            </a:r>
            <a:endParaRPr lang="en-US" sz="2000" dirty="0"/>
          </a:p>
          <a:p>
            <a:pPr marL="400050" lvl="1" indent="0">
              <a:buNone/>
            </a:pPr>
            <a:endParaRPr lang="en-US" sz="2000" dirty="0"/>
          </a:p>
          <a:p>
            <a:pPr marL="400050" lvl="1" indent="0">
              <a:buNone/>
            </a:pPr>
            <a:r>
              <a:rPr lang="en-US" sz="2000" dirty="0"/>
              <a:t>  </a:t>
            </a:r>
            <a:r>
              <a:rPr lang="is-IS" sz="2000" dirty="0" smtClean="0"/>
              <a:t>183,240,945</a:t>
            </a:r>
            <a:r>
              <a:rPr lang="en-US" sz="2000" dirty="0" smtClean="0"/>
              <a:t>  </a:t>
            </a:r>
            <a:r>
              <a:rPr lang="en-US" sz="2000" dirty="0"/>
              <a:t>experiments queried for the DNSKEY RR of a validly signed (</a:t>
            </a:r>
            <a:r>
              <a:rPr lang="en-US" sz="2000" dirty="0" smtClean="0"/>
              <a:t>ECDSA) </a:t>
            </a:r>
            <a:r>
              <a:rPr lang="en-US" sz="2000" dirty="0"/>
              <a:t>domain </a:t>
            </a:r>
            <a:r>
              <a:rPr lang="en-US" sz="2000" dirty="0" smtClean="0"/>
              <a:t>(</a:t>
            </a:r>
            <a:r>
              <a:rPr lang="en-US" sz="2000" b="1" dirty="0" smtClean="0"/>
              <a:t>23.9%</a:t>
            </a:r>
            <a:r>
              <a:rPr lang="en-US" sz="2000" dirty="0" smtClean="0"/>
              <a:t>)</a:t>
            </a:r>
            <a:endParaRPr lang="en-US" sz="2000" dirty="0"/>
          </a:p>
          <a:p>
            <a:pPr marL="0" indent="0">
              <a:buNone/>
            </a:pPr>
            <a:endParaRPr lang="en-US" sz="2400" dirty="0" smtClean="0"/>
          </a:p>
          <a:p>
            <a:pPr marL="0" indent="0">
              <a:buNone/>
            </a:pPr>
            <a:r>
              <a:rPr lang="en-US" sz="2400" dirty="0" smtClean="0"/>
              <a:t>If we assume that the DNSKEY query indicates that the resolver “</a:t>
            </a:r>
            <a:r>
              <a:rPr lang="en-US" sz="2400" dirty="0" err="1" smtClean="0"/>
              <a:t>recognises</a:t>
            </a:r>
            <a:r>
              <a:rPr lang="en-US" sz="2400" dirty="0" smtClean="0"/>
              <a:t>” the protocol, then it appears that there is a fall by 8.2% in validation when using the ECC protocol</a:t>
            </a:r>
          </a:p>
          <a:p>
            <a:pPr marL="0" indent="0">
              <a:buNone/>
            </a:pPr>
            <a:endParaRPr lang="en-US" sz="2400" dirty="0" smtClean="0"/>
          </a:p>
          <a:p>
            <a:pPr marL="0" indent="0">
              <a:buNone/>
            </a:pPr>
            <a:r>
              <a:rPr lang="en-US" sz="2400" dirty="0" smtClean="0"/>
              <a:t>1 in 3 RSA experiments that fetched the DNSKEY did not fetch the ECC DNSKEY</a:t>
            </a:r>
          </a:p>
          <a:p>
            <a:pPr marL="400050" lvl="1" indent="0">
              <a:buNone/>
            </a:pPr>
            <a:endParaRPr lang="en-US" sz="2000" dirty="0"/>
          </a:p>
          <a:p>
            <a:pPr marL="400050" lvl="1" indent="0">
              <a:buNone/>
            </a:pPr>
            <a:endParaRPr lang="en-US" sz="2000" dirty="0"/>
          </a:p>
        </p:txBody>
      </p:sp>
      <p:sp>
        <p:nvSpPr>
          <p:cNvPr id="7" name="Rectangle 6"/>
          <p:cNvSpPr/>
          <p:nvPr/>
        </p:nvSpPr>
        <p:spPr>
          <a:xfrm>
            <a:off x="112316" y="4083894"/>
            <a:ext cx="8777894" cy="21531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12316" y="3988644"/>
            <a:ext cx="8777894" cy="21531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8089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a:xfrm>
            <a:off x="457200" y="1600200"/>
            <a:ext cx="8229600" cy="5009400"/>
          </a:xfrm>
        </p:spPr>
        <p:txBody>
          <a:bodyPr>
            <a:normAutofit fontScale="92500" lnSpcReduction="10000"/>
          </a:bodyPr>
          <a:lstStyle/>
          <a:p>
            <a:pPr marL="0" indent="0">
              <a:buNone/>
            </a:pPr>
            <a:r>
              <a:rPr lang="en-US" sz="2400" dirty="0"/>
              <a:t>Over 4</a:t>
            </a:r>
            <a:r>
              <a:rPr lang="en-US" sz="2400" dirty="0" smtClean="0"/>
              <a:t>5 </a:t>
            </a:r>
            <a:r>
              <a:rPr lang="en-US" sz="2400" dirty="0"/>
              <a:t>days in </a:t>
            </a:r>
            <a:r>
              <a:rPr lang="en-US" sz="2400" dirty="0" smtClean="0"/>
              <a:t>December 2015 – January 2016 </a:t>
            </a:r>
            <a:r>
              <a:rPr lang="en-US" sz="2400" dirty="0"/>
              <a:t>we saw:</a:t>
            </a:r>
          </a:p>
          <a:p>
            <a:pPr marL="0" indent="0">
              <a:buNone/>
            </a:pPr>
            <a:r>
              <a:rPr lang="en-US" sz="2400" dirty="0"/>
              <a:t>   </a:t>
            </a:r>
            <a:r>
              <a:rPr lang="is-IS" sz="2000" b="1" dirty="0" smtClean="0"/>
              <a:t>765,257,019</a:t>
            </a:r>
            <a:r>
              <a:rPr lang="is-IS" sz="2000" dirty="0" smtClean="0"/>
              <a:t> </a:t>
            </a:r>
            <a:r>
              <a:rPr lang="en-US" sz="2000" dirty="0" smtClean="0"/>
              <a:t>completed </a:t>
            </a:r>
            <a:r>
              <a:rPr lang="en-US" sz="2000" dirty="0"/>
              <a:t>experiments</a:t>
            </a:r>
          </a:p>
          <a:p>
            <a:pPr marL="400050" lvl="1" indent="0">
              <a:buNone/>
            </a:pPr>
            <a:r>
              <a:rPr lang="en-US" sz="2000" dirty="0"/>
              <a:t>  </a:t>
            </a:r>
            <a:r>
              <a:rPr lang="is-IS" sz="2000" dirty="0" smtClean="0"/>
              <a:t>208,980,333</a:t>
            </a:r>
            <a:r>
              <a:rPr lang="en-US" sz="2000" dirty="0" smtClean="0"/>
              <a:t>  </a:t>
            </a:r>
            <a:r>
              <a:rPr lang="en-US" sz="2000" dirty="0"/>
              <a:t>experiments queried for the DNSKEY RR of a validly signed (RSA) domain </a:t>
            </a:r>
            <a:r>
              <a:rPr lang="en-US" sz="2000" b="1" dirty="0"/>
              <a:t>(</a:t>
            </a:r>
            <a:r>
              <a:rPr lang="en-US" sz="2000" b="1" dirty="0" smtClean="0"/>
              <a:t>27.3%</a:t>
            </a:r>
            <a:r>
              <a:rPr lang="en-US" sz="2000" dirty="0" smtClean="0"/>
              <a:t>)</a:t>
            </a:r>
            <a:endParaRPr lang="en-US" sz="2000" dirty="0"/>
          </a:p>
          <a:p>
            <a:pPr marL="400050" lvl="1" indent="0">
              <a:buNone/>
            </a:pPr>
            <a:endParaRPr lang="en-US" sz="2000" dirty="0"/>
          </a:p>
          <a:p>
            <a:pPr marL="400050" lvl="1" indent="0">
              <a:buNone/>
            </a:pPr>
            <a:r>
              <a:rPr lang="en-US" sz="2000" dirty="0"/>
              <a:t>  </a:t>
            </a:r>
            <a:r>
              <a:rPr lang="is-IS" sz="2000" dirty="0" smtClean="0"/>
              <a:t>183,240,945</a:t>
            </a:r>
            <a:r>
              <a:rPr lang="en-US" sz="2000" dirty="0" smtClean="0"/>
              <a:t>  </a:t>
            </a:r>
            <a:r>
              <a:rPr lang="en-US" sz="2000" dirty="0"/>
              <a:t>experiments queried for the DNSKEY RR of a validly signed (</a:t>
            </a:r>
            <a:r>
              <a:rPr lang="en-US" sz="2000" dirty="0" smtClean="0"/>
              <a:t>ECDSA) </a:t>
            </a:r>
            <a:r>
              <a:rPr lang="en-US" sz="2000" dirty="0"/>
              <a:t>domain </a:t>
            </a:r>
            <a:r>
              <a:rPr lang="en-US" sz="2000" dirty="0" smtClean="0"/>
              <a:t>(</a:t>
            </a:r>
            <a:r>
              <a:rPr lang="en-US" sz="2000" b="1" dirty="0" smtClean="0"/>
              <a:t>23.9%</a:t>
            </a:r>
            <a:r>
              <a:rPr lang="en-US" sz="2000" dirty="0" smtClean="0"/>
              <a:t>)</a:t>
            </a:r>
            <a:endParaRPr lang="en-US" sz="2000" dirty="0"/>
          </a:p>
          <a:p>
            <a:pPr marL="0" indent="0">
              <a:buNone/>
            </a:pPr>
            <a:endParaRPr lang="en-US" sz="2400" dirty="0" smtClean="0"/>
          </a:p>
          <a:p>
            <a:pPr marL="0" indent="0">
              <a:buNone/>
            </a:pPr>
            <a:r>
              <a:rPr lang="en-US" sz="2400" dirty="0" smtClean="0"/>
              <a:t>If we assume that the DNSKEY query indicates that the resolver “</a:t>
            </a:r>
            <a:r>
              <a:rPr lang="en-US" sz="2400" dirty="0" err="1" smtClean="0"/>
              <a:t>recognises</a:t>
            </a:r>
            <a:r>
              <a:rPr lang="en-US" sz="2400" dirty="0" smtClean="0"/>
              <a:t>” the </a:t>
            </a:r>
            <a:r>
              <a:rPr lang="en-US" sz="2400" dirty="0" smtClean="0"/>
              <a:t>crypto algorithm, </a:t>
            </a:r>
            <a:r>
              <a:rPr lang="en-US" sz="2400" dirty="0" smtClean="0"/>
              <a:t>then it appears that there is a fall by 19.5% in validation when using </a:t>
            </a:r>
            <a:r>
              <a:rPr lang="en-US" sz="2400" dirty="0" smtClean="0"/>
              <a:t>ECDSA</a:t>
            </a:r>
            <a:endParaRPr lang="en-US" sz="2400" dirty="0" smtClean="0"/>
          </a:p>
          <a:p>
            <a:pPr marL="0" indent="0">
              <a:buNone/>
            </a:pPr>
            <a:endParaRPr lang="en-US" sz="2400" dirty="0" smtClean="0"/>
          </a:p>
          <a:p>
            <a:pPr marL="0" indent="0">
              <a:buNone/>
            </a:pPr>
            <a:r>
              <a:rPr lang="en-US" sz="2400" dirty="0" smtClean="0"/>
              <a:t>1 in 5 </a:t>
            </a:r>
            <a:r>
              <a:rPr lang="en-US" sz="2400" dirty="0" smtClean="0"/>
              <a:t>experiments </a:t>
            </a:r>
            <a:r>
              <a:rPr lang="en-US" sz="2400" dirty="0" smtClean="0"/>
              <a:t>that fetched the </a:t>
            </a:r>
            <a:r>
              <a:rPr lang="en-US" sz="2400" dirty="0" smtClean="0"/>
              <a:t>RSA-signed DNSKEY </a:t>
            </a:r>
            <a:r>
              <a:rPr lang="en-US" sz="2400" dirty="0" smtClean="0"/>
              <a:t>did not fetch the </a:t>
            </a:r>
            <a:r>
              <a:rPr lang="en-US" sz="2400" dirty="0" smtClean="0"/>
              <a:t>ECDA-signed </a:t>
            </a:r>
            <a:r>
              <a:rPr lang="en-US" sz="2400" dirty="0" smtClean="0"/>
              <a:t>DNSKEY</a:t>
            </a:r>
          </a:p>
          <a:p>
            <a:pPr marL="400050" lvl="1" indent="0">
              <a:buNone/>
            </a:pPr>
            <a:endParaRPr lang="en-US" sz="2000" dirty="0"/>
          </a:p>
          <a:p>
            <a:pPr marL="400050" lvl="1" indent="0">
              <a:buNone/>
            </a:pPr>
            <a:endParaRPr lang="en-US" sz="2000" dirty="0"/>
          </a:p>
        </p:txBody>
      </p:sp>
    </p:spTree>
    <p:extLst>
      <p:ext uri="{BB962C8B-B14F-4D97-AF65-F5344CB8AC3E}">
        <p14:creationId xmlns:p14="http://schemas.microsoft.com/office/powerpoint/2010/main" val="2015940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That</a:t>
            </a:r>
            <a:r>
              <a:rPr lang="fr-FR" dirty="0" smtClean="0"/>
              <a:t>’</a:t>
            </a:r>
            <a:r>
              <a:rPr lang="en-US" dirty="0" smtClean="0"/>
              <a:t>s better than it was…</a:t>
            </a:r>
            <a:endParaRPr lang="en-US" dirty="0"/>
          </a:p>
        </p:txBody>
      </p:sp>
      <p:sp>
        <p:nvSpPr>
          <p:cNvPr id="3" name="Content Placeholder 2"/>
          <p:cNvSpPr>
            <a:spLocks noGrp="1"/>
          </p:cNvSpPr>
          <p:nvPr>
            <p:ph idx="1"/>
          </p:nvPr>
        </p:nvSpPr>
        <p:spPr>
          <a:xfrm>
            <a:off x="457200" y="1600200"/>
            <a:ext cx="8229600" cy="5009400"/>
          </a:xfrm>
        </p:spPr>
        <p:txBody>
          <a:bodyPr>
            <a:normAutofit/>
          </a:bodyPr>
          <a:lstStyle/>
          <a:p>
            <a:pPr marL="0" indent="0">
              <a:buNone/>
            </a:pPr>
            <a:r>
              <a:rPr lang="en-US" sz="2400" dirty="0" smtClean="0"/>
              <a:t>Over 22 days in September 2014 we saw:</a:t>
            </a:r>
          </a:p>
          <a:p>
            <a:pPr marL="400050" lvl="1" indent="0">
              <a:buNone/>
            </a:pPr>
            <a:r>
              <a:rPr lang="en-US" sz="2000" dirty="0" smtClean="0"/>
              <a:t>3,773,420 experiments</a:t>
            </a:r>
          </a:p>
          <a:p>
            <a:pPr marL="400050" lvl="1" indent="0">
              <a:buNone/>
            </a:pPr>
            <a:r>
              <a:rPr lang="en-US" sz="2000" dirty="0"/>
              <a:t> </a:t>
            </a:r>
            <a:r>
              <a:rPr lang="en-US" sz="2000" dirty="0" smtClean="0"/>
              <a:t> 937,166  experiments queried for </a:t>
            </a:r>
            <a:r>
              <a:rPr lang="en-US" sz="2000" dirty="0"/>
              <a:t>the </a:t>
            </a:r>
            <a:r>
              <a:rPr lang="en-US" sz="2000" dirty="0" smtClean="0"/>
              <a:t>DNSKEY </a:t>
            </a:r>
            <a:r>
              <a:rPr lang="en-US" sz="2000" dirty="0"/>
              <a:t>RR of a validly signed (RSA) </a:t>
            </a:r>
            <a:r>
              <a:rPr lang="en-US" sz="2000" dirty="0" smtClean="0"/>
              <a:t>domain (</a:t>
            </a:r>
            <a:r>
              <a:rPr lang="en-US" sz="2000" b="1" dirty="0" smtClean="0"/>
              <a:t>24.8%</a:t>
            </a:r>
            <a:r>
              <a:rPr lang="en-US" sz="2000" dirty="0" smtClean="0"/>
              <a:t>)</a:t>
            </a:r>
            <a:endParaRPr lang="en-US" sz="2000" dirty="0"/>
          </a:p>
          <a:p>
            <a:pPr marL="400050" lvl="1" indent="0">
              <a:buNone/>
            </a:pPr>
            <a:r>
              <a:rPr lang="en-US" sz="2000" dirty="0" smtClean="0"/>
              <a:t>  629,726  experiments queried </a:t>
            </a:r>
            <a:r>
              <a:rPr lang="en-US" sz="2000" dirty="0"/>
              <a:t>for the </a:t>
            </a:r>
            <a:r>
              <a:rPr lang="en-US" sz="2000" dirty="0" smtClean="0"/>
              <a:t>DNSKEY </a:t>
            </a:r>
            <a:r>
              <a:rPr lang="en-US" sz="2000" dirty="0"/>
              <a:t>RR of a validly signed </a:t>
            </a:r>
            <a:r>
              <a:rPr lang="en-US" sz="2000" dirty="0" smtClean="0"/>
              <a:t>(ECC) domain (</a:t>
            </a:r>
            <a:r>
              <a:rPr lang="en-US" sz="2000" b="1" dirty="0" smtClean="0"/>
              <a:t>16.6%</a:t>
            </a:r>
            <a:r>
              <a:rPr lang="en-US" sz="2000" dirty="0" smtClean="0"/>
              <a:t>)</a:t>
            </a:r>
          </a:p>
          <a:p>
            <a:pPr marL="0" indent="0">
              <a:buNone/>
            </a:pPr>
            <a:endParaRPr lang="en-US" sz="2400" dirty="0" smtClean="0"/>
          </a:p>
          <a:p>
            <a:pPr marL="0" indent="0">
              <a:buNone/>
            </a:pPr>
            <a:r>
              <a:rPr lang="en-US" sz="2400" dirty="0" smtClean="0"/>
              <a:t>1 in 3  experiments that fetched the DNSKEY in RSA did not fetch the ECDSA-signed DNSKEY</a:t>
            </a:r>
          </a:p>
          <a:p>
            <a:pPr marL="400050" lvl="1" indent="0">
              <a:buNone/>
            </a:pPr>
            <a:endParaRPr lang="en-US" sz="2000" dirty="0"/>
          </a:p>
          <a:p>
            <a:pPr marL="400050" lvl="1" indent="0">
              <a:buNone/>
            </a:pPr>
            <a:endParaRPr lang="en-US" sz="2000" dirty="0"/>
          </a:p>
        </p:txBody>
      </p:sp>
      <p:sp>
        <p:nvSpPr>
          <p:cNvPr id="6" name="Freeform 5"/>
          <p:cNvSpPr/>
          <p:nvPr/>
        </p:nvSpPr>
        <p:spPr>
          <a:xfrm>
            <a:off x="141107" y="3997266"/>
            <a:ext cx="8454748" cy="1161562"/>
          </a:xfrm>
          <a:custGeom>
            <a:avLst/>
            <a:gdLst>
              <a:gd name="connsiteX0" fmla="*/ 3677652 w 8454748"/>
              <a:gd name="connsiteY0" fmla="*/ 271517 h 1161562"/>
              <a:gd name="connsiteX1" fmla="*/ 2521514 w 8454748"/>
              <a:gd name="connsiteY1" fmla="*/ 175172 h 1161562"/>
              <a:gd name="connsiteX2" fmla="*/ 524548 w 8454748"/>
              <a:gd name="connsiteY2" fmla="*/ 245241 h 1161562"/>
              <a:gd name="connsiteX3" fmla="*/ 130410 w 8454748"/>
              <a:gd name="connsiteY3" fmla="*/ 586827 h 1161562"/>
              <a:gd name="connsiteX4" fmla="*/ 235514 w 8454748"/>
              <a:gd name="connsiteY4" fmla="*/ 1016000 h 1161562"/>
              <a:gd name="connsiteX5" fmla="*/ 2687927 w 8454748"/>
              <a:gd name="connsiteY5" fmla="*/ 1051034 h 1161562"/>
              <a:gd name="connsiteX6" fmla="*/ 7093514 w 8454748"/>
              <a:gd name="connsiteY6" fmla="*/ 1147379 h 1161562"/>
              <a:gd name="connsiteX7" fmla="*/ 8328479 w 8454748"/>
              <a:gd name="connsiteY7" fmla="*/ 709448 h 1161562"/>
              <a:gd name="connsiteX8" fmla="*/ 8135790 w 8454748"/>
              <a:gd name="connsiteY8" fmla="*/ 324069 h 1161562"/>
              <a:gd name="connsiteX9" fmla="*/ 5867307 w 8454748"/>
              <a:gd name="connsiteY9" fmla="*/ 201448 h 1161562"/>
              <a:gd name="connsiteX10" fmla="*/ 3336065 w 8454748"/>
              <a:gd name="connsiteY10" fmla="*/ 78827 h 1161562"/>
              <a:gd name="connsiteX11" fmla="*/ 2924410 w 8454748"/>
              <a:gd name="connsiteY11" fmla="*/ 0 h 116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54748" h="1161562">
                <a:moveTo>
                  <a:pt x="3677652" y="271517"/>
                </a:moveTo>
                <a:cubicBezTo>
                  <a:pt x="3362341" y="225534"/>
                  <a:pt x="3047031" y="179551"/>
                  <a:pt x="2521514" y="175172"/>
                </a:cubicBezTo>
                <a:cubicBezTo>
                  <a:pt x="1995997" y="170793"/>
                  <a:pt x="923065" y="176632"/>
                  <a:pt x="524548" y="245241"/>
                </a:cubicBezTo>
                <a:cubicBezTo>
                  <a:pt x="126031" y="313850"/>
                  <a:pt x="178582" y="458367"/>
                  <a:pt x="130410" y="586827"/>
                </a:cubicBezTo>
                <a:cubicBezTo>
                  <a:pt x="82238" y="715287"/>
                  <a:pt x="-190739" y="938632"/>
                  <a:pt x="235514" y="1016000"/>
                </a:cubicBezTo>
                <a:cubicBezTo>
                  <a:pt x="661767" y="1093368"/>
                  <a:pt x="2687927" y="1051034"/>
                  <a:pt x="2687927" y="1051034"/>
                </a:cubicBezTo>
                <a:cubicBezTo>
                  <a:pt x="3830927" y="1072931"/>
                  <a:pt x="6153422" y="1204310"/>
                  <a:pt x="7093514" y="1147379"/>
                </a:cubicBezTo>
                <a:cubicBezTo>
                  <a:pt x="8033606" y="1090448"/>
                  <a:pt x="8154766" y="846666"/>
                  <a:pt x="8328479" y="709448"/>
                </a:cubicBezTo>
                <a:cubicBezTo>
                  <a:pt x="8502192" y="572230"/>
                  <a:pt x="8545985" y="408736"/>
                  <a:pt x="8135790" y="324069"/>
                </a:cubicBezTo>
                <a:cubicBezTo>
                  <a:pt x="7725595" y="239402"/>
                  <a:pt x="5867307" y="201448"/>
                  <a:pt x="5867307" y="201448"/>
                </a:cubicBezTo>
                <a:lnTo>
                  <a:pt x="3336065" y="78827"/>
                </a:lnTo>
                <a:cubicBezTo>
                  <a:pt x="2845582" y="45252"/>
                  <a:pt x="2924410" y="0"/>
                  <a:pt x="2924410" y="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Freeform 3"/>
          <p:cNvSpPr/>
          <p:nvPr/>
        </p:nvSpPr>
        <p:spPr>
          <a:xfrm>
            <a:off x="2324621" y="1433286"/>
            <a:ext cx="2448308" cy="754636"/>
          </a:xfrm>
          <a:custGeom>
            <a:avLst/>
            <a:gdLst>
              <a:gd name="connsiteX0" fmla="*/ 2256450 w 2448308"/>
              <a:gd name="connsiteY0" fmla="*/ 281214 h 754636"/>
              <a:gd name="connsiteX1" fmla="*/ 1458165 w 2448308"/>
              <a:gd name="connsiteY1" fmla="*/ 172357 h 754636"/>
              <a:gd name="connsiteX2" fmla="*/ 360522 w 2448308"/>
              <a:gd name="connsiteY2" fmla="*/ 190500 h 754636"/>
              <a:gd name="connsiteX3" fmla="*/ 61165 w 2448308"/>
              <a:gd name="connsiteY3" fmla="*/ 326571 h 754636"/>
              <a:gd name="connsiteX4" fmla="*/ 133736 w 2448308"/>
              <a:gd name="connsiteY4" fmla="*/ 598714 h 754636"/>
              <a:gd name="connsiteX5" fmla="*/ 1385593 w 2448308"/>
              <a:gd name="connsiteY5" fmla="*/ 743857 h 754636"/>
              <a:gd name="connsiteX6" fmla="*/ 2093165 w 2448308"/>
              <a:gd name="connsiteY6" fmla="*/ 725714 h 754636"/>
              <a:gd name="connsiteX7" fmla="*/ 2401593 w 2448308"/>
              <a:gd name="connsiteY7" fmla="*/ 580571 h 754636"/>
              <a:gd name="connsiteX8" fmla="*/ 2392522 w 2448308"/>
              <a:gd name="connsiteY8" fmla="*/ 117928 h 754636"/>
              <a:gd name="connsiteX9" fmla="*/ 1884522 w 2448308"/>
              <a:gd name="connsiteY9" fmla="*/ 0 h 75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8308" h="754636">
                <a:moveTo>
                  <a:pt x="2256450" y="281214"/>
                </a:moveTo>
                <a:cubicBezTo>
                  <a:pt x="2015301" y="234345"/>
                  <a:pt x="1774153" y="187476"/>
                  <a:pt x="1458165" y="172357"/>
                </a:cubicBezTo>
                <a:cubicBezTo>
                  <a:pt x="1142177" y="157238"/>
                  <a:pt x="593355" y="164798"/>
                  <a:pt x="360522" y="190500"/>
                </a:cubicBezTo>
                <a:cubicBezTo>
                  <a:pt x="127689" y="216202"/>
                  <a:pt x="98963" y="258535"/>
                  <a:pt x="61165" y="326571"/>
                </a:cubicBezTo>
                <a:cubicBezTo>
                  <a:pt x="23367" y="394607"/>
                  <a:pt x="-87002" y="529166"/>
                  <a:pt x="133736" y="598714"/>
                </a:cubicBezTo>
                <a:cubicBezTo>
                  <a:pt x="354474" y="668262"/>
                  <a:pt x="1059021" y="722690"/>
                  <a:pt x="1385593" y="743857"/>
                </a:cubicBezTo>
                <a:cubicBezTo>
                  <a:pt x="1712164" y="765024"/>
                  <a:pt x="1923832" y="752928"/>
                  <a:pt x="2093165" y="725714"/>
                </a:cubicBezTo>
                <a:cubicBezTo>
                  <a:pt x="2262498" y="698500"/>
                  <a:pt x="2351700" y="681869"/>
                  <a:pt x="2401593" y="580571"/>
                </a:cubicBezTo>
                <a:cubicBezTo>
                  <a:pt x="2451486" y="479273"/>
                  <a:pt x="2478701" y="214690"/>
                  <a:pt x="2392522" y="117928"/>
                </a:cubicBezTo>
                <a:cubicBezTo>
                  <a:pt x="2306343" y="21166"/>
                  <a:pt x="2095432" y="10583"/>
                  <a:pt x="1884522" y="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657447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Protocol Recognition</a:t>
            </a:r>
            <a:endParaRPr lang="en-US" dirty="0"/>
          </a:p>
        </p:txBody>
      </p:sp>
      <p:sp>
        <p:nvSpPr>
          <p:cNvPr id="3" name="Content Placeholder 2"/>
          <p:cNvSpPr>
            <a:spLocks noGrp="1"/>
          </p:cNvSpPr>
          <p:nvPr>
            <p:ph idx="1"/>
          </p:nvPr>
        </p:nvSpPr>
        <p:spPr>
          <a:xfrm>
            <a:off x="457200" y="1641535"/>
            <a:ext cx="8229600" cy="2870276"/>
          </a:xfrm>
        </p:spPr>
        <p:txBody>
          <a:bodyPr/>
          <a:lstStyle/>
          <a:p>
            <a:r>
              <a:rPr lang="en-US" dirty="0" smtClean="0"/>
              <a:t>When does the resolver “</a:t>
            </a:r>
            <a:r>
              <a:rPr lang="en-US" dirty="0" err="1" smtClean="0"/>
              <a:t>recognise</a:t>
            </a:r>
            <a:r>
              <a:rPr lang="en-US" dirty="0" smtClean="0"/>
              <a:t>” the signing protocol?</a:t>
            </a:r>
          </a:p>
          <a:p>
            <a:pPr lvl="1"/>
            <a:r>
              <a:rPr lang="en-US" dirty="0" smtClean="0"/>
              <a:t>RRSIG field?</a:t>
            </a:r>
          </a:p>
          <a:p>
            <a:pPr lvl="1"/>
            <a:r>
              <a:rPr lang="en-US" dirty="0" smtClean="0"/>
              <a:t>DS RR?</a:t>
            </a:r>
          </a:p>
          <a:p>
            <a:pPr lvl="1"/>
            <a:r>
              <a:rPr lang="en-US" dirty="0" smtClean="0"/>
              <a:t>DNSKEY RR?</a:t>
            </a:r>
          </a:p>
        </p:txBody>
      </p:sp>
      <p:sp>
        <p:nvSpPr>
          <p:cNvPr id="4" name="TextBox 3"/>
          <p:cNvSpPr txBox="1"/>
          <p:nvPr/>
        </p:nvSpPr>
        <p:spPr>
          <a:xfrm>
            <a:off x="1515362" y="4735708"/>
            <a:ext cx="6930102" cy="923330"/>
          </a:xfrm>
          <a:prstGeom prst="rect">
            <a:avLst/>
          </a:prstGeom>
          <a:noFill/>
        </p:spPr>
        <p:txBody>
          <a:bodyPr wrap="none" rtlCol="0">
            <a:spAutoFit/>
          </a:bodyPr>
          <a:lstStyle/>
          <a:p>
            <a:r>
              <a:rPr lang="en-US" dirty="0" smtClean="0"/>
              <a:t>Experiments     ECDSA DS   	ECDSA DNSKEY   RSA DS           RSA DNSKEY</a:t>
            </a:r>
          </a:p>
          <a:p>
            <a:r>
              <a:rPr lang="en-US" dirty="0"/>
              <a:t>11,988,195 	2,957,855 	2,391,298 	  </a:t>
            </a:r>
            <a:r>
              <a:rPr lang="en-US" dirty="0" smtClean="0"/>
              <a:t>  2,963,888</a:t>
            </a:r>
            <a:r>
              <a:rPr lang="en-US" dirty="0"/>
              <a:t>	2,970,902  </a:t>
            </a:r>
          </a:p>
          <a:p>
            <a:r>
              <a:rPr lang="en-US" dirty="0" smtClean="0"/>
              <a:t> </a:t>
            </a:r>
            <a:endParaRPr lang="en-US" dirty="0"/>
          </a:p>
        </p:txBody>
      </p:sp>
      <p:sp>
        <p:nvSpPr>
          <p:cNvPr id="5" name="TextBox 4"/>
          <p:cNvSpPr txBox="1"/>
          <p:nvPr/>
        </p:nvSpPr>
        <p:spPr>
          <a:xfrm rot="21002128">
            <a:off x="3336587" y="3310522"/>
            <a:ext cx="2735044" cy="369332"/>
          </a:xfrm>
          <a:prstGeom prst="rect">
            <a:avLst/>
          </a:prstGeom>
          <a:solidFill>
            <a:schemeClr val="bg1"/>
          </a:solidFill>
        </p:spPr>
        <p:txBody>
          <a:bodyPr wrap="none" rtlCol="0">
            <a:spAutoFit/>
          </a:bodyPr>
          <a:lstStyle/>
          <a:p>
            <a:r>
              <a:rPr lang="en-US" smtClean="0">
                <a:solidFill>
                  <a:schemeClr val="accent6">
                    <a:lumMod val="50000"/>
                  </a:schemeClr>
                </a:solidFill>
                <a:latin typeface="AhnbergHand" charset="0"/>
                <a:ea typeface="AhnbergHand" charset="0"/>
                <a:cs typeface="AhnbergHand" charset="0"/>
              </a:rPr>
              <a:t>September 2014 data</a:t>
            </a:r>
            <a:endParaRPr lang="en-US" dirty="0">
              <a:solidFill>
                <a:schemeClr val="accent6">
                  <a:lumMod val="50000"/>
                </a:schemeClr>
              </a:solidFill>
              <a:latin typeface="AhnbergHand" charset="0"/>
              <a:ea typeface="AhnbergHand" charset="0"/>
              <a:cs typeface="AhnbergHand" charset="0"/>
            </a:endParaRPr>
          </a:p>
        </p:txBody>
      </p:sp>
    </p:spTree>
    <p:extLst>
      <p:ext uri="{BB962C8B-B14F-4D97-AF65-F5344CB8AC3E}">
        <p14:creationId xmlns:p14="http://schemas.microsoft.com/office/powerpoint/2010/main" val="258930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Protocol Recognition</a:t>
            </a:r>
            <a:endParaRPr lang="en-US" dirty="0"/>
          </a:p>
        </p:txBody>
      </p:sp>
      <p:sp>
        <p:nvSpPr>
          <p:cNvPr id="3" name="Content Placeholder 2"/>
          <p:cNvSpPr>
            <a:spLocks noGrp="1"/>
          </p:cNvSpPr>
          <p:nvPr>
            <p:ph idx="1"/>
          </p:nvPr>
        </p:nvSpPr>
        <p:spPr>
          <a:xfrm>
            <a:off x="457200" y="1600201"/>
            <a:ext cx="8229600" cy="2870276"/>
          </a:xfrm>
        </p:spPr>
        <p:txBody>
          <a:bodyPr/>
          <a:lstStyle/>
          <a:p>
            <a:r>
              <a:rPr lang="en-US" dirty="0" smtClean="0"/>
              <a:t>When does the resolver “</a:t>
            </a:r>
            <a:r>
              <a:rPr lang="en-US" dirty="0" err="1" smtClean="0"/>
              <a:t>recognise</a:t>
            </a:r>
            <a:r>
              <a:rPr lang="en-US" dirty="0" smtClean="0"/>
              <a:t>” the signing protocol?</a:t>
            </a:r>
          </a:p>
          <a:p>
            <a:pPr lvl="1"/>
            <a:r>
              <a:rPr lang="en-US" dirty="0" smtClean="0"/>
              <a:t>RRSIG field?</a:t>
            </a:r>
          </a:p>
          <a:p>
            <a:pPr lvl="1"/>
            <a:r>
              <a:rPr lang="en-US" dirty="0" smtClean="0"/>
              <a:t>DS RR?</a:t>
            </a:r>
          </a:p>
          <a:p>
            <a:pPr lvl="1"/>
            <a:r>
              <a:rPr lang="en-US" dirty="0" smtClean="0"/>
              <a:t>DNSKEY RR?</a:t>
            </a:r>
          </a:p>
        </p:txBody>
      </p:sp>
      <p:sp>
        <p:nvSpPr>
          <p:cNvPr id="4" name="TextBox 3"/>
          <p:cNvSpPr txBox="1"/>
          <p:nvPr/>
        </p:nvSpPr>
        <p:spPr>
          <a:xfrm>
            <a:off x="1486787" y="5306755"/>
            <a:ext cx="6930102" cy="923330"/>
          </a:xfrm>
          <a:prstGeom prst="rect">
            <a:avLst/>
          </a:prstGeom>
          <a:noFill/>
        </p:spPr>
        <p:txBody>
          <a:bodyPr wrap="none" rtlCol="0">
            <a:spAutoFit/>
          </a:bodyPr>
          <a:lstStyle/>
          <a:p>
            <a:r>
              <a:rPr lang="en-US" dirty="0" smtClean="0"/>
              <a:t>Experiments     ECDSA DS   	ECDSA DNSKEY   RSA DS           RSA DNSKEY</a:t>
            </a:r>
          </a:p>
          <a:p>
            <a:r>
              <a:rPr lang="en-US" dirty="0"/>
              <a:t>11,988,195 	2,957,855 	2,391,298 	  </a:t>
            </a:r>
            <a:r>
              <a:rPr lang="en-US" dirty="0" smtClean="0"/>
              <a:t>  2,963,888</a:t>
            </a:r>
            <a:r>
              <a:rPr lang="en-US" dirty="0"/>
              <a:t>	2,970,902  </a:t>
            </a:r>
          </a:p>
          <a:p>
            <a:r>
              <a:rPr lang="en-US" dirty="0" smtClean="0"/>
              <a:t> </a:t>
            </a:r>
            <a:endParaRPr lang="en-US" dirty="0"/>
          </a:p>
        </p:txBody>
      </p:sp>
      <p:sp>
        <p:nvSpPr>
          <p:cNvPr id="6" name="TextBox 5"/>
          <p:cNvSpPr txBox="1"/>
          <p:nvPr/>
        </p:nvSpPr>
        <p:spPr>
          <a:xfrm>
            <a:off x="1972058" y="6174006"/>
            <a:ext cx="6979641" cy="523220"/>
          </a:xfrm>
          <a:prstGeom prst="rect">
            <a:avLst/>
          </a:prstGeom>
          <a:noFill/>
        </p:spPr>
        <p:txBody>
          <a:bodyPr wrap="square" rtlCol="0">
            <a:spAutoFit/>
          </a:bodyPr>
          <a:lstStyle/>
          <a:p>
            <a:r>
              <a:rPr lang="en-US" sz="1400" dirty="0" smtClean="0"/>
              <a:t>This indicates that a validating resolver appears to fetch the DS RR irrespective of the signing protocol, and only fetches the DNSKEY RR if it recognizes the zone signing protocol.</a:t>
            </a:r>
            <a:endParaRPr lang="en-US" sz="1400" dirty="0"/>
          </a:p>
        </p:txBody>
      </p:sp>
      <p:sp>
        <p:nvSpPr>
          <p:cNvPr id="7" name="Freeform 6"/>
          <p:cNvSpPr/>
          <p:nvPr/>
        </p:nvSpPr>
        <p:spPr>
          <a:xfrm>
            <a:off x="2735430" y="5612712"/>
            <a:ext cx="2845552" cy="402987"/>
          </a:xfrm>
          <a:custGeom>
            <a:avLst/>
            <a:gdLst>
              <a:gd name="connsiteX0" fmla="*/ 1466809 w 2525571"/>
              <a:gd name="connsiteY0" fmla="*/ 396104 h 402987"/>
              <a:gd name="connsiteX1" fmla="*/ 1559733 w 2525571"/>
              <a:gd name="connsiteY1" fmla="*/ 396104 h 402987"/>
              <a:gd name="connsiteX2" fmla="*/ 2396051 w 2525571"/>
              <a:gd name="connsiteY2" fmla="*/ 303184 h 402987"/>
              <a:gd name="connsiteX3" fmla="*/ 2458001 w 2525571"/>
              <a:gd name="connsiteY3" fmla="*/ 158642 h 402987"/>
              <a:gd name="connsiteX4" fmla="*/ 1755907 w 2525571"/>
              <a:gd name="connsiteY4" fmla="*/ 3776 h 402987"/>
              <a:gd name="connsiteX5" fmla="*/ 196845 w 2525571"/>
              <a:gd name="connsiteY5" fmla="*/ 65722 h 402987"/>
              <a:gd name="connsiteX6" fmla="*/ 176195 w 2525571"/>
              <a:gd name="connsiteY6" fmla="*/ 261886 h 402987"/>
              <a:gd name="connsiteX7" fmla="*/ 1601033 w 2525571"/>
              <a:gd name="connsiteY7" fmla="*/ 354806 h 40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5571" h="402987">
                <a:moveTo>
                  <a:pt x="1466809" y="396104"/>
                </a:moveTo>
                <a:cubicBezTo>
                  <a:pt x="1497784" y="396104"/>
                  <a:pt x="1404859" y="411591"/>
                  <a:pt x="1559733" y="396104"/>
                </a:cubicBezTo>
                <a:cubicBezTo>
                  <a:pt x="1714607" y="380617"/>
                  <a:pt x="2246340" y="342761"/>
                  <a:pt x="2396051" y="303184"/>
                </a:cubicBezTo>
                <a:cubicBezTo>
                  <a:pt x="2545762" y="263607"/>
                  <a:pt x="2564692" y="208543"/>
                  <a:pt x="2458001" y="158642"/>
                </a:cubicBezTo>
                <a:cubicBezTo>
                  <a:pt x="2351310" y="108741"/>
                  <a:pt x="2132766" y="19263"/>
                  <a:pt x="1755907" y="3776"/>
                </a:cubicBezTo>
                <a:cubicBezTo>
                  <a:pt x="1379048" y="-11711"/>
                  <a:pt x="460130" y="22704"/>
                  <a:pt x="196845" y="65722"/>
                </a:cubicBezTo>
                <a:cubicBezTo>
                  <a:pt x="-66440" y="108740"/>
                  <a:pt x="-57836" y="213705"/>
                  <a:pt x="176195" y="261886"/>
                </a:cubicBezTo>
                <a:cubicBezTo>
                  <a:pt x="410226" y="310067"/>
                  <a:pt x="1601033" y="354806"/>
                  <a:pt x="1601033" y="354806"/>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7"/>
          <p:cNvSpPr/>
          <p:nvPr/>
        </p:nvSpPr>
        <p:spPr>
          <a:xfrm>
            <a:off x="3386571" y="2818568"/>
            <a:ext cx="320072" cy="165191"/>
          </a:xfrm>
          <a:custGeom>
            <a:avLst/>
            <a:gdLst>
              <a:gd name="connsiteX0" fmla="*/ 0 w 320072"/>
              <a:gd name="connsiteY0" fmla="*/ 0 h 165191"/>
              <a:gd name="connsiteX1" fmla="*/ 320072 w 320072"/>
              <a:gd name="connsiteY1" fmla="*/ 165191 h 165191"/>
            </a:gdLst>
            <a:ahLst/>
            <a:cxnLst>
              <a:cxn ang="0">
                <a:pos x="connsiteX0" y="connsiteY0"/>
              </a:cxn>
              <a:cxn ang="0">
                <a:pos x="connsiteX1" y="connsiteY1"/>
              </a:cxn>
            </a:cxnLst>
            <a:rect l="l" t="t" r="r" b="b"/>
            <a:pathLst>
              <a:path w="320072" h="165191">
                <a:moveTo>
                  <a:pt x="0" y="0"/>
                </a:moveTo>
                <a:lnTo>
                  <a:pt x="320072" y="165191"/>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3427871" y="2808238"/>
            <a:ext cx="237473" cy="268435"/>
          </a:xfrm>
          <a:custGeom>
            <a:avLst/>
            <a:gdLst>
              <a:gd name="connsiteX0" fmla="*/ 237473 w 237473"/>
              <a:gd name="connsiteY0" fmla="*/ 0 h 268435"/>
              <a:gd name="connsiteX1" fmla="*/ 72274 w 237473"/>
              <a:gd name="connsiteY1" fmla="*/ 144542 h 268435"/>
              <a:gd name="connsiteX2" fmla="*/ 0 w 237473"/>
              <a:gd name="connsiteY2" fmla="*/ 268435 h 268435"/>
            </a:gdLst>
            <a:ahLst/>
            <a:cxnLst>
              <a:cxn ang="0">
                <a:pos x="connsiteX0" y="connsiteY0"/>
              </a:cxn>
              <a:cxn ang="0">
                <a:pos x="connsiteX1" y="connsiteY1"/>
              </a:cxn>
              <a:cxn ang="0">
                <a:pos x="connsiteX2" y="connsiteY2"/>
              </a:cxn>
            </a:cxnLst>
            <a:rect l="l" t="t" r="r" b="b"/>
            <a:pathLst>
              <a:path w="237473" h="268435">
                <a:moveTo>
                  <a:pt x="237473" y="0"/>
                </a:moveTo>
                <a:cubicBezTo>
                  <a:pt x="174663" y="49901"/>
                  <a:pt x="111853" y="99803"/>
                  <a:pt x="72274" y="144542"/>
                </a:cubicBezTo>
                <a:cubicBezTo>
                  <a:pt x="32695" y="189281"/>
                  <a:pt x="16347" y="228858"/>
                  <a:pt x="0" y="26843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3314297" y="3830362"/>
            <a:ext cx="227148" cy="258111"/>
          </a:xfrm>
          <a:custGeom>
            <a:avLst/>
            <a:gdLst>
              <a:gd name="connsiteX0" fmla="*/ 0 w 227148"/>
              <a:gd name="connsiteY0" fmla="*/ 0 h 258111"/>
              <a:gd name="connsiteX1" fmla="*/ 113574 w 227148"/>
              <a:gd name="connsiteY1" fmla="*/ 185840 h 258111"/>
              <a:gd name="connsiteX2" fmla="*/ 227148 w 227148"/>
              <a:gd name="connsiteY2" fmla="*/ 258111 h 258111"/>
            </a:gdLst>
            <a:ahLst/>
            <a:cxnLst>
              <a:cxn ang="0">
                <a:pos x="connsiteX0" y="connsiteY0"/>
              </a:cxn>
              <a:cxn ang="0">
                <a:pos x="connsiteX1" y="connsiteY1"/>
              </a:cxn>
              <a:cxn ang="0">
                <a:pos x="connsiteX2" y="connsiteY2"/>
              </a:cxn>
            </a:cxnLst>
            <a:rect l="l" t="t" r="r" b="b"/>
            <a:pathLst>
              <a:path w="227148" h="258111">
                <a:moveTo>
                  <a:pt x="0" y="0"/>
                </a:moveTo>
                <a:cubicBezTo>
                  <a:pt x="37858" y="71411"/>
                  <a:pt x="75716" y="142822"/>
                  <a:pt x="113574" y="185840"/>
                </a:cubicBezTo>
                <a:cubicBezTo>
                  <a:pt x="151432" y="228859"/>
                  <a:pt x="206498" y="246066"/>
                  <a:pt x="227148" y="25811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Freeform 10"/>
          <p:cNvSpPr/>
          <p:nvPr/>
        </p:nvSpPr>
        <p:spPr>
          <a:xfrm>
            <a:off x="3324622" y="3820038"/>
            <a:ext cx="268447" cy="196164"/>
          </a:xfrm>
          <a:custGeom>
            <a:avLst/>
            <a:gdLst>
              <a:gd name="connsiteX0" fmla="*/ 268447 w 268447"/>
              <a:gd name="connsiteY0" fmla="*/ 0 h 196164"/>
              <a:gd name="connsiteX1" fmla="*/ 0 w 268447"/>
              <a:gd name="connsiteY1" fmla="*/ 196164 h 196164"/>
            </a:gdLst>
            <a:ahLst/>
            <a:cxnLst>
              <a:cxn ang="0">
                <a:pos x="connsiteX0" y="connsiteY0"/>
              </a:cxn>
              <a:cxn ang="0">
                <a:pos x="connsiteX1" y="connsiteY1"/>
              </a:cxn>
            </a:cxnLst>
            <a:rect l="l" t="t" r="r" b="b"/>
            <a:pathLst>
              <a:path w="268447" h="196164">
                <a:moveTo>
                  <a:pt x="268447" y="0"/>
                </a:moveTo>
                <a:lnTo>
                  <a:pt x="0" y="196164"/>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Freeform 11"/>
          <p:cNvSpPr/>
          <p:nvPr/>
        </p:nvSpPr>
        <p:spPr>
          <a:xfrm>
            <a:off x="3198347" y="3499974"/>
            <a:ext cx="154874" cy="134217"/>
          </a:xfrm>
          <a:custGeom>
            <a:avLst/>
            <a:gdLst>
              <a:gd name="connsiteX0" fmla="*/ 0 w 154874"/>
              <a:gd name="connsiteY0" fmla="*/ 0 h 134217"/>
              <a:gd name="connsiteX1" fmla="*/ 154874 w 154874"/>
              <a:gd name="connsiteY1" fmla="*/ 134217 h 134217"/>
            </a:gdLst>
            <a:ahLst/>
            <a:cxnLst>
              <a:cxn ang="0">
                <a:pos x="connsiteX0" y="connsiteY0"/>
              </a:cxn>
              <a:cxn ang="0">
                <a:pos x="connsiteX1" y="connsiteY1"/>
              </a:cxn>
            </a:cxnLst>
            <a:rect l="l" t="t" r="r" b="b"/>
            <a:pathLst>
              <a:path w="154874" h="134217">
                <a:moveTo>
                  <a:pt x="0" y="0"/>
                </a:moveTo>
                <a:cubicBezTo>
                  <a:pt x="61089" y="49901"/>
                  <a:pt x="122179" y="99802"/>
                  <a:pt x="154874" y="134217"/>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Freeform 12"/>
          <p:cNvSpPr/>
          <p:nvPr/>
        </p:nvSpPr>
        <p:spPr>
          <a:xfrm rot="20293517">
            <a:off x="3305159" y="3312949"/>
            <a:ext cx="340722" cy="268435"/>
          </a:xfrm>
          <a:custGeom>
            <a:avLst/>
            <a:gdLst>
              <a:gd name="connsiteX0" fmla="*/ 0 w 340722"/>
              <a:gd name="connsiteY0" fmla="*/ 268435 h 268435"/>
              <a:gd name="connsiteX1" fmla="*/ 82600 w 340722"/>
              <a:gd name="connsiteY1" fmla="*/ 185840 h 268435"/>
              <a:gd name="connsiteX2" fmla="*/ 340722 w 340722"/>
              <a:gd name="connsiteY2" fmla="*/ 0 h 268435"/>
            </a:gdLst>
            <a:ahLst/>
            <a:cxnLst>
              <a:cxn ang="0">
                <a:pos x="connsiteX0" y="connsiteY0"/>
              </a:cxn>
              <a:cxn ang="0">
                <a:pos x="connsiteX1" y="connsiteY1"/>
              </a:cxn>
              <a:cxn ang="0">
                <a:pos x="connsiteX2" y="connsiteY2"/>
              </a:cxn>
            </a:cxnLst>
            <a:rect l="l" t="t" r="r" b="b"/>
            <a:pathLst>
              <a:path w="340722" h="268435">
                <a:moveTo>
                  <a:pt x="0" y="268435"/>
                </a:moveTo>
                <a:cubicBezTo>
                  <a:pt x="12906" y="249507"/>
                  <a:pt x="25813" y="230579"/>
                  <a:pt x="82600" y="185840"/>
                </a:cubicBezTo>
                <a:cubicBezTo>
                  <a:pt x="139387" y="141101"/>
                  <a:pt x="340722" y="0"/>
                  <a:pt x="340722"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p:cNvSpPr txBox="1"/>
          <p:nvPr/>
        </p:nvSpPr>
        <p:spPr>
          <a:xfrm rot="21002128">
            <a:off x="3930944" y="3031010"/>
            <a:ext cx="2735044" cy="369332"/>
          </a:xfrm>
          <a:prstGeom prst="rect">
            <a:avLst/>
          </a:prstGeom>
          <a:solidFill>
            <a:schemeClr val="bg1"/>
          </a:solidFill>
        </p:spPr>
        <p:txBody>
          <a:bodyPr wrap="none" rtlCol="0">
            <a:spAutoFit/>
          </a:bodyPr>
          <a:lstStyle/>
          <a:p>
            <a:r>
              <a:rPr lang="en-US" dirty="0" smtClean="0">
                <a:solidFill>
                  <a:schemeClr val="accent6">
                    <a:lumMod val="50000"/>
                  </a:schemeClr>
                </a:solidFill>
                <a:latin typeface="AhnbergHand" charset="0"/>
                <a:ea typeface="AhnbergHand" charset="0"/>
                <a:cs typeface="AhnbergHand" charset="0"/>
              </a:rPr>
              <a:t>September 2014 data</a:t>
            </a:r>
            <a:endParaRPr lang="en-US" dirty="0">
              <a:solidFill>
                <a:schemeClr val="accent6">
                  <a:lumMod val="50000"/>
                </a:schemeClr>
              </a:solidFill>
              <a:latin typeface="AhnbergHand" charset="0"/>
              <a:ea typeface="AhnbergHand" charset="0"/>
              <a:cs typeface="AhnbergHand" charset="0"/>
            </a:endParaRPr>
          </a:p>
        </p:txBody>
      </p:sp>
    </p:spTree>
    <p:extLst>
      <p:ext uri="{BB962C8B-B14F-4D97-AF65-F5344CB8AC3E}">
        <p14:creationId xmlns:p14="http://schemas.microsoft.com/office/powerpoint/2010/main" val="1270979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ECDSA</a:t>
            </a:r>
            <a:endParaRPr lang="en-US" dirty="0"/>
          </a:p>
        </p:txBody>
      </p:sp>
      <p:sp>
        <p:nvSpPr>
          <p:cNvPr id="3" name="Content Placeholder 2"/>
          <p:cNvSpPr>
            <a:spLocks noGrp="1"/>
          </p:cNvSpPr>
          <p:nvPr>
            <p:ph idx="1"/>
          </p:nvPr>
        </p:nvSpPr>
        <p:spPr>
          <a:xfrm>
            <a:off x="457200" y="1619250"/>
            <a:ext cx="8229600" cy="4525963"/>
          </a:xfrm>
        </p:spPr>
        <p:txBody>
          <a:bodyPr>
            <a:normAutofit/>
          </a:bodyPr>
          <a:lstStyle/>
          <a:p>
            <a:pPr marL="0" indent="0">
              <a:buNone/>
            </a:pPr>
            <a:r>
              <a:rPr lang="en-US" dirty="0" smtClean="0"/>
              <a:t>Elliptic Curve Cryptography allows for the construction of “strong” public/private key pairs with key lengths that are far shorter than equivalent strength keys using RSA </a:t>
            </a:r>
            <a:endParaRPr lang="en-US" dirty="0" smtClean="0"/>
          </a:p>
          <a:p>
            <a:pPr marL="0" indent="0">
              <a:buNone/>
            </a:pPr>
            <a:endParaRPr lang="en-US" dirty="0" smtClean="0"/>
          </a:p>
          <a:p>
            <a:pPr marL="457200" lvl="1" indent="0">
              <a:buNone/>
            </a:pPr>
            <a:r>
              <a:rPr lang="en-US" sz="1800" dirty="0" smtClean="0"/>
              <a:t>“256-bit ECC public key should provide comparable security to a 3072-bit RSA public key” </a:t>
            </a:r>
            <a:r>
              <a:rPr lang="en-US" sz="1800" dirty="0" smtClean="0"/>
              <a:t>*</a:t>
            </a:r>
            <a:endParaRPr lang="en-US" sz="1800" dirty="0" smtClean="0"/>
          </a:p>
        </p:txBody>
      </p:sp>
      <p:sp>
        <p:nvSpPr>
          <p:cNvPr id="4" name="Rectangle 3"/>
          <p:cNvSpPr/>
          <p:nvPr/>
        </p:nvSpPr>
        <p:spPr>
          <a:xfrm>
            <a:off x="5704400" y="6604056"/>
            <a:ext cx="3376538" cy="246221"/>
          </a:xfrm>
          <a:prstGeom prst="rect">
            <a:avLst/>
          </a:prstGeom>
        </p:spPr>
        <p:txBody>
          <a:bodyPr wrap="square">
            <a:spAutoFit/>
          </a:bodyPr>
          <a:lstStyle/>
          <a:p>
            <a:r>
              <a:rPr lang="en-US" sz="1000" dirty="0" smtClean="0"/>
              <a:t>* http</a:t>
            </a:r>
            <a:r>
              <a:rPr lang="en-US" sz="1000" dirty="0"/>
              <a:t>://</a:t>
            </a:r>
            <a:r>
              <a:rPr lang="en-US" sz="1000" dirty="0" err="1"/>
              <a:t>en.wikipedia.org</a:t>
            </a:r>
            <a:r>
              <a:rPr lang="en-US" sz="1000" dirty="0"/>
              <a:t>/wiki/</a:t>
            </a:r>
            <a:r>
              <a:rPr lang="en-US" sz="1000" dirty="0" err="1"/>
              <a:t>Elliptic_curve_cryptography</a:t>
            </a:r>
            <a:endParaRPr lang="en-US" sz="1000" dirty="0"/>
          </a:p>
        </p:txBody>
      </p:sp>
    </p:spTree>
    <p:extLst>
      <p:ext uri="{BB962C8B-B14F-4D97-AF65-F5344CB8AC3E}">
        <p14:creationId xmlns:p14="http://schemas.microsoft.com/office/powerpoint/2010/main" val="21214427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Words of the Ancients</a:t>
            </a:r>
            <a:endParaRPr lang="en-US" dirty="0"/>
          </a:p>
        </p:txBody>
      </p:sp>
      <p:pic>
        <p:nvPicPr>
          <p:cNvPr id="4" name="Content Placeholder 3"/>
          <p:cNvPicPr>
            <a:picLocks noGrp="1" noChangeAspect="1"/>
          </p:cNvPicPr>
          <p:nvPr>
            <p:ph idx="1"/>
          </p:nvPr>
        </p:nvPicPr>
        <p:blipFill>
          <a:blip r:embed="rId2"/>
          <a:srcRect t="14115" b="14115"/>
          <a:stretch>
            <a:fillRect/>
          </a:stretch>
        </p:blipFill>
        <p:spPr/>
      </p:pic>
    </p:spTree>
    <p:extLst>
      <p:ext uri="{BB962C8B-B14F-4D97-AF65-F5344CB8AC3E}">
        <p14:creationId xmlns:p14="http://schemas.microsoft.com/office/powerpoint/2010/main" val="36750887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Words of the Ancients</a:t>
            </a:r>
            <a:endParaRPr lang="en-US" dirty="0"/>
          </a:p>
        </p:txBody>
      </p:sp>
      <p:pic>
        <p:nvPicPr>
          <p:cNvPr id="4" name="Content Placeholder 3"/>
          <p:cNvPicPr>
            <a:picLocks noGrp="1" noChangeAspect="1"/>
          </p:cNvPicPr>
          <p:nvPr>
            <p:ph idx="1"/>
          </p:nvPr>
        </p:nvPicPr>
        <p:blipFill>
          <a:blip r:embed="rId2"/>
          <a:srcRect t="14115" b="14115"/>
          <a:stretch>
            <a:fillRect/>
          </a:stretch>
        </p:blipFill>
        <p:spPr/>
      </p:pic>
      <p:sp>
        <p:nvSpPr>
          <p:cNvPr id="5" name="TextBox 4"/>
          <p:cNvSpPr txBox="1"/>
          <p:nvPr/>
        </p:nvSpPr>
        <p:spPr>
          <a:xfrm>
            <a:off x="1357587" y="2575035"/>
            <a:ext cx="6236137" cy="1785104"/>
          </a:xfrm>
          <a:prstGeom prst="rect">
            <a:avLst/>
          </a:prstGeom>
          <a:solidFill>
            <a:schemeClr val="bg1">
              <a:alpha val="82000"/>
            </a:schemeClr>
          </a:solidFill>
        </p:spPr>
        <p:txBody>
          <a:bodyPr wrap="square" rtlCol="0">
            <a:spAutoFit/>
          </a:bodyPr>
          <a:lstStyle/>
          <a:p>
            <a:r>
              <a:rPr lang="en-US" sz="2000" b="1" dirty="0" smtClean="0"/>
              <a:t>RFC 4035</a:t>
            </a:r>
          </a:p>
          <a:p>
            <a:endParaRPr lang="en-US" dirty="0"/>
          </a:p>
          <a:p>
            <a:r>
              <a:rPr lang="en-US" dirty="0" smtClean="0"/>
              <a:t>If </a:t>
            </a:r>
            <a:r>
              <a:rPr lang="en-US" dirty="0"/>
              <a:t>the resolver does not support any of the algorithms listed in an authenticated DS </a:t>
            </a:r>
            <a:r>
              <a:rPr lang="en-US" dirty="0" err="1"/>
              <a:t>RRset</a:t>
            </a:r>
            <a:r>
              <a:rPr lang="en-US" dirty="0"/>
              <a:t>, then the resolver will not be able to verify the authentication path to the child zone. In this case, the resolver SHOULD treat the child zone as if it were unsigned.</a:t>
            </a:r>
          </a:p>
        </p:txBody>
      </p:sp>
    </p:spTree>
    <p:extLst>
      <p:ext uri="{BB962C8B-B14F-4D97-AF65-F5344CB8AC3E}">
        <p14:creationId xmlns:p14="http://schemas.microsoft.com/office/powerpoint/2010/main" val="2452543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0733"/>
            <a:ext cx="8229600" cy="1143000"/>
          </a:xfrm>
        </p:spPr>
        <p:txBody>
          <a:bodyPr>
            <a:normAutofit fontScale="90000"/>
          </a:bodyPr>
          <a:lstStyle/>
          <a:p>
            <a:r>
              <a:rPr lang="en-US" dirty="0" smtClean="0"/>
              <a:t>DNS resolver failure modes for an unknown signing algorithm</a:t>
            </a:r>
            <a:endParaRPr lang="en-US" dirty="0"/>
          </a:p>
        </p:txBody>
      </p:sp>
      <p:sp>
        <p:nvSpPr>
          <p:cNvPr id="3" name="Content Placeholder 2"/>
          <p:cNvSpPr>
            <a:spLocks noGrp="1"/>
          </p:cNvSpPr>
          <p:nvPr>
            <p:ph idx="1"/>
          </p:nvPr>
        </p:nvSpPr>
        <p:spPr>
          <a:xfrm>
            <a:off x="207818" y="1646380"/>
            <a:ext cx="8774546" cy="4525963"/>
          </a:xfrm>
        </p:spPr>
        <p:txBody>
          <a:bodyPr>
            <a:normAutofit/>
          </a:bodyPr>
          <a:lstStyle/>
          <a:p>
            <a:pPr marL="0" indent="0">
              <a:spcBef>
                <a:spcPts val="1368"/>
              </a:spcBef>
              <a:buNone/>
            </a:pPr>
            <a:r>
              <a:rPr lang="en-US" dirty="0" smtClean="0"/>
              <a:t>If a DNSSEC-Validating resolver receives a response DS with an unknown crypto algorithm does it:</a:t>
            </a:r>
          </a:p>
          <a:p>
            <a:pPr lvl="1">
              <a:spcBef>
                <a:spcPts val="1368"/>
              </a:spcBef>
              <a:buFont typeface="Wingdings" charset="2"/>
              <a:buChar char="q"/>
            </a:pPr>
            <a:r>
              <a:rPr lang="en-US" sz="2200" dirty="0" smtClean="0"/>
              <a:t>Immediately stop resolution and return a status code of SERVFAIL?</a:t>
            </a:r>
          </a:p>
          <a:p>
            <a:pPr lvl="1">
              <a:spcBef>
                <a:spcPts val="1368"/>
              </a:spcBef>
              <a:buFont typeface="Wingdings" charset="2"/>
              <a:buChar char="q"/>
            </a:pPr>
            <a:r>
              <a:rPr lang="en-US" sz="2200" dirty="0" smtClean="0"/>
              <a:t>Fetch the DNSKEY RR and then return a status code of SERVFAIL?</a:t>
            </a:r>
          </a:p>
          <a:p>
            <a:pPr lvl="1">
              <a:spcBef>
                <a:spcPts val="1368"/>
              </a:spcBef>
              <a:buFont typeface="Wingdings" charset="2"/>
              <a:buChar char="q"/>
            </a:pPr>
            <a:r>
              <a:rPr lang="en-US" sz="2200" dirty="0" smtClean="0"/>
              <a:t>Abandon validation and just return the </a:t>
            </a:r>
            <a:r>
              <a:rPr lang="en-US" sz="2200" dirty="0" err="1" smtClean="0"/>
              <a:t>unvalidated</a:t>
            </a:r>
            <a:r>
              <a:rPr lang="en-US" sz="2200" dirty="0" smtClean="0"/>
              <a:t> query result?</a:t>
            </a:r>
          </a:p>
          <a:p>
            <a:pPr lvl="1">
              <a:spcBef>
                <a:spcPts val="1368"/>
              </a:spcBef>
            </a:pPr>
            <a:endParaRPr lang="en-US" dirty="0" smtClean="0"/>
          </a:p>
          <a:p>
            <a:pPr lvl="1">
              <a:spcBef>
                <a:spcPts val="1368"/>
              </a:spcBef>
            </a:pPr>
            <a:endParaRPr lang="en-US" dirty="0"/>
          </a:p>
        </p:txBody>
      </p:sp>
    </p:spTree>
    <p:extLst>
      <p:ext uri="{BB962C8B-B14F-4D97-AF65-F5344CB8AC3E}">
        <p14:creationId xmlns:p14="http://schemas.microsoft.com/office/powerpoint/2010/main" val="35517280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0733"/>
            <a:ext cx="8229600" cy="1143000"/>
          </a:xfrm>
        </p:spPr>
        <p:txBody>
          <a:bodyPr>
            <a:normAutofit fontScale="90000"/>
          </a:bodyPr>
          <a:lstStyle/>
          <a:p>
            <a:r>
              <a:rPr lang="en-US" dirty="0" smtClean="0"/>
              <a:t>DNS resolver failure modes for an unknown signing algorithm</a:t>
            </a:r>
            <a:endParaRPr lang="en-US" dirty="0"/>
          </a:p>
        </p:txBody>
      </p:sp>
      <p:sp>
        <p:nvSpPr>
          <p:cNvPr id="3" name="Content Placeholder 2"/>
          <p:cNvSpPr>
            <a:spLocks noGrp="1"/>
          </p:cNvSpPr>
          <p:nvPr>
            <p:ph idx="1"/>
          </p:nvPr>
        </p:nvSpPr>
        <p:spPr>
          <a:xfrm>
            <a:off x="207818" y="1646380"/>
            <a:ext cx="8774546" cy="4525963"/>
          </a:xfrm>
        </p:spPr>
        <p:txBody>
          <a:bodyPr>
            <a:normAutofit/>
          </a:bodyPr>
          <a:lstStyle/>
          <a:p>
            <a:pPr marL="0" indent="0">
              <a:spcBef>
                <a:spcPts val="1368"/>
              </a:spcBef>
              <a:buNone/>
            </a:pPr>
            <a:r>
              <a:rPr lang="en-US" dirty="0" smtClean="0"/>
              <a:t>If a DNSSEC-Validating resolver receives a response DS with an unknown crypto algorithm does it:</a:t>
            </a:r>
          </a:p>
          <a:p>
            <a:pPr lvl="1">
              <a:spcBef>
                <a:spcPts val="1368"/>
              </a:spcBef>
              <a:buFont typeface="Wingdings" charset="2"/>
              <a:buChar char="q"/>
            </a:pPr>
            <a:r>
              <a:rPr lang="en-US" sz="2200" dirty="0" smtClean="0"/>
              <a:t>Immediately stop resolution and return a status code of SERVFAIL?</a:t>
            </a:r>
          </a:p>
          <a:p>
            <a:pPr lvl="1">
              <a:spcBef>
                <a:spcPts val="1368"/>
              </a:spcBef>
              <a:buFont typeface="Wingdings" charset="2"/>
              <a:buChar char="q"/>
            </a:pPr>
            <a:r>
              <a:rPr lang="en-US" sz="2200" dirty="0" smtClean="0"/>
              <a:t>Fetch the DNSKEY RR and then return a status code of SERVFAIL?</a:t>
            </a:r>
          </a:p>
          <a:p>
            <a:pPr lvl="1">
              <a:spcBef>
                <a:spcPts val="1368"/>
              </a:spcBef>
              <a:buFont typeface="Wingdings" charset="2"/>
              <a:buChar char="q"/>
            </a:pPr>
            <a:r>
              <a:rPr lang="en-US" sz="2200" dirty="0" smtClean="0"/>
              <a:t>Abandon validation and just return the </a:t>
            </a:r>
            <a:r>
              <a:rPr lang="en-US" sz="2200" dirty="0" err="1" smtClean="0"/>
              <a:t>unvalidated</a:t>
            </a:r>
            <a:r>
              <a:rPr lang="en-US" sz="2200" dirty="0" smtClean="0"/>
              <a:t> query result?</a:t>
            </a:r>
          </a:p>
          <a:p>
            <a:pPr lvl="1">
              <a:spcBef>
                <a:spcPts val="1368"/>
              </a:spcBef>
            </a:pPr>
            <a:endParaRPr lang="en-US" dirty="0" smtClean="0"/>
          </a:p>
          <a:p>
            <a:pPr lvl="1">
              <a:spcBef>
                <a:spcPts val="1368"/>
              </a:spcBef>
            </a:pPr>
            <a:endParaRPr lang="en-US" dirty="0"/>
          </a:p>
        </p:txBody>
      </p:sp>
      <p:sp>
        <p:nvSpPr>
          <p:cNvPr id="4" name="Freeform 3"/>
          <p:cNvSpPr/>
          <p:nvPr/>
        </p:nvSpPr>
        <p:spPr>
          <a:xfrm>
            <a:off x="661847" y="3890734"/>
            <a:ext cx="330924" cy="196773"/>
          </a:xfrm>
          <a:custGeom>
            <a:avLst/>
            <a:gdLst>
              <a:gd name="connsiteX0" fmla="*/ 0 w 330924"/>
              <a:gd name="connsiteY0" fmla="*/ 0 h 196773"/>
              <a:gd name="connsiteX1" fmla="*/ 223597 w 330924"/>
              <a:gd name="connsiteY1" fmla="*/ 116275 h 196773"/>
              <a:gd name="connsiteX2" fmla="*/ 330924 w 330924"/>
              <a:gd name="connsiteY2" fmla="*/ 196773 h 196773"/>
            </a:gdLst>
            <a:ahLst/>
            <a:cxnLst>
              <a:cxn ang="0">
                <a:pos x="connsiteX0" y="connsiteY0"/>
              </a:cxn>
              <a:cxn ang="0">
                <a:pos x="connsiteX1" y="connsiteY1"/>
              </a:cxn>
              <a:cxn ang="0">
                <a:pos x="connsiteX2" y="connsiteY2"/>
              </a:cxn>
            </a:cxnLst>
            <a:rect l="l" t="t" r="r" b="b"/>
            <a:pathLst>
              <a:path w="330924" h="196773">
                <a:moveTo>
                  <a:pt x="0" y="0"/>
                </a:moveTo>
                <a:cubicBezTo>
                  <a:pt x="84221" y="41740"/>
                  <a:pt x="168443" y="83480"/>
                  <a:pt x="223597" y="116275"/>
                </a:cubicBezTo>
                <a:cubicBezTo>
                  <a:pt x="278751" y="149070"/>
                  <a:pt x="330924" y="196773"/>
                  <a:pt x="330924" y="19677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Freeform 4"/>
          <p:cNvSpPr/>
          <p:nvPr/>
        </p:nvSpPr>
        <p:spPr>
          <a:xfrm>
            <a:off x="778118" y="3828124"/>
            <a:ext cx="313035" cy="250439"/>
          </a:xfrm>
          <a:custGeom>
            <a:avLst/>
            <a:gdLst>
              <a:gd name="connsiteX0" fmla="*/ 313035 w 313035"/>
              <a:gd name="connsiteY0" fmla="*/ 0 h 250439"/>
              <a:gd name="connsiteX1" fmla="*/ 0 w 313035"/>
              <a:gd name="connsiteY1" fmla="*/ 250439 h 250439"/>
            </a:gdLst>
            <a:ahLst/>
            <a:cxnLst>
              <a:cxn ang="0">
                <a:pos x="connsiteX0" y="connsiteY0"/>
              </a:cxn>
              <a:cxn ang="0">
                <a:pos x="connsiteX1" y="connsiteY1"/>
              </a:cxn>
            </a:cxnLst>
            <a:rect l="l" t="t" r="r" b="b"/>
            <a:pathLst>
              <a:path w="313035" h="250439">
                <a:moveTo>
                  <a:pt x="313035" y="0"/>
                </a:moveTo>
                <a:lnTo>
                  <a:pt x="0" y="250439"/>
                </a:ln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2724151" y="5229225"/>
            <a:ext cx="5410200" cy="923330"/>
          </a:xfrm>
          <a:prstGeom prst="rect">
            <a:avLst/>
          </a:prstGeom>
          <a:noFill/>
        </p:spPr>
        <p:txBody>
          <a:bodyPr wrap="square" rtlCol="0">
            <a:spAutoFit/>
          </a:bodyPr>
          <a:lstStyle/>
          <a:p>
            <a:r>
              <a:rPr lang="en-US" dirty="0" smtClean="0"/>
              <a:t>If </a:t>
            </a:r>
            <a:r>
              <a:rPr lang="en-US" dirty="0" smtClean="0"/>
              <a:t>the resolver </a:t>
            </a:r>
            <a:r>
              <a:rPr lang="en-US" dirty="0" err="1" smtClean="0"/>
              <a:t>doesn</a:t>
            </a:r>
            <a:r>
              <a:rPr lang="uk-UA" dirty="0" smtClean="0"/>
              <a:t>’</a:t>
            </a:r>
            <a:r>
              <a:rPr lang="en-US" dirty="0" smtClean="0"/>
              <a:t>t recognize the protocol in the DS record then there is no point in pulling the DNSKEY record</a:t>
            </a:r>
            <a:endParaRPr lang="en-US" dirty="0"/>
          </a:p>
        </p:txBody>
      </p:sp>
    </p:spTree>
    <p:extLst>
      <p:ext uri="{BB962C8B-B14F-4D97-AF65-F5344CB8AC3E}">
        <p14:creationId xmlns:p14="http://schemas.microsoft.com/office/powerpoint/2010/main" val="8935336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Second </a:t>
            </a:r>
            <a:r>
              <a:rPr lang="en-US" sz="3200"/>
              <a:t>Approach </a:t>
            </a:r>
            <a:r>
              <a:rPr lang="en-US" sz="3200" smtClean="0"/>
              <a:t>to </a:t>
            </a:r>
            <a:r>
              <a:rPr lang="en-US" sz="3200" dirty="0"/>
              <a:t>answering </a:t>
            </a:r>
            <a:r>
              <a:rPr lang="en-US" sz="3200"/>
              <a:t>the </a:t>
            </a:r>
            <a:r>
              <a:rPr lang="en-US" sz="3200" smtClean="0"/>
              <a:t>ECDSA </a:t>
            </a:r>
            <a:r>
              <a:rPr lang="en-US" sz="3200" dirty="0"/>
              <a:t>question </a:t>
            </a:r>
            <a:r>
              <a:rPr lang="en-US" sz="3200" dirty="0" smtClean="0"/>
              <a:t>– DNS + WEB</a:t>
            </a:r>
            <a:endParaRPr lang="en-US" sz="3200" dirty="0"/>
          </a:p>
        </p:txBody>
      </p:sp>
      <p:sp>
        <p:nvSpPr>
          <p:cNvPr id="3" name="Content Placeholder 2"/>
          <p:cNvSpPr>
            <a:spLocks noGrp="1"/>
          </p:cNvSpPr>
          <p:nvPr>
            <p:ph idx="1"/>
          </p:nvPr>
        </p:nvSpPr>
        <p:spPr>
          <a:xfrm>
            <a:off x="457200" y="1643296"/>
            <a:ext cx="8686800" cy="4525963"/>
          </a:xfrm>
        </p:spPr>
        <p:txBody>
          <a:bodyPr>
            <a:normAutofit/>
          </a:bodyPr>
          <a:lstStyle/>
          <a:p>
            <a:pPr marL="0" indent="0">
              <a:buNone/>
            </a:pPr>
            <a:r>
              <a:rPr lang="en-US" sz="1200" dirty="0" smtClean="0">
                <a:latin typeface="Menlo Regular"/>
                <a:cs typeface="Menlo Regular"/>
              </a:rPr>
              <a:t>Data collection: 1/1/16 – 16/2/16</a:t>
            </a:r>
          </a:p>
          <a:p>
            <a:pPr marL="0" indent="0">
              <a:buNone/>
            </a:pPr>
            <a:endParaRPr lang="en-US" sz="1200" dirty="0">
              <a:latin typeface="Menlo Regular"/>
              <a:cs typeface="Menlo Regular"/>
            </a:endParaRPr>
          </a:p>
          <a:p>
            <a:pPr marL="0" indent="0">
              <a:buNone/>
            </a:pPr>
            <a:r>
              <a:rPr lang="en-US" sz="1200" dirty="0" smtClean="0">
                <a:latin typeface="Menlo Regular"/>
                <a:cs typeface="Menlo Regular"/>
              </a:rPr>
              <a:t> 64,948,234 clients who appear to be exclusively using RSA DNSSEC-Validating resolvers</a:t>
            </a:r>
          </a:p>
          <a:p>
            <a:pPr marL="0" indent="0">
              <a:buNone/>
            </a:pPr>
            <a:endParaRPr lang="en-US" sz="1200" dirty="0" smtClean="0">
              <a:latin typeface="Menlo Regular"/>
              <a:cs typeface="Menlo Regular"/>
            </a:endParaRPr>
          </a:p>
          <a:p>
            <a:pPr marL="0" indent="0">
              <a:buNone/>
            </a:pPr>
            <a:r>
              <a:rPr lang="en-US" sz="1200" dirty="0" smtClean="0">
                <a:latin typeface="Menlo Regular"/>
                <a:cs typeface="Menlo Regular"/>
              </a:rPr>
              <a:t>ECC Results:</a:t>
            </a:r>
            <a:endParaRPr lang="en-US" sz="1200" dirty="0">
              <a:latin typeface="Menlo Regular"/>
              <a:cs typeface="Menlo Regular"/>
            </a:endParaRPr>
          </a:p>
          <a:p>
            <a:pPr marL="0" indent="0">
              <a:buNone/>
            </a:pPr>
            <a:r>
              <a:rPr lang="en-US" sz="1200" dirty="0">
                <a:latin typeface="Menlo Regular"/>
                <a:cs typeface="Menlo Regular"/>
              </a:rPr>
              <a:t> </a:t>
            </a:r>
            <a:r>
              <a:rPr lang="en-US" sz="1200" dirty="0" smtClean="0">
                <a:latin typeface="Menlo Regular"/>
                <a:cs typeface="Menlo Regular"/>
              </a:rPr>
              <a:t> Success</a:t>
            </a:r>
            <a:r>
              <a:rPr lang="en-US" sz="1200" dirty="0">
                <a:latin typeface="Menlo Regular"/>
                <a:cs typeface="Menlo Regular"/>
              </a:rPr>
              <a:t>: </a:t>
            </a:r>
            <a:r>
              <a:rPr lang="en-US" sz="1200" dirty="0" smtClean="0">
                <a:latin typeface="Menlo Regular"/>
                <a:cs typeface="Menlo Regular"/>
              </a:rPr>
              <a:t>       82% 53,514,518    Saw fetches </a:t>
            </a:r>
            <a:r>
              <a:rPr lang="en-US" sz="1200" dirty="0">
                <a:latin typeface="Menlo Regular"/>
                <a:cs typeface="Menlo Regular"/>
              </a:rPr>
              <a:t>of the </a:t>
            </a:r>
            <a:r>
              <a:rPr lang="en-US" sz="1200" dirty="0" smtClean="0">
                <a:latin typeface="Menlo Regular"/>
                <a:cs typeface="Menlo Regular"/>
              </a:rPr>
              <a:t>ECC DNSSEC </a:t>
            </a:r>
            <a:r>
              <a:rPr lang="en-US" sz="1200" dirty="0">
                <a:latin typeface="Menlo Regular"/>
                <a:cs typeface="Menlo Regular"/>
              </a:rPr>
              <a:t>RRs and </a:t>
            </a:r>
            <a:r>
              <a:rPr lang="en-US" sz="1200" dirty="0" smtClean="0">
                <a:latin typeface="Menlo Regular"/>
                <a:cs typeface="Menlo Regular"/>
              </a:rPr>
              <a:t>the well-</a:t>
            </a:r>
          </a:p>
          <a:p>
            <a:pPr marL="0" indent="0">
              <a:buNone/>
            </a:pPr>
            <a:r>
              <a:rPr lang="en-US" sz="1200" dirty="0">
                <a:latin typeface="Menlo Regular"/>
                <a:cs typeface="Menlo Regular"/>
              </a:rPr>
              <a:t> </a:t>
            </a:r>
            <a:r>
              <a:rPr lang="en-US" sz="1200" dirty="0" smtClean="0">
                <a:latin typeface="Menlo Regular"/>
                <a:cs typeface="Menlo Regular"/>
              </a:rPr>
              <a:t>                                   signed named URL, but not the badly signed named URL</a:t>
            </a:r>
            <a:endParaRPr lang="en-US" sz="1200" dirty="0">
              <a:latin typeface="Menlo Regular"/>
              <a:cs typeface="Menlo Regular"/>
            </a:endParaRPr>
          </a:p>
          <a:p>
            <a:pPr marL="0" indent="0">
              <a:buNone/>
            </a:pPr>
            <a:endParaRPr lang="en-US" sz="1200" dirty="0" smtClean="0">
              <a:latin typeface="Menlo Regular"/>
              <a:cs typeface="Menlo Regular"/>
            </a:endParaRPr>
          </a:p>
          <a:p>
            <a:pPr marL="0" indent="0">
              <a:buNone/>
            </a:pPr>
            <a:r>
              <a:rPr lang="en-US" sz="1200" dirty="0" smtClean="0">
                <a:latin typeface="Menlo Regular"/>
                <a:cs typeface="Menlo Regular"/>
              </a:rPr>
              <a:t>  Failure (fetched both URLs):</a:t>
            </a:r>
          </a:p>
          <a:p>
            <a:pPr marL="0" indent="0">
              <a:buNone/>
            </a:pPr>
            <a:endParaRPr lang="en-US" sz="1200" dirty="0" smtClean="0">
              <a:latin typeface="Menlo Regular"/>
              <a:cs typeface="Menlo Regular"/>
            </a:endParaRPr>
          </a:p>
          <a:p>
            <a:pPr marL="0" indent="0">
              <a:buNone/>
            </a:pPr>
            <a:r>
              <a:rPr lang="en-US" sz="1200" dirty="0" smtClean="0">
                <a:latin typeface="Menlo Regular"/>
                <a:cs typeface="Menlo Regular"/>
              </a:rPr>
              <a:t>  Mixed Resolvers  1.9% 1,218,240   Used both ECDSA-Validating and non-validating resolvers</a:t>
            </a:r>
          </a:p>
          <a:p>
            <a:pPr marL="0" indent="0">
              <a:buNone/>
            </a:pPr>
            <a:r>
              <a:rPr lang="en-US" sz="1200" dirty="0">
                <a:latin typeface="Menlo Regular"/>
                <a:cs typeface="Menlo Regular"/>
              </a:rPr>
              <a:t> </a:t>
            </a:r>
            <a:r>
              <a:rPr lang="en-US" sz="1200" dirty="0" smtClean="0">
                <a:latin typeface="Menlo Regular"/>
                <a:cs typeface="Menlo Regular"/>
              </a:rPr>
              <a:t> NO ECC		   13.0% 8,461,551   Saw A, DS, no DNSKEY, fetched both URLs</a:t>
            </a:r>
          </a:p>
          <a:p>
            <a:pPr marL="0" indent="0">
              <a:buNone/>
            </a:pPr>
            <a:r>
              <a:rPr lang="en-US" sz="1200" dirty="0" smtClean="0">
                <a:latin typeface="Menlo Regular"/>
                <a:cs typeface="Menlo Regular"/>
              </a:rPr>
              <a:t>  Mixed            0.5%   352,914   Saw some DNSSEC queries, fetched both URLs</a:t>
            </a:r>
          </a:p>
          <a:p>
            <a:pPr marL="0" indent="0">
              <a:buNone/>
            </a:pPr>
            <a:r>
              <a:rPr lang="en-US" sz="1200" dirty="0">
                <a:latin typeface="Menlo Regular"/>
                <a:cs typeface="Menlo Regular"/>
              </a:rPr>
              <a:t> </a:t>
            </a:r>
            <a:r>
              <a:rPr lang="en-US" sz="1200" dirty="0" smtClean="0">
                <a:latin typeface="Menlo Regular"/>
                <a:cs typeface="Menlo Regular"/>
              </a:rPr>
              <a:t> No Validation    2.2%</a:t>
            </a:r>
            <a:r>
              <a:rPr lang="en-US" sz="1200" dirty="0">
                <a:latin typeface="Menlo Regular"/>
                <a:cs typeface="Menlo Regular"/>
              </a:rPr>
              <a:t> </a:t>
            </a:r>
            <a:r>
              <a:rPr lang="en-US" sz="1200" dirty="0" smtClean="0">
                <a:latin typeface="Menlo Regular"/>
                <a:cs typeface="Menlo Regular"/>
              </a:rPr>
              <a:t>1,401,011	 Did not fetch any DNSSEC RRs</a:t>
            </a:r>
          </a:p>
          <a:p>
            <a:pPr marL="0" indent="0">
              <a:buNone/>
            </a:pPr>
            <a:endParaRPr lang="en-US" sz="1200" dirty="0">
              <a:latin typeface="Menlo Regular"/>
              <a:cs typeface="Menlo Regular"/>
            </a:endParaRPr>
          </a:p>
          <a:p>
            <a:pPr marL="0" indent="0">
              <a:buNone/>
            </a:pPr>
            <a:r>
              <a:rPr lang="en-US" sz="1200" b="1" dirty="0" smtClean="0">
                <a:latin typeface="Menlo Regular"/>
                <a:cs typeface="Menlo Regular"/>
              </a:rPr>
              <a:t>Apparent Fail:    17.6%   11,433,716</a:t>
            </a:r>
          </a:p>
          <a:p>
            <a:pPr marL="0" indent="0">
              <a:buNone/>
            </a:pPr>
            <a:endParaRPr lang="en-US" sz="1200" b="1" dirty="0">
              <a:latin typeface="Menlo Regular"/>
              <a:cs typeface="Menlo Regular"/>
            </a:endParaRPr>
          </a:p>
        </p:txBody>
      </p:sp>
      <p:sp>
        <p:nvSpPr>
          <p:cNvPr id="4" name="Freeform 3"/>
          <p:cNvSpPr/>
          <p:nvPr/>
        </p:nvSpPr>
        <p:spPr>
          <a:xfrm>
            <a:off x="347411" y="4682025"/>
            <a:ext cx="3721533" cy="852000"/>
          </a:xfrm>
          <a:custGeom>
            <a:avLst/>
            <a:gdLst>
              <a:gd name="connsiteX0" fmla="*/ 3018007 w 3721533"/>
              <a:gd name="connsiteY0" fmla="*/ 684131 h 687295"/>
              <a:gd name="connsiteX1" fmla="*/ 3710734 w 3721533"/>
              <a:gd name="connsiteY1" fmla="*/ 383949 h 687295"/>
              <a:gd name="connsiteX2" fmla="*/ 2533098 w 3721533"/>
              <a:gd name="connsiteY2" fmla="*/ 14494 h 687295"/>
              <a:gd name="connsiteX3" fmla="*/ 108552 w 3721533"/>
              <a:gd name="connsiteY3" fmla="*/ 118403 h 687295"/>
              <a:gd name="connsiteX4" fmla="*/ 593461 w 3721533"/>
              <a:gd name="connsiteY4" fmla="*/ 522494 h 687295"/>
              <a:gd name="connsiteX5" fmla="*/ 2140552 w 3721533"/>
              <a:gd name="connsiteY5" fmla="*/ 684131 h 687295"/>
              <a:gd name="connsiteX6" fmla="*/ 3191189 w 3721533"/>
              <a:gd name="connsiteY6" fmla="*/ 395494 h 687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21533" h="687295">
                <a:moveTo>
                  <a:pt x="3018007" y="684131"/>
                </a:moveTo>
                <a:cubicBezTo>
                  <a:pt x="3404779" y="589843"/>
                  <a:pt x="3791552" y="495555"/>
                  <a:pt x="3710734" y="383949"/>
                </a:cubicBezTo>
                <a:cubicBezTo>
                  <a:pt x="3629916" y="272343"/>
                  <a:pt x="3133462" y="58752"/>
                  <a:pt x="2533098" y="14494"/>
                </a:cubicBezTo>
                <a:cubicBezTo>
                  <a:pt x="1932734" y="-29764"/>
                  <a:pt x="431825" y="33736"/>
                  <a:pt x="108552" y="118403"/>
                </a:cubicBezTo>
                <a:cubicBezTo>
                  <a:pt x="-214721" y="203070"/>
                  <a:pt x="254794" y="428206"/>
                  <a:pt x="593461" y="522494"/>
                </a:cubicBezTo>
                <a:cubicBezTo>
                  <a:pt x="932128" y="616782"/>
                  <a:pt x="1707597" y="705298"/>
                  <a:pt x="2140552" y="684131"/>
                </a:cubicBezTo>
                <a:cubicBezTo>
                  <a:pt x="2573507" y="662964"/>
                  <a:pt x="2882348" y="529229"/>
                  <a:pt x="3191189" y="395494"/>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Rectangle 4"/>
          <p:cNvSpPr/>
          <p:nvPr/>
        </p:nvSpPr>
        <p:spPr>
          <a:xfrm rot="21228388">
            <a:off x="2870029" y="5161371"/>
            <a:ext cx="5408355" cy="923330"/>
          </a:xfrm>
          <a:prstGeom prst="rect">
            <a:avLst/>
          </a:prstGeom>
        </p:spPr>
        <p:txBody>
          <a:bodyPr wrap="square">
            <a:spAutoFit/>
          </a:bodyPr>
          <a:lstStyle/>
          <a:p>
            <a:r>
              <a:rPr lang="en-US" dirty="0">
                <a:latin typeface="AhnbergHand"/>
                <a:cs typeface="AhnbergHand"/>
              </a:rPr>
              <a:t>1 in 6</a:t>
            </a:r>
            <a:r>
              <a:rPr lang="en-US" dirty="0" smtClean="0">
                <a:latin typeface="AhnbergHand"/>
                <a:cs typeface="AhnbergHand"/>
              </a:rPr>
              <a:t> clients that use resolvers that perform DNSSEC validation with RSA  fail to validate with ECDSA</a:t>
            </a:r>
            <a:endParaRPr lang="en-US" dirty="0">
              <a:latin typeface="AhnbergHand"/>
              <a:cs typeface="AhnbergHand"/>
            </a:endParaRPr>
          </a:p>
        </p:txBody>
      </p:sp>
    </p:spTree>
    <p:extLst>
      <p:ext uri="{BB962C8B-B14F-4D97-AF65-F5344CB8AC3E}">
        <p14:creationId xmlns:p14="http://schemas.microsoft.com/office/powerpoint/2010/main" val="13391819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normAutofit fontScale="85000" lnSpcReduction="10000"/>
          </a:bodyPr>
          <a:lstStyle/>
          <a:p>
            <a:pPr>
              <a:spcBef>
                <a:spcPts val="1968"/>
              </a:spcBef>
            </a:pPr>
            <a:r>
              <a:rPr lang="en-US" dirty="0" smtClean="0"/>
              <a:t>These results show that 82% of clients who appeared to exclusively use RSA DNSSEC-Validating resolvers were also seen to perform validation using ECDSA</a:t>
            </a:r>
          </a:p>
          <a:p>
            <a:pPr>
              <a:spcBef>
                <a:spcPts val="1968"/>
              </a:spcBef>
            </a:pPr>
            <a:r>
              <a:rPr lang="en-US" dirty="0" smtClean="0"/>
              <a:t>Two thirds of the the remaining clients fetched both objects (13% of the total), but did not fetch any DNSKEY RRs.</a:t>
            </a:r>
          </a:p>
          <a:p>
            <a:pPr>
              <a:spcBef>
                <a:spcPts val="1968"/>
              </a:spcBef>
            </a:pPr>
            <a:r>
              <a:rPr lang="en-US" dirty="0" smtClean="0"/>
              <a:t>Of the remainder (5%), most were using a validating resolver (which returned SERVFAIL for the badly signed object), and then the client failed over to a non-validating resolver *</a:t>
            </a:r>
          </a:p>
        </p:txBody>
      </p:sp>
      <p:sp>
        <p:nvSpPr>
          <p:cNvPr id="4" name="TextBox 3"/>
          <p:cNvSpPr txBox="1"/>
          <p:nvPr/>
        </p:nvSpPr>
        <p:spPr>
          <a:xfrm>
            <a:off x="2881413" y="5922208"/>
            <a:ext cx="5805387" cy="830997"/>
          </a:xfrm>
          <a:prstGeom prst="rect">
            <a:avLst/>
          </a:prstGeom>
          <a:noFill/>
        </p:spPr>
        <p:txBody>
          <a:bodyPr wrap="square" rtlCol="0">
            <a:spAutoFit/>
          </a:bodyPr>
          <a:lstStyle/>
          <a:p>
            <a:r>
              <a:rPr lang="en-US" sz="1600" dirty="0" smtClean="0">
                <a:latin typeface="AhnbergHand"/>
                <a:cs typeface="AhnbergHand"/>
              </a:rPr>
              <a:t>* This is curious, because these clients did </a:t>
            </a:r>
            <a:r>
              <a:rPr lang="en-US" sz="1600" i="1" dirty="0" smtClean="0">
                <a:latin typeface="AhnbergHand"/>
                <a:cs typeface="AhnbergHand"/>
              </a:rPr>
              <a:t>not</a:t>
            </a:r>
            <a:r>
              <a:rPr lang="en-US" sz="1600" dirty="0" smtClean="0">
                <a:latin typeface="AhnbergHand"/>
                <a:cs typeface="AhnbergHand"/>
              </a:rPr>
              <a:t> failover to a non-validating resolver on a badly signed RSA structure</a:t>
            </a:r>
          </a:p>
        </p:txBody>
      </p:sp>
    </p:spTree>
    <p:extLst>
      <p:ext uri="{BB962C8B-B14F-4D97-AF65-F5344CB8AC3E}">
        <p14:creationId xmlns:p14="http://schemas.microsoft.com/office/powerpoint/2010/main" val="18083071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Is ECDSA a viable crypto algorithm for DNSSEC?</a:t>
            </a:r>
            <a:endParaRPr lang="en-US" dirty="0"/>
          </a:p>
        </p:txBody>
      </p:sp>
      <p:sp>
        <p:nvSpPr>
          <p:cNvPr id="3" name="Content Placeholder 2"/>
          <p:cNvSpPr>
            <a:spLocks noGrp="1"/>
          </p:cNvSpPr>
          <p:nvPr>
            <p:ph idx="1"/>
          </p:nvPr>
        </p:nvSpPr>
        <p:spPr/>
        <p:txBody>
          <a:bodyPr/>
          <a:lstStyle/>
          <a:p>
            <a:pPr marL="0" indent="0">
              <a:buNone/>
            </a:pPr>
            <a:r>
              <a:rPr lang="en-AU" dirty="0" smtClean="0"/>
              <a:t>If the aim is to detect efforts to compromise the DNS for the signed zone, then signing a zone with ECDSA limits the number of DNS resolvers who will validate the signature</a:t>
            </a:r>
          </a:p>
          <a:p>
            <a:pPr marL="0" indent="0">
              <a:buNone/>
            </a:pPr>
            <a:endParaRPr lang="en-AU" dirty="0" smtClean="0"/>
          </a:p>
          <a:p>
            <a:pPr marL="0" indent="0">
              <a:buNone/>
            </a:pPr>
            <a:r>
              <a:rPr lang="en-AU" dirty="0" smtClean="0"/>
              <a:t>Which is a shame, because the shorter key lengths could be attractive for DNS over UDP</a:t>
            </a:r>
          </a:p>
          <a:p>
            <a:pPr marL="0" indent="0">
              <a:buNone/>
            </a:pPr>
            <a:endParaRPr lang="en-AU" dirty="0"/>
          </a:p>
          <a:p>
            <a:pPr marL="0" indent="0">
              <a:buNone/>
            </a:pPr>
            <a:endParaRPr lang="en-US" dirty="0" smtClean="0"/>
          </a:p>
          <a:p>
            <a:pPr marL="0" indent="0">
              <a:buNone/>
            </a:pPr>
            <a:endParaRPr lang="en-US" dirty="0" smtClean="0"/>
          </a:p>
        </p:txBody>
      </p:sp>
    </p:spTree>
    <p:extLst>
      <p:ext uri="{BB962C8B-B14F-4D97-AF65-F5344CB8AC3E}">
        <p14:creationId xmlns:p14="http://schemas.microsoft.com/office/powerpoint/2010/main" val="16807044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ECDSA in the (semi-)wild</a:t>
            </a:r>
            <a:endParaRPr lang="en-US" dirty="0"/>
          </a:p>
        </p:txBody>
      </p:sp>
      <p:sp>
        <p:nvSpPr>
          <p:cNvPr id="4" name="TextBox 3"/>
          <p:cNvSpPr txBox="1"/>
          <p:nvPr/>
        </p:nvSpPr>
        <p:spPr>
          <a:xfrm>
            <a:off x="318507" y="1548665"/>
            <a:ext cx="8825493" cy="4778232"/>
          </a:xfrm>
          <a:prstGeom prst="rect">
            <a:avLst/>
          </a:prstGeom>
          <a:noFill/>
        </p:spPr>
        <p:txBody>
          <a:bodyPr wrap="square" rtlCol="0">
            <a:spAutoFit/>
          </a:bodyPr>
          <a:lstStyle/>
          <a:p>
            <a:r>
              <a:rPr lang="en-US" sz="1050" dirty="0">
                <a:latin typeface="Lucida Console"/>
                <a:cs typeface="Lucida Console"/>
              </a:rPr>
              <a:t>$ dig +</a:t>
            </a:r>
            <a:r>
              <a:rPr lang="en-US" sz="1050" dirty="0" err="1">
                <a:latin typeface="Lucida Console"/>
                <a:cs typeface="Lucida Console"/>
              </a:rPr>
              <a:t>dnssec</a:t>
            </a:r>
            <a:r>
              <a:rPr lang="en-US" sz="1050" dirty="0">
                <a:latin typeface="Lucida Console"/>
                <a:cs typeface="Lucida Console"/>
              </a:rPr>
              <a:t> </a:t>
            </a:r>
            <a:r>
              <a:rPr lang="en-US" sz="1050" dirty="0" err="1">
                <a:latin typeface="Lucida Console"/>
                <a:cs typeface="Lucida Console"/>
              </a:rPr>
              <a:t>www.cloudflare-dnssec-auth.com</a:t>
            </a:r>
            <a:endParaRPr lang="en-US" sz="1050" dirty="0">
              <a:latin typeface="Lucida Console"/>
              <a:cs typeface="Lucida Console"/>
            </a:endParaRPr>
          </a:p>
          <a:p>
            <a:endParaRPr lang="en-US" sz="1050" dirty="0">
              <a:latin typeface="Lucida Console"/>
              <a:cs typeface="Lucida Console"/>
            </a:endParaRPr>
          </a:p>
          <a:p>
            <a:r>
              <a:rPr lang="en-US" sz="1050" dirty="0">
                <a:latin typeface="Lucida Console"/>
                <a:cs typeface="Lucida Console"/>
              </a:rPr>
              <a:t>; &lt;&lt;&gt;&gt; </a:t>
            </a:r>
            <a:r>
              <a:rPr lang="en-US" sz="1050" dirty="0" err="1">
                <a:latin typeface="Lucida Console"/>
                <a:cs typeface="Lucida Console"/>
              </a:rPr>
              <a:t>DiG</a:t>
            </a:r>
            <a:r>
              <a:rPr lang="en-US" sz="1050" dirty="0">
                <a:latin typeface="Lucida Console"/>
                <a:cs typeface="Lucida Console"/>
              </a:rPr>
              <a:t> 9.9.6-P1 &lt;&lt;&gt;&gt; +</a:t>
            </a:r>
            <a:r>
              <a:rPr lang="en-US" sz="1050" dirty="0" err="1">
                <a:latin typeface="Lucida Console"/>
                <a:cs typeface="Lucida Console"/>
              </a:rPr>
              <a:t>dnssec</a:t>
            </a:r>
            <a:r>
              <a:rPr lang="en-US" sz="1050" dirty="0">
                <a:latin typeface="Lucida Console"/>
                <a:cs typeface="Lucida Console"/>
              </a:rPr>
              <a:t> </a:t>
            </a:r>
            <a:r>
              <a:rPr lang="en-US" sz="1050" dirty="0" err="1">
                <a:latin typeface="Lucida Console"/>
                <a:cs typeface="Lucida Console"/>
              </a:rPr>
              <a:t>www.cloudflare-dnssec-auth.com</a:t>
            </a:r>
            <a:endParaRPr lang="en-US" sz="1050" dirty="0">
              <a:latin typeface="Lucida Console"/>
              <a:cs typeface="Lucida Console"/>
            </a:endParaRPr>
          </a:p>
          <a:p>
            <a:r>
              <a:rPr lang="en-US" sz="1050" dirty="0">
                <a:latin typeface="Lucida Console"/>
                <a:cs typeface="Lucida Console"/>
              </a:rPr>
              <a:t>;; global options: +</a:t>
            </a:r>
            <a:r>
              <a:rPr lang="en-US" sz="1050" dirty="0" err="1">
                <a:latin typeface="Lucida Console"/>
                <a:cs typeface="Lucida Console"/>
              </a:rPr>
              <a:t>cmd</a:t>
            </a:r>
            <a:endParaRPr lang="en-US" sz="1050" dirty="0">
              <a:latin typeface="Lucida Console"/>
              <a:cs typeface="Lucida Console"/>
            </a:endParaRPr>
          </a:p>
          <a:p>
            <a:r>
              <a:rPr lang="en-US" sz="1050" dirty="0">
                <a:latin typeface="Lucida Console"/>
                <a:cs typeface="Lucida Console"/>
              </a:rPr>
              <a:t>;; Got answer:</a:t>
            </a:r>
          </a:p>
          <a:p>
            <a:r>
              <a:rPr lang="en-US" sz="1050" dirty="0">
                <a:latin typeface="Lucida Console"/>
                <a:cs typeface="Lucida Console"/>
              </a:rPr>
              <a:t>;; -&gt;&gt;HEADER&lt;&lt;- </a:t>
            </a:r>
            <a:r>
              <a:rPr lang="en-US" sz="1050" dirty="0" err="1">
                <a:latin typeface="Lucida Console"/>
                <a:cs typeface="Lucida Console"/>
              </a:rPr>
              <a:t>opcode</a:t>
            </a:r>
            <a:r>
              <a:rPr lang="en-US" sz="1050" dirty="0">
                <a:latin typeface="Lucida Console"/>
                <a:cs typeface="Lucida Console"/>
              </a:rPr>
              <a:t>: QUERY, status: NOERROR, id: 7049</a:t>
            </a:r>
          </a:p>
          <a:p>
            <a:r>
              <a:rPr lang="en-US" sz="1050" dirty="0">
                <a:latin typeface="Lucida Console"/>
                <a:cs typeface="Lucida Console"/>
              </a:rPr>
              <a:t>;; flags: </a:t>
            </a:r>
            <a:r>
              <a:rPr lang="en-US" sz="1050" dirty="0" err="1">
                <a:latin typeface="Lucida Console"/>
                <a:cs typeface="Lucida Console"/>
              </a:rPr>
              <a:t>qr</a:t>
            </a:r>
            <a:r>
              <a:rPr lang="en-US" sz="1050" dirty="0">
                <a:latin typeface="Lucida Console"/>
                <a:cs typeface="Lucida Console"/>
              </a:rPr>
              <a:t> </a:t>
            </a:r>
            <a:r>
              <a:rPr lang="en-US" sz="1050" dirty="0" err="1">
                <a:latin typeface="Lucida Console"/>
                <a:cs typeface="Lucida Console"/>
              </a:rPr>
              <a:t>rd</a:t>
            </a:r>
            <a:r>
              <a:rPr lang="en-US" sz="1050" dirty="0">
                <a:latin typeface="Lucida Console"/>
                <a:cs typeface="Lucida Console"/>
              </a:rPr>
              <a:t> </a:t>
            </a:r>
            <a:r>
              <a:rPr lang="en-US" sz="1050" dirty="0" err="1">
                <a:latin typeface="Lucida Console"/>
                <a:cs typeface="Lucida Console"/>
              </a:rPr>
              <a:t>ra</a:t>
            </a:r>
            <a:r>
              <a:rPr lang="en-US" sz="1050" dirty="0">
                <a:latin typeface="Lucida Console"/>
                <a:cs typeface="Lucida Console"/>
              </a:rPr>
              <a:t> ad; QUERY: 1, ANSWER: 6, AUTHORITY: 0, ADDITIONAL: 1</a:t>
            </a:r>
          </a:p>
          <a:p>
            <a:endParaRPr lang="en-US" sz="1050" dirty="0">
              <a:latin typeface="Lucida Console"/>
              <a:cs typeface="Lucida Console"/>
            </a:endParaRPr>
          </a:p>
          <a:p>
            <a:r>
              <a:rPr lang="en-US" sz="1050" dirty="0">
                <a:latin typeface="Lucida Console"/>
                <a:cs typeface="Lucida Console"/>
              </a:rPr>
              <a:t>;; OPT PSEUDOSECTION:</a:t>
            </a:r>
          </a:p>
          <a:p>
            <a:r>
              <a:rPr lang="en-US" sz="1050" dirty="0">
                <a:latin typeface="Lucida Console"/>
                <a:cs typeface="Lucida Console"/>
              </a:rPr>
              <a:t>; EDNS: version: 0, flags: do; </a:t>
            </a:r>
            <a:r>
              <a:rPr lang="en-US" sz="1050" dirty="0" err="1">
                <a:latin typeface="Lucida Console"/>
                <a:cs typeface="Lucida Console"/>
              </a:rPr>
              <a:t>udp</a:t>
            </a:r>
            <a:r>
              <a:rPr lang="en-US" sz="1050" dirty="0">
                <a:latin typeface="Lucida Console"/>
                <a:cs typeface="Lucida Console"/>
              </a:rPr>
              <a:t>: 4096</a:t>
            </a:r>
          </a:p>
          <a:p>
            <a:r>
              <a:rPr lang="en-US" sz="1050" dirty="0">
                <a:latin typeface="Lucida Console"/>
                <a:cs typeface="Lucida Console"/>
              </a:rPr>
              <a:t>;; QUESTION SECTION:</a:t>
            </a:r>
          </a:p>
          <a:p>
            <a:r>
              <a:rPr lang="en-US" sz="1050" dirty="0">
                <a:latin typeface="Lucida Console"/>
                <a:cs typeface="Lucida Console"/>
              </a:rPr>
              <a:t>;</a:t>
            </a:r>
            <a:r>
              <a:rPr lang="en-US" sz="1050" dirty="0" err="1">
                <a:latin typeface="Lucida Console"/>
                <a:cs typeface="Lucida Console"/>
              </a:rPr>
              <a:t>www.cloudflare-dnssec-auth.com</a:t>
            </a:r>
            <a:r>
              <a:rPr lang="en-US" sz="1050" dirty="0">
                <a:latin typeface="Lucida Console"/>
                <a:cs typeface="Lucida Console"/>
              </a:rPr>
              <a:t>.	IN	A</a:t>
            </a:r>
          </a:p>
          <a:p>
            <a:endParaRPr lang="en-US" sz="1050" dirty="0">
              <a:latin typeface="Lucida Console"/>
              <a:cs typeface="Lucida Console"/>
            </a:endParaRPr>
          </a:p>
          <a:p>
            <a:r>
              <a:rPr lang="en-US" sz="1050" dirty="0">
                <a:latin typeface="Lucida Console"/>
                <a:cs typeface="Lucida Console"/>
              </a:rPr>
              <a:t>;; ANSWER SECTION:</a:t>
            </a:r>
          </a:p>
          <a:p>
            <a:r>
              <a:rPr lang="en-US" sz="1050" dirty="0" err="1">
                <a:latin typeface="Lucida Console"/>
                <a:cs typeface="Lucida Console"/>
              </a:rPr>
              <a:t>www.cloudflare-dnssec-auth.com</a:t>
            </a:r>
            <a:r>
              <a:rPr lang="en-US" sz="1050" dirty="0">
                <a:latin typeface="Lucida Console"/>
                <a:cs typeface="Lucida Console"/>
              </a:rPr>
              <a:t>.	300 IN	A	104.20.23.140</a:t>
            </a:r>
          </a:p>
          <a:p>
            <a:r>
              <a:rPr lang="en-US" sz="1050" dirty="0" err="1">
                <a:latin typeface="Lucida Console"/>
                <a:cs typeface="Lucida Console"/>
              </a:rPr>
              <a:t>www.cloudflare-dnssec-auth.com</a:t>
            </a:r>
            <a:r>
              <a:rPr lang="en-US" sz="1050" dirty="0">
                <a:latin typeface="Lucida Console"/>
                <a:cs typeface="Lucida Console"/>
              </a:rPr>
              <a:t>.	300 IN	A	104.20.21.140</a:t>
            </a:r>
          </a:p>
          <a:p>
            <a:r>
              <a:rPr lang="en-US" sz="1050" dirty="0" err="1">
                <a:latin typeface="Lucida Console"/>
                <a:cs typeface="Lucida Console"/>
              </a:rPr>
              <a:t>www.cloudflare-dnssec-auth.com</a:t>
            </a:r>
            <a:r>
              <a:rPr lang="en-US" sz="1050" dirty="0">
                <a:latin typeface="Lucida Console"/>
                <a:cs typeface="Lucida Console"/>
              </a:rPr>
              <a:t>.	300 IN	A	104.20.19.140</a:t>
            </a:r>
          </a:p>
          <a:p>
            <a:r>
              <a:rPr lang="en-US" sz="1050" dirty="0" err="1">
                <a:latin typeface="Lucida Console"/>
                <a:cs typeface="Lucida Console"/>
              </a:rPr>
              <a:t>www.cloudflare-dnssec-auth.com</a:t>
            </a:r>
            <a:r>
              <a:rPr lang="en-US" sz="1050" dirty="0">
                <a:latin typeface="Lucida Console"/>
                <a:cs typeface="Lucida Console"/>
              </a:rPr>
              <a:t>.	300 IN	A	104.20.22.140</a:t>
            </a:r>
          </a:p>
          <a:p>
            <a:r>
              <a:rPr lang="en-US" sz="1050" dirty="0" err="1">
                <a:latin typeface="Lucida Console"/>
                <a:cs typeface="Lucida Console"/>
              </a:rPr>
              <a:t>www.cloudflare-dnssec-auth.com</a:t>
            </a:r>
            <a:r>
              <a:rPr lang="en-US" sz="1050" dirty="0">
                <a:latin typeface="Lucida Console"/>
                <a:cs typeface="Lucida Console"/>
              </a:rPr>
              <a:t>.	300 IN	A	104.20.20.140</a:t>
            </a:r>
          </a:p>
          <a:p>
            <a:r>
              <a:rPr lang="en-US" sz="1050" dirty="0" err="1">
                <a:latin typeface="Lucida Console"/>
                <a:cs typeface="Lucida Console"/>
              </a:rPr>
              <a:t>www.cloudflare-dnssec-auth.com</a:t>
            </a:r>
            <a:r>
              <a:rPr lang="en-US" sz="1050" dirty="0">
                <a:latin typeface="Lucida Console"/>
                <a:cs typeface="Lucida Console"/>
              </a:rPr>
              <a:t>.	300 IN	RRSIG	A 13 3 300 20150317021923 20150315001923 35273 </a:t>
            </a:r>
            <a:r>
              <a:rPr lang="en-US" sz="1050" dirty="0" err="1">
                <a:latin typeface="Lucida Console"/>
                <a:cs typeface="Lucida Console"/>
              </a:rPr>
              <a:t>cloudflare-dnssec-auth.com</a:t>
            </a:r>
            <a:r>
              <a:rPr lang="en-US" sz="1050" dirty="0">
                <a:latin typeface="Lucida Console"/>
                <a:cs typeface="Lucida Console"/>
              </a:rPr>
              <a:t>. pgBvfQkU4Il8ted2hGL9o8NspvKksDT8/jvQ+4o4h4tGmAX0fDBEoorb tLiW7mcdOWYLoOnjovzYh3Q0Odu0Xw==</a:t>
            </a:r>
          </a:p>
          <a:p>
            <a:endParaRPr lang="en-US" sz="1050" dirty="0">
              <a:latin typeface="Lucida Console"/>
              <a:cs typeface="Lucida Console"/>
            </a:endParaRPr>
          </a:p>
          <a:p>
            <a:r>
              <a:rPr lang="en-US" sz="1050" dirty="0">
                <a:latin typeface="Lucida Console"/>
                <a:cs typeface="Lucida Console"/>
              </a:rPr>
              <a:t>;; Query time: 237 </a:t>
            </a:r>
            <a:r>
              <a:rPr lang="en-US" sz="1050" dirty="0" err="1">
                <a:latin typeface="Lucida Console"/>
                <a:cs typeface="Lucida Console"/>
              </a:rPr>
              <a:t>msec</a:t>
            </a:r>
            <a:endParaRPr lang="en-US" sz="1050" dirty="0">
              <a:latin typeface="Lucida Console"/>
              <a:cs typeface="Lucida Console"/>
            </a:endParaRPr>
          </a:p>
          <a:p>
            <a:r>
              <a:rPr lang="en-US" sz="1050" dirty="0">
                <a:latin typeface="Lucida Console"/>
                <a:cs typeface="Lucida Console"/>
              </a:rPr>
              <a:t>;; SERVER: 127.0.0.1#53(127.0.0.1)</a:t>
            </a:r>
          </a:p>
          <a:p>
            <a:r>
              <a:rPr lang="en-US" sz="1050" dirty="0">
                <a:latin typeface="Lucida Console"/>
                <a:cs typeface="Lucida Console"/>
              </a:rPr>
              <a:t>;; WHEN: Mon Mar 16 01:19:24 UTC 2015</a:t>
            </a:r>
          </a:p>
          <a:p>
            <a:r>
              <a:rPr lang="da-DK" sz="1050" dirty="0">
                <a:latin typeface="Lucida Console"/>
                <a:cs typeface="Lucida Console"/>
              </a:rPr>
              <a:t>;; MSG SIZE  </a:t>
            </a:r>
            <a:r>
              <a:rPr lang="da-DK" sz="1050" dirty="0" err="1">
                <a:latin typeface="Lucida Console"/>
                <a:cs typeface="Lucida Console"/>
              </a:rPr>
              <a:t>rcvd</a:t>
            </a:r>
            <a:r>
              <a:rPr lang="da-DK" sz="1050" dirty="0">
                <a:latin typeface="Lucida Console"/>
                <a:cs typeface="Lucida Console"/>
              </a:rPr>
              <a:t>: 261</a:t>
            </a:r>
          </a:p>
          <a:p>
            <a:endParaRPr lang="da-DK" sz="1050" dirty="0">
              <a:latin typeface="Lucida Console"/>
              <a:cs typeface="Lucida Console"/>
            </a:endParaRPr>
          </a:p>
          <a:p>
            <a:endParaRPr lang="en-US" sz="1050" dirty="0">
              <a:latin typeface="Lucida Console"/>
              <a:cs typeface="Lucida Console"/>
            </a:endParaRPr>
          </a:p>
        </p:txBody>
      </p:sp>
      <p:sp>
        <p:nvSpPr>
          <p:cNvPr id="5" name="Freeform 4"/>
          <p:cNvSpPr/>
          <p:nvPr/>
        </p:nvSpPr>
        <p:spPr>
          <a:xfrm>
            <a:off x="4513679" y="4378212"/>
            <a:ext cx="690077" cy="814974"/>
          </a:xfrm>
          <a:custGeom>
            <a:avLst/>
            <a:gdLst>
              <a:gd name="connsiteX0" fmla="*/ 91232 w 690077"/>
              <a:gd name="connsiteY0" fmla="*/ 608486 h 814974"/>
              <a:gd name="connsiteX1" fmla="*/ 194481 w 690077"/>
              <a:gd name="connsiteY1" fmla="*/ 608486 h 814974"/>
              <a:gd name="connsiteX2" fmla="*/ 586827 w 690077"/>
              <a:gd name="connsiteY2" fmla="*/ 546539 h 814974"/>
              <a:gd name="connsiteX3" fmla="*/ 483578 w 690077"/>
              <a:gd name="connsiteY3" fmla="*/ 226482 h 814974"/>
              <a:gd name="connsiteX4" fmla="*/ 91232 w 690077"/>
              <a:gd name="connsiteY4" fmla="*/ 9669 h 814974"/>
              <a:gd name="connsiteX5" fmla="*/ 49932 w 690077"/>
              <a:gd name="connsiteY5" fmla="*/ 546539 h 814974"/>
              <a:gd name="connsiteX6" fmla="*/ 690077 w 690077"/>
              <a:gd name="connsiteY6" fmla="*/ 814974 h 81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0077" h="814974">
                <a:moveTo>
                  <a:pt x="91232" y="608486"/>
                </a:moveTo>
                <a:cubicBezTo>
                  <a:pt x="101557" y="613648"/>
                  <a:pt x="111882" y="618810"/>
                  <a:pt x="194481" y="608486"/>
                </a:cubicBezTo>
                <a:cubicBezTo>
                  <a:pt x="277080" y="598162"/>
                  <a:pt x="538644" y="610206"/>
                  <a:pt x="586827" y="546539"/>
                </a:cubicBezTo>
                <a:cubicBezTo>
                  <a:pt x="635010" y="482872"/>
                  <a:pt x="566177" y="315960"/>
                  <a:pt x="483578" y="226482"/>
                </a:cubicBezTo>
                <a:cubicBezTo>
                  <a:pt x="400979" y="137004"/>
                  <a:pt x="163506" y="-43674"/>
                  <a:pt x="91232" y="9669"/>
                </a:cubicBezTo>
                <a:cubicBezTo>
                  <a:pt x="18958" y="63012"/>
                  <a:pt x="-49876" y="412321"/>
                  <a:pt x="49932" y="546539"/>
                </a:cubicBezTo>
                <a:cubicBezTo>
                  <a:pt x="149740" y="680757"/>
                  <a:pt x="690077" y="814974"/>
                  <a:pt x="690077" y="814974"/>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Freeform 5"/>
          <p:cNvSpPr/>
          <p:nvPr/>
        </p:nvSpPr>
        <p:spPr>
          <a:xfrm>
            <a:off x="1657984" y="5544882"/>
            <a:ext cx="877424" cy="490435"/>
          </a:xfrm>
          <a:custGeom>
            <a:avLst/>
            <a:gdLst>
              <a:gd name="connsiteX0" fmla="*/ 4327 w 877424"/>
              <a:gd name="connsiteY0" fmla="*/ 358120 h 490435"/>
              <a:gd name="connsiteX1" fmla="*/ 76601 w 877424"/>
              <a:gd name="connsiteY1" fmla="*/ 368445 h 490435"/>
              <a:gd name="connsiteX2" fmla="*/ 747720 w 877424"/>
              <a:gd name="connsiteY2" fmla="*/ 482014 h 490435"/>
              <a:gd name="connsiteX3" fmla="*/ 850970 w 877424"/>
              <a:gd name="connsiteY3" fmla="*/ 120659 h 490435"/>
              <a:gd name="connsiteX4" fmla="*/ 417323 w 877424"/>
              <a:gd name="connsiteY4" fmla="*/ 17414 h 490435"/>
              <a:gd name="connsiteX5" fmla="*/ 86926 w 877424"/>
              <a:gd name="connsiteY5" fmla="*/ 440716 h 490435"/>
              <a:gd name="connsiteX6" fmla="*/ 293424 w 877424"/>
              <a:gd name="connsiteY6" fmla="*/ 482014 h 490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7424" h="490435">
                <a:moveTo>
                  <a:pt x="4327" y="358120"/>
                </a:moveTo>
                <a:cubicBezTo>
                  <a:pt x="-21486" y="352958"/>
                  <a:pt x="76601" y="368445"/>
                  <a:pt x="76601" y="368445"/>
                </a:cubicBezTo>
                <a:cubicBezTo>
                  <a:pt x="200500" y="389094"/>
                  <a:pt x="618659" y="523312"/>
                  <a:pt x="747720" y="482014"/>
                </a:cubicBezTo>
                <a:cubicBezTo>
                  <a:pt x="876782" y="440716"/>
                  <a:pt x="906036" y="198092"/>
                  <a:pt x="850970" y="120659"/>
                </a:cubicBezTo>
                <a:cubicBezTo>
                  <a:pt x="795904" y="43226"/>
                  <a:pt x="544664" y="-35929"/>
                  <a:pt x="417323" y="17414"/>
                </a:cubicBezTo>
                <a:cubicBezTo>
                  <a:pt x="289982" y="70757"/>
                  <a:pt x="107576" y="363283"/>
                  <a:pt x="86926" y="440716"/>
                </a:cubicBezTo>
                <a:cubicBezTo>
                  <a:pt x="66276" y="518149"/>
                  <a:pt x="293424" y="482014"/>
                  <a:pt x="293424" y="482014"/>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2437277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1445180">
            <a:off x="394593" y="1929324"/>
            <a:ext cx="8229600" cy="1143000"/>
          </a:xfrm>
        </p:spPr>
        <p:txBody>
          <a:bodyPr/>
          <a:lstStyle/>
          <a:p>
            <a:r>
              <a:rPr lang="en-US" sz="3200" dirty="0" smtClean="0">
                <a:latin typeface="AhnbergHand"/>
                <a:cs typeface="AhnbergHand"/>
              </a:rPr>
              <a:t>Thanks!</a:t>
            </a:r>
            <a:endParaRPr lang="en-US" sz="3200" dirty="0">
              <a:latin typeface="AhnbergHand"/>
              <a:cs typeface="AhnbergHand"/>
            </a:endParaRPr>
          </a:p>
        </p:txBody>
      </p:sp>
    </p:spTree>
    <p:extLst>
      <p:ext uri="{BB962C8B-B14F-4D97-AF65-F5344CB8AC3E}">
        <p14:creationId xmlns:p14="http://schemas.microsoft.com/office/powerpoint/2010/main" val="2075082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ECDSA</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And </a:t>
            </a:r>
            <a:r>
              <a:rPr lang="en-US" dirty="0" smtClean="0"/>
              <a:t>the DNS protocol has some sensitivities over size when using UDP</a:t>
            </a:r>
          </a:p>
          <a:p>
            <a:pPr lvl="1"/>
            <a:r>
              <a:rPr lang="en-US" dirty="0" smtClean="0"/>
              <a:t>UDP fragmentation has its issues in both V4 and V6</a:t>
            </a:r>
          </a:p>
          <a:p>
            <a:endParaRPr lang="en-US" sz="2200" dirty="0"/>
          </a:p>
        </p:txBody>
      </p:sp>
      <p:sp>
        <p:nvSpPr>
          <p:cNvPr id="4" name="Rectangle 3"/>
          <p:cNvSpPr/>
          <p:nvPr/>
        </p:nvSpPr>
        <p:spPr>
          <a:xfrm>
            <a:off x="5704400" y="6604056"/>
            <a:ext cx="3376538" cy="246221"/>
          </a:xfrm>
          <a:prstGeom prst="rect">
            <a:avLst/>
          </a:prstGeom>
        </p:spPr>
        <p:txBody>
          <a:bodyPr wrap="square">
            <a:spAutoFit/>
          </a:bodyPr>
          <a:lstStyle/>
          <a:p>
            <a:r>
              <a:rPr lang="en-US" sz="1000" dirty="0" smtClean="0"/>
              <a:t>* http</a:t>
            </a:r>
            <a:r>
              <a:rPr lang="en-US" sz="1000" dirty="0"/>
              <a:t>://</a:t>
            </a:r>
            <a:r>
              <a:rPr lang="en-US" sz="1000" dirty="0" err="1"/>
              <a:t>en.wikipedia.org</a:t>
            </a:r>
            <a:r>
              <a:rPr lang="en-US" sz="1000" dirty="0"/>
              <a:t>/wiki/</a:t>
            </a:r>
            <a:r>
              <a:rPr lang="en-US" sz="1000" dirty="0" err="1"/>
              <a:t>Elliptic_curve_cryptography</a:t>
            </a:r>
            <a:endParaRPr lang="en-US" sz="1000" dirty="0"/>
          </a:p>
        </p:txBody>
      </p:sp>
    </p:spTree>
    <p:extLst>
      <p:ext uri="{BB962C8B-B14F-4D97-AF65-F5344CB8AC3E}">
        <p14:creationId xmlns:p14="http://schemas.microsoft.com/office/powerpoint/2010/main" val="16513549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ECDSA </a:t>
            </a:r>
            <a:r>
              <a:rPr lang="en-US" dirty="0" err="1" smtClean="0"/>
              <a:t>vs</a:t>
            </a:r>
            <a:r>
              <a:rPr lang="en-US" dirty="0" smtClean="0"/>
              <a:t> RSS</a:t>
            </a:r>
            <a:endParaRPr lang="en-US" dirty="0"/>
          </a:p>
        </p:txBody>
      </p:sp>
      <p:sp>
        <p:nvSpPr>
          <p:cNvPr id="5" name="TextBox 4"/>
          <p:cNvSpPr txBox="1"/>
          <p:nvPr/>
        </p:nvSpPr>
        <p:spPr>
          <a:xfrm>
            <a:off x="267050" y="1845768"/>
            <a:ext cx="14910152" cy="3416321"/>
          </a:xfrm>
          <a:prstGeom prst="rect">
            <a:avLst/>
          </a:prstGeom>
          <a:solidFill>
            <a:schemeClr val="bg1"/>
          </a:solidFill>
        </p:spPr>
        <p:txBody>
          <a:bodyPr wrap="none" rtlCol="0">
            <a:spAutoFit/>
          </a:bodyPr>
          <a:lstStyle/>
          <a:p>
            <a:r>
              <a:rPr lang="fr-FR" sz="800" dirty="0">
                <a:latin typeface="Lucida Console"/>
                <a:cs typeface="Lucida Console"/>
              </a:rPr>
              <a:t>$ </a:t>
            </a:r>
            <a:r>
              <a:rPr lang="fr-FR" sz="800" dirty="0" err="1">
                <a:latin typeface="Lucida Console"/>
                <a:cs typeface="Lucida Console"/>
              </a:rPr>
              <a:t>dig</a:t>
            </a:r>
            <a:r>
              <a:rPr lang="fr-FR" sz="800" dirty="0">
                <a:latin typeface="Lucida Console"/>
                <a:cs typeface="Lucida Console"/>
              </a:rPr>
              <a:t> +</a:t>
            </a:r>
            <a:r>
              <a:rPr lang="fr-FR" sz="800" dirty="0" err="1">
                <a:latin typeface="Lucida Console"/>
                <a:cs typeface="Lucida Console"/>
              </a:rPr>
              <a:t>dnssec</a:t>
            </a:r>
            <a:r>
              <a:rPr lang="fr-FR" sz="800" dirty="0">
                <a:latin typeface="Lucida Console"/>
                <a:cs typeface="Lucida Console"/>
              </a:rPr>
              <a:t> u5221730329.s1425859199.i5075.vcf100.5a593.y.dotnxdomain.net</a:t>
            </a:r>
          </a:p>
          <a:p>
            <a:endParaRPr lang="fr-FR" sz="800" dirty="0">
              <a:latin typeface="Lucida Console"/>
              <a:cs typeface="Lucida Console"/>
            </a:endParaRPr>
          </a:p>
          <a:p>
            <a:r>
              <a:rPr lang="fr-FR" sz="800" dirty="0">
                <a:latin typeface="Lucida Console"/>
                <a:cs typeface="Lucida Console"/>
              </a:rPr>
              <a:t>; &lt;&lt;&gt;&gt; </a:t>
            </a:r>
            <a:r>
              <a:rPr lang="fr-FR" sz="800" dirty="0" err="1">
                <a:latin typeface="Lucida Console"/>
                <a:cs typeface="Lucida Console"/>
              </a:rPr>
              <a:t>DiG</a:t>
            </a:r>
            <a:r>
              <a:rPr lang="fr-FR" sz="800" dirty="0">
                <a:latin typeface="Lucida Console"/>
                <a:cs typeface="Lucida Console"/>
              </a:rPr>
              <a:t> 9.9.6-P1 &lt;&lt;&gt;&gt; +</a:t>
            </a:r>
            <a:r>
              <a:rPr lang="fr-FR" sz="800" dirty="0" err="1">
                <a:latin typeface="Lucida Console"/>
                <a:cs typeface="Lucida Console"/>
              </a:rPr>
              <a:t>dnssec</a:t>
            </a:r>
            <a:r>
              <a:rPr lang="fr-FR" sz="800" dirty="0">
                <a:latin typeface="Lucida Console"/>
                <a:cs typeface="Lucida Console"/>
              </a:rPr>
              <a:t> u5221730329.s1425859199.i5075.vcf100.5a593.y.dotnxdomain.net</a:t>
            </a:r>
          </a:p>
          <a:p>
            <a:r>
              <a:rPr lang="fr-FR" sz="800" dirty="0">
                <a:latin typeface="Lucida Console"/>
                <a:cs typeface="Lucida Console"/>
              </a:rPr>
              <a:t>;; global options: +cmd</a:t>
            </a:r>
          </a:p>
          <a:p>
            <a:r>
              <a:rPr lang="fr-FR" sz="800" dirty="0">
                <a:latin typeface="Lucida Console"/>
                <a:cs typeface="Lucida Console"/>
              </a:rPr>
              <a:t>;; </a:t>
            </a:r>
            <a:r>
              <a:rPr lang="fr-FR" sz="800" dirty="0" err="1">
                <a:latin typeface="Lucida Console"/>
                <a:cs typeface="Lucida Console"/>
              </a:rPr>
              <a:t>Got</a:t>
            </a:r>
            <a:r>
              <a:rPr lang="fr-FR" sz="800" dirty="0">
                <a:latin typeface="Lucida Console"/>
                <a:cs typeface="Lucida Console"/>
              </a:rPr>
              <a:t> </a:t>
            </a:r>
            <a:r>
              <a:rPr lang="fr-FR" sz="800" dirty="0" err="1">
                <a:latin typeface="Lucida Console"/>
                <a:cs typeface="Lucida Console"/>
              </a:rPr>
              <a:t>answer</a:t>
            </a:r>
            <a:r>
              <a:rPr lang="fr-FR" sz="800" dirty="0">
                <a:latin typeface="Lucida Console"/>
                <a:cs typeface="Lucida Console"/>
              </a:rPr>
              <a:t>:</a:t>
            </a:r>
          </a:p>
          <a:p>
            <a:r>
              <a:rPr lang="fr-FR" sz="800" dirty="0">
                <a:latin typeface="Lucida Console"/>
                <a:cs typeface="Lucida Console"/>
              </a:rPr>
              <a:t>;; -&gt;&gt;HEADER&lt;&lt;- </a:t>
            </a:r>
            <a:r>
              <a:rPr lang="fr-FR" sz="800" dirty="0" err="1">
                <a:latin typeface="Lucida Console"/>
                <a:cs typeface="Lucida Console"/>
              </a:rPr>
              <a:t>opcode</a:t>
            </a:r>
            <a:r>
              <a:rPr lang="fr-FR" sz="800" dirty="0">
                <a:latin typeface="Lucida Console"/>
                <a:cs typeface="Lucida Console"/>
              </a:rPr>
              <a:t>: QUERY, </a:t>
            </a:r>
            <a:r>
              <a:rPr lang="fr-FR" sz="800" dirty="0" err="1">
                <a:latin typeface="Lucida Console"/>
                <a:cs typeface="Lucida Console"/>
              </a:rPr>
              <a:t>status</a:t>
            </a:r>
            <a:r>
              <a:rPr lang="fr-FR" sz="800" dirty="0">
                <a:latin typeface="Lucida Console"/>
                <a:cs typeface="Lucida Console"/>
              </a:rPr>
              <a:t>: NOERROR, id: 61126</a:t>
            </a:r>
          </a:p>
          <a:p>
            <a:r>
              <a:rPr lang="fr-FR" sz="800" dirty="0">
                <a:latin typeface="Lucida Console"/>
                <a:cs typeface="Lucida Console"/>
              </a:rPr>
              <a:t>;; flags: </a:t>
            </a:r>
            <a:r>
              <a:rPr lang="fr-FR" sz="800" dirty="0" err="1">
                <a:latin typeface="Lucida Console"/>
                <a:cs typeface="Lucida Console"/>
              </a:rPr>
              <a:t>qr</a:t>
            </a:r>
            <a:r>
              <a:rPr lang="fr-FR" sz="800" dirty="0">
                <a:latin typeface="Lucida Console"/>
                <a:cs typeface="Lucida Console"/>
              </a:rPr>
              <a:t> rd ra ad; QUERY: 1, ANSWER: 2, AUTHORITY: 4, ADDITIONAL: 1</a:t>
            </a:r>
          </a:p>
          <a:p>
            <a:endParaRPr lang="fr-FR" sz="800" dirty="0">
              <a:latin typeface="Lucida Console"/>
              <a:cs typeface="Lucida Console"/>
            </a:endParaRPr>
          </a:p>
          <a:p>
            <a:r>
              <a:rPr lang="fr-FR" sz="800" dirty="0">
                <a:latin typeface="Lucida Console"/>
                <a:cs typeface="Lucida Console"/>
              </a:rPr>
              <a:t>;; OPT PSEUDOSECTION:</a:t>
            </a:r>
          </a:p>
          <a:p>
            <a:r>
              <a:rPr lang="fr-FR" sz="800" dirty="0">
                <a:latin typeface="Lucida Console"/>
                <a:cs typeface="Lucida Console"/>
              </a:rPr>
              <a:t>; EDNS: version: 0, flags: do; </a:t>
            </a:r>
            <a:r>
              <a:rPr lang="fr-FR" sz="800" dirty="0" err="1">
                <a:latin typeface="Lucida Console"/>
                <a:cs typeface="Lucida Console"/>
              </a:rPr>
              <a:t>udp</a:t>
            </a:r>
            <a:r>
              <a:rPr lang="fr-FR" sz="800" dirty="0">
                <a:latin typeface="Lucida Console"/>
                <a:cs typeface="Lucida Console"/>
              </a:rPr>
              <a:t>: 4096</a:t>
            </a:r>
          </a:p>
          <a:p>
            <a:r>
              <a:rPr lang="fr-FR" sz="800" dirty="0">
                <a:latin typeface="Lucida Console"/>
                <a:cs typeface="Lucida Console"/>
              </a:rPr>
              <a:t>;; QUESTION SECTION:</a:t>
            </a:r>
          </a:p>
          <a:p>
            <a:r>
              <a:rPr lang="fr-FR" sz="800" dirty="0">
                <a:latin typeface="Lucida Console"/>
                <a:cs typeface="Lucida Console"/>
              </a:rPr>
              <a:t>;u5221730329.s1425859199.i5075.vcf100.5a593.y.dotnxdomain.net. IN A</a:t>
            </a:r>
          </a:p>
          <a:p>
            <a:endParaRPr lang="fr-FR" sz="800" dirty="0">
              <a:latin typeface="Lucida Console"/>
              <a:cs typeface="Lucida Console"/>
            </a:endParaRPr>
          </a:p>
          <a:p>
            <a:r>
              <a:rPr lang="fr-FR" sz="800" dirty="0">
                <a:latin typeface="Lucida Console"/>
                <a:cs typeface="Lucida Console"/>
              </a:rPr>
              <a:t>;; ANSWER SECTION:</a:t>
            </a:r>
          </a:p>
          <a:p>
            <a:r>
              <a:rPr lang="fr-FR" sz="800" dirty="0">
                <a:latin typeface="Lucida Console"/>
                <a:cs typeface="Lucida Console"/>
              </a:rPr>
              <a:t>u5221730329.s1425859199.i5075.vcf100.5a593.y.dotnxdomain.net. 1	IN A 144.76.167.10</a:t>
            </a:r>
          </a:p>
          <a:p>
            <a:r>
              <a:rPr lang="fr-FR" sz="800" dirty="0">
                <a:latin typeface="Lucida Console"/>
                <a:cs typeface="Lucida Console"/>
              </a:rPr>
              <a:t>u5221730329.s1425859199.i5075.vcf100.5a593.y.dotnxdomain.net. 1	IN RRSIG A 13 4 3600 20200724235900 20150301105936 35456 5a593.y.dotnxdomain.net. IMXSIJ/uKixSAt8GXsh6Lm8CvEOmK5n/5bPgsMmqXl7wQTy29P3OiSrB gtNtX5NkxMzt/3ojq3NbUgXa4aAe5A==</a:t>
            </a:r>
          </a:p>
          <a:p>
            <a:endParaRPr lang="fr-FR" sz="800" dirty="0">
              <a:latin typeface="Lucida Console"/>
              <a:cs typeface="Lucida Console"/>
            </a:endParaRPr>
          </a:p>
          <a:p>
            <a:r>
              <a:rPr lang="fr-FR" sz="800" dirty="0">
                <a:latin typeface="Lucida Console"/>
                <a:cs typeface="Lucida Console"/>
              </a:rPr>
              <a:t>;; AUTHORITY SECTION:</a:t>
            </a:r>
          </a:p>
          <a:p>
            <a:r>
              <a:rPr lang="fr-FR" sz="800" dirty="0">
                <a:latin typeface="Lucida Console"/>
                <a:cs typeface="Lucida Console"/>
              </a:rPr>
              <a:t>ns1.5a593.y.dotnxdomain.net. 1	IN	NSEC	x.5a593.y.dotnxdomain.net. A RRSIG NSEC</a:t>
            </a:r>
          </a:p>
          <a:p>
            <a:r>
              <a:rPr lang="fr-FR" sz="800" dirty="0">
                <a:latin typeface="Lucida Console"/>
                <a:cs typeface="Lucida Console"/>
              </a:rPr>
              <a:t>ns1.5a593.y.dotnxdomain.net. 1	IN	RRSIG	NSEC 13 5 1 20200724235900 20150301105936 35456 5a593.y.dotnxdomain.net. vM+5YEkAc8B9iYHV3ZO3r9v+RvICn3qfWRfneytLP+nHCOku66X31pzB TjHZWCeZzqOKCRHryJe8gqo6G8y/</a:t>
            </a:r>
            <a:r>
              <a:rPr lang="fr-FR" sz="800" dirty="0" err="1">
                <a:latin typeface="Lucida Console"/>
                <a:cs typeface="Lucida Console"/>
              </a:rPr>
              <a:t>oA</a:t>
            </a:r>
            <a:r>
              <a:rPr lang="fr-FR" sz="800" dirty="0">
                <a:latin typeface="Lucida Console"/>
                <a:cs typeface="Lucida Console"/>
              </a:rPr>
              <a:t>==</a:t>
            </a:r>
          </a:p>
          <a:p>
            <a:r>
              <a:rPr lang="fr-FR" sz="800" dirty="0">
                <a:latin typeface="Lucida Console"/>
                <a:cs typeface="Lucida Console"/>
              </a:rPr>
              <a:t>5a593.y.dotnxdomain.net. 3598	IN	NS	ns1.5a593.y.dotnxdomain.net.</a:t>
            </a:r>
          </a:p>
          <a:p>
            <a:r>
              <a:rPr lang="fr-FR" sz="800" dirty="0">
                <a:latin typeface="Lucida Console"/>
                <a:cs typeface="Lucida Console"/>
              </a:rPr>
              <a:t>5a593.y.dotnxdomain.net. 3600	IN	RRSIG	NS 13 4 3600 20200724235900 20150301105936 35456 5a593.y.dotnxdomain.net. dzFik3O4HhiEg8TXcn3dCFdCfXCzLj7V0y5qIkCNYXYQ5EfoiWMhUh1s Lb9I0CQkOX9Ki/hPtgXRgn2MyTfxbw==</a:t>
            </a:r>
          </a:p>
          <a:p>
            <a:endParaRPr lang="fr-FR" sz="800" dirty="0">
              <a:latin typeface="Lucida Console"/>
              <a:cs typeface="Lucida Console"/>
            </a:endParaRPr>
          </a:p>
          <a:p>
            <a:r>
              <a:rPr lang="fr-FR" sz="800" dirty="0">
                <a:latin typeface="Lucida Console"/>
                <a:cs typeface="Lucida Console"/>
              </a:rPr>
              <a:t>;; </a:t>
            </a:r>
            <a:r>
              <a:rPr lang="fr-FR" sz="800" dirty="0" err="1">
                <a:latin typeface="Lucida Console"/>
                <a:cs typeface="Lucida Console"/>
              </a:rPr>
              <a:t>Query</a:t>
            </a:r>
            <a:r>
              <a:rPr lang="fr-FR" sz="800" dirty="0">
                <a:latin typeface="Lucida Console"/>
                <a:cs typeface="Lucida Console"/>
              </a:rPr>
              <a:t> time: 1880 msec</a:t>
            </a:r>
          </a:p>
          <a:p>
            <a:r>
              <a:rPr lang="fr-FR" sz="800" dirty="0">
                <a:latin typeface="Lucida Console"/>
                <a:cs typeface="Lucida Console"/>
              </a:rPr>
              <a:t>;; SERVER: 127.0.0.1#53(127.0.0.1)</a:t>
            </a:r>
          </a:p>
          <a:p>
            <a:r>
              <a:rPr lang="cs-CZ" sz="800" dirty="0">
                <a:latin typeface="Lucida Console"/>
                <a:cs typeface="Lucida Console"/>
              </a:rPr>
              <a:t>;; WHEN: </a:t>
            </a:r>
            <a:r>
              <a:rPr lang="cs-CZ" sz="800" dirty="0" err="1">
                <a:latin typeface="Lucida Console"/>
                <a:cs typeface="Lucida Console"/>
              </a:rPr>
              <a:t>Thu</a:t>
            </a:r>
            <a:r>
              <a:rPr lang="cs-CZ" sz="800" dirty="0">
                <a:latin typeface="Lucida Console"/>
                <a:cs typeface="Lucida Console"/>
              </a:rPr>
              <a:t> </a:t>
            </a:r>
            <a:r>
              <a:rPr lang="cs-CZ" sz="800" dirty="0" err="1">
                <a:latin typeface="Lucida Console"/>
                <a:cs typeface="Lucida Console"/>
              </a:rPr>
              <a:t>Mar</a:t>
            </a:r>
            <a:r>
              <a:rPr lang="cs-CZ" sz="800" dirty="0">
                <a:latin typeface="Lucida Console"/>
                <a:cs typeface="Lucida Console"/>
              </a:rPr>
              <a:t> 12 03:59:42 UTC 2015</a:t>
            </a:r>
          </a:p>
          <a:p>
            <a:r>
              <a:rPr lang="da-DK" sz="800" dirty="0">
                <a:latin typeface="Lucida Console"/>
                <a:cs typeface="Lucida Console"/>
              </a:rPr>
              <a:t>;; MSG SIZE  </a:t>
            </a:r>
            <a:r>
              <a:rPr lang="da-DK" sz="800" dirty="0" err="1">
                <a:latin typeface="Lucida Console"/>
                <a:cs typeface="Lucida Console"/>
              </a:rPr>
              <a:t>rcvd</a:t>
            </a:r>
            <a:r>
              <a:rPr lang="da-DK" sz="800" dirty="0">
                <a:latin typeface="Lucida Console"/>
                <a:cs typeface="Lucida Console"/>
              </a:rPr>
              <a:t>: 527</a:t>
            </a:r>
          </a:p>
        </p:txBody>
      </p:sp>
      <p:sp>
        <p:nvSpPr>
          <p:cNvPr id="4" name="TextBox 3"/>
          <p:cNvSpPr txBox="1"/>
          <p:nvPr/>
        </p:nvSpPr>
        <p:spPr>
          <a:xfrm>
            <a:off x="4274995" y="1845768"/>
            <a:ext cx="31030750" cy="3539431"/>
          </a:xfrm>
          <a:prstGeom prst="rect">
            <a:avLst/>
          </a:prstGeom>
          <a:solidFill>
            <a:schemeClr val="bg1"/>
          </a:solidFill>
        </p:spPr>
        <p:txBody>
          <a:bodyPr wrap="none" rtlCol="0">
            <a:spAutoFit/>
          </a:bodyPr>
          <a:lstStyle/>
          <a:p>
            <a:r>
              <a:rPr lang="fr-FR" sz="800" dirty="0">
                <a:latin typeface="Lucida Console"/>
                <a:cs typeface="Lucida Console"/>
              </a:rPr>
              <a:t>$ </a:t>
            </a:r>
            <a:r>
              <a:rPr lang="fr-FR" sz="800" dirty="0" err="1">
                <a:latin typeface="Lucida Console"/>
                <a:cs typeface="Lucida Console"/>
              </a:rPr>
              <a:t>dig</a:t>
            </a:r>
            <a:r>
              <a:rPr lang="fr-FR" sz="800" dirty="0">
                <a:latin typeface="Lucida Console"/>
                <a:cs typeface="Lucida Console"/>
              </a:rPr>
              <a:t> +</a:t>
            </a:r>
            <a:r>
              <a:rPr lang="fr-FR" sz="800" dirty="0" err="1">
                <a:latin typeface="Lucida Console"/>
                <a:cs typeface="Lucida Console"/>
              </a:rPr>
              <a:t>dnssec</a:t>
            </a:r>
            <a:r>
              <a:rPr lang="fr-FR" sz="800" dirty="0">
                <a:latin typeface="Lucida Console"/>
                <a:cs typeface="Lucida Console"/>
              </a:rPr>
              <a:t> u5221730329.s1425859199.i5075.vcf100.5a593.z.dotnxdomain.net</a:t>
            </a:r>
          </a:p>
          <a:p>
            <a:endParaRPr lang="fr-FR" sz="800" dirty="0">
              <a:latin typeface="Lucida Console"/>
              <a:cs typeface="Lucida Console"/>
            </a:endParaRPr>
          </a:p>
          <a:p>
            <a:r>
              <a:rPr lang="fr-FR" sz="800" dirty="0">
                <a:latin typeface="Lucida Console"/>
                <a:cs typeface="Lucida Console"/>
              </a:rPr>
              <a:t>; &lt;&lt;&gt;&gt; </a:t>
            </a:r>
            <a:r>
              <a:rPr lang="fr-FR" sz="800" dirty="0" err="1">
                <a:latin typeface="Lucida Console"/>
                <a:cs typeface="Lucida Console"/>
              </a:rPr>
              <a:t>DiG</a:t>
            </a:r>
            <a:r>
              <a:rPr lang="fr-FR" sz="800" dirty="0">
                <a:latin typeface="Lucida Console"/>
                <a:cs typeface="Lucida Console"/>
              </a:rPr>
              <a:t> 9.9.6-P1 &lt;&lt;&gt;&gt; +</a:t>
            </a:r>
            <a:r>
              <a:rPr lang="fr-FR" sz="800" dirty="0" err="1">
                <a:latin typeface="Lucida Console"/>
                <a:cs typeface="Lucida Console"/>
              </a:rPr>
              <a:t>dnssec</a:t>
            </a:r>
            <a:r>
              <a:rPr lang="fr-FR" sz="800" dirty="0">
                <a:latin typeface="Lucida Console"/>
                <a:cs typeface="Lucida Console"/>
              </a:rPr>
              <a:t> u5221730329.s1425859199.i5075.vcf100.5a593.z.dotnxdomain.net</a:t>
            </a:r>
          </a:p>
          <a:p>
            <a:r>
              <a:rPr lang="fr-FR" sz="800" dirty="0">
                <a:latin typeface="Lucida Console"/>
                <a:cs typeface="Lucida Console"/>
              </a:rPr>
              <a:t>;; global options: +cmd</a:t>
            </a:r>
          </a:p>
          <a:p>
            <a:r>
              <a:rPr lang="fr-FR" sz="800" dirty="0">
                <a:latin typeface="Lucida Console"/>
                <a:cs typeface="Lucida Console"/>
              </a:rPr>
              <a:t>;; </a:t>
            </a:r>
            <a:r>
              <a:rPr lang="fr-FR" sz="800" dirty="0" err="1">
                <a:latin typeface="Lucida Console"/>
                <a:cs typeface="Lucida Console"/>
              </a:rPr>
              <a:t>Got</a:t>
            </a:r>
            <a:r>
              <a:rPr lang="fr-FR" sz="800" dirty="0">
                <a:latin typeface="Lucida Console"/>
                <a:cs typeface="Lucida Console"/>
              </a:rPr>
              <a:t> </a:t>
            </a:r>
            <a:r>
              <a:rPr lang="fr-FR" sz="800" dirty="0" err="1">
                <a:latin typeface="Lucida Console"/>
                <a:cs typeface="Lucida Console"/>
              </a:rPr>
              <a:t>answer</a:t>
            </a:r>
            <a:r>
              <a:rPr lang="fr-FR" sz="800" dirty="0">
                <a:latin typeface="Lucida Console"/>
                <a:cs typeface="Lucida Console"/>
              </a:rPr>
              <a:t>:</a:t>
            </a:r>
            <a:endParaRPr lang="fr-FR" sz="700" dirty="0">
              <a:latin typeface="Lucida Console"/>
              <a:cs typeface="Lucida Console"/>
            </a:endParaRPr>
          </a:p>
          <a:p>
            <a:r>
              <a:rPr lang="fr-FR" sz="800" dirty="0">
                <a:latin typeface="Lucida Console"/>
                <a:cs typeface="Lucida Console"/>
              </a:rPr>
              <a:t>;; -&gt;&gt;HEADER&lt;&lt;- </a:t>
            </a:r>
            <a:r>
              <a:rPr lang="fr-FR" sz="800" dirty="0" err="1">
                <a:latin typeface="Lucida Console"/>
                <a:cs typeface="Lucida Console"/>
              </a:rPr>
              <a:t>opcode</a:t>
            </a:r>
            <a:r>
              <a:rPr lang="fr-FR" sz="800" dirty="0">
                <a:latin typeface="Lucida Console"/>
                <a:cs typeface="Lucida Console"/>
              </a:rPr>
              <a:t>: QUERY, </a:t>
            </a:r>
            <a:r>
              <a:rPr lang="fr-FR" sz="800" dirty="0" err="1">
                <a:latin typeface="Lucida Console"/>
                <a:cs typeface="Lucida Console"/>
              </a:rPr>
              <a:t>status</a:t>
            </a:r>
            <a:r>
              <a:rPr lang="fr-FR" sz="800" dirty="0">
                <a:latin typeface="Lucida Console"/>
                <a:cs typeface="Lucida Console"/>
              </a:rPr>
              <a:t>: NOERROR, id: 25461</a:t>
            </a:r>
          </a:p>
          <a:p>
            <a:r>
              <a:rPr lang="fr-FR" sz="800" dirty="0">
                <a:latin typeface="Lucida Console"/>
                <a:cs typeface="Lucida Console"/>
              </a:rPr>
              <a:t>;; flags: </a:t>
            </a:r>
            <a:r>
              <a:rPr lang="fr-FR" sz="800" dirty="0" err="1">
                <a:latin typeface="Lucida Console"/>
                <a:cs typeface="Lucida Console"/>
              </a:rPr>
              <a:t>qr</a:t>
            </a:r>
            <a:r>
              <a:rPr lang="fr-FR" sz="800" dirty="0">
                <a:latin typeface="Lucida Console"/>
                <a:cs typeface="Lucida Console"/>
              </a:rPr>
              <a:t> rd ra ad; QUERY: 1, ANSWER: 2, AUTHORITY: 4, ADDITIONAL: 1</a:t>
            </a:r>
          </a:p>
          <a:p>
            <a:endParaRPr lang="fr-FR" sz="800" dirty="0">
              <a:latin typeface="Lucida Console"/>
              <a:cs typeface="Lucida Console"/>
            </a:endParaRPr>
          </a:p>
          <a:p>
            <a:r>
              <a:rPr lang="fr-FR" sz="800" dirty="0">
                <a:latin typeface="Lucida Console"/>
                <a:cs typeface="Lucida Console"/>
              </a:rPr>
              <a:t>;; OPT PSEUDOSECTION:</a:t>
            </a:r>
          </a:p>
          <a:p>
            <a:r>
              <a:rPr lang="fr-FR" sz="800" dirty="0">
                <a:latin typeface="Lucida Console"/>
                <a:cs typeface="Lucida Console"/>
              </a:rPr>
              <a:t>; EDNS: version: 0, flags: do; </a:t>
            </a:r>
            <a:r>
              <a:rPr lang="fr-FR" sz="800" dirty="0" err="1">
                <a:latin typeface="Lucida Console"/>
                <a:cs typeface="Lucida Console"/>
              </a:rPr>
              <a:t>udp</a:t>
            </a:r>
            <a:r>
              <a:rPr lang="fr-FR" sz="800" dirty="0">
                <a:latin typeface="Lucida Console"/>
                <a:cs typeface="Lucida Console"/>
              </a:rPr>
              <a:t>: 4096</a:t>
            </a:r>
          </a:p>
          <a:p>
            <a:r>
              <a:rPr lang="fr-FR" sz="800" dirty="0">
                <a:latin typeface="Lucida Console"/>
                <a:cs typeface="Lucida Console"/>
              </a:rPr>
              <a:t>;; QUESTION SECTION:</a:t>
            </a:r>
          </a:p>
          <a:p>
            <a:r>
              <a:rPr lang="fr-FR" sz="800" dirty="0">
                <a:latin typeface="Lucida Console"/>
                <a:cs typeface="Lucida Console"/>
              </a:rPr>
              <a:t>;u5221730329.s1425859199.i5075.vcf100.5a593.z.dotnxdomain.net. IN A</a:t>
            </a:r>
          </a:p>
          <a:p>
            <a:endParaRPr lang="fr-FR" sz="800" dirty="0">
              <a:latin typeface="Lucida Console"/>
              <a:cs typeface="Lucida Console"/>
            </a:endParaRPr>
          </a:p>
          <a:p>
            <a:r>
              <a:rPr lang="fr-FR" sz="800" dirty="0">
                <a:latin typeface="Lucida Console"/>
                <a:cs typeface="Lucida Console"/>
              </a:rPr>
              <a:t>;; ANSWER SECTION:</a:t>
            </a:r>
          </a:p>
          <a:p>
            <a:r>
              <a:rPr lang="fr-FR" sz="800" dirty="0">
                <a:latin typeface="Lucida Console"/>
                <a:cs typeface="Lucida Console"/>
              </a:rPr>
              <a:t>u5221730329.s1425859199.i5075.vcf100.5a593.z.dotnxdomain.net. 1	IN A 199.102.79.186</a:t>
            </a:r>
          </a:p>
          <a:p>
            <a:r>
              <a:rPr lang="fr-FR" sz="800" dirty="0">
                <a:latin typeface="Lucida Console"/>
                <a:cs typeface="Lucida Console"/>
              </a:rPr>
              <a:t>u5221730329.s1425859199.i5075.vcf100.5a593.z.dotnxdomain.net. 1	IN RRSIG A 5 4 3600 20200724235900 20130729104013 1968 5a593.z.dotnxdomain.net. ghHPoQd71aZtsdH823eWP16g07q80UJAcIcaPrLl9t3lljqecmjbJzfT prxiRetxvfJSoOelTVKNTiT7vUI0Qk8jB40gwYYnZ9GnFKb9RQOVZJWT ddIs8BhePQDbKqSqh5tElH41UhFzSigEK0VIVXzjIruqlGehn3s++</a:t>
            </a:r>
            <a:r>
              <a:rPr lang="fr-FR" sz="800" dirty="0" err="1">
                <a:latin typeface="Lucida Console"/>
                <a:cs typeface="Lucida Console"/>
              </a:rPr>
              <a:t>ptL</a:t>
            </a:r>
            <a:r>
              <a:rPr lang="fr-FR" sz="800" dirty="0">
                <a:latin typeface="Lucida Console"/>
                <a:cs typeface="Lucida Console"/>
              </a:rPr>
              <a:t> </a:t>
            </a:r>
            <a:r>
              <a:rPr lang="fr-FR" sz="800" dirty="0" err="1">
                <a:latin typeface="Lucida Console"/>
                <a:cs typeface="Lucida Console"/>
              </a:rPr>
              <a:t>TWs</a:t>
            </a:r>
            <a:r>
              <a:rPr lang="fr-FR" sz="800" dirty="0">
                <a:latin typeface="Lucida Console"/>
                <a:cs typeface="Lucida Console"/>
              </a:rPr>
              <a:t>=</a:t>
            </a:r>
          </a:p>
          <a:p>
            <a:endParaRPr lang="fr-FR" sz="800" dirty="0">
              <a:latin typeface="Lucida Console"/>
              <a:cs typeface="Lucida Console"/>
            </a:endParaRPr>
          </a:p>
          <a:p>
            <a:r>
              <a:rPr lang="fr-FR" sz="800" dirty="0">
                <a:latin typeface="Lucida Console"/>
                <a:cs typeface="Lucida Console"/>
              </a:rPr>
              <a:t>;; AUTHORITY SECTION:</a:t>
            </a:r>
          </a:p>
          <a:p>
            <a:r>
              <a:rPr lang="fr-FR" sz="800" dirty="0">
                <a:latin typeface="Lucida Console"/>
                <a:cs typeface="Lucida Console"/>
              </a:rPr>
              <a:t>33d23a33.3b7acf35.9bd5b553.3ad4aa35.09207c36.a095a7ae.1dc33700.103ad556.3a564678.16395067.a12ec545.6183d935.c68cebfb.41a4008e.4f291b87.479c6f9e.5ea48f86.7d1187f1.7572d59a.9d7d4ac3.06b70413.1706f018.0754fa29.9d24b07c.5a593.z.dotnxdomain.net. 1 IN NSEC z1.5a593.z.dotnxdomain.net. A RRSIG NSEC</a:t>
            </a:r>
          </a:p>
          <a:p>
            <a:r>
              <a:rPr lang="fi-FI" sz="800" dirty="0">
                <a:latin typeface="Lucida Console"/>
                <a:cs typeface="Lucida Console"/>
              </a:rPr>
              <a:t>33d23a33.3b7acf35.9bd5b553.3ad4aa35.09207c36.a095a7ae.1dc33700.103ad556.3a564678.16395067.a12ec545.6183d935.c68cebfb.41a4008e.4f291b87.479c6f9e.5ea48f86.7d1187f1.7572d59a.9d7d4ac3.06b70413.1706f018.0754fa29.9d24b07c.5a593.z.dotnxdomain.net. 1 IN RRSIG NSEC 5 28 1 20200724235900 20130729104013 1968 5a593.z.dotnxdomain.net. OQhZFbIXs5TMETv3zQLk/obD0nQ7IYeaeLTo3XYYh+vKqP1xcvIeNWKk 908SeoMbtdeeY3EZFN7TCLQO6R8qULuvF/u++zbK5pJ1F3nTOdx9gJAH O4iF/YCz/8DUxzMEunGYuUipWctLTaOEqlUKYpbPKDHWhJLhT02ON77g </a:t>
            </a:r>
            <a:r>
              <a:rPr lang="fi-FI" sz="800" dirty="0" err="1">
                <a:latin typeface="Lucida Console"/>
                <a:cs typeface="Lucida Console"/>
              </a:rPr>
              <a:t>sXI</a:t>
            </a:r>
            <a:r>
              <a:rPr lang="fi-FI" sz="800" dirty="0">
                <a:latin typeface="Lucida Console"/>
                <a:cs typeface="Lucida Console"/>
              </a:rPr>
              <a:t>=</a:t>
            </a:r>
          </a:p>
          <a:p>
            <a:r>
              <a:rPr lang="fi-FI" sz="800" dirty="0">
                <a:latin typeface="Lucida Console"/>
                <a:cs typeface="Lucida Console"/>
              </a:rPr>
              <a:t>5a593.z.dotnxdomain.net. 3599	IN	NS	nsz1.z.dotnxdomain.net.</a:t>
            </a:r>
          </a:p>
          <a:p>
            <a:r>
              <a:rPr lang="fi-FI" sz="800" dirty="0">
                <a:latin typeface="Lucida Console"/>
                <a:cs typeface="Lucida Console"/>
              </a:rPr>
              <a:t>5a593.z.dotnxdomain.net. 3600	IN	RRSIG	NS 5 4 3600 20200724235900 20130729104013 1968 5a593.z.dotnxdomain.net. ntxWo5UwL1vQjOHY0z5DCVNDDScnd3Tglgd0PsBRRhk3B9iJOGH2orxl FRpOeefg7LmpWNtayJOH6nim58ggQU8U/+KZcoNwv0M5TUAo7IRFG+87 ARvw0lcHU9XMGUAr1wDxaicl2fhgg37gDXi5o8Wgdk/2kNsfmrJg8ZMm </a:t>
            </a:r>
            <a:r>
              <a:rPr lang="fi-FI" sz="800" dirty="0" err="1">
                <a:latin typeface="Lucida Console"/>
                <a:cs typeface="Lucida Console"/>
              </a:rPr>
              <a:t>UPk</a:t>
            </a:r>
            <a:r>
              <a:rPr lang="fi-FI" sz="800" dirty="0">
                <a:latin typeface="Lucida Console"/>
                <a:cs typeface="Lucida Console"/>
              </a:rPr>
              <a:t>=</a:t>
            </a:r>
          </a:p>
          <a:p>
            <a:endParaRPr lang="fi-FI" sz="800" dirty="0">
              <a:latin typeface="Lucida Console"/>
              <a:cs typeface="Lucida Console"/>
            </a:endParaRPr>
          </a:p>
          <a:p>
            <a:r>
              <a:rPr lang="fi-FI" sz="800" dirty="0">
                <a:latin typeface="Lucida Console"/>
                <a:cs typeface="Lucida Console"/>
              </a:rPr>
              <a:t>;; </a:t>
            </a:r>
            <a:r>
              <a:rPr lang="fi-FI" sz="800" dirty="0" err="1">
                <a:latin typeface="Lucida Console"/>
                <a:cs typeface="Lucida Console"/>
              </a:rPr>
              <a:t>Query</a:t>
            </a:r>
            <a:r>
              <a:rPr lang="fi-FI" sz="800" dirty="0">
                <a:latin typeface="Lucida Console"/>
                <a:cs typeface="Lucida Console"/>
              </a:rPr>
              <a:t> </a:t>
            </a:r>
            <a:r>
              <a:rPr lang="fi-FI" sz="800" dirty="0" err="1">
                <a:latin typeface="Lucida Console"/>
                <a:cs typeface="Lucida Console"/>
              </a:rPr>
              <a:t>time</a:t>
            </a:r>
            <a:r>
              <a:rPr lang="fi-FI" sz="800" dirty="0">
                <a:latin typeface="Lucida Console"/>
                <a:cs typeface="Lucida Console"/>
              </a:rPr>
              <a:t>: 1052 </a:t>
            </a:r>
            <a:r>
              <a:rPr lang="fi-FI" sz="800" dirty="0" err="1">
                <a:latin typeface="Lucida Console"/>
                <a:cs typeface="Lucida Console"/>
              </a:rPr>
              <a:t>msec</a:t>
            </a:r>
            <a:endParaRPr lang="fi-FI" sz="800" dirty="0">
              <a:latin typeface="Lucida Console"/>
              <a:cs typeface="Lucida Console"/>
            </a:endParaRPr>
          </a:p>
          <a:p>
            <a:r>
              <a:rPr lang="fi-FI" sz="800" dirty="0">
                <a:latin typeface="Lucida Console"/>
                <a:cs typeface="Lucida Console"/>
              </a:rPr>
              <a:t>;; SERVER: 127.0.0.1#53(127.0.0.1)</a:t>
            </a:r>
          </a:p>
          <a:p>
            <a:r>
              <a:rPr lang="cs-CZ" sz="800" dirty="0">
                <a:latin typeface="Lucida Console"/>
                <a:cs typeface="Lucida Console"/>
              </a:rPr>
              <a:t>;; WHEN: </a:t>
            </a:r>
            <a:r>
              <a:rPr lang="cs-CZ" sz="800" dirty="0" err="1">
                <a:latin typeface="Lucida Console"/>
                <a:cs typeface="Lucida Console"/>
              </a:rPr>
              <a:t>Thu</a:t>
            </a:r>
            <a:r>
              <a:rPr lang="cs-CZ" sz="800" dirty="0">
                <a:latin typeface="Lucida Console"/>
                <a:cs typeface="Lucida Console"/>
              </a:rPr>
              <a:t> </a:t>
            </a:r>
            <a:r>
              <a:rPr lang="cs-CZ" sz="800" dirty="0" err="1">
                <a:latin typeface="Lucida Console"/>
                <a:cs typeface="Lucida Console"/>
              </a:rPr>
              <a:t>Mar</a:t>
            </a:r>
            <a:r>
              <a:rPr lang="cs-CZ" sz="800" dirty="0">
                <a:latin typeface="Lucida Console"/>
                <a:cs typeface="Lucida Console"/>
              </a:rPr>
              <a:t> 12 03:59:57 UTC 2015</a:t>
            </a:r>
          </a:p>
          <a:p>
            <a:r>
              <a:rPr lang="da-DK" sz="800" dirty="0">
                <a:latin typeface="Lucida Console"/>
                <a:cs typeface="Lucida Console"/>
              </a:rPr>
              <a:t>;; MSG SIZE  </a:t>
            </a:r>
            <a:r>
              <a:rPr lang="da-DK" sz="800" dirty="0" err="1">
                <a:latin typeface="Lucida Console"/>
                <a:cs typeface="Lucida Console"/>
              </a:rPr>
              <a:t>rcvd</a:t>
            </a:r>
            <a:r>
              <a:rPr lang="da-DK" sz="800" dirty="0">
                <a:latin typeface="Lucida Console"/>
                <a:cs typeface="Lucida Console"/>
              </a:rPr>
              <a:t>: 937</a:t>
            </a:r>
          </a:p>
          <a:p>
            <a:r>
              <a:rPr lang="en-US" sz="800" dirty="0" smtClean="0">
                <a:latin typeface="Lucida Console"/>
                <a:cs typeface="Lucida Console"/>
              </a:rPr>
              <a:t> </a:t>
            </a:r>
            <a:endParaRPr lang="en-US" sz="800" dirty="0">
              <a:latin typeface="Lucida Console"/>
              <a:cs typeface="Lucida Console"/>
            </a:endParaRPr>
          </a:p>
        </p:txBody>
      </p:sp>
      <p:sp>
        <p:nvSpPr>
          <p:cNvPr id="6" name="Rectangle 5"/>
          <p:cNvSpPr/>
          <p:nvPr/>
        </p:nvSpPr>
        <p:spPr>
          <a:xfrm>
            <a:off x="4099034" y="1707931"/>
            <a:ext cx="202238" cy="37399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8875986" y="1707931"/>
            <a:ext cx="495737" cy="37399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reeform 7"/>
          <p:cNvSpPr/>
          <p:nvPr/>
        </p:nvSpPr>
        <p:spPr>
          <a:xfrm>
            <a:off x="700494" y="4944403"/>
            <a:ext cx="1482548" cy="440796"/>
          </a:xfrm>
          <a:custGeom>
            <a:avLst/>
            <a:gdLst>
              <a:gd name="connsiteX0" fmla="*/ 227853 w 1482548"/>
              <a:gd name="connsiteY0" fmla="*/ 87587 h 440796"/>
              <a:gd name="connsiteX1" fmla="*/ 129 w 1482548"/>
              <a:gd name="connsiteY1" fmla="*/ 113863 h 440796"/>
              <a:gd name="connsiteX2" fmla="*/ 219095 w 1482548"/>
              <a:gd name="connsiteY2" fmla="*/ 402897 h 440796"/>
              <a:gd name="connsiteX3" fmla="*/ 1278888 w 1482548"/>
              <a:gd name="connsiteY3" fmla="*/ 420414 h 440796"/>
              <a:gd name="connsiteX4" fmla="*/ 1480336 w 1482548"/>
              <a:gd name="connsiteY4" fmla="*/ 245242 h 440796"/>
              <a:gd name="connsiteX5" fmla="*/ 1235095 w 1482548"/>
              <a:gd name="connsiteY5" fmla="*/ 52552 h 440796"/>
              <a:gd name="connsiteX6" fmla="*/ 17646 w 1482548"/>
              <a:gd name="connsiteY6" fmla="*/ 0 h 440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48" h="440796">
                <a:moveTo>
                  <a:pt x="227853" y="87587"/>
                </a:moveTo>
                <a:lnTo>
                  <a:pt x="129" y="113863"/>
                </a:lnTo>
                <a:cubicBezTo>
                  <a:pt x="-1331" y="166415"/>
                  <a:pt x="5969" y="351805"/>
                  <a:pt x="219095" y="402897"/>
                </a:cubicBezTo>
                <a:cubicBezTo>
                  <a:pt x="432221" y="453989"/>
                  <a:pt x="1068681" y="446690"/>
                  <a:pt x="1278888" y="420414"/>
                </a:cubicBezTo>
                <a:cubicBezTo>
                  <a:pt x="1489095" y="394138"/>
                  <a:pt x="1487635" y="306552"/>
                  <a:pt x="1480336" y="245242"/>
                </a:cubicBezTo>
                <a:cubicBezTo>
                  <a:pt x="1473037" y="183932"/>
                  <a:pt x="1478877" y="93426"/>
                  <a:pt x="1235095" y="52552"/>
                </a:cubicBezTo>
                <a:cubicBezTo>
                  <a:pt x="991313" y="11678"/>
                  <a:pt x="504479" y="5839"/>
                  <a:pt x="17646"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4734716" y="4882848"/>
            <a:ext cx="1482548" cy="440796"/>
          </a:xfrm>
          <a:custGeom>
            <a:avLst/>
            <a:gdLst>
              <a:gd name="connsiteX0" fmla="*/ 227853 w 1482548"/>
              <a:gd name="connsiteY0" fmla="*/ 87587 h 440796"/>
              <a:gd name="connsiteX1" fmla="*/ 129 w 1482548"/>
              <a:gd name="connsiteY1" fmla="*/ 113863 h 440796"/>
              <a:gd name="connsiteX2" fmla="*/ 219095 w 1482548"/>
              <a:gd name="connsiteY2" fmla="*/ 402897 h 440796"/>
              <a:gd name="connsiteX3" fmla="*/ 1278888 w 1482548"/>
              <a:gd name="connsiteY3" fmla="*/ 420414 h 440796"/>
              <a:gd name="connsiteX4" fmla="*/ 1480336 w 1482548"/>
              <a:gd name="connsiteY4" fmla="*/ 245242 h 440796"/>
              <a:gd name="connsiteX5" fmla="*/ 1235095 w 1482548"/>
              <a:gd name="connsiteY5" fmla="*/ 52552 h 440796"/>
              <a:gd name="connsiteX6" fmla="*/ 17646 w 1482548"/>
              <a:gd name="connsiteY6" fmla="*/ 0 h 440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48" h="440796">
                <a:moveTo>
                  <a:pt x="227853" y="87587"/>
                </a:moveTo>
                <a:lnTo>
                  <a:pt x="129" y="113863"/>
                </a:lnTo>
                <a:cubicBezTo>
                  <a:pt x="-1331" y="166415"/>
                  <a:pt x="5969" y="351805"/>
                  <a:pt x="219095" y="402897"/>
                </a:cubicBezTo>
                <a:cubicBezTo>
                  <a:pt x="432221" y="453989"/>
                  <a:pt x="1068681" y="446690"/>
                  <a:pt x="1278888" y="420414"/>
                </a:cubicBezTo>
                <a:cubicBezTo>
                  <a:pt x="1489095" y="394138"/>
                  <a:pt x="1487635" y="306552"/>
                  <a:pt x="1480336" y="245242"/>
                </a:cubicBezTo>
                <a:cubicBezTo>
                  <a:pt x="1473037" y="183932"/>
                  <a:pt x="1478877" y="93426"/>
                  <a:pt x="1235095" y="52552"/>
                </a:cubicBezTo>
                <a:cubicBezTo>
                  <a:pt x="991313" y="11678"/>
                  <a:pt x="504479" y="5839"/>
                  <a:pt x="17646"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TextBox 9"/>
          <p:cNvSpPr txBox="1"/>
          <p:nvPr/>
        </p:nvSpPr>
        <p:spPr>
          <a:xfrm>
            <a:off x="359103" y="5683610"/>
            <a:ext cx="3572425" cy="369332"/>
          </a:xfrm>
          <a:prstGeom prst="rect">
            <a:avLst/>
          </a:prstGeom>
          <a:noFill/>
        </p:spPr>
        <p:txBody>
          <a:bodyPr wrap="none" rtlCol="0">
            <a:spAutoFit/>
          </a:bodyPr>
          <a:lstStyle/>
          <a:p>
            <a:r>
              <a:rPr lang="en-US" dirty="0" smtClean="0"/>
              <a:t>ECDSA signed response – 527 octets</a:t>
            </a:r>
            <a:endParaRPr lang="en-US" dirty="0"/>
          </a:p>
        </p:txBody>
      </p:sp>
      <p:sp>
        <p:nvSpPr>
          <p:cNvPr id="11" name="TextBox 10"/>
          <p:cNvSpPr txBox="1"/>
          <p:nvPr/>
        </p:nvSpPr>
        <p:spPr>
          <a:xfrm>
            <a:off x="4435365" y="5712654"/>
            <a:ext cx="3319952" cy="369332"/>
          </a:xfrm>
          <a:prstGeom prst="rect">
            <a:avLst/>
          </a:prstGeom>
          <a:noFill/>
        </p:spPr>
        <p:txBody>
          <a:bodyPr wrap="none" rtlCol="0">
            <a:spAutoFit/>
          </a:bodyPr>
          <a:lstStyle/>
          <a:p>
            <a:r>
              <a:rPr lang="en-US" dirty="0" smtClean="0"/>
              <a:t>RSA signed response – 937 octets</a:t>
            </a:r>
            <a:endParaRPr lang="en-US" dirty="0"/>
          </a:p>
        </p:txBody>
      </p:sp>
    </p:spTree>
    <p:extLst>
      <p:ext uri="{BB962C8B-B14F-4D97-AF65-F5344CB8AC3E}">
        <p14:creationId xmlns:p14="http://schemas.microsoft.com/office/powerpoint/2010/main" val="2714730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So </a:t>
            </a:r>
            <a:r>
              <a:rPr lang="en-US" dirty="0" smtClean="0"/>
              <a:t>let’s </a:t>
            </a:r>
            <a:r>
              <a:rPr lang="en-US" dirty="0" smtClean="0"/>
              <a:t>use ECDSA for DNSSEC</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pPr marL="457200" lvl="1" indent="0">
              <a:buNone/>
            </a:pPr>
            <a:r>
              <a:rPr lang="en-US" dirty="0" smtClean="0"/>
              <a:t>Yes</a:t>
            </a:r>
            <a:r>
              <a:rPr lang="en-US" dirty="0" smtClean="0"/>
              <a:t>!</a:t>
            </a:r>
          </a:p>
          <a:p>
            <a:pPr marL="457200" lvl="1" indent="0">
              <a:buNone/>
            </a:pPr>
            <a:endParaRPr lang="en-US" dirty="0"/>
          </a:p>
          <a:p>
            <a:pPr marL="457200" lvl="1" indent="0">
              <a:buNone/>
            </a:pPr>
            <a:r>
              <a:rPr lang="en-US" dirty="0" smtClean="0"/>
              <a:t>Let’s do that right now!</a:t>
            </a:r>
            <a:endParaRPr lang="en-US" dirty="0"/>
          </a:p>
        </p:txBody>
      </p:sp>
    </p:spTree>
    <p:extLst>
      <p:ext uri="{BB962C8B-B14F-4D97-AF65-F5344CB8AC3E}">
        <p14:creationId xmlns:p14="http://schemas.microsoft.com/office/powerpoint/2010/main" val="27919649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So lets use ECDSA for DNSSEC</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pPr marL="457200" lvl="1" indent="0">
              <a:buNone/>
            </a:pPr>
            <a:r>
              <a:rPr lang="en-US" dirty="0" smtClean="0"/>
              <a:t>Or maybe we should look before we leap...</a:t>
            </a:r>
            <a:endParaRPr lang="en-US" dirty="0"/>
          </a:p>
          <a:p>
            <a:pPr lvl="1"/>
            <a:endParaRPr lang="en-US" dirty="0"/>
          </a:p>
          <a:p>
            <a:pPr lvl="1"/>
            <a:r>
              <a:rPr lang="en-US" dirty="0" smtClean="0"/>
              <a:t>Is ECDSA a “well supported” crypto protocol?</a:t>
            </a:r>
          </a:p>
          <a:p>
            <a:pPr lvl="1"/>
            <a:r>
              <a:rPr lang="en-US" dirty="0" smtClean="0"/>
              <a:t>If you signed using ECDSA would resolvers validate the signature?</a:t>
            </a:r>
          </a:p>
        </p:txBody>
      </p:sp>
    </p:spTree>
    <p:extLst>
      <p:ext uri="{BB962C8B-B14F-4D97-AF65-F5344CB8AC3E}">
        <p14:creationId xmlns:p14="http://schemas.microsoft.com/office/powerpoint/2010/main" val="19764448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Test Environment</a:t>
            </a:r>
            <a:endParaRPr lang="en-US" dirty="0"/>
          </a:p>
        </p:txBody>
      </p:sp>
      <p:sp>
        <p:nvSpPr>
          <p:cNvPr id="3" name="Content Placeholder 2"/>
          <p:cNvSpPr>
            <a:spLocks noGrp="1"/>
          </p:cNvSpPr>
          <p:nvPr>
            <p:ph idx="1"/>
          </p:nvPr>
        </p:nvSpPr>
        <p:spPr/>
        <p:txBody>
          <a:bodyPr>
            <a:noAutofit/>
          </a:bodyPr>
          <a:lstStyle/>
          <a:p>
            <a:pPr marL="0" indent="0">
              <a:buNone/>
            </a:pPr>
            <a:r>
              <a:rPr lang="en-US" sz="2800" dirty="0" smtClean="0"/>
              <a:t>We use the Google Ad network in to deliver a set of DNS tests to clients to determine whether (or not) they use DNSSEC validating resolvers</a:t>
            </a:r>
          </a:p>
          <a:p>
            <a:pPr marL="0" indent="0">
              <a:buNone/>
            </a:pPr>
            <a:endParaRPr lang="en-US" sz="2800" dirty="0" smtClean="0"/>
          </a:p>
          <a:p>
            <a:pPr marL="0" indent="0">
              <a:buNone/>
            </a:pPr>
            <a:r>
              <a:rPr lang="en-US" sz="2800" dirty="0" smtClean="0"/>
              <a:t>We use 5 tests:</a:t>
            </a:r>
          </a:p>
          <a:p>
            <a:pPr marL="971550" lvl="1" indent="-514350">
              <a:buFont typeface="+mj-lt"/>
              <a:buAutoNum type="arabicPeriod"/>
            </a:pPr>
            <a:r>
              <a:rPr lang="en-US" sz="2400" dirty="0" smtClean="0"/>
              <a:t>no DNSSEC-signature at all</a:t>
            </a:r>
          </a:p>
          <a:p>
            <a:pPr marL="971550" lvl="1" indent="-514350">
              <a:buFont typeface="+mj-lt"/>
              <a:buAutoNum type="arabicPeriod"/>
            </a:pPr>
            <a:r>
              <a:rPr lang="en-US" sz="2400" dirty="0" smtClean="0"/>
              <a:t>DNSSEC signature using RSA-based algorithm</a:t>
            </a:r>
          </a:p>
          <a:p>
            <a:pPr marL="971550" lvl="1" indent="-514350">
              <a:buFont typeface="+mj-lt"/>
              <a:buAutoNum type="arabicPeriod"/>
            </a:pPr>
            <a:r>
              <a:rPr lang="en-US" sz="2400" dirty="0" smtClean="0"/>
              <a:t>DNSSEC signature using broken RSA-based algorithm</a:t>
            </a:r>
          </a:p>
          <a:p>
            <a:pPr marL="971550" lvl="1" indent="-514350">
              <a:buFont typeface="+mj-lt"/>
              <a:buAutoNum type="arabicPeriod"/>
            </a:pPr>
            <a:r>
              <a:rPr lang="en-US" sz="2400" dirty="0" smtClean="0"/>
              <a:t>DNSSEC signature using ECDSA P-256 algorithm</a:t>
            </a:r>
          </a:p>
          <a:p>
            <a:pPr marL="971550" lvl="1" indent="-514350">
              <a:buFont typeface="+mj-lt"/>
              <a:buAutoNum type="arabicPeriod"/>
            </a:pPr>
            <a:r>
              <a:rPr lang="en-US" sz="2400" dirty="0" smtClean="0"/>
              <a:t>DNSSEC signature using broken ECDSA P-256 algorithm</a:t>
            </a:r>
          </a:p>
        </p:txBody>
      </p:sp>
    </p:spTree>
    <p:extLst>
      <p:ext uri="{BB962C8B-B14F-4D97-AF65-F5344CB8AC3E}">
        <p14:creationId xmlns:p14="http://schemas.microsoft.com/office/powerpoint/2010/main" val="565779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Test Environment</a:t>
            </a:r>
            <a:endParaRPr lang="en-US" dirty="0"/>
          </a:p>
        </p:txBody>
      </p:sp>
      <p:sp>
        <p:nvSpPr>
          <p:cNvPr id="3" name="Content Placeholder 2"/>
          <p:cNvSpPr>
            <a:spLocks noGrp="1"/>
          </p:cNvSpPr>
          <p:nvPr>
            <p:ph idx="1"/>
          </p:nvPr>
        </p:nvSpPr>
        <p:spPr>
          <a:xfrm>
            <a:off x="457200" y="1600199"/>
            <a:ext cx="8229600" cy="2932326"/>
          </a:xfrm>
        </p:spPr>
        <p:txBody>
          <a:bodyPr>
            <a:normAutofit/>
          </a:bodyPr>
          <a:lstStyle/>
          <a:p>
            <a:pPr marL="0" indent="0">
              <a:buNone/>
            </a:pPr>
            <a:r>
              <a:rPr lang="fr-FR" sz="1200" dirty="0" smtClean="0">
                <a:latin typeface="Menlo Bold"/>
                <a:cs typeface="Menlo Bold"/>
              </a:rPr>
              <a:t>d.t10000</a:t>
            </a:r>
            <a:r>
              <a:rPr lang="fr-FR" sz="1200" dirty="0">
                <a:latin typeface="Menlo Bold"/>
                <a:cs typeface="Menlo Bold"/>
              </a:rPr>
              <a:t>.</a:t>
            </a:r>
            <a:r>
              <a:rPr lang="fr-FR" sz="1200" dirty="0" smtClean="0">
                <a:latin typeface="Menlo Bold"/>
                <a:cs typeface="Menlo Bold"/>
              </a:rPr>
              <a:t>u</a:t>
            </a:r>
            <a:r>
              <a:rPr lang="fr-FR" sz="1200" dirty="0">
                <a:latin typeface="Menlo Bold"/>
                <a:cs typeface="Menlo Bold"/>
              </a:rPr>
              <a:t>2045476887.s1412035201</a:t>
            </a:r>
            <a:r>
              <a:rPr lang="fr-FR" sz="1200" dirty="0" smtClean="0">
                <a:latin typeface="Menlo Bold"/>
                <a:cs typeface="Menlo Bold"/>
              </a:rPr>
              <a:t>.</a:t>
            </a:r>
            <a:r>
              <a:rPr lang="fr-FR" sz="1200" dirty="0">
                <a:latin typeface="Menlo Bold"/>
                <a:cs typeface="Menlo Bold"/>
              </a:rPr>
              <a:t>i5053.</a:t>
            </a:r>
            <a:r>
              <a:rPr lang="fr-FR" sz="1200" dirty="0" smtClean="0">
                <a:latin typeface="Menlo Bold"/>
                <a:cs typeface="Menlo Bold"/>
              </a:rPr>
              <a:t>vne0001.4f167.z.dashnxdomain.net</a:t>
            </a:r>
          </a:p>
          <a:p>
            <a:pPr marL="0" indent="0">
              <a:buNone/>
            </a:pPr>
            <a:endParaRPr lang="fr-FR" sz="1200" dirty="0">
              <a:latin typeface="Menlo Bold"/>
              <a:cs typeface="Menlo Bold"/>
            </a:endParaRPr>
          </a:p>
          <a:p>
            <a:pPr marL="0" indent="0">
              <a:buNone/>
            </a:pPr>
            <a:r>
              <a:rPr lang="fr-FR" sz="1200" dirty="0" smtClean="0">
                <a:latin typeface="Menlo Bold"/>
                <a:cs typeface="Menlo Bold"/>
              </a:rPr>
              <a:t>e.t10000</a:t>
            </a:r>
            <a:r>
              <a:rPr lang="fr-FR" sz="1200" dirty="0">
                <a:latin typeface="Menlo Bold"/>
                <a:cs typeface="Menlo Bold"/>
              </a:rPr>
              <a:t>.</a:t>
            </a:r>
            <a:r>
              <a:rPr lang="fr-FR" sz="1200" dirty="0" smtClean="0">
                <a:latin typeface="Menlo Bold"/>
                <a:cs typeface="Menlo Bold"/>
              </a:rPr>
              <a:t>u</a:t>
            </a:r>
            <a:r>
              <a:rPr lang="fr-FR" sz="1200" dirty="0">
                <a:latin typeface="Menlo Bold"/>
                <a:cs typeface="Menlo Bold"/>
              </a:rPr>
              <a:t>2045476887.s1412035201</a:t>
            </a:r>
            <a:r>
              <a:rPr lang="fr-FR" sz="1200" dirty="0" smtClean="0">
                <a:latin typeface="Menlo Bold"/>
                <a:cs typeface="Menlo Bold"/>
              </a:rPr>
              <a:t>.</a:t>
            </a:r>
            <a:r>
              <a:rPr lang="fr-FR" sz="1200" dirty="0">
                <a:latin typeface="Menlo Bold"/>
                <a:cs typeface="Menlo Bold"/>
              </a:rPr>
              <a:t>i5053.</a:t>
            </a:r>
            <a:r>
              <a:rPr lang="fr-FR" sz="1200" dirty="0" smtClean="0">
                <a:latin typeface="Menlo Bold"/>
                <a:cs typeface="Menlo Bold"/>
              </a:rPr>
              <a:t>vne0001.4f167.z.dotnxdomain.net</a:t>
            </a:r>
          </a:p>
          <a:p>
            <a:pPr marL="0" indent="0">
              <a:buNone/>
            </a:pPr>
            <a:endParaRPr lang="fr-FR" sz="1200" dirty="0">
              <a:latin typeface="Menlo Bold"/>
              <a:cs typeface="Menlo Bold"/>
            </a:endParaRPr>
          </a:p>
          <a:p>
            <a:pPr marL="0" indent="0">
              <a:buNone/>
            </a:pPr>
            <a:r>
              <a:rPr lang="fr-FR" sz="1200" dirty="0" smtClean="0">
                <a:latin typeface="Menlo Bold"/>
                <a:cs typeface="Menlo Bold"/>
              </a:rPr>
              <a:t>f.t10000</a:t>
            </a:r>
            <a:r>
              <a:rPr lang="fr-FR" sz="1200" dirty="0">
                <a:latin typeface="Menlo Bold"/>
                <a:cs typeface="Menlo Bold"/>
              </a:rPr>
              <a:t>.</a:t>
            </a:r>
            <a:r>
              <a:rPr lang="fr-FR" sz="1200" dirty="0" smtClean="0">
                <a:latin typeface="Menlo Bold"/>
                <a:cs typeface="Menlo Bold"/>
              </a:rPr>
              <a:t>u</a:t>
            </a:r>
            <a:r>
              <a:rPr lang="fr-FR" sz="1200" dirty="0">
                <a:latin typeface="Menlo Bold"/>
                <a:cs typeface="Menlo Bold"/>
              </a:rPr>
              <a:t>2045476887.s1412035201</a:t>
            </a:r>
            <a:r>
              <a:rPr lang="fr-FR" sz="1200" dirty="0" smtClean="0">
                <a:latin typeface="Menlo Bold"/>
                <a:cs typeface="Menlo Bold"/>
              </a:rPr>
              <a:t>.</a:t>
            </a:r>
            <a:r>
              <a:rPr lang="fr-FR" sz="1200" dirty="0">
                <a:latin typeface="Menlo Bold"/>
                <a:cs typeface="Menlo Bold"/>
              </a:rPr>
              <a:t>i5053.</a:t>
            </a:r>
            <a:r>
              <a:rPr lang="fr-FR" sz="1200" dirty="0" smtClean="0">
                <a:latin typeface="Menlo Bold"/>
                <a:cs typeface="Menlo Bold"/>
              </a:rPr>
              <a:t>vne0001.4f168.z.dotnxdomain.net</a:t>
            </a:r>
          </a:p>
          <a:p>
            <a:pPr marL="0" indent="0">
              <a:buNone/>
            </a:pPr>
            <a:endParaRPr lang="fr-FR" sz="1200" dirty="0" smtClean="0">
              <a:latin typeface="Menlo Bold"/>
              <a:cs typeface="Menlo Bold"/>
            </a:endParaRPr>
          </a:p>
          <a:p>
            <a:pPr marL="0" indent="0">
              <a:buNone/>
            </a:pPr>
            <a:r>
              <a:rPr lang="fr-FR" sz="1200" dirty="0">
                <a:latin typeface="Menlo Bold"/>
                <a:cs typeface="Menlo Bold"/>
              </a:rPr>
              <a:t>m</a:t>
            </a:r>
            <a:r>
              <a:rPr lang="fr-FR" sz="1200" dirty="0" smtClean="0">
                <a:latin typeface="Menlo Bold"/>
                <a:cs typeface="Menlo Bold"/>
              </a:rPr>
              <a:t>.t10000</a:t>
            </a:r>
            <a:r>
              <a:rPr lang="fr-FR" sz="1200" dirty="0">
                <a:latin typeface="Menlo Bold"/>
                <a:cs typeface="Menlo Bold"/>
              </a:rPr>
              <a:t>.u2045476887.s1412035201.i5053.</a:t>
            </a:r>
            <a:r>
              <a:rPr lang="fr-FR" sz="1200" dirty="0" smtClean="0">
                <a:latin typeface="Menlo Bold"/>
                <a:cs typeface="Menlo Bold"/>
              </a:rPr>
              <a:t>vne0001.4f167</a:t>
            </a:r>
            <a:r>
              <a:rPr lang="fr-FR" sz="1200" dirty="0">
                <a:latin typeface="Menlo Bold"/>
                <a:cs typeface="Menlo Bold"/>
              </a:rPr>
              <a:t>.</a:t>
            </a:r>
            <a:r>
              <a:rPr lang="fr-FR" sz="1200" dirty="0" smtClean="0">
                <a:solidFill>
                  <a:srgbClr val="FF0000"/>
                </a:solidFill>
                <a:latin typeface="Menlo Bold"/>
                <a:cs typeface="Menlo Bold"/>
              </a:rPr>
              <a:t>y</a:t>
            </a:r>
            <a:r>
              <a:rPr lang="fr-FR" sz="1200" dirty="0" smtClean="0">
                <a:latin typeface="Menlo Bold"/>
                <a:cs typeface="Menlo Bold"/>
              </a:rPr>
              <a:t>.dotnxdomain.net</a:t>
            </a:r>
          </a:p>
          <a:p>
            <a:pPr marL="0" indent="0">
              <a:buNone/>
            </a:pPr>
            <a:endParaRPr lang="fr-FR" sz="1200" dirty="0">
              <a:latin typeface="Menlo Bold"/>
              <a:cs typeface="Menlo Bold"/>
            </a:endParaRPr>
          </a:p>
          <a:p>
            <a:pPr marL="0" indent="0">
              <a:buNone/>
            </a:pPr>
            <a:r>
              <a:rPr lang="fr-FR" sz="1200" dirty="0" smtClean="0">
                <a:latin typeface="Menlo Bold"/>
                <a:cs typeface="Menlo Bold"/>
              </a:rPr>
              <a:t>n.t10000</a:t>
            </a:r>
            <a:r>
              <a:rPr lang="fr-FR" sz="1200" dirty="0">
                <a:latin typeface="Menlo Bold"/>
                <a:cs typeface="Menlo Bold"/>
              </a:rPr>
              <a:t>.u2045476887.s1412035201.i5053.</a:t>
            </a:r>
            <a:r>
              <a:rPr lang="fr-FR" sz="1200" dirty="0" smtClean="0">
                <a:latin typeface="Menlo Bold"/>
                <a:cs typeface="Menlo Bold"/>
              </a:rPr>
              <a:t>vne0001.4f168.</a:t>
            </a:r>
            <a:r>
              <a:rPr lang="fr-FR" sz="1200" dirty="0">
                <a:solidFill>
                  <a:srgbClr val="FF0000"/>
                </a:solidFill>
                <a:latin typeface="Menlo Bold"/>
                <a:cs typeface="Menlo Bold"/>
              </a:rPr>
              <a:t>y</a:t>
            </a:r>
            <a:r>
              <a:rPr lang="fr-FR" sz="1200" dirty="0">
                <a:latin typeface="Menlo Bold"/>
                <a:cs typeface="Menlo Bold"/>
              </a:rPr>
              <a:t>.dotnxdomain.net</a:t>
            </a:r>
          </a:p>
          <a:p>
            <a:pPr marL="0" indent="0">
              <a:buNone/>
            </a:pPr>
            <a:endParaRPr lang="fr-FR" sz="1200" dirty="0">
              <a:latin typeface="Menlo Bold"/>
              <a:cs typeface="Menlo Bold"/>
            </a:endParaRPr>
          </a:p>
          <a:p>
            <a:pPr marL="0" indent="0">
              <a:buNone/>
            </a:pPr>
            <a:endParaRPr lang="fr-FR" sz="1200" dirty="0">
              <a:latin typeface="Menlo Bold"/>
              <a:cs typeface="Menlo Bold"/>
            </a:endParaRPr>
          </a:p>
          <a:p>
            <a:pPr marL="0" indent="0">
              <a:buNone/>
            </a:pPr>
            <a:endParaRPr lang="en-US" sz="1200" dirty="0">
              <a:latin typeface="Menlo Bold"/>
              <a:cs typeface="Menlo Bold"/>
            </a:endParaRPr>
          </a:p>
        </p:txBody>
      </p:sp>
      <p:sp>
        <p:nvSpPr>
          <p:cNvPr id="4" name="Freeform 3"/>
          <p:cNvSpPr/>
          <p:nvPr/>
        </p:nvSpPr>
        <p:spPr>
          <a:xfrm>
            <a:off x="377873" y="3725279"/>
            <a:ext cx="4408934" cy="286518"/>
          </a:xfrm>
          <a:custGeom>
            <a:avLst/>
            <a:gdLst>
              <a:gd name="connsiteX0" fmla="*/ 12887 w 4408934"/>
              <a:gd name="connsiteY0" fmla="*/ 0 h 286518"/>
              <a:gd name="connsiteX1" fmla="*/ 234909 w 4408934"/>
              <a:gd name="connsiteY1" fmla="*/ 142089 h 286518"/>
              <a:gd name="connsiteX2" fmla="*/ 1620330 w 4408934"/>
              <a:gd name="connsiteY2" fmla="*/ 124328 h 286518"/>
              <a:gd name="connsiteX3" fmla="*/ 1877876 w 4408934"/>
              <a:gd name="connsiteY3" fmla="*/ 284178 h 286518"/>
              <a:gd name="connsiteX4" fmla="*/ 1913400 w 4408934"/>
              <a:gd name="connsiteY4" fmla="*/ 213133 h 286518"/>
              <a:gd name="connsiteX5" fmla="*/ 2091018 w 4408934"/>
              <a:gd name="connsiteY5" fmla="*/ 124328 h 286518"/>
              <a:gd name="connsiteX6" fmla="*/ 3467558 w 4408934"/>
              <a:gd name="connsiteY6" fmla="*/ 106567 h 286518"/>
              <a:gd name="connsiteX7" fmla="*/ 4169149 w 4408934"/>
              <a:gd name="connsiteY7" fmla="*/ 124328 h 286518"/>
              <a:gd name="connsiteX8" fmla="*/ 4408934 w 4408934"/>
              <a:gd name="connsiteY8" fmla="*/ 35522 h 28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8934" h="286518">
                <a:moveTo>
                  <a:pt x="12887" y="0"/>
                </a:moveTo>
                <a:cubicBezTo>
                  <a:pt x="-10056" y="60684"/>
                  <a:pt x="-32998" y="121368"/>
                  <a:pt x="234909" y="142089"/>
                </a:cubicBezTo>
                <a:cubicBezTo>
                  <a:pt x="502816" y="162810"/>
                  <a:pt x="1346502" y="100647"/>
                  <a:pt x="1620330" y="124328"/>
                </a:cubicBezTo>
                <a:cubicBezTo>
                  <a:pt x="1894158" y="148009"/>
                  <a:pt x="1829031" y="269377"/>
                  <a:pt x="1877876" y="284178"/>
                </a:cubicBezTo>
                <a:cubicBezTo>
                  <a:pt x="1926721" y="298979"/>
                  <a:pt x="1877876" y="239775"/>
                  <a:pt x="1913400" y="213133"/>
                </a:cubicBezTo>
                <a:cubicBezTo>
                  <a:pt x="1948924" y="186491"/>
                  <a:pt x="1831992" y="142089"/>
                  <a:pt x="2091018" y="124328"/>
                </a:cubicBezTo>
                <a:cubicBezTo>
                  <a:pt x="2350044" y="106567"/>
                  <a:pt x="3121203" y="106567"/>
                  <a:pt x="3467558" y="106567"/>
                </a:cubicBezTo>
                <a:cubicBezTo>
                  <a:pt x="3813913" y="106567"/>
                  <a:pt x="4012253" y="136169"/>
                  <a:pt x="4169149" y="124328"/>
                </a:cubicBezTo>
                <a:cubicBezTo>
                  <a:pt x="4326045" y="112487"/>
                  <a:pt x="4408934" y="35522"/>
                  <a:pt x="4408934" y="3552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p:cNvSpPr txBox="1"/>
          <p:nvPr/>
        </p:nvSpPr>
        <p:spPr>
          <a:xfrm>
            <a:off x="808161" y="4075270"/>
            <a:ext cx="3037446" cy="307777"/>
          </a:xfrm>
          <a:prstGeom prst="rect">
            <a:avLst/>
          </a:prstGeom>
          <a:noFill/>
        </p:spPr>
        <p:txBody>
          <a:bodyPr wrap="none" rtlCol="0">
            <a:spAutoFit/>
          </a:bodyPr>
          <a:lstStyle/>
          <a:p>
            <a:r>
              <a:rPr lang="en-US" sz="1400" dirty="0" smtClean="0">
                <a:solidFill>
                  <a:schemeClr val="bg1">
                    <a:lumMod val="50000"/>
                  </a:schemeClr>
                </a:solidFill>
                <a:latin typeface="Bradley Hand ITC TT-Bold"/>
                <a:cs typeface="Bradley Hand ITC TT-Bold"/>
              </a:rPr>
              <a:t>Mapped to a wildcard in the zone file</a:t>
            </a:r>
            <a:endParaRPr lang="en-US" sz="1400" dirty="0">
              <a:solidFill>
                <a:schemeClr val="bg1">
                  <a:lumMod val="50000"/>
                </a:schemeClr>
              </a:solidFill>
              <a:latin typeface="Bradley Hand ITC TT-Bold"/>
              <a:cs typeface="Bradley Hand ITC TT-Bold"/>
            </a:endParaRPr>
          </a:p>
        </p:txBody>
      </p:sp>
      <p:sp>
        <p:nvSpPr>
          <p:cNvPr id="6" name="Freeform 5"/>
          <p:cNvSpPr/>
          <p:nvPr/>
        </p:nvSpPr>
        <p:spPr>
          <a:xfrm>
            <a:off x="4848973" y="3760801"/>
            <a:ext cx="483460" cy="222202"/>
          </a:xfrm>
          <a:custGeom>
            <a:avLst/>
            <a:gdLst>
              <a:gd name="connsiteX0" fmla="*/ 0 w 483460"/>
              <a:gd name="connsiteY0" fmla="*/ 26642 h 222202"/>
              <a:gd name="connsiteX1" fmla="*/ 44405 w 483460"/>
              <a:gd name="connsiteY1" fmla="*/ 115447 h 222202"/>
              <a:gd name="connsiteX2" fmla="*/ 159856 w 483460"/>
              <a:gd name="connsiteY2" fmla="*/ 133208 h 222202"/>
              <a:gd name="connsiteX3" fmla="*/ 222023 w 483460"/>
              <a:gd name="connsiteY3" fmla="*/ 222014 h 222202"/>
              <a:gd name="connsiteX4" fmla="*/ 275308 w 483460"/>
              <a:gd name="connsiteY4" fmla="*/ 106567 h 222202"/>
              <a:gd name="connsiteX5" fmla="*/ 461807 w 483460"/>
              <a:gd name="connsiteY5" fmla="*/ 97686 h 222202"/>
              <a:gd name="connsiteX6" fmla="*/ 479569 w 483460"/>
              <a:gd name="connsiteY6" fmla="*/ 0 h 22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460" h="222202">
                <a:moveTo>
                  <a:pt x="0" y="26642"/>
                </a:moveTo>
                <a:cubicBezTo>
                  <a:pt x="8881" y="62164"/>
                  <a:pt x="17762" y="97686"/>
                  <a:pt x="44405" y="115447"/>
                </a:cubicBezTo>
                <a:cubicBezTo>
                  <a:pt x="71048" y="133208"/>
                  <a:pt x="130253" y="115447"/>
                  <a:pt x="159856" y="133208"/>
                </a:cubicBezTo>
                <a:cubicBezTo>
                  <a:pt x="189459" y="150969"/>
                  <a:pt x="202781" y="226454"/>
                  <a:pt x="222023" y="222014"/>
                </a:cubicBezTo>
                <a:cubicBezTo>
                  <a:pt x="241265" y="217574"/>
                  <a:pt x="235344" y="127288"/>
                  <a:pt x="275308" y="106567"/>
                </a:cubicBezTo>
                <a:cubicBezTo>
                  <a:pt x="315272" y="85846"/>
                  <a:pt x="427764" y="115447"/>
                  <a:pt x="461807" y="97686"/>
                </a:cubicBezTo>
                <a:cubicBezTo>
                  <a:pt x="495850" y="79925"/>
                  <a:pt x="479569" y="0"/>
                  <a:pt x="479569"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4352643" y="4009305"/>
            <a:ext cx="1418606" cy="523220"/>
          </a:xfrm>
          <a:prstGeom prst="rect">
            <a:avLst/>
          </a:prstGeom>
          <a:noFill/>
        </p:spPr>
        <p:txBody>
          <a:bodyPr wrap="none" rtlCol="0">
            <a:spAutoFit/>
          </a:bodyPr>
          <a:lstStyle/>
          <a:p>
            <a:pPr algn="ctr"/>
            <a:r>
              <a:rPr lang="en-US" sz="1400" dirty="0" smtClean="0">
                <a:solidFill>
                  <a:schemeClr val="bg1">
                    <a:lumMod val="50000"/>
                  </a:schemeClr>
                </a:solidFill>
                <a:latin typeface="Bradley Hand ITC TT-Bold"/>
                <a:cs typeface="Bradley Hand ITC TT-Bold"/>
              </a:rPr>
              <a:t>Unique Signed</a:t>
            </a:r>
          </a:p>
          <a:p>
            <a:pPr algn="ctr"/>
            <a:r>
              <a:rPr lang="en-US" sz="1400" dirty="0">
                <a:solidFill>
                  <a:schemeClr val="bg1">
                    <a:lumMod val="50000"/>
                  </a:schemeClr>
                </a:solidFill>
                <a:latin typeface="Bradley Hand ITC TT-Bold"/>
                <a:cs typeface="Bradley Hand ITC TT-Bold"/>
              </a:rPr>
              <a:t>Z</a:t>
            </a:r>
            <a:r>
              <a:rPr lang="en-US" sz="1400" dirty="0" smtClean="0">
                <a:solidFill>
                  <a:schemeClr val="bg1">
                    <a:lumMod val="50000"/>
                  </a:schemeClr>
                </a:solidFill>
                <a:latin typeface="Bradley Hand ITC TT-Bold"/>
                <a:cs typeface="Bradley Hand ITC TT-Bold"/>
              </a:rPr>
              <a:t>one</a:t>
            </a:r>
          </a:p>
        </p:txBody>
      </p:sp>
      <p:sp>
        <p:nvSpPr>
          <p:cNvPr id="8" name="TextBox 7"/>
          <p:cNvSpPr txBox="1"/>
          <p:nvPr/>
        </p:nvSpPr>
        <p:spPr>
          <a:xfrm>
            <a:off x="7062439" y="1574956"/>
            <a:ext cx="1088083" cy="338554"/>
          </a:xfrm>
          <a:prstGeom prst="rect">
            <a:avLst/>
          </a:prstGeom>
          <a:noFill/>
        </p:spPr>
        <p:txBody>
          <a:bodyPr wrap="none" rtlCol="0">
            <a:spAutoFit/>
          </a:bodyPr>
          <a:lstStyle/>
          <a:p>
            <a:r>
              <a:rPr lang="en-US" sz="1600" dirty="0" smtClean="0">
                <a:solidFill>
                  <a:schemeClr val="bg1">
                    <a:lumMod val="50000"/>
                  </a:schemeClr>
                </a:solidFill>
                <a:latin typeface="Bradley Hand ITC TT-Bold"/>
                <a:cs typeface="Bradley Hand ITC TT-Bold"/>
              </a:rPr>
              <a:t>Unsigned</a:t>
            </a:r>
            <a:endParaRPr lang="en-US" sz="1600" dirty="0">
              <a:solidFill>
                <a:schemeClr val="bg1">
                  <a:lumMod val="50000"/>
                </a:schemeClr>
              </a:solidFill>
              <a:latin typeface="Bradley Hand ITC TT-Bold"/>
              <a:cs typeface="Bradley Hand ITC TT-Bold"/>
            </a:endParaRPr>
          </a:p>
        </p:txBody>
      </p:sp>
      <p:sp>
        <p:nvSpPr>
          <p:cNvPr id="9" name="TextBox 8"/>
          <p:cNvSpPr txBox="1"/>
          <p:nvPr/>
        </p:nvSpPr>
        <p:spPr>
          <a:xfrm>
            <a:off x="7062439" y="2013965"/>
            <a:ext cx="1368975" cy="338554"/>
          </a:xfrm>
          <a:prstGeom prst="rect">
            <a:avLst/>
          </a:prstGeom>
          <a:noFill/>
        </p:spPr>
        <p:txBody>
          <a:bodyPr wrap="none" rtlCol="0">
            <a:spAutoFit/>
          </a:bodyPr>
          <a:lstStyle/>
          <a:p>
            <a:r>
              <a:rPr lang="en-US" sz="1600" dirty="0" smtClean="0">
                <a:solidFill>
                  <a:schemeClr val="bg1">
                    <a:lumMod val="50000"/>
                  </a:schemeClr>
                </a:solidFill>
                <a:latin typeface="Bradley Hand ITC TT-Bold"/>
                <a:cs typeface="Bradley Hand ITC TT-Bold"/>
              </a:rPr>
              <a:t>RSA Signed</a:t>
            </a:r>
            <a:endParaRPr lang="en-US" sz="1600" dirty="0">
              <a:solidFill>
                <a:schemeClr val="bg1">
                  <a:lumMod val="50000"/>
                </a:schemeClr>
              </a:solidFill>
              <a:latin typeface="Bradley Hand ITC TT-Bold"/>
              <a:cs typeface="Bradley Hand ITC TT-Bold"/>
            </a:endParaRPr>
          </a:p>
        </p:txBody>
      </p:sp>
      <p:sp>
        <p:nvSpPr>
          <p:cNvPr id="10" name="TextBox 9"/>
          <p:cNvSpPr txBox="1"/>
          <p:nvPr/>
        </p:nvSpPr>
        <p:spPr>
          <a:xfrm>
            <a:off x="7062439" y="2452974"/>
            <a:ext cx="2098808" cy="338554"/>
          </a:xfrm>
          <a:prstGeom prst="rect">
            <a:avLst/>
          </a:prstGeom>
          <a:noFill/>
        </p:spPr>
        <p:txBody>
          <a:bodyPr wrap="none" rtlCol="0">
            <a:spAutoFit/>
          </a:bodyPr>
          <a:lstStyle/>
          <a:p>
            <a:r>
              <a:rPr lang="en-US" sz="1600" dirty="0" smtClean="0">
                <a:solidFill>
                  <a:schemeClr val="bg1">
                    <a:lumMod val="50000"/>
                  </a:schemeClr>
                </a:solidFill>
                <a:latin typeface="Bradley Hand ITC TT-Bold"/>
                <a:cs typeface="Bradley Hand ITC TT-Bold"/>
              </a:rPr>
              <a:t>RSA signed (Badly)</a:t>
            </a:r>
            <a:endParaRPr lang="en-US" sz="1600" dirty="0">
              <a:solidFill>
                <a:schemeClr val="bg1">
                  <a:lumMod val="50000"/>
                </a:schemeClr>
              </a:solidFill>
              <a:latin typeface="Bradley Hand ITC TT-Bold"/>
              <a:cs typeface="Bradley Hand ITC TT-Bold"/>
            </a:endParaRPr>
          </a:p>
        </p:txBody>
      </p:sp>
      <p:sp>
        <p:nvSpPr>
          <p:cNvPr id="11" name="TextBox 10"/>
          <p:cNvSpPr txBox="1"/>
          <p:nvPr/>
        </p:nvSpPr>
        <p:spPr>
          <a:xfrm>
            <a:off x="7062439" y="2891984"/>
            <a:ext cx="1622785" cy="338554"/>
          </a:xfrm>
          <a:prstGeom prst="rect">
            <a:avLst/>
          </a:prstGeom>
          <a:noFill/>
        </p:spPr>
        <p:txBody>
          <a:bodyPr wrap="none" rtlCol="0">
            <a:spAutoFit/>
          </a:bodyPr>
          <a:lstStyle/>
          <a:p>
            <a:r>
              <a:rPr lang="en-US" sz="1600" dirty="0" smtClean="0">
                <a:solidFill>
                  <a:srgbClr val="FF0000"/>
                </a:solidFill>
                <a:latin typeface="Bradley Hand ITC TT-Bold"/>
                <a:cs typeface="Bradley Hand ITC TT-Bold"/>
              </a:rPr>
              <a:t>ECDSA-Signed</a:t>
            </a:r>
            <a:endParaRPr lang="en-US" sz="1600" dirty="0">
              <a:solidFill>
                <a:srgbClr val="FF0000"/>
              </a:solidFill>
              <a:latin typeface="Bradley Hand ITC TT-Bold"/>
              <a:cs typeface="Bradley Hand ITC TT-Bold"/>
            </a:endParaRPr>
          </a:p>
        </p:txBody>
      </p:sp>
      <p:sp>
        <p:nvSpPr>
          <p:cNvPr id="12" name="TextBox 11"/>
          <p:cNvSpPr txBox="1"/>
          <p:nvPr/>
        </p:nvSpPr>
        <p:spPr>
          <a:xfrm>
            <a:off x="7042039" y="3329504"/>
            <a:ext cx="2232174" cy="338554"/>
          </a:xfrm>
          <a:prstGeom prst="rect">
            <a:avLst/>
          </a:prstGeom>
          <a:noFill/>
        </p:spPr>
        <p:txBody>
          <a:bodyPr wrap="none" rtlCol="0">
            <a:spAutoFit/>
          </a:bodyPr>
          <a:lstStyle/>
          <a:p>
            <a:r>
              <a:rPr lang="en-US" sz="1600" dirty="0" smtClean="0">
                <a:solidFill>
                  <a:srgbClr val="FF0000"/>
                </a:solidFill>
                <a:latin typeface="Bradley Hand ITC TT-Bold"/>
                <a:cs typeface="Bradley Hand ITC TT-Bold"/>
              </a:rPr>
              <a:t>ECDSA-Signed (bad!)</a:t>
            </a:r>
            <a:endParaRPr lang="en-US" sz="1600" dirty="0">
              <a:solidFill>
                <a:srgbClr val="FF0000"/>
              </a:solidFill>
              <a:latin typeface="Bradley Hand ITC TT-Bold"/>
              <a:cs typeface="Bradley Hand ITC TT-Bold"/>
            </a:endParaRPr>
          </a:p>
        </p:txBody>
      </p:sp>
    </p:spTree>
    <p:extLst>
      <p:ext uri="{BB962C8B-B14F-4D97-AF65-F5344CB8AC3E}">
        <p14:creationId xmlns:p14="http://schemas.microsoft.com/office/powerpoint/2010/main" val="3863703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28681"/>
            <a:ext cx="8229600" cy="3696144"/>
          </a:xfrm>
        </p:spPr>
        <p:txBody>
          <a:bodyPr/>
          <a:lstStyle/>
          <a:p>
            <a:pPr marL="0" indent="0">
              <a:buNone/>
            </a:pPr>
            <a:r>
              <a:rPr lang="en-US" dirty="0" smtClean="0"/>
              <a:t>A non-DNSSEC-validating resolver query:</a:t>
            </a:r>
          </a:p>
          <a:p>
            <a:pPr marL="0" indent="0">
              <a:buNone/>
            </a:pPr>
            <a:endParaRPr lang="en-US" dirty="0"/>
          </a:p>
          <a:p>
            <a:pPr marL="0" indent="0">
              <a:buNone/>
            </a:pPr>
            <a:endParaRPr lang="en-US" dirty="0" smtClean="0"/>
          </a:p>
          <a:p>
            <a:pPr marL="0" indent="0">
              <a:buNone/>
            </a:pPr>
            <a:endParaRPr lang="en-US" dirty="0" smtClean="0"/>
          </a:p>
          <a:p>
            <a:pPr marL="0" indent="0">
              <a:buNone/>
            </a:pPr>
            <a:r>
              <a:rPr lang="en-US" dirty="0" smtClean="0"/>
              <a:t>A DNSSEC-Validating</a:t>
            </a:r>
            <a:r>
              <a:rPr lang="en-US" dirty="0"/>
              <a:t> </a:t>
            </a:r>
            <a:r>
              <a:rPr lang="en-US" dirty="0" smtClean="0"/>
              <a:t>resolver query:</a:t>
            </a:r>
          </a:p>
        </p:txBody>
      </p:sp>
      <p:sp>
        <p:nvSpPr>
          <p:cNvPr id="10" name="Cloud 9"/>
          <p:cNvSpPr/>
          <p:nvPr/>
        </p:nvSpPr>
        <p:spPr>
          <a:xfrm>
            <a:off x="3458553" y="2024078"/>
            <a:ext cx="819605" cy="1594307"/>
          </a:xfrm>
          <a:prstGeom prst="cloud">
            <a:avLst/>
          </a:prstGeom>
          <a:solidFill>
            <a:schemeClr val="bg1">
              <a:lumMod val="85000"/>
            </a:schemeClr>
          </a:solidFill>
          <a:ln>
            <a:solidFill>
              <a:schemeClr val="accent4">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a:t>
            </a:r>
            <a:r>
              <a:rPr lang="en-US" baseline="0" dirty="0" smtClean="0"/>
              <a:t> Naive View</a:t>
            </a:r>
            <a:endParaRPr lang="en-US" dirty="0"/>
          </a:p>
        </p:txBody>
      </p:sp>
      <p:sp>
        <p:nvSpPr>
          <p:cNvPr id="4" name="TextBox 3"/>
          <p:cNvSpPr txBox="1"/>
          <p:nvPr/>
        </p:nvSpPr>
        <p:spPr>
          <a:xfrm>
            <a:off x="2452813" y="2123159"/>
            <a:ext cx="425192" cy="369332"/>
          </a:xfrm>
          <a:prstGeom prst="rect">
            <a:avLst/>
          </a:prstGeom>
          <a:noFill/>
        </p:spPr>
        <p:txBody>
          <a:bodyPr wrap="none" rtlCol="0">
            <a:spAutoFit/>
          </a:bodyPr>
          <a:lstStyle/>
          <a:p>
            <a:r>
              <a:rPr lang="en-US" dirty="0" smtClean="0"/>
              <a:t>A?</a:t>
            </a:r>
            <a:endParaRPr lang="en-US" dirty="0"/>
          </a:p>
        </p:txBody>
      </p:sp>
      <p:sp>
        <p:nvSpPr>
          <p:cNvPr id="5" name="TextBox 4"/>
          <p:cNvSpPr txBox="1"/>
          <p:nvPr/>
        </p:nvSpPr>
        <p:spPr>
          <a:xfrm>
            <a:off x="269485" y="4569087"/>
            <a:ext cx="2677010" cy="1477328"/>
          </a:xfrm>
          <a:prstGeom prst="rect">
            <a:avLst/>
          </a:prstGeom>
          <a:noFill/>
        </p:spPr>
        <p:txBody>
          <a:bodyPr wrap="none" rtlCol="0">
            <a:spAutoFit/>
          </a:bodyPr>
          <a:lstStyle/>
          <a:p>
            <a:r>
              <a:rPr lang="en-US" dirty="0" smtClean="0"/>
              <a:t>A + </a:t>
            </a:r>
            <a:r>
              <a:rPr lang="en-US" sz="1400" dirty="0" smtClean="0"/>
              <a:t>EDNS0(DNSSEC OK)</a:t>
            </a:r>
            <a:r>
              <a:rPr lang="en-US" dirty="0" smtClean="0"/>
              <a:t>?</a:t>
            </a:r>
          </a:p>
          <a:p>
            <a:endParaRPr lang="en-US" dirty="0" smtClean="0"/>
          </a:p>
          <a:p>
            <a:r>
              <a:rPr lang="en-US" dirty="0" smtClean="0"/>
              <a:t>DS</a:t>
            </a:r>
            <a:r>
              <a:rPr lang="en-US" sz="1400" dirty="0" smtClean="0"/>
              <a:t> </a:t>
            </a:r>
            <a:r>
              <a:rPr lang="en-US" sz="1400" dirty="0"/>
              <a:t>+ EDNS0(DNSSEC OK)?</a:t>
            </a:r>
            <a:endParaRPr lang="en-US" dirty="0"/>
          </a:p>
          <a:p>
            <a:endParaRPr lang="en-US" dirty="0" smtClean="0"/>
          </a:p>
          <a:p>
            <a:r>
              <a:rPr lang="en-US" dirty="0" smtClean="0"/>
              <a:t>DNSKEY + </a:t>
            </a:r>
            <a:r>
              <a:rPr lang="en-US" sz="1400" dirty="0" smtClean="0"/>
              <a:t>EDNS0(DNSSEC OK)</a:t>
            </a:r>
            <a:r>
              <a:rPr lang="en-US" dirty="0" smtClean="0"/>
              <a:t>?</a:t>
            </a:r>
            <a:endParaRPr lang="en-US" dirty="0"/>
          </a:p>
        </p:txBody>
      </p:sp>
      <p:sp>
        <p:nvSpPr>
          <p:cNvPr id="6" name="TextBox 5"/>
          <p:cNvSpPr txBox="1"/>
          <p:nvPr/>
        </p:nvSpPr>
        <p:spPr>
          <a:xfrm>
            <a:off x="4829855" y="2788255"/>
            <a:ext cx="318229" cy="369332"/>
          </a:xfrm>
          <a:prstGeom prst="rect">
            <a:avLst/>
          </a:prstGeom>
          <a:noFill/>
        </p:spPr>
        <p:txBody>
          <a:bodyPr wrap="none" rtlCol="0">
            <a:spAutoFit/>
          </a:bodyPr>
          <a:lstStyle/>
          <a:p>
            <a:r>
              <a:rPr lang="en-US" dirty="0" smtClean="0"/>
              <a:t>A</a:t>
            </a:r>
            <a:endParaRPr lang="en-US" dirty="0"/>
          </a:p>
        </p:txBody>
      </p:sp>
      <p:sp>
        <p:nvSpPr>
          <p:cNvPr id="7" name="TextBox 6"/>
          <p:cNvSpPr txBox="1"/>
          <p:nvPr/>
        </p:nvSpPr>
        <p:spPr>
          <a:xfrm>
            <a:off x="4841153" y="4807071"/>
            <a:ext cx="1706717" cy="1477328"/>
          </a:xfrm>
          <a:prstGeom prst="rect">
            <a:avLst/>
          </a:prstGeom>
          <a:noFill/>
        </p:spPr>
        <p:txBody>
          <a:bodyPr wrap="none" rtlCol="0">
            <a:spAutoFit/>
          </a:bodyPr>
          <a:lstStyle/>
          <a:p>
            <a:r>
              <a:rPr lang="en-US" dirty="0" smtClean="0"/>
              <a:t>A + RRSIG</a:t>
            </a:r>
          </a:p>
          <a:p>
            <a:endParaRPr lang="en-US" dirty="0" smtClean="0"/>
          </a:p>
          <a:p>
            <a:r>
              <a:rPr lang="en-US" dirty="0" smtClean="0"/>
              <a:t>DS + RRSIG</a:t>
            </a:r>
          </a:p>
          <a:p>
            <a:endParaRPr lang="en-US" dirty="0"/>
          </a:p>
          <a:p>
            <a:r>
              <a:rPr lang="en-US" dirty="0" smtClean="0"/>
              <a:t>DNSKEY + RRSIG</a:t>
            </a:r>
            <a:endParaRPr lang="en-US" dirty="0"/>
          </a:p>
        </p:txBody>
      </p:sp>
      <p:sp>
        <p:nvSpPr>
          <p:cNvPr id="8" name="Freeform 7"/>
          <p:cNvSpPr/>
          <p:nvPr/>
        </p:nvSpPr>
        <p:spPr>
          <a:xfrm>
            <a:off x="3071267" y="2185731"/>
            <a:ext cx="1612846" cy="279709"/>
          </a:xfrm>
          <a:custGeom>
            <a:avLst/>
            <a:gdLst>
              <a:gd name="connsiteX0" fmla="*/ 0 w 1612846"/>
              <a:gd name="connsiteY0" fmla="*/ 144598 h 279709"/>
              <a:gd name="connsiteX1" fmla="*/ 738545 w 1612846"/>
              <a:gd name="connsiteY1" fmla="*/ 99561 h 279709"/>
              <a:gd name="connsiteX2" fmla="*/ 1360004 w 1612846"/>
              <a:gd name="connsiteY2" fmla="*/ 144598 h 279709"/>
              <a:gd name="connsiteX3" fmla="*/ 1612190 w 1612846"/>
              <a:gd name="connsiteY3" fmla="*/ 99561 h 279709"/>
              <a:gd name="connsiteX4" fmla="*/ 1296958 w 1612846"/>
              <a:gd name="connsiteY4" fmla="*/ 480 h 279709"/>
              <a:gd name="connsiteX5" fmla="*/ 1567157 w 1612846"/>
              <a:gd name="connsiteY5" fmla="*/ 144598 h 279709"/>
              <a:gd name="connsiteX6" fmla="*/ 1332984 w 1612846"/>
              <a:gd name="connsiteY6" fmla="*/ 279709 h 27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2846" h="279709">
                <a:moveTo>
                  <a:pt x="0" y="144598"/>
                </a:moveTo>
                <a:cubicBezTo>
                  <a:pt x="255939" y="122079"/>
                  <a:pt x="511878" y="99561"/>
                  <a:pt x="738545" y="99561"/>
                </a:cubicBezTo>
                <a:cubicBezTo>
                  <a:pt x="965212" y="99561"/>
                  <a:pt x="1214397" y="144598"/>
                  <a:pt x="1360004" y="144598"/>
                </a:cubicBezTo>
                <a:cubicBezTo>
                  <a:pt x="1505611" y="144598"/>
                  <a:pt x="1622698" y="123581"/>
                  <a:pt x="1612190" y="99561"/>
                </a:cubicBezTo>
                <a:cubicBezTo>
                  <a:pt x="1601682" y="75541"/>
                  <a:pt x="1304464" y="-7026"/>
                  <a:pt x="1296958" y="480"/>
                </a:cubicBezTo>
                <a:cubicBezTo>
                  <a:pt x="1289453" y="7986"/>
                  <a:pt x="1561153" y="98060"/>
                  <a:pt x="1567157" y="144598"/>
                </a:cubicBezTo>
                <a:cubicBezTo>
                  <a:pt x="1573161" y="191136"/>
                  <a:pt x="1332984" y="279709"/>
                  <a:pt x="1332984" y="279709"/>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2962614" y="2861765"/>
            <a:ext cx="1819916" cy="306251"/>
          </a:xfrm>
          <a:custGeom>
            <a:avLst/>
            <a:gdLst>
              <a:gd name="connsiteX0" fmla="*/ 1819916 w 1819916"/>
              <a:gd name="connsiteY0" fmla="*/ 144118 h 306251"/>
              <a:gd name="connsiteX1" fmla="*/ 1162431 w 1819916"/>
              <a:gd name="connsiteY1" fmla="*/ 180148 h 306251"/>
              <a:gd name="connsiteX2" fmla="*/ 54613 w 1819916"/>
              <a:gd name="connsiteY2" fmla="*/ 144118 h 306251"/>
              <a:gd name="connsiteX3" fmla="*/ 297793 w 1819916"/>
              <a:gd name="connsiteY3" fmla="*/ 0 h 306251"/>
              <a:gd name="connsiteX4" fmla="*/ 573 w 1819916"/>
              <a:gd name="connsiteY4" fmla="*/ 144118 h 306251"/>
              <a:gd name="connsiteX5" fmla="*/ 216733 w 1819916"/>
              <a:gd name="connsiteY5" fmla="*/ 306251 h 306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9916" h="306251">
                <a:moveTo>
                  <a:pt x="1819916" y="144118"/>
                </a:moveTo>
                <a:cubicBezTo>
                  <a:pt x="1638282" y="162133"/>
                  <a:pt x="1456648" y="180148"/>
                  <a:pt x="1162431" y="180148"/>
                </a:cubicBezTo>
                <a:cubicBezTo>
                  <a:pt x="868214" y="180148"/>
                  <a:pt x="198719" y="174143"/>
                  <a:pt x="54613" y="144118"/>
                </a:cubicBezTo>
                <a:cubicBezTo>
                  <a:pt x="-89493" y="114093"/>
                  <a:pt x="306800" y="0"/>
                  <a:pt x="297793" y="0"/>
                </a:cubicBezTo>
                <a:cubicBezTo>
                  <a:pt x="288786" y="0"/>
                  <a:pt x="14083" y="93076"/>
                  <a:pt x="573" y="144118"/>
                </a:cubicBezTo>
                <a:cubicBezTo>
                  <a:pt x="-12937" y="195160"/>
                  <a:pt x="216733" y="306251"/>
                  <a:pt x="216733" y="30625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3407349" y="2465440"/>
            <a:ext cx="958589" cy="461665"/>
          </a:xfrm>
          <a:prstGeom prst="rect">
            <a:avLst/>
          </a:prstGeom>
          <a:noFill/>
        </p:spPr>
        <p:txBody>
          <a:bodyPr wrap="square" rtlCol="0">
            <a:spAutoFit/>
          </a:bodyPr>
          <a:lstStyle/>
          <a:p>
            <a:pPr algn="ctr"/>
            <a:r>
              <a:rPr lang="en-US" sz="1200" dirty="0" smtClean="0"/>
              <a:t>DNS Forwarders</a:t>
            </a:r>
            <a:endParaRPr lang="en-US" sz="1200" dirty="0"/>
          </a:p>
        </p:txBody>
      </p:sp>
      <p:sp>
        <p:nvSpPr>
          <p:cNvPr id="12" name="Cloud 11"/>
          <p:cNvSpPr/>
          <p:nvPr/>
        </p:nvSpPr>
        <p:spPr>
          <a:xfrm>
            <a:off x="3500579" y="4424318"/>
            <a:ext cx="819605" cy="1594307"/>
          </a:xfrm>
          <a:prstGeom prst="cloud">
            <a:avLst/>
          </a:prstGeom>
          <a:solidFill>
            <a:schemeClr val="bg1">
              <a:lumMod val="85000"/>
            </a:schemeClr>
          </a:solidFill>
          <a:ln>
            <a:solidFill>
              <a:schemeClr val="accent4">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449375" y="4865680"/>
            <a:ext cx="958589" cy="461665"/>
          </a:xfrm>
          <a:prstGeom prst="rect">
            <a:avLst/>
          </a:prstGeom>
          <a:noFill/>
        </p:spPr>
        <p:txBody>
          <a:bodyPr wrap="square" rtlCol="0">
            <a:spAutoFit/>
          </a:bodyPr>
          <a:lstStyle/>
          <a:p>
            <a:pPr algn="ctr"/>
            <a:r>
              <a:rPr lang="en-US" sz="1200" dirty="0" smtClean="0"/>
              <a:t>DNS Forwarders</a:t>
            </a:r>
            <a:endParaRPr lang="en-US" sz="1200" dirty="0"/>
          </a:p>
        </p:txBody>
      </p:sp>
      <p:sp>
        <p:nvSpPr>
          <p:cNvPr id="14" name="Freeform 13"/>
          <p:cNvSpPr/>
          <p:nvPr/>
        </p:nvSpPr>
        <p:spPr>
          <a:xfrm>
            <a:off x="2413782" y="4560107"/>
            <a:ext cx="2440802" cy="415340"/>
          </a:xfrm>
          <a:custGeom>
            <a:avLst/>
            <a:gdLst>
              <a:gd name="connsiteX0" fmla="*/ 0 w 2440802"/>
              <a:gd name="connsiteY0" fmla="*/ 162133 h 415340"/>
              <a:gd name="connsiteX1" fmla="*/ 810598 w 2440802"/>
              <a:gd name="connsiteY1" fmla="*/ 0 h 415340"/>
              <a:gd name="connsiteX2" fmla="*/ 1783316 w 2440802"/>
              <a:gd name="connsiteY2" fmla="*/ 162133 h 415340"/>
              <a:gd name="connsiteX3" fmla="*/ 2368748 w 2440802"/>
              <a:gd name="connsiteY3" fmla="*/ 342281 h 415340"/>
              <a:gd name="connsiteX4" fmla="*/ 2359742 w 2440802"/>
              <a:gd name="connsiteY4" fmla="*/ 198163 h 415340"/>
              <a:gd name="connsiteX5" fmla="*/ 2440802 w 2440802"/>
              <a:gd name="connsiteY5" fmla="*/ 387318 h 415340"/>
              <a:gd name="connsiteX6" fmla="*/ 2359742 w 2440802"/>
              <a:gd name="connsiteY6" fmla="*/ 414340 h 41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0802" h="415340">
                <a:moveTo>
                  <a:pt x="0" y="162133"/>
                </a:moveTo>
                <a:cubicBezTo>
                  <a:pt x="256689" y="81066"/>
                  <a:pt x="513379" y="0"/>
                  <a:pt x="810598" y="0"/>
                </a:cubicBezTo>
                <a:cubicBezTo>
                  <a:pt x="1107817" y="0"/>
                  <a:pt x="1523624" y="105086"/>
                  <a:pt x="1783316" y="162133"/>
                </a:cubicBezTo>
                <a:cubicBezTo>
                  <a:pt x="2043008" y="219180"/>
                  <a:pt x="2272677" y="336276"/>
                  <a:pt x="2368748" y="342281"/>
                </a:cubicBezTo>
                <a:cubicBezTo>
                  <a:pt x="2464819" y="348286"/>
                  <a:pt x="2347733" y="190657"/>
                  <a:pt x="2359742" y="198163"/>
                </a:cubicBezTo>
                <a:cubicBezTo>
                  <a:pt x="2371751" y="205669"/>
                  <a:pt x="2440802" y="351289"/>
                  <a:pt x="2440802" y="387318"/>
                </a:cubicBezTo>
                <a:cubicBezTo>
                  <a:pt x="2440802" y="423347"/>
                  <a:pt x="2359742" y="414340"/>
                  <a:pt x="2359742" y="41434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2420907" y="4794299"/>
            <a:ext cx="2397650" cy="279229"/>
          </a:xfrm>
          <a:custGeom>
            <a:avLst/>
            <a:gdLst>
              <a:gd name="connsiteX0" fmla="*/ 2397650 w 2397650"/>
              <a:gd name="connsiteY0" fmla="*/ 279229 h 279229"/>
              <a:gd name="connsiteX1" fmla="*/ 1839238 w 2397650"/>
              <a:gd name="connsiteY1" fmla="*/ 126104 h 279229"/>
              <a:gd name="connsiteX2" fmla="*/ 677380 w 2397650"/>
              <a:gd name="connsiteY2" fmla="*/ 9008 h 279229"/>
              <a:gd name="connsiteX3" fmla="*/ 37908 w 2397650"/>
              <a:gd name="connsiteY3" fmla="*/ 90074 h 279229"/>
              <a:gd name="connsiteX4" fmla="*/ 182014 w 2397650"/>
              <a:gd name="connsiteY4" fmla="*/ 0 h 279229"/>
              <a:gd name="connsiteX5" fmla="*/ 1881 w 2397650"/>
              <a:gd name="connsiteY5" fmla="*/ 90074 h 279229"/>
              <a:gd name="connsiteX6" fmla="*/ 82941 w 2397650"/>
              <a:gd name="connsiteY6" fmla="*/ 162133 h 27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7650" h="279229">
                <a:moveTo>
                  <a:pt x="2397650" y="279229"/>
                </a:moveTo>
                <a:cubicBezTo>
                  <a:pt x="2261800" y="225185"/>
                  <a:pt x="2125950" y="171141"/>
                  <a:pt x="1839238" y="126104"/>
                </a:cubicBezTo>
                <a:cubicBezTo>
                  <a:pt x="1552526" y="81067"/>
                  <a:pt x="977602" y="15013"/>
                  <a:pt x="677380" y="9008"/>
                </a:cubicBezTo>
                <a:cubicBezTo>
                  <a:pt x="377158" y="3003"/>
                  <a:pt x="120469" y="91575"/>
                  <a:pt x="37908" y="90074"/>
                </a:cubicBezTo>
                <a:cubicBezTo>
                  <a:pt x="-44653" y="88573"/>
                  <a:pt x="188018" y="0"/>
                  <a:pt x="182014" y="0"/>
                </a:cubicBezTo>
                <a:cubicBezTo>
                  <a:pt x="176010" y="0"/>
                  <a:pt x="18393" y="63052"/>
                  <a:pt x="1881" y="90074"/>
                </a:cubicBezTo>
                <a:cubicBezTo>
                  <a:pt x="-14631" y="117096"/>
                  <a:pt x="82941" y="162133"/>
                  <a:pt x="82941" y="16213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3080274" y="5093925"/>
            <a:ext cx="1612233" cy="360295"/>
          </a:xfrm>
          <a:custGeom>
            <a:avLst/>
            <a:gdLst>
              <a:gd name="connsiteX0" fmla="*/ 0 w 1612233"/>
              <a:gd name="connsiteY0" fmla="*/ 0 h 360295"/>
              <a:gd name="connsiteX1" fmla="*/ 693512 w 1612233"/>
              <a:gd name="connsiteY1" fmla="*/ 198162 h 360295"/>
              <a:gd name="connsiteX2" fmla="*/ 1549143 w 1612233"/>
              <a:gd name="connsiteY2" fmla="*/ 252207 h 360295"/>
              <a:gd name="connsiteX3" fmla="*/ 1450070 w 1612233"/>
              <a:gd name="connsiteY3" fmla="*/ 153125 h 360295"/>
              <a:gd name="connsiteX4" fmla="*/ 1612190 w 1612233"/>
              <a:gd name="connsiteY4" fmla="*/ 306251 h 360295"/>
              <a:gd name="connsiteX5" fmla="*/ 1432057 w 1612233"/>
              <a:gd name="connsiteY5" fmla="*/ 360295 h 360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2233" h="360295">
                <a:moveTo>
                  <a:pt x="0" y="0"/>
                </a:moveTo>
                <a:cubicBezTo>
                  <a:pt x="217661" y="78064"/>
                  <a:pt x="435322" y="156128"/>
                  <a:pt x="693512" y="198162"/>
                </a:cubicBezTo>
                <a:cubicBezTo>
                  <a:pt x="951702" y="240196"/>
                  <a:pt x="1423050" y="259713"/>
                  <a:pt x="1549143" y="252207"/>
                </a:cubicBezTo>
                <a:cubicBezTo>
                  <a:pt x="1675236" y="244701"/>
                  <a:pt x="1439562" y="144118"/>
                  <a:pt x="1450070" y="153125"/>
                </a:cubicBezTo>
                <a:cubicBezTo>
                  <a:pt x="1460578" y="162132"/>
                  <a:pt x="1615192" y="271723"/>
                  <a:pt x="1612190" y="306251"/>
                </a:cubicBezTo>
                <a:cubicBezTo>
                  <a:pt x="1609188" y="340779"/>
                  <a:pt x="1432057" y="360295"/>
                  <a:pt x="1432057" y="36029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2923113" y="5327780"/>
            <a:ext cx="1724318" cy="284952"/>
          </a:xfrm>
          <a:custGeom>
            <a:avLst/>
            <a:gdLst>
              <a:gd name="connsiteX0" fmla="*/ 1724318 w 1724318"/>
              <a:gd name="connsiteY0" fmla="*/ 261551 h 284952"/>
              <a:gd name="connsiteX1" fmla="*/ 931733 w 1724318"/>
              <a:gd name="connsiteY1" fmla="*/ 261551 h 284952"/>
              <a:gd name="connsiteX2" fmla="*/ 121134 w 1724318"/>
              <a:gd name="connsiteY2" fmla="*/ 18352 h 284952"/>
              <a:gd name="connsiteX3" fmla="*/ 256234 w 1724318"/>
              <a:gd name="connsiteY3" fmla="*/ 18352 h 284952"/>
              <a:gd name="connsiteX4" fmla="*/ 4048 w 1724318"/>
              <a:gd name="connsiteY4" fmla="*/ 27359 h 284952"/>
              <a:gd name="connsiteX5" fmla="*/ 94114 w 1724318"/>
              <a:gd name="connsiteY5" fmla="*/ 189492 h 284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318" h="284952">
                <a:moveTo>
                  <a:pt x="1724318" y="261551"/>
                </a:moveTo>
                <a:cubicBezTo>
                  <a:pt x="1461624" y="281817"/>
                  <a:pt x="1198930" y="302084"/>
                  <a:pt x="931733" y="261551"/>
                </a:cubicBezTo>
                <a:cubicBezTo>
                  <a:pt x="664536" y="221018"/>
                  <a:pt x="233717" y="58885"/>
                  <a:pt x="121134" y="18352"/>
                </a:cubicBezTo>
                <a:cubicBezTo>
                  <a:pt x="8551" y="-22181"/>
                  <a:pt x="275748" y="16851"/>
                  <a:pt x="256234" y="18352"/>
                </a:cubicBezTo>
                <a:cubicBezTo>
                  <a:pt x="236720" y="19853"/>
                  <a:pt x="31068" y="-1164"/>
                  <a:pt x="4048" y="27359"/>
                </a:cubicBezTo>
                <a:cubicBezTo>
                  <a:pt x="-22972" y="55882"/>
                  <a:pt x="94114" y="189492"/>
                  <a:pt x="94114" y="18949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p:cNvSpPr txBox="1"/>
          <p:nvPr/>
        </p:nvSpPr>
        <p:spPr>
          <a:xfrm>
            <a:off x="5286903" y="2307825"/>
            <a:ext cx="2133213" cy="369332"/>
          </a:xfrm>
          <a:prstGeom prst="rect">
            <a:avLst/>
          </a:prstGeom>
          <a:noFill/>
        </p:spPr>
        <p:txBody>
          <a:bodyPr wrap="none" rtlCol="0">
            <a:spAutoFit/>
          </a:bodyPr>
          <a:lstStyle/>
          <a:p>
            <a:r>
              <a:rPr lang="en-US" dirty="0" smtClean="0"/>
              <a:t>Seen: Single A Query</a:t>
            </a:r>
            <a:endParaRPr lang="en-US" dirty="0"/>
          </a:p>
        </p:txBody>
      </p:sp>
      <p:sp>
        <p:nvSpPr>
          <p:cNvPr id="19" name="TextBox 18"/>
          <p:cNvSpPr txBox="1"/>
          <p:nvPr/>
        </p:nvSpPr>
        <p:spPr>
          <a:xfrm>
            <a:off x="6464762" y="5454220"/>
            <a:ext cx="2888932" cy="369332"/>
          </a:xfrm>
          <a:prstGeom prst="rect">
            <a:avLst/>
          </a:prstGeom>
          <a:noFill/>
        </p:spPr>
        <p:txBody>
          <a:bodyPr wrap="none" rtlCol="0">
            <a:spAutoFit/>
          </a:bodyPr>
          <a:lstStyle/>
          <a:p>
            <a:r>
              <a:rPr lang="en-US" dirty="0" smtClean="0"/>
              <a:t>Seen: A, DS, DNSKEY Queries</a:t>
            </a:r>
            <a:endParaRPr lang="en-US" dirty="0"/>
          </a:p>
        </p:txBody>
      </p:sp>
      <p:sp>
        <p:nvSpPr>
          <p:cNvPr id="21" name="Freeform 20"/>
          <p:cNvSpPr/>
          <p:nvPr/>
        </p:nvSpPr>
        <p:spPr>
          <a:xfrm>
            <a:off x="2894286" y="5772499"/>
            <a:ext cx="2039005" cy="258221"/>
          </a:xfrm>
          <a:custGeom>
            <a:avLst/>
            <a:gdLst>
              <a:gd name="connsiteX0" fmla="*/ 0 w 2039005"/>
              <a:gd name="connsiteY0" fmla="*/ 42221 h 258221"/>
              <a:gd name="connsiteX1" fmla="*/ 976282 w 2039005"/>
              <a:gd name="connsiteY1" fmla="*/ 7661 h 258221"/>
              <a:gd name="connsiteX2" fmla="*/ 1943924 w 2039005"/>
              <a:gd name="connsiteY2" fmla="*/ 171821 h 258221"/>
              <a:gd name="connsiteX3" fmla="*/ 1892086 w 2039005"/>
              <a:gd name="connsiteY3" fmla="*/ 94061 h 258221"/>
              <a:gd name="connsiteX4" fmla="*/ 2038960 w 2039005"/>
              <a:gd name="connsiteY4" fmla="*/ 189101 h 258221"/>
              <a:gd name="connsiteX5" fmla="*/ 1874806 w 2039005"/>
              <a:gd name="connsiteY5" fmla="*/ 258221 h 25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9005" h="258221">
                <a:moveTo>
                  <a:pt x="0" y="42221"/>
                </a:moveTo>
                <a:cubicBezTo>
                  <a:pt x="326147" y="14141"/>
                  <a:pt x="652295" y="-13939"/>
                  <a:pt x="976282" y="7661"/>
                </a:cubicBezTo>
                <a:cubicBezTo>
                  <a:pt x="1300269" y="29261"/>
                  <a:pt x="1791290" y="157421"/>
                  <a:pt x="1943924" y="171821"/>
                </a:cubicBezTo>
                <a:cubicBezTo>
                  <a:pt x="2096558" y="186221"/>
                  <a:pt x="1876247" y="91181"/>
                  <a:pt x="1892086" y="94061"/>
                </a:cubicBezTo>
                <a:cubicBezTo>
                  <a:pt x="1907925" y="96941"/>
                  <a:pt x="2041840" y="161741"/>
                  <a:pt x="2038960" y="189101"/>
                </a:cubicBezTo>
                <a:cubicBezTo>
                  <a:pt x="2036080" y="216461"/>
                  <a:pt x="1874806" y="258221"/>
                  <a:pt x="1874806" y="25822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p:cNvSpPr/>
          <p:nvPr/>
        </p:nvSpPr>
        <p:spPr>
          <a:xfrm>
            <a:off x="2908633" y="5918400"/>
            <a:ext cx="2015973" cy="250560"/>
          </a:xfrm>
          <a:custGeom>
            <a:avLst/>
            <a:gdLst>
              <a:gd name="connsiteX0" fmla="*/ 2015973 w 2015973"/>
              <a:gd name="connsiteY0" fmla="*/ 250560 h 250560"/>
              <a:gd name="connsiteX1" fmla="*/ 979214 w 2015973"/>
              <a:gd name="connsiteY1" fmla="*/ 17280 h 250560"/>
              <a:gd name="connsiteX2" fmla="*/ 63410 w 2015973"/>
              <a:gd name="connsiteY2" fmla="*/ 86400 h 250560"/>
              <a:gd name="connsiteX3" fmla="*/ 184365 w 2015973"/>
              <a:gd name="connsiteY3" fmla="*/ 0 h 250560"/>
              <a:gd name="connsiteX4" fmla="*/ 2932 w 2015973"/>
              <a:gd name="connsiteY4" fmla="*/ 86400 h 250560"/>
              <a:gd name="connsiteX5" fmla="*/ 89329 w 2015973"/>
              <a:gd name="connsiteY5" fmla="*/ 181440 h 2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5973" h="250560">
                <a:moveTo>
                  <a:pt x="2015973" y="250560"/>
                </a:moveTo>
                <a:cubicBezTo>
                  <a:pt x="1660307" y="147600"/>
                  <a:pt x="1304641" y="44640"/>
                  <a:pt x="979214" y="17280"/>
                </a:cubicBezTo>
                <a:cubicBezTo>
                  <a:pt x="653787" y="-10080"/>
                  <a:pt x="195885" y="89280"/>
                  <a:pt x="63410" y="86400"/>
                </a:cubicBezTo>
                <a:cubicBezTo>
                  <a:pt x="-69065" y="83520"/>
                  <a:pt x="194445" y="0"/>
                  <a:pt x="184365" y="0"/>
                </a:cubicBezTo>
                <a:cubicBezTo>
                  <a:pt x="174285" y="0"/>
                  <a:pt x="18771" y="56160"/>
                  <a:pt x="2932" y="86400"/>
                </a:cubicBezTo>
                <a:cubicBezTo>
                  <a:pt x="-12907" y="116640"/>
                  <a:pt x="38211" y="149040"/>
                  <a:pt x="89329" y="18144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331217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26383</TotalTime>
  <Words>1742</Words>
  <Application>Microsoft Macintosh PowerPoint</Application>
  <PresentationFormat>On-screen Show (4:3)</PresentationFormat>
  <Paragraphs>302</Paragraphs>
  <Slides>28</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AhnbergHand</vt:lpstr>
      <vt:lpstr>Arial</vt:lpstr>
      <vt:lpstr>Bradley Hand ITC TT-Bold</vt:lpstr>
      <vt:lpstr>Calibri</vt:lpstr>
      <vt:lpstr>Lucida Console</vt:lpstr>
      <vt:lpstr>Menlo Bold</vt:lpstr>
      <vt:lpstr>Menlo Regular</vt:lpstr>
      <vt:lpstr>Powderfinger Type</vt:lpstr>
      <vt:lpstr>Wingdings</vt:lpstr>
      <vt:lpstr>Office Theme</vt:lpstr>
      <vt:lpstr>ECDSA P-256 support in DNSSEC-validating Resolvers</vt:lpstr>
      <vt:lpstr>ECDSA</vt:lpstr>
      <vt:lpstr>ECDSA</vt:lpstr>
      <vt:lpstr>ECDSA vs RSS</vt:lpstr>
      <vt:lpstr> So let’s use ECDSA for DNSSEC</vt:lpstr>
      <vt:lpstr> So lets use ECDSA for DNSSEC</vt:lpstr>
      <vt:lpstr>The Test Environment</vt:lpstr>
      <vt:lpstr>The Test Environment</vt:lpstr>
      <vt:lpstr>A Naive View</vt:lpstr>
      <vt:lpstr>Theory: DNSSEC Validating Queries</vt:lpstr>
      <vt:lpstr>Practice: The DNS is “messy”</vt:lpstr>
      <vt:lpstr>DNS Mess!</vt:lpstr>
      <vt:lpstr>DNS Mess!</vt:lpstr>
      <vt:lpstr>First Approach to answering the ECDSA question – Statistical Inference</vt:lpstr>
      <vt:lpstr>Results</vt:lpstr>
      <vt:lpstr>Results</vt:lpstr>
      <vt:lpstr>That’s better than it was…</vt:lpstr>
      <vt:lpstr>Protocol Recognition</vt:lpstr>
      <vt:lpstr>Protocol Recognition</vt:lpstr>
      <vt:lpstr>The Words of the Ancients</vt:lpstr>
      <vt:lpstr>The Words of the Ancients</vt:lpstr>
      <vt:lpstr>DNS resolver failure modes for an unknown signing algorithm</vt:lpstr>
      <vt:lpstr>DNS resolver failure modes for an unknown signing algorithm</vt:lpstr>
      <vt:lpstr>Second Approach to answering the ECDSA question – DNS + WEB</vt:lpstr>
      <vt:lpstr>Results</vt:lpstr>
      <vt:lpstr>Is ECDSA a viable crypto algorithm for DNSSEC?</vt:lpstr>
      <vt:lpstr>ECDSA in the (semi-)wild</vt:lpstr>
      <vt:lpstr>Thanks!</vt:lpstr>
    </vt:vector>
  </TitlesOfParts>
  <Company>APNIC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ECC support in DNSSEC-validating Resolvers</dc:title>
  <dc:creator>Geoff Huston</dc:creator>
  <cp:lastModifiedBy>Geoff Huston</cp:lastModifiedBy>
  <cp:revision>147</cp:revision>
  <dcterms:created xsi:type="dcterms:W3CDTF">2014-09-17T08:23:30Z</dcterms:created>
  <dcterms:modified xsi:type="dcterms:W3CDTF">2016-03-14T18:32:11Z</dcterms:modified>
</cp:coreProperties>
</file>