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3" r:id="rId3"/>
    <p:sldId id="319" r:id="rId4"/>
    <p:sldId id="294" r:id="rId5"/>
    <p:sldId id="295" r:id="rId6"/>
    <p:sldId id="299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8" r:id="rId21"/>
    <p:sldId id="341" r:id="rId22"/>
    <p:sldId id="317" r:id="rId23"/>
    <p:sldId id="320" r:id="rId24"/>
    <p:sldId id="321" r:id="rId25"/>
    <p:sldId id="324" r:id="rId26"/>
    <p:sldId id="325" r:id="rId27"/>
    <p:sldId id="332" r:id="rId28"/>
    <p:sldId id="334" r:id="rId29"/>
    <p:sldId id="339" r:id="rId30"/>
    <p:sldId id="344" r:id="rId31"/>
    <p:sldId id="329" r:id="rId32"/>
    <p:sldId id="345" r:id="rId33"/>
    <p:sldId id="342" r:id="rId34"/>
    <p:sldId id="343" r:id="rId35"/>
    <p:sldId id="333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285"/>
    <a:srgbClr val="B8A3A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2"/>
    <p:restoredTop sz="94713"/>
  </p:normalViewPr>
  <p:slideViewPr>
    <p:cSldViewPr snapToGrid="0" snapToObjects="1">
      <p:cViewPr>
        <p:scale>
          <a:sx n="179" d="100"/>
          <a:sy n="179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6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5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5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9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3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E780-FA13-D34C-80CF-82D3428033D3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E6CD-C8D2-7B4A-8FBF-6DED75C0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5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>
              <a:lumMod val="50000"/>
            </a:schemeClr>
          </a:solidFill>
          <a:latin typeface="Powderfinger Type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</a:t>
            </a:r>
            <a:r>
              <a:rPr lang="en-US" dirty="0" smtClean="0"/>
              <a:t>(UDP) Packets </a:t>
            </a:r>
            <a:r>
              <a:rPr lang="en-US" dirty="0" smtClean="0"/>
              <a:t>in IPv6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9768" y="4823935"/>
            <a:ext cx="6858000" cy="1655762"/>
          </a:xfrm>
        </p:spPr>
        <p:txBody>
          <a:bodyPr/>
          <a:lstStyle/>
          <a:p>
            <a:pPr algn="r"/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Geoff Huston</a:t>
            </a:r>
          </a:p>
          <a:p>
            <a:pPr algn="r"/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2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Packet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repair the problem by effectively jamming the DON</a:t>
            </a:r>
            <a:r>
              <a:rPr lang="uk-UA" dirty="0" smtClean="0"/>
              <a:t>’</a:t>
            </a:r>
            <a:r>
              <a:rPr lang="en-US" dirty="0" smtClean="0"/>
              <a:t>T FRAGMENT bit to always ON</a:t>
            </a:r>
          </a:p>
          <a:p>
            <a:r>
              <a:rPr lang="en-US" dirty="0" smtClean="0"/>
              <a:t>IPv6 uses BACKWARD </a:t>
            </a:r>
            <a:r>
              <a:rPr lang="en-US" dirty="0" err="1" smtClean="0"/>
              <a:t>signalling</a:t>
            </a:r>
            <a:endParaRPr lang="en-US" dirty="0" smtClean="0"/>
          </a:p>
          <a:p>
            <a:pPr lvl="1"/>
            <a:r>
              <a:rPr lang="en-US" dirty="0" smtClean="0"/>
              <a:t>When a packet is too big for the next hop a router should send an ICMP6 TYPE 2 (Packet Too Big) message to the source address and include the MTU of the next hop.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2850532" y="5300706"/>
            <a:ext cx="948906" cy="31917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955376" y="5676165"/>
            <a:ext cx="844062" cy="18256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58"/>
          <p:cNvGrpSpPr>
            <a:grpSpLocks/>
          </p:cNvGrpSpPr>
          <p:nvPr/>
        </p:nvGrpSpPr>
        <p:grpSpPr bwMode="auto">
          <a:xfrm>
            <a:off x="4572000" y="5793640"/>
            <a:ext cx="635000" cy="407987"/>
            <a:chOff x="3050" y="859"/>
            <a:chExt cx="400" cy="257"/>
          </a:xfrm>
        </p:grpSpPr>
        <p:sp>
          <p:nvSpPr>
            <p:cNvPr id="7" name="Oval 249"/>
            <p:cNvSpPr>
              <a:spLocks noChangeArrowheads="1"/>
            </p:cNvSpPr>
            <p:nvPr/>
          </p:nvSpPr>
          <p:spPr bwMode="auto">
            <a:xfrm>
              <a:off x="3051" y="933"/>
              <a:ext cx="397" cy="183"/>
            </a:xfrm>
            <a:prstGeom prst="ellipse">
              <a:avLst/>
            </a:prstGeom>
            <a:gradFill rotWithShape="0">
              <a:gsLst>
                <a:gs pos="0">
                  <a:srgbClr val="89A5FF">
                    <a:gamma/>
                    <a:shade val="46275"/>
                    <a:invGamma/>
                  </a:srgbClr>
                </a:gs>
                <a:gs pos="50000">
                  <a:srgbClr val="89A5FF"/>
                </a:gs>
                <a:gs pos="100000">
                  <a:srgbClr val="89A5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50"/>
            <p:cNvSpPr>
              <a:spLocks noChangeArrowheads="1"/>
            </p:cNvSpPr>
            <p:nvPr/>
          </p:nvSpPr>
          <p:spPr bwMode="auto">
            <a:xfrm>
              <a:off x="3051" y="956"/>
              <a:ext cx="398" cy="70"/>
            </a:xfrm>
            <a:prstGeom prst="rect">
              <a:avLst/>
            </a:prstGeom>
            <a:gradFill rotWithShape="0">
              <a:gsLst>
                <a:gs pos="0">
                  <a:srgbClr val="89A5FF">
                    <a:gamma/>
                    <a:shade val="46275"/>
                    <a:invGamma/>
                  </a:srgbClr>
                </a:gs>
                <a:gs pos="50000">
                  <a:srgbClr val="89A5FF"/>
                </a:gs>
                <a:gs pos="100000">
                  <a:srgbClr val="89A5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51"/>
            <p:cNvSpPr>
              <a:spLocks noChangeArrowheads="1"/>
            </p:cNvSpPr>
            <p:nvPr/>
          </p:nvSpPr>
          <p:spPr bwMode="auto">
            <a:xfrm>
              <a:off x="3051" y="859"/>
              <a:ext cx="397" cy="183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252"/>
            <p:cNvSpPr>
              <a:spLocks/>
            </p:cNvSpPr>
            <p:nvPr/>
          </p:nvSpPr>
          <p:spPr bwMode="auto">
            <a:xfrm>
              <a:off x="3065" y="900"/>
              <a:ext cx="159" cy="90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53"/>
            <p:cNvSpPr>
              <a:spLocks/>
            </p:cNvSpPr>
            <p:nvPr/>
          </p:nvSpPr>
          <p:spPr bwMode="auto">
            <a:xfrm>
              <a:off x="3270" y="903"/>
              <a:ext cx="171" cy="90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4"/>
            <p:cNvSpPr>
              <a:spLocks/>
            </p:cNvSpPr>
            <p:nvPr/>
          </p:nvSpPr>
          <p:spPr bwMode="auto">
            <a:xfrm>
              <a:off x="3191" y="961"/>
              <a:ext cx="121" cy="74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5"/>
            <p:cNvSpPr>
              <a:spLocks/>
            </p:cNvSpPr>
            <p:nvPr/>
          </p:nvSpPr>
          <p:spPr bwMode="auto">
            <a:xfrm>
              <a:off x="3191" y="862"/>
              <a:ext cx="121" cy="78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6"/>
            <p:cNvSpPr>
              <a:spLocks noChangeShapeType="1"/>
            </p:cNvSpPr>
            <p:nvPr/>
          </p:nvSpPr>
          <p:spPr bwMode="auto">
            <a:xfrm>
              <a:off x="3050" y="948"/>
              <a:ext cx="0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57"/>
            <p:cNvSpPr>
              <a:spLocks noChangeShapeType="1"/>
            </p:cNvSpPr>
            <p:nvPr/>
          </p:nvSpPr>
          <p:spPr bwMode="auto">
            <a:xfrm>
              <a:off x="3450" y="951"/>
              <a:ext cx="0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Cube 15"/>
          <p:cNvSpPr/>
          <p:nvPr/>
        </p:nvSpPr>
        <p:spPr>
          <a:xfrm>
            <a:off x="3634134" y="6154711"/>
            <a:ext cx="330607" cy="319178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Left Arrow 19"/>
          <p:cNvSpPr/>
          <p:nvPr/>
        </p:nvSpPr>
        <p:spPr>
          <a:xfrm>
            <a:off x="4079631" y="5619884"/>
            <a:ext cx="378069" cy="766642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8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Source Fragmentation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46" y="1600200"/>
            <a:ext cx="5767307" cy="4525963"/>
          </a:xfrm>
        </p:spPr>
      </p:pic>
      <p:sp>
        <p:nvSpPr>
          <p:cNvPr id="3" name="Freeform 2"/>
          <p:cNvSpPr/>
          <p:nvPr/>
        </p:nvSpPr>
        <p:spPr>
          <a:xfrm>
            <a:off x="998132" y="4578708"/>
            <a:ext cx="6604468" cy="1916983"/>
          </a:xfrm>
          <a:custGeom>
            <a:avLst/>
            <a:gdLst>
              <a:gd name="connsiteX0" fmla="*/ 4669423 w 6604468"/>
              <a:gd name="connsiteY0" fmla="*/ 1916983 h 1916983"/>
              <a:gd name="connsiteX1" fmla="*/ 6472343 w 6604468"/>
              <a:gd name="connsiteY1" fmla="*/ 1425277 h 1916983"/>
              <a:gd name="connsiteX2" fmla="*/ 6049649 w 6604468"/>
              <a:gd name="connsiteY2" fmla="*/ 372854 h 1916983"/>
              <a:gd name="connsiteX3" fmla="*/ 2728479 w 6604468"/>
              <a:gd name="connsiteY3" fmla="*/ 19171 h 1916983"/>
              <a:gd name="connsiteX4" fmla="*/ 157808 w 6604468"/>
              <a:gd name="connsiteY4" fmla="*/ 200326 h 1916983"/>
              <a:gd name="connsiteX5" fmla="*/ 684019 w 6604468"/>
              <a:gd name="connsiteY5" fmla="*/ 1459783 h 1916983"/>
              <a:gd name="connsiteX6" fmla="*/ 3996562 w 6604468"/>
              <a:gd name="connsiteY6" fmla="*/ 1692696 h 1916983"/>
              <a:gd name="connsiteX7" fmla="*/ 5048985 w 6604468"/>
              <a:gd name="connsiteY7" fmla="*/ 1537420 h 191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468" h="1916983">
                <a:moveTo>
                  <a:pt x="4669423" y="1916983"/>
                </a:moveTo>
                <a:cubicBezTo>
                  <a:pt x="5455864" y="1799807"/>
                  <a:pt x="6242305" y="1682632"/>
                  <a:pt x="6472343" y="1425277"/>
                </a:cubicBezTo>
                <a:cubicBezTo>
                  <a:pt x="6702381" y="1167922"/>
                  <a:pt x="6673626" y="607205"/>
                  <a:pt x="6049649" y="372854"/>
                </a:cubicBezTo>
                <a:cubicBezTo>
                  <a:pt x="5425672" y="138503"/>
                  <a:pt x="3710452" y="47926"/>
                  <a:pt x="2728479" y="19171"/>
                </a:cubicBezTo>
                <a:cubicBezTo>
                  <a:pt x="1746506" y="-9584"/>
                  <a:pt x="498551" y="-39776"/>
                  <a:pt x="157808" y="200326"/>
                </a:cubicBezTo>
                <a:cubicBezTo>
                  <a:pt x="-182935" y="440428"/>
                  <a:pt x="44227" y="1211055"/>
                  <a:pt x="684019" y="1459783"/>
                </a:cubicBezTo>
                <a:cubicBezTo>
                  <a:pt x="1323811" y="1708511"/>
                  <a:pt x="3269068" y="1679756"/>
                  <a:pt x="3996562" y="1692696"/>
                </a:cubicBezTo>
                <a:cubicBezTo>
                  <a:pt x="4724056" y="1705636"/>
                  <a:pt x="4886520" y="1621528"/>
                  <a:pt x="5048985" y="153742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13045" y="2681378"/>
            <a:ext cx="1603659" cy="504042"/>
          </a:xfrm>
          <a:custGeom>
            <a:avLst/>
            <a:gdLst>
              <a:gd name="connsiteX0" fmla="*/ 73230 w 1603659"/>
              <a:gd name="connsiteY0" fmla="*/ 311853 h 504042"/>
              <a:gd name="connsiteX1" fmla="*/ 1444830 w 1603659"/>
              <a:gd name="connsiteY1" fmla="*/ 497591 h 504042"/>
              <a:gd name="connsiteX2" fmla="*/ 1430543 w 1603659"/>
              <a:gd name="connsiteY2" fmla="*/ 104685 h 504042"/>
              <a:gd name="connsiteX3" fmla="*/ 151811 w 1603659"/>
              <a:gd name="connsiteY3" fmla="*/ 18960 h 504042"/>
              <a:gd name="connsiteX4" fmla="*/ 73230 w 1603659"/>
              <a:gd name="connsiteY4" fmla="*/ 404722 h 50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659" h="504042">
                <a:moveTo>
                  <a:pt x="73230" y="311853"/>
                </a:moveTo>
                <a:cubicBezTo>
                  <a:pt x="645920" y="421986"/>
                  <a:pt x="1218611" y="532119"/>
                  <a:pt x="1444830" y="497591"/>
                </a:cubicBezTo>
                <a:cubicBezTo>
                  <a:pt x="1671049" y="463063"/>
                  <a:pt x="1646046" y="184457"/>
                  <a:pt x="1430543" y="104685"/>
                </a:cubicBezTo>
                <a:cubicBezTo>
                  <a:pt x="1215040" y="24913"/>
                  <a:pt x="378030" y="-31046"/>
                  <a:pt x="151811" y="18960"/>
                </a:cubicBezTo>
                <a:cubicBezTo>
                  <a:pt x="-74408" y="68966"/>
                  <a:pt x="-589" y="236844"/>
                  <a:pt x="73230" y="4047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78931" y="3188345"/>
            <a:ext cx="2636228" cy="1284147"/>
          </a:xfrm>
          <a:custGeom>
            <a:avLst/>
            <a:gdLst>
              <a:gd name="connsiteX0" fmla="*/ 2607469 w 2636228"/>
              <a:gd name="connsiteY0" fmla="*/ 4911 h 1284147"/>
              <a:gd name="connsiteX1" fmla="*/ 2528888 w 2636228"/>
              <a:gd name="connsiteY1" fmla="*/ 12055 h 1284147"/>
              <a:gd name="connsiteX2" fmla="*/ 985838 w 2636228"/>
              <a:gd name="connsiteY2" fmla="*/ 219224 h 1284147"/>
              <a:gd name="connsiteX3" fmla="*/ 271463 w 2636228"/>
              <a:gd name="connsiteY3" fmla="*/ 933599 h 1284147"/>
              <a:gd name="connsiteX4" fmla="*/ 135732 w 2636228"/>
              <a:gd name="connsiteY4" fmla="*/ 1269355 h 1284147"/>
              <a:gd name="connsiteX5" fmla="*/ 278607 w 2636228"/>
              <a:gd name="connsiteY5" fmla="*/ 1162199 h 1284147"/>
              <a:gd name="connsiteX6" fmla="*/ 128588 w 2636228"/>
              <a:gd name="connsiteY6" fmla="*/ 1283643 h 1284147"/>
              <a:gd name="connsiteX7" fmla="*/ 0 w 2636228"/>
              <a:gd name="connsiteY7" fmla="*/ 1105049 h 128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228" h="1284147">
                <a:moveTo>
                  <a:pt x="2607469" y="4911"/>
                </a:moveTo>
                <a:cubicBezTo>
                  <a:pt x="2703314" y="-9377"/>
                  <a:pt x="2528888" y="12055"/>
                  <a:pt x="2528888" y="12055"/>
                </a:cubicBezTo>
                <a:cubicBezTo>
                  <a:pt x="2258616" y="47774"/>
                  <a:pt x="1362075" y="65633"/>
                  <a:pt x="985838" y="219224"/>
                </a:cubicBezTo>
                <a:cubicBezTo>
                  <a:pt x="609600" y="372815"/>
                  <a:pt x="413147" y="758577"/>
                  <a:pt x="271463" y="933599"/>
                </a:cubicBezTo>
                <a:cubicBezTo>
                  <a:pt x="129779" y="1108621"/>
                  <a:pt x="134541" y="1231255"/>
                  <a:pt x="135732" y="1269355"/>
                </a:cubicBezTo>
                <a:cubicBezTo>
                  <a:pt x="136923" y="1307455"/>
                  <a:pt x="279798" y="1159818"/>
                  <a:pt x="278607" y="1162199"/>
                </a:cubicBezTo>
                <a:cubicBezTo>
                  <a:pt x="277416" y="1164580"/>
                  <a:pt x="175023" y="1293168"/>
                  <a:pt x="128588" y="1283643"/>
                </a:cubicBezTo>
                <a:cubicBezTo>
                  <a:pt x="82153" y="1274118"/>
                  <a:pt x="0" y="1105049"/>
                  <a:pt x="0" y="11050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changed? What’s the same?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Both protocols may fragment a packet at the source</a:t>
            </a:r>
          </a:p>
          <a:p>
            <a:r>
              <a:rPr lang="en-US" sz="2400" dirty="0" smtClean="0"/>
              <a:t>Both protocols support a Packet Too Big signal from the interior of the network to the source</a:t>
            </a:r>
          </a:p>
          <a:p>
            <a:r>
              <a:rPr lang="en-US" sz="2400" dirty="0" smtClean="0"/>
              <a:t>Only IPv4 routers may generate fragments on-the-fly</a:t>
            </a:r>
          </a:p>
          <a:p>
            <a:r>
              <a:rPr lang="en-US" sz="2400" dirty="0" smtClean="0"/>
              <a:t>IPv6 relies on support for Extension Headers to support its implementation of  IP packet fragmentation</a:t>
            </a:r>
          </a:p>
          <a:p>
            <a:pPr lvl="1"/>
            <a:r>
              <a:rPr lang="en-US" sz="2000" dirty="0" smtClean="0"/>
              <a:t>But that has its own set of implications (See slide 3)!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206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“Packet Too Big” mean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54" y="1987062"/>
            <a:ext cx="7262446" cy="413910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hnbergHand" charset="0"/>
                <a:ea typeface="AhnbergHand" charset="0"/>
                <a:cs typeface="AhnbergHand" charset="0"/>
              </a:rPr>
              <a:t>errrrr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6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uk-UA" dirty="0" smtClean="0"/>
              <a:t>’</a:t>
            </a:r>
            <a:r>
              <a:rPr lang="en-US" dirty="0" smtClean="0"/>
              <a:t>s a Layering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 was seen as an IP level problem</a:t>
            </a:r>
          </a:p>
          <a:p>
            <a:pPr lvl="1"/>
            <a:r>
              <a:rPr lang="en-US" dirty="0" smtClean="0"/>
              <a:t>It was meant to be agnostic with respect to the upper level (transport) protocol</a:t>
            </a:r>
          </a:p>
          <a:p>
            <a:r>
              <a:rPr lang="en-US" dirty="0" smtClean="0"/>
              <a:t>But we don</a:t>
            </a:r>
            <a:r>
              <a:rPr lang="uk-UA" dirty="0" smtClean="0"/>
              <a:t>’</a:t>
            </a:r>
            <a:r>
              <a:rPr lang="en-US" dirty="0" smtClean="0"/>
              <a:t>t treat it like that</a:t>
            </a:r>
          </a:p>
          <a:p>
            <a:pPr lvl="1"/>
            <a:r>
              <a:rPr lang="en-US" dirty="0" smtClean="0"/>
              <a:t>And we expect different transport protocols to react to fragmentation notification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17108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“Packet Too Big” mean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b="1" u="sng" dirty="0" smtClean="0"/>
              <a:t>TCP</a:t>
            </a:r>
            <a:r>
              <a:rPr lang="en-US" dirty="0" smtClean="0"/>
              <a:t> it means that the active session  referred to in the ICMP payload* should drop its session MSS to match the MTU **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I</a:t>
            </a:r>
            <a:r>
              <a:rPr lang="en-US" dirty="0" smtClean="0"/>
              <a:t>n an ideal network you should never see IPv6 fragments in TCP!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r>
              <a:rPr lang="en-US" sz="1200" dirty="0" smtClean="0"/>
              <a:t>* assuming that the payload contains the original end-to-end IP header</a:t>
            </a:r>
          </a:p>
          <a:p>
            <a:pPr marL="914400" lvl="2" indent="0">
              <a:buNone/>
            </a:pPr>
            <a:r>
              <a:rPr lang="en-US" sz="1200" dirty="0" smtClean="0"/>
              <a:t>** assuming that the ICMP is genuine</a:t>
            </a:r>
          </a:p>
          <a:p>
            <a:pPr marL="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“Packet Too Big” mean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For </a:t>
            </a:r>
            <a:r>
              <a:rPr lang="en-US" b="1" u="sng" dirty="0" smtClean="0"/>
              <a:t>UDP</a:t>
            </a:r>
            <a:r>
              <a:rPr lang="en-US" dirty="0" smtClean="0"/>
              <a:t> its not clear:</a:t>
            </a:r>
          </a:p>
          <a:p>
            <a:pPr marL="857250" lvl="1"/>
            <a:r>
              <a:rPr lang="en-US" dirty="0" smtClean="0"/>
              <a:t>The offending packet has gone away!</a:t>
            </a:r>
          </a:p>
          <a:p>
            <a:pPr marL="857250" lvl="1"/>
            <a:r>
              <a:rPr lang="en-US" dirty="0" smtClean="0"/>
              <a:t>Some IP implementations appear to ignore it</a:t>
            </a:r>
          </a:p>
          <a:p>
            <a:pPr marL="857250" lvl="1"/>
            <a:r>
              <a:rPr lang="en-US" dirty="0" smtClean="0"/>
              <a:t>Others add a host entry to the local IP Forwarding table that records the MTU</a:t>
            </a:r>
          </a:p>
          <a:p>
            <a:pPr marL="857250" lvl="1"/>
            <a:r>
              <a:rPr lang="en-US" dirty="0" smtClean="0"/>
              <a:t>Others perform a rudimentary form of MTU reduction in a local MTU cache</a:t>
            </a:r>
            <a:endParaRPr lang="en-US" dirty="0"/>
          </a:p>
          <a:p>
            <a:pPr marL="914400" lvl="2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329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ICMP is readily spoofed</a:t>
            </a:r>
          </a:p>
          <a:p>
            <a:pPr lvl="1"/>
            <a:r>
              <a:rPr lang="en-US" dirty="0" smtClean="0"/>
              <a:t>ICMP messages can consume host resources</a:t>
            </a:r>
          </a:p>
          <a:p>
            <a:pPr lvl="1"/>
            <a:r>
              <a:rPr lang="en-US" dirty="0" smtClean="0"/>
              <a:t>An attacker may spoof a high volume stream of ICMP PTB messages with random IPv6 source addresses</a:t>
            </a:r>
          </a:p>
          <a:p>
            <a:pPr lvl="1"/>
            <a:r>
              <a:rPr lang="en-US" dirty="0" smtClean="0"/>
              <a:t>An attacker may spoof ICMP PTB messages with very low MTU values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3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ICMP is widely filtered</a:t>
            </a:r>
          </a:p>
          <a:p>
            <a:pPr lvl="1"/>
            <a:r>
              <a:rPr lang="en-US" dirty="0" smtClean="0"/>
              <a:t>leading to black holes in TCP sessions</a:t>
            </a:r>
          </a:p>
          <a:p>
            <a:pPr lvl="2"/>
            <a:r>
              <a:rPr lang="en-US" dirty="0" smtClean="0"/>
              <a:t>GET is a small HTTP packet</a:t>
            </a:r>
          </a:p>
          <a:p>
            <a:pPr lvl="2"/>
            <a:r>
              <a:rPr lang="en-US" dirty="0" smtClean="0"/>
              <a:t>The response can be arbitrarily large, and if there is a path MTU mismatch the response can wedge</a:t>
            </a:r>
          </a:p>
          <a:p>
            <a:pPr lvl="1"/>
            <a:endParaRPr lang="en-US" dirty="0" smtClean="0"/>
          </a:p>
        </p:txBody>
      </p:sp>
      <p:sp>
        <p:nvSpPr>
          <p:cNvPr id="4" name="Cube 3"/>
          <p:cNvSpPr/>
          <p:nvPr/>
        </p:nvSpPr>
        <p:spPr>
          <a:xfrm>
            <a:off x="2033934" y="4211611"/>
            <a:ext cx="330607" cy="319178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56860" y="4545623"/>
            <a:ext cx="4211516" cy="1143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4768342" y="4914276"/>
            <a:ext cx="1905020" cy="319178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8"/>
          <p:cNvGrpSpPr>
            <a:grpSpLocks/>
          </p:cNvGrpSpPr>
          <p:nvPr/>
        </p:nvGrpSpPr>
        <p:grpSpPr bwMode="auto">
          <a:xfrm>
            <a:off x="3719148" y="5233454"/>
            <a:ext cx="635000" cy="407987"/>
            <a:chOff x="3050" y="859"/>
            <a:chExt cx="400" cy="257"/>
          </a:xfrm>
        </p:grpSpPr>
        <p:sp>
          <p:nvSpPr>
            <p:cNvPr id="8" name="Oval 249"/>
            <p:cNvSpPr>
              <a:spLocks noChangeArrowheads="1"/>
            </p:cNvSpPr>
            <p:nvPr/>
          </p:nvSpPr>
          <p:spPr bwMode="auto">
            <a:xfrm>
              <a:off x="3051" y="933"/>
              <a:ext cx="397" cy="183"/>
            </a:xfrm>
            <a:prstGeom prst="ellipse">
              <a:avLst/>
            </a:prstGeom>
            <a:gradFill rotWithShape="0">
              <a:gsLst>
                <a:gs pos="0">
                  <a:srgbClr val="89A5FF">
                    <a:gamma/>
                    <a:shade val="46275"/>
                    <a:invGamma/>
                  </a:srgbClr>
                </a:gs>
                <a:gs pos="50000">
                  <a:srgbClr val="89A5FF"/>
                </a:gs>
                <a:gs pos="100000">
                  <a:srgbClr val="89A5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50"/>
            <p:cNvSpPr>
              <a:spLocks noChangeArrowheads="1"/>
            </p:cNvSpPr>
            <p:nvPr/>
          </p:nvSpPr>
          <p:spPr bwMode="auto">
            <a:xfrm>
              <a:off x="3051" y="956"/>
              <a:ext cx="398" cy="70"/>
            </a:xfrm>
            <a:prstGeom prst="rect">
              <a:avLst/>
            </a:prstGeom>
            <a:gradFill rotWithShape="0">
              <a:gsLst>
                <a:gs pos="0">
                  <a:srgbClr val="89A5FF">
                    <a:gamma/>
                    <a:shade val="46275"/>
                    <a:invGamma/>
                  </a:srgbClr>
                </a:gs>
                <a:gs pos="50000">
                  <a:srgbClr val="89A5FF"/>
                </a:gs>
                <a:gs pos="100000">
                  <a:srgbClr val="89A5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251"/>
            <p:cNvSpPr>
              <a:spLocks noChangeArrowheads="1"/>
            </p:cNvSpPr>
            <p:nvPr/>
          </p:nvSpPr>
          <p:spPr bwMode="auto">
            <a:xfrm>
              <a:off x="3051" y="859"/>
              <a:ext cx="397" cy="183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52"/>
            <p:cNvSpPr>
              <a:spLocks/>
            </p:cNvSpPr>
            <p:nvPr/>
          </p:nvSpPr>
          <p:spPr bwMode="auto">
            <a:xfrm>
              <a:off x="3065" y="900"/>
              <a:ext cx="159" cy="90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3"/>
            <p:cNvSpPr>
              <a:spLocks/>
            </p:cNvSpPr>
            <p:nvPr/>
          </p:nvSpPr>
          <p:spPr bwMode="auto">
            <a:xfrm>
              <a:off x="3270" y="903"/>
              <a:ext cx="171" cy="90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4"/>
            <p:cNvSpPr>
              <a:spLocks/>
            </p:cNvSpPr>
            <p:nvPr/>
          </p:nvSpPr>
          <p:spPr bwMode="auto">
            <a:xfrm>
              <a:off x="3191" y="961"/>
              <a:ext cx="121" cy="74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5"/>
            <p:cNvSpPr>
              <a:spLocks/>
            </p:cNvSpPr>
            <p:nvPr/>
          </p:nvSpPr>
          <p:spPr bwMode="auto">
            <a:xfrm>
              <a:off x="3191" y="862"/>
              <a:ext cx="121" cy="78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56"/>
            <p:cNvSpPr>
              <a:spLocks noChangeShapeType="1"/>
            </p:cNvSpPr>
            <p:nvPr/>
          </p:nvSpPr>
          <p:spPr bwMode="auto">
            <a:xfrm>
              <a:off x="3050" y="948"/>
              <a:ext cx="0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57"/>
            <p:cNvSpPr>
              <a:spLocks noChangeShapeType="1"/>
            </p:cNvSpPr>
            <p:nvPr/>
          </p:nvSpPr>
          <p:spPr bwMode="auto">
            <a:xfrm>
              <a:off x="3450" y="951"/>
              <a:ext cx="0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Cube 16"/>
          <p:cNvSpPr/>
          <p:nvPr/>
        </p:nvSpPr>
        <p:spPr>
          <a:xfrm>
            <a:off x="4768342" y="5641441"/>
            <a:ext cx="330607" cy="319178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4403726" y="5073865"/>
            <a:ext cx="273782" cy="80818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211176" y="5442820"/>
            <a:ext cx="457200" cy="501162"/>
          </a:xfrm>
          <a:custGeom>
            <a:avLst/>
            <a:gdLst>
              <a:gd name="connsiteX0" fmla="*/ 0 w 457200"/>
              <a:gd name="connsiteY0" fmla="*/ 0 h 501162"/>
              <a:gd name="connsiteX1" fmla="*/ 457200 w 457200"/>
              <a:gd name="connsiteY1" fmla="*/ 501162 h 50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501162">
                <a:moveTo>
                  <a:pt x="0" y="0"/>
                </a:moveTo>
                <a:lnTo>
                  <a:pt x="457200" y="501162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90306" y="5477959"/>
            <a:ext cx="378070" cy="562707"/>
          </a:xfrm>
          <a:custGeom>
            <a:avLst/>
            <a:gdLst>
              <a:gd name="connsiteX0" fmla="*/ 378070 w 378070"/>
              <a:gd name="connsiteY0" fmla="*/ 0 h 562707"/>
              <a:gd name="connsiteX1" fmla="*/ 140677 w 378070"/>
              <a:gd name="connsiteY1" fmla="*/ 342900 h 562707"/>
              <a:gd name="connsiteX2" fmla="*/ 0 w 378070"/>
              <a:gd name="connsiteY2" fmla="*/ 562707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070" h="562707">
                <a:moveTo>
                  <a:pt x="378070" y="0"/>
                </a:moveTo>
                <a:cubicBezTo>
                  <a:pt x="290879" y="124558"/>
                  <a:pt x="203689" y="249116"/>
                  <a:pt x="140677" y="342900"/>
                </a:cubicBezTo>
                <a:cubicBezTo>
                  <a:pt x="77665" y="436685"/>
                  <a:pt x="0" y="562707"/>
                  <a:pt x="0" y="56270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4672522" y="5298541"/>
            <a:ext cx="1995854" cy="63500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250321" y="5720569"/>
            <a:ext cx="871713" cy="117871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69278" y="454562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Get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8092" y="458958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Response</a:t>
            </a: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64" y="4302615"/>
            <a:ext cx="956560" cy="5739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1537" y="4400072"/>
            <a:ext cx="870029" cy="5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7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Leading to ambiguity in UDP</a:t>
            </a:r>
          </a:p>
          <a:p>
            <a:pPr lvl="1"/>
            <a:r>
              <a:rPr lang="en-US" dirty="0" smtClean="0"/>
              <a:t>Is this lack of a response due to network congestion, routing &amp; addressing issues, or MTU mismatch?</a:t>
            </a:r>
          </a:p>
          <a:p>
            <a:pPr lvl="1"/>
            <a:r>
              <a:rPr lang="en-US" dirty="0" smtClean="0"/>
              <a:t>Should the receiver just give up, resend the trigger query, or revert to TCP? (assuming that it can)</a:t>
            </a:r>
          </a:p>
        </p:txBody>
      </p:sp>
    </p:spTree>
    <p:extLst>
      <p:ext uri="{BB962C8B-B14F-4D97-AF65-F5344CB8AC3E}">
        <p14:creationId xmlns:p14="http://schemas.microsoft.com/office/powerpoint/2010/main" val="102501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2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did IPv6 do differently?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IPv6 defined a minimum </a:t>
            </a:r>
            <a:r>
              <a:rPr lang="en-US" dirty="0" err="1" smtClean="0"/>
              <a:t>unfragmented</a:t>
            </a:r>
            <a:r>
              <a:rPr lang="en-US" dirty="0" smtClean="0"/>
              <a:t> packet size of 1,280 bytes: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18" y="3257517"/>
            <a:ext cx="5780087" cy="950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456" y="2820717"/>
            <a:ext cx="432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urier" charset="0"/>
                <a:ea typeface="Courier" charset="0"/>
                <a:cs typeface="Courier" charset="0"/>
              </a:rPr>
              <a:t>IPv6 Specification: RFC2460</a:t>
            </a:r>
            <a:endParaRPr lang="en-US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3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did IPv6 do differently?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IPv6 defined a minimum </a:t>
            </a:r>
            <a:r>
              <a:rPr lang="en-US" dirty="0" err="1" smtClean="0"/>
              <a:t>unfragmented</a:t>
            </a:r>
            <a:r>
              <a:rPr lang="en-US" dirty="0" smtClean="0"/>
              <a:t> packet size of 1,280 bytes: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18" y="3257517"/>
            <a:ext cx="5780087" cy="950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456" y="2820717"/>
            <a:ext cx="432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urier" charset="0"/>
                <a:ea typeface="Courier" charset="0"/>
                <a:cs typeface="Courier" charset="0"/>
              </a:rPr>
              <a:t>IPv6 Specification: RFC2460</a:t>
            </a:r>
            <a:endParaRPr lang="en-US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68170">
            <a:off x="691147" y="1851221"/>
            <a:ext cx="755340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8285"/>
                </a:solidFill>
                <a:latin typeface="AhnbergHand" charset="0"/>
                <a:ea typeface="AhnbergHand" charset="0"/>
                <a:cs typeface="AhnbergHand" charset="0"/>
              </a:rPr>
              <a:t>I’ve been told that 1280 is 1024 + </a:t>
            </a:r>
            <a:r>
              <a:rPr lang="en-US" dirty="0" smtClean="0">
                <a:solidFill>
                  <a:srgbClr val="928285"/>
                </a:solidFill>
                <a:latin typeface="AhnbergHand" charset="0"/>
                <a:ea typeface="AhnbergHand" charset="0"/>
                <a:cs typeface="AhnbergHand" charset="0"/>
              </a:rPr>
              <a:t>256!</a:t>
            </a:r>
            <a:endParaRPr lang="en-US" dirty="0" smtClean="0">
              <a:solidFill>
                <a:srgbClr val="928285"/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endParaRPr lang="en-US" dirty="0">
              <a:solidFill>
                <a:srgbClr val="928285"/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rgbClr val="928285"/>
                </a:solidFill>
                <a:latin typeface="AhnbergHand" charset="0"/>
                <a:ea typeface="AhnbergHand" charset="0"/>
                <a:cs typeface="AhnbergHand" charset="0"/>
              </a:rPr>
              <a:t>Which seems like a pretty specious line of </a:t>
            </a:r>
            <a:r>
              <a:rPr lang="en-US" dirty="0" smtClean="0">
                <a:solidFill>
                  <a:srgbClr val="928285"/>
                </a:solidFill>
                <a:latin typeface="AhnbergHand" charset="0"/>
                <a:ea typeface="AhnbergHand" charset="0"/>
                <a:cs typeface="AhnbergHand" charset="0"/>
              </a:rPr>
              <a:t>reasoning to me!</a:t>
            </a:r>
            <a:endParaRPr lang="en-US" dirty="0" smtClean="0">
              <a:solidFill>
                <a:srgbClr val="928285"/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endParaRPr lang="en-US" dirty="0">
              <a:solidFill>
                <a:srgbClr val="928285"/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rgbClr val="928285"/>
                </a:solidFill>
                <a:latin typeface="AhnbergHand" charset="0"/>
                <a:ea typeface="AhnbergHand" charset="0"/>
                <a:cs typeface="AhnbergHand" charset="0"/>
              </a:rPr>
              <a:t>It represented a compromise about non-reassembling tunneling and has resulted in a fractured IPv6 network.</a:t>
            </a:r>
          </a:p>
          <a:p>
            <a:endParaRPr lang="en-US" dirty="0">
              <a:solidFill>
                <a:srgbClr val="928285"/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rgbClr val="928285"/>
                </a:solidFill>
                <a:latin typeface="AhnbergHand" charset="0"/>
                <a:ea typeface="AhnbergHand" charset="0"/>
                <a:cs typeface="AhnbergHand" charset="0"/>
              </a:rPr>
              <a:t>1500 would’ve been a </a:t>
            </a:r>
            <a:r>
              <a:rPr lang="en-US" dirty="0" smtClean="0">
                <a:solidFill>
                  <a:srgbClr val="928285"/>
                </a:solidFill>
                <a:latin typeface="AhnbergHand" charset="0"/>
                <a:ea typeface="AhnbergHand" charset="0"/>
                <a:cs typeface="AhnbergHand" charset="0"/>
              </a:rPr>
              <a:t>more robust outcome </a:t>
            </a:r>
            <a:r>
              <a:rPr lang="en-US" dirty="0" smtClean="0">
                <a:solidFill>
                  <a:srgbClr val="928285"/>
                </a:solidFill>
                <a:latin typeface="AhnbergHand" charset="0"/>
                <a:ea typeface="AhnbergHand" charset="0"/>
                <a:cs typeface="AhnbergHand" charset="0"/>
              </a:rPr>
              <a:t>in my view.</a:t>
            </a:r>
            <a:endParaRPr lang="en-US" dirty="0">
              <a:solidFill>
                <a:srgbClr val="928285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20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Bewteen</a:t>
            </a:r>
            <a:r>
              <a:rPr lang="en-US" dirty="0" smtClean="0"/>
              <a:t> 1280 and 1500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should an IPv6 host use as a local MTU value?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If you set it at 1280 then you invite fragmentation if you need to send larger packets, which will risk EH loss on fragmented packets</a:t>
            </a:r>
          </a:p>
          <a:p>
            <a:pPr lvl="1"/>
            <a:r>
              <a:rPr lang="en-US" dirty="0" smtClean="0"/>
              <a:t>If you set it at 1500 then you may encounter risks with MTU mismatch and PTB notification loss when talking with a host with a smaller MTU and encounter MTU Black Holes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35300"/>
            <a:ext cx="3810000" cy="78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8894" y="355258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1280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9007" y="353035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1500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614863" y="3100362"/>
            <a:ext cx="1380528" cy="342926"/>
          </a:xfrm>
          <a:custGeom>
            <a:avLst/>
            <a:gdLst>
              <a:gd name="connsiteX0" fmla="*/ 0 w 1380528"/>
              <a:gd name="connsiteY0" fmla="*/ 157188 h 342926"/>
              <a:gd name="connsiteX1" fmla="*/ 328612 w 1380528"/>
              <a:gd name="connsiteY1" fmla="*/ 135757 h 342926"/>
              <a:gd name="connsiteX2" fmla="*/ 1350168 w 1380528"/>
              <a:gd name="connsiteY2" fmla="*/ 178619 h 342926"/>
              <a:gd name="connsiteX3" fmla="*/ 1092993 w 1380528"/>
              <a:gd name="connsiteY3" fmla="*/ 26 h 342926"/>
              <a:gd name="connsiteX4" fmla="*/ 1378743 w 1380528"/>
              <a:gd name="connsiteY4" fmla="*/ 192907 h 342926"/>
              <a:gd name="connsiteX5" fmla="*/ 1221581 w 1380528"/>
              <a:gd name="connsiteY5" fmla="*/ 342926 h 3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0528" h="342926">
                <a:moveTo>
                  <a:pt x="0" y="157188"/>
                </a:moveTo>
                <a:cubicBezTo>
                  <a:pt x="51792" y="144686"/>
                  <a:pt x="103584" y="132185"/>
                  <a:pt x="328612" y="135757"/>
                </a:cubicBezTo>
                <a:cubicBezTo>
                  <a:pt x="553640" y="139329"/>
                  <a:pt x="1222771" y="201241"/>
                  <a:pt x="1350168" y="178619"/>
                </a:cubicBezTo>
                <a:cubicBezTo>
                  <a:pt x="1477565" y="155997"/>
                  <a:pt x="1088231" y="-2355"/>
                  <a:pt x="1092993" y="26"/>
                </a:cubicBezTo>
                <a:cubicBezTo>
                  <a:pt x="1097755" y="2407"/>
                  <a:pt x="1357312" y="135757"/>
                  <a:pt x="1378743" y="192907"/>
                </a:cubicBezTo>
                <a:cubicBezTo>
                  <a:pt x="1400174" y="250057"/>
                  <a:pt x="1221581" y="342926"/>
                  <a:pt x="1221581" y="342926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06629" y="3199774"/>
            <a:ext cx="1386765" cy="222081"/>
          </a:xfrm>
          <a:custGeom>
            <a:avLst/>
            <a:gdLst>
              <a:gd name="connsiteX0" fmla="*/ 1386765 w 1386765"/>
              <a:gd name="connsiteY0" fmla="*/ 93494 h 222081"/>
              <a:gd name="connsiteX1" fmla="*/ 679534 w 1386765"/>
              <a:gd name="connsiteY1" fmla="*/ 100638 h 222081"/>
              <a:gd name="connsiteX2" fmla="*/ 86602 w 1386765"/>
              <a:gd name="connsiteY2" fmla="*/ 86350 h 222081"/>
              <a:gd name="connsiteX3" fmla="*/ 350921 w 1386765"/>
              <a:gd name="connsiteY3" fmla="*/ 625 h 222081"/>
              <a:gd name="connsiteX4" fmla="*/ 877 w 1386765"/>
              <a:gd name="connsiteY4" fmla="*/ 136356 h 222081"/>
              <a:gd name="connsiteX5" fmla="*/ 243765 w 1386765"/>
              <a:gd name="connsiteY5" fmla="*/ 222081 h 2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765" h="222081">
                <a:moveTo>
                  <a:pt x="1386765" y="93494"/>
                </a:moveTo>
                <a:lnTo>
                  <a:pt x="679534" y="100638"/>
                </a:lnTo>
                <a:cubicBezTo>
                  <a:pt x="462840" y="99447"/>
                  <a:pt x="141371" y="103019"/>
                  <a:pt x="86602" y="86350"/>
                </a:cubicBezTo>
                <a:cubicBezTo>
                  <a:pt x="31833" y="69681"/>
                  <a:pt x="365208" y="-7709"/>
                  <a:pt x="350921" y="625"/>
                </a:cubicBezTo>
                <a:cubicBezTo>
                  <a:pt x="336634" y="8959"/>
                  <a:pt x="18736" y="99447"/>
                  <a:pt x="877" y="136356"/>
                </a:cubicBezTo>
                <a:cubicBezTo>
                  <a:pt x="-16982" y="173265"/>
                  <a:pt x="243765" y="222081"/>
                  <a:pt x="243765" y="222081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71975" y="2542569"/>
            <a:ext cx="278903" cy="393512"/>
          </a:xfrm>
          <a:custGeom>
            <a:avLst/>
            <a:gdLst>
              <a:gd name="connsiteX0" fmla="*/ 0 w 278903"/>
              <a:gd name="connsiteY0" fmla="*/ 107762 h 393512"/>
              <a:gd name="connsiteX1" fmla="*/ 92869 w 278903"/>
              <a:gd name="connsiteY1" fmla="*/ 606 h 393512"/>
              <a:gd name="connsiteX2" fmla="*/ 278606 w 278903"/>
              <a:gd name="connsiteY2" fmla="*/ 150625 h 393512"/>
              <a:gd name="connsiteX3" fmla="*/ 135731 w 278903"/>
              <a:gd name="connsiteY3" fmla="*/ 257781 h 393512"/>
              <a:gd name="connsiteX4" fmla="*/ 121444 w 278903"/>
              <a:gd name="connsiteY4" fmla="*/ 393512 h 39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3" h="393512">
                <a:moveTo>
                  <a:pt x="0" y="107762"/>
                </a:moveTo>
                <a:cubicBezTo>
                  <a:pt x="23217" y="50612"/>
                  <a:pt x="46435" y="-6538"/>
                  <a:pt x="92869" y="606"/>
                </a:cubicBezTo>
                <a:cubicBezTo>
                  <a:pt x="139303" y="7750"/>
                  <a:pt x="271462" y="107762"/>
                  <a:pt x="278606" y="150625"/>
                </a:cubicBezTo>
                <a:cubicBezTo>
                  <a:pt x="285750" y="193488"/>
                  <a:pt x="161925" y="217300"/>
                  <a:pt x="135731" y="257781"/>
                </a:cubicBezTo>
                <a:cubicBezTo>
                  <a:pt x="109537" y="298262"/>
                  <a:pt x="121444" y="393512"/>
                  <a:pt x="121444" y="39351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64844" y="3078956"/>
            <a:ext cx="64294" cy="42863"/>
          </a:xfrm>
          <a:custGeom>
            <a:avLst/>
            <a:gdLst>
              <a:gd name="connsiteX0" fmla="*/ 0 w 64294"/>
              <a:gd name="connsiteY0" fmla="*/ 0 h 42863"/>
              <a:gd name="connsiteX1" fmla="*/ 64294 w 64294"/>
              <a:gd name="connsiteY1" fmla="*/ 42863 h 4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4" h="42863">
                <a:moveTo>
                  <a:pt x="0" y="0"/>
                </a:moveTo>
                <a:lnTo>
                  <a:pt x="64294" y="42863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if the issue is the combination of IPv6, UDP and larger packets then perhaps we can experiment with this</a:t>
            </a:r>
          </a:p>
          <a:p>
            <a:pPr lvl="1"/>
            <a:r>
              <a:rPr lang="en-US" dirty="0" smtClean="0"/>
              <a:t>It’s called “the DNS” !</a:t>
            </a:r>
          </a:p>
          <a:p>
            <a:r>
              <a:rPr lang="en-US" dirty="0" smtClean="0"/>
              <a:t>So we set up an experiment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Response 1 : 131 octets</a:t>
            </a:r>
          </a:p>
          <a:p>
            <a:pPr lvl="1"/>
            <a:r>
              <a:rPr lang="is-IS" dirty="0" smtClean="0"/>
              <a:t>Response 2: 1400 octets</a:t>
            </a:r>
          </a:p>
          <a:p>
            <a:pPr lvl="1"/>
            <a:r>
              <a:rPr lang="is-IS" dirty="0" smtClean="0"/>
              <a:t>Response 3: 1700 octets</a:t>
            </a:r>
          </a:p>
          <a:p>
            <a:pPr lvl="1"/>
            <a:endParaRPr lang="is-IS" dirty="0"/>
          </a:p>
          <a:p>
            <a:pPr marL="457200" lvl="1" indent="0">
              <a:buNone/>
            </a:pPr>
            <a:r>
              <a:rPr lang="is-IS" dirty="0" smtClean="0"/>
              <a:t>And set up a name server reachable only on IPv6 and only on UDP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2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expect to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  Size                           Fetched            Failed    Reason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Small (150 octets)</a:t>
            </a:r>
            <a:r>
              <a:rPr lang="en-US" sz="2400" dirty="0"/>
              <a:t>	</a:t>
            </a:r>
            <a:r>
              <a:rPr lang="en-US" sz="2400" dirty="0" smtClean="0"/>
              <a:t>99%		1%	Noise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1160 octets		99%		1%	Noise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1400 octets		?		?	PTB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1700 octets		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&lt;52%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&gt;48%</a:t>
            </a:r>
            <a:r>
              <a:rPr lang="en-US" sz="2400" dirty="0" smtClean="0"/>
              <a:t>	EH Loss,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</a:t>
            </a:r>
            <a:r>
              <a:rPr lang="en-US" sz="2400" dirty="0" smtClean="0"/>
              <a:t>					Frag loss,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</a:t>
            </a:r>
            <a:r>
              <a:rPr lang="en-US" sz="2400" dirty="0" smtClean="0"/>
              <a:t>					PTB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534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8481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	Tested	Always Fetched	      Both	                  Always Missed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150     	11,719	8,792 </a:t>
            </a:r>
            <a:r>
              <a:rPr lang="en-US" sz="1600" dirty="0"/>
              <a:t>(75.02%) </a:t>
            </a:r>
            <a:r>
              <a:rPr lang="en-US" sz="1600" dirty="0" smtClean="0"/>
              <a:t>	377 </a:t>
            </a:r>
            <a:r>
              <a:rPr lang="en-US" sz="1600" dirty="0"/>
              <a:t>(3.22</a:t>
            </a:r>
            <a:r>
              <a:rPr lang="en-US" sz="1600" dirty="0" smtClean="0"/>
              <a:t>%)	2,550 </a:t>
            </a:r>
            <a:r>
              <a:rPr lang="en-US" sz="1600" dirty="0"/>
              <a:t>(21.76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1,160 	  2,004	1,353 </a:t>
            </a:r>
            <a:r>
              <a:rPr lang="en-US" sz="1600" dirty="0"/>
              <a:t>(67.51</a:t>
            </a:r>
            <a:r>
              <a:rPr lang="en-US" sz="1600" dirty="0" smtClean="0"/>
              <a:t>%)	    5 </a:t>
            </a:r>
            <a:r>
              <a:rPr lang="en-US" sz="1600" dirty="0"/>
              <a:t>(0.25%) 	</a:t>
            </a:r>
            <a:r>
              <a:rPr lang="en-US" sz="1600" dirty="0" smtClean="0"/>
              <a:t>   646 </a:t>
            </a:r>
            <a:r>
              <a:rPr lang="en-US" sz="1600" dirty="0"/>
              <a:t>(32.24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1,400  	  9,789	7,374 </a:t>
            </a:r>
            <a:r>
              <a:rPr lang="en-US" sz="1600" dirty="0"/>
              <a:t>(75.33%) 	</a:t>
            </a:r>
            <a:r>
              <a:rPr lang="en-US" sz="1600" dirty="0" smtClean="0"/>
              <a:t>385 </a:t>
            </a:r>
            <a:r>
              <a:rPr lang="en-US" sz="1600" dirty="0"/>
              <a:t>(3.93%) 	</a:t>
            </a:r>
            <a:r>
              <a:rPr lang="en-US" sz="1600" dirty="0" smtClean="0"/>
              <a:t>2,030 </a:t>
            </a:r>
            <a:r>
              <a:rPr lang="en-US" sz="1600" dirty="0"/>
              <a:t>(20.74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1,425  	  1,977	1,313 </a:t>
            </a:r>
            <a:r>
              <a:rPr lang="en-US" sz="1600" dirty="0"/>
              <a:t>(66.41%) 	</a:t>
            </a:r>
            <a:r>
              <a:rPr lang="en-US" sz="1600" dirty="0" smtClean="0"/>
              <a:t>    7 </a:t>
            </a:r>
            <a:r>
              <a:rPr lang="en-US" sz="1600" dirty="0"/>
              <a:t>(0.35%) 	</a:t>
            </a:r>
            <a:r>
              <a:rPr lang="en-US" sz="1600" dirty="0" smtClean="0"/>
              <a:t>   657 </a:t>
            </a:r>
            <a:r>
              <a:rPr lang="en-US" sz="1600" dirty="0"/>
              <a:t>(33.23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1,453  	  1,987	1,298 </a:t>
            </a:r>
            <a:r>
              <a:rPr lang="en-US" sz="1600" dirty="0"/>
              <a:t>(65.32%)  </a:t>
            </a:r>
            <a:r>
              <a:rPr lang="en-US" sz="1600" dirty="0" smtClean="0"/>
              <a:t>	    9 </a:t>
            </a:r>
            <a:r>
              <a:rPr lang="en-US" sz="1600" dirty="0"/>
              <a:t>(0.45%) 	</a:t>
            </a:r>
            <a:r>
              <a:rPr lang="en-US" sz="1600" dirty="0" smtClean="0"/>
              <a:t>   680 </a:t>
            </a:r>
            <a:r>
              <a:rPr lang="en-US" sz="1600" dirty="0"/>
              <a:t>(34.22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1,700          11,170	5,859 </a:t>
            </a:r>
            <a:r>
              <a:rPr lang="en-US" sz="1600" dirty="0"/>
              <a:t>(52.45</a:t>
            </a:r>
            <a:r>
              <a:rPr lang="en-US" sz="1600" dirty="0" smtClean="0"/>
              <a:t>%)	172 </a:t>
            </a:r>
            <a:r>
              <a:rPr lang="en-US" sz="1600" dirty="0"/>
              <a:t>(1.54%) 	</a:t>
            </a:r>
            <a:r>
              <a:rPr lang="en-US" sz="1600" dirty="0" smtClean="0"/>
              <a:t>5,139 </a:t>
            </a:r>
            <a:r>
              <a:rPr lang="en-US" sz="1600" dirty="0"/>
              <a:t>(46.01</a:t>
            </a:r>
            <a:r>
              <a:rPr lang="en-US" sz="1600" dirty="0" smtClean="0"/>
              <a:t>%)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100997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hnbergHand" charset="0"/>
                <a:ea typeface="AhnbergHand" charset="0"/>
                <a:cs typeface="AhnbergHand" charset="0"/>
              </a:rPr>
              <a:t>1280</a:t>
            </a:r>
            <a:endParaRPr lang="en-US" sz="12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8644" y="3143250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65" y="4139221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1500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5309" y="4181474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8481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	Tested	Always Fetched	      Both	                  Always Missed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150     	11,719	8,792 </a:t>
            </a:r>
            <a:r>
              <a:rPr lang="en-US" sz="1600" dirty="0"/>
              <a:t>(75.02%) </a:t>
            </a:r>
            <a:r>
              <a:rPr lang="en-US" sz="1600" dirty="0" smtClean="0"/>
              <a:t>	377 </a:t>
            </a:r>
            <a:r>
              <a:rPr lang="en-US" sz="1600" dirty="0"/>
              <a:t>(3.22</a:t>
            </a:r>
            <a:r>
              <a:rPr lang="en-US" sz="1600" dirty="0" smtClean="0"/>
              <a:t>%)	2,550 </a:t>
            </a:r>
            <a:r>
              <a:rPr lang="en-US" sz="1600" dirty="0"/>
              <a:t>(21.76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1,160 	  2,004	1,353 </a:t>
            </a:r>
            <a:r>
              <a:rPr lang="en-US" sz="1600" dirty="0"/>
              <a:t>(67.51</a:t>
            </a:r>
            <a:r>
              <a:rPr lang="en-US" sz="1600" dirty="0" smtClean="0"/>
              <a:t>%)	    5 </a:t>
            </a:r>
            <a:r>
              <a:rPr lang="en-US" sz="1600" dirty="0"/>
              <a:t>(0.25%) 	</a:t>
            </a:r>
            <a:r>
              <a:rPr lang="en-US" sz="1600" dirty="0" smtClean="0"/>
              <a:t>   646 </a:t>
            </a:r>
            <a:r>
              <a:rPr lang="en-US" sz="1600" dirty="0"/>
              <a:t>(32.24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1,400  	  9,789	7,374 </a:t>
            </a:r>
            <a:r>
              <a:rPr lang="en-US" sz="1600" dirty="0"/>
              <a:t>(75.33%) 	</a:t>
            </a:r>
            <a:r>
              <a:rPr lang="en-US" sz="1600" dirty="0" smtClean="0"/>
              <a:t>385 </a:t>
            </a:r>
            <a:r>
              <a:rPr lang="en-US" sz="1600" dirty="0"/>
              <a:t>(3.93%) 	</a:t>
            </a:r>
            <a:r>
              <a:rPr lang="en-US" sz="1600" dirty="0" smtClean="0"/>
              <a:t>2,030 </a:t>
            </a:r>
            <a:r>
              <a:rPr lang="en-US" sz="1600" dirty="0"/>
              <a:t>(20.74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1,425  	  1,977	1,313 </a:t>
            </a:r>
            <a:r>
              <a:rPr lang="en-US" sz="1600" dirty="0"/>
              <a:t>(66.41%) 	</a:t>
            </a:r>
            <a:r>
              <a:rPr lang="en-US" sz="1600" dirty="0" smtClean="0"/>
              <a:t>    7 </a:t>
            </a:r>
            <a:r>
              <a:rPr lang="en-US" sz="1600" dirty="0"/>
              <a:t>(0.35%) 	</a:t>
            </a:r>
            <a:r>
              <a:rPr lang="en-US" sz="1600" dirty="0" smtClean="0"/>
              <a:t>   657 </a:t>
            </a:r>
            <a:r>
              <a:rPr lang="en-US" sz="1600" dirty="0"/>
              <a:t>(33.23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1,453  	  1,987	1,298 </a:t>
            </a:r>
            <a:r>
              <a:rPr lang="en-US" sz="1600" dirty="0"/>
              <a:t>(65.32%)  </a:t>
            </a:r>
            <a:r>
              <a:rPr lang="en-US" sz="1600" dirty="0" smtClean="0"/>
              <a:t>	    9 </a:t>
            </a:r>
            <a:r>
              <a:rPr lang="en-US" sz="1600" dirty="0"/>
              <a:t>(0.45%) 	</a:t>
            </a:r>
            <a:r>
              <a:rPr lang="en-US" sz="1600" dirty="0" smtClean="0"/>
              <a:t>   680 </a:t>
            </a:r>
            <a:r>
              <a:rPr lang="en-US" sz="1600" dirty="0"/>
              <a:t>(34.22</a:t>
            </a:r>
            <a:r>
              <a:rPr lang="en-US" sz="1600" dirty="0" smtClean="0"/>
              <a:t>%)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1,700          11,170	5,859 </a:t>
            </a:r>
            <a:r>
              <a:rPr lang="en-US" sz="1600" dirty="0"/>
              <a:t>(52.45</a:t>
            </a:r>
            <a:r>
              <a:rPr lang="en-US" sz="1600" dirty="0" smtClean="0"/>
              <a:t>%)	172 </a:t>
            </a:r>
            <a:r>
              <a:rPr lang="en-US" sz="1600" dirty="0"/>
              <a:t>(1.54%) 	</a:t>
            </a:r>
            <a:r>
              <a:rPr lang="en-US" sz="1600" dirty="0" smtClean="0"/>
              <a:t>5,139 </a:t>
            </a:r>
            <a:r>
              <a:rPr lang="en-US" sz="1600" dirty="0"/>
              <a:t>(46.01</a:t>
            </a:r>
            <a:r>
              <a:rPr lang="en-US" sz="1600" dirty="0" smtClean="0"/>
              <a:t>%)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5" name="Freeform 4"/>
          <p:cNvSpPr/>
          <p:nvPr/>
        </p:nvSpPr>
        <p:spPr>
          <a:xfrm>
            <a:off x="5930871" y="2459631"/>
            <a:ext cx="1679544" cy="449104"/>
          </a:xfrm>
          <a:custGeom>
            <a:avLst/>
            <a:gdLst>
              <a:gd name="connsiteX0" fmla="*/ 227080 w 1679544"/>
              <a:gd name="connsiteY0" fmla="*/ 335863 h 449104"/>
              <a:gd name="connsiteX1" fmla="*/ 1512955 w 1679544"/>
              <a:gd name="connsiteY1" fmla="*/ 414445 h 449104"/>
              <a:gd name="connsiteX2" fmla="*/ 1512955 w 1679544"/>
              <a:gd name="connsiteY2" fmla="*/ 42970 h 449104"/>
              <a:gd name="connsiteX3" fmla="*/ 134211 w 1679544"/>
              <a:gd name="connsiteY3" fmla="*/ 50113 h 449104"/>
              <a:gd name="connsiteX4" fmla="*/ 77061 w 1679544"/>
              <a:gd name="connsiteY4" fmla="*/ 421588 h 449104"/>
              <a:gd name="connsiteX5" fmla="*/ 348524 w 1679544"/>
              <a:gd name="connsiteY5" fmla="*/ 421588 h 44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9544" h="449104">
                <a:moveTo>
                  <a:pt x="227080" y="335863"/>
                </a:moveTo>
                <a:cubicBezTo>
                  <a:pt x="762861" y="399562"/>
                  <a:pt x="1298643" y="463261"/>
                  <a:pt x="1512955" y="414445"/>
                </a:cubicBezTo>
                <a:cubicBezTo>
                  <a:pt x="1727268" y="365630"/>
                  <a:pt x="1742746" y="103692"/>
                  <a:pt x="1512955" y="42970"/>
                </a:cubicBezTo>
                <a:cubicBezTo>
                  <a:pt x="1283164" y="-17752"/>
                  <a:pt x="373527" y="-12990"/>
                  <a:pt x="134211" y="50113"/>
                </a:cubicBezTo>
                <a:cubicBezTo>
                  <a:pt x="-105105" y="113216"/>
                  <a:pt x="41342" y="359676"/>
                  <a:pt x="77061" y="421588"/>
                </a:cubicBezTo>
                <a:cubicBezTo>
                  <a:pt x="112780" y="483500"/>
                  <a:pt x="348524" y="421588"/>
                  <a:pt x="348524" y="4215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756" y="249075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??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00997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hnbergHand" charset="0"/>
                <a:ea typeface="AhnbergHand" charset="0"/>
                <a:cs typeface="AhnbergHand" charset="0"/>
              </a:rPr>
              <a:t>1280</a:t>
            </a:r>
            <a:endParaRPr lang="en-US" sz="12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8644" y="3143250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65" y="4139221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1500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5309" y="4181474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3422" y="4874916"/>
            <a:ext cx="73245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quite some noise in this data – the small-size response shows a 21%</a:t>
            </a:r>
          </a:p>
          <a:p>
            <a:r>
              <a:rPr lang="en-US" dirty="0"/>
              <a:t>l</a:t>
            </a:r>
            <a:r>
              <a:rPr lang="en-US" dirty="0" smtClean="0"/>
              <a:t>oss rate, which is likely to be due to a combination of:</a:t>
            </a:r>
          </a:p>
          <a:p>
            <a:r>
              <a:rPr lang="en-US" dirty="0"/>
              <a:t>	</a:t>
            </a:r>
            <a:r>
              <a:rPr lang="en-US" dirty="0" smtClean="0"/>
              <a:t>DNS multi-slave query engine farms</a:t>
            </a:r>
          </a:p>
          <a:p>
            <a:r>
              <a:rPr lang="en-US" dirty="0"/>
              <a:t>	</a:t>
            </a:r>
            <a:r>
              <a:rPr lang="en-US" dirty="0" smtClean="0"/>
              <a:t>IPv6 Link Layer address manipulation</a:t>
            </a:r>
          </a:p>
          <a:p>
            <a:r>
              <a:rPr lang="en-US" dirty="0"/>
              <a:t>	</a:t>
            </a:r>
            <a:r>
              <a:rPr lang="en-US" dirty="0" smtClean="0"/>
              <a:t>ICMPv6 Address unreachable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DNS timeouts</a:t>
            </a:r>
          </a:p>
        </p:txBody>
      </p:sp>
      <p:sp>
        <p:nvSpPr>
          <p:cNvPr id="12" name="Freeform 11"/>
          <p:cNvSpPr/>
          <p:nvPr/>
        </p:nvSpPr>
        <p:spPr>
          <a:xfrm>
            <a:off x="7604685" y="2901122"/>
            <a:ext cx="1062225" cy="2106647"/>
          </a:xfrm>
          <a:custGeom>
            <a:avLst/>
            <a:gdLst>
              <a:gd name="connsiteX0" fmla="*/ 1032109 w 1062225"/>
              <a:gd name="connsiteY0" fmla="*/ 2106647 h 2106647"/>
              <a:gd name="connsiteX1" fmla="*/ 946384 w 1062225"/>
              <a:gd name="connsiteY1" fmla="*/ 635034 h 2106647"/>
              <a:gd name="connsiteX2" fmla="*/ 96278 w 1062225"/>
              <a:gd name="connsiteY2" fmla="*/ 56391 h 2106647"/>
              <a:gd name="connsiteX3" fmla="*/ 267728 w 1062225"/>
              <a:gd name="connsiteY3" fmla="*/ 56391 h 2106647"/>
              <a:gd name="connsiteX4" fmla="*/ 3409 w 1062225"/>
              <a:gd name="connsiteY4" fmla="*/ 6384 h 2106647"/>
              <a:gd name="connsiteX5" fmla="*/ 110565 w 1062225"/>
              <a:gd name="connsiteY5" fmla="*/ 220697 h 210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225" h="2106647">
                <a:moveTo>
                  <a:pt x="1032109" y="2106647"/>
                </a:moveTo>
                <a:cubicBezTo>
                  <a:pt x="1067232" y="1541695"/>
                  <a:pt x="1102356" y="976743"/>
                  <a:pt x="946384" y="635034"/>
                </a:cubicBezTo>
                <a:cubicBezTo>
                  <a:pt x="790412" y="293325"/>
                  <a:pt x="209387" y="152831"/>
                  <a:pt x="96278" y="56391"/>
                </a:cubicBezTo>
                <a:cubicBezTo>
                  <a:pt x="-16831" y="-40050"/>
                  <a:pt x="283206" y="64725"/>
                  <a:pt x="267728" y="56391"/>
                </a:cubicBezTo>
                <a:cubicBezTo>
                  <a:pt x="252250" y="48057"/>
                  <a:pt x="29603" y="-21000"/>
                  <a:pt x="3409" y="6384"/>
                </a:cubicBezTo>
                <a:cubicBezTo>
                  <a:pt x="-22785" y="33768"/>
                  <a:pt x="110565" y="220697"/>
                  <a:pt x="110565" y="2206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Unreachables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Stack configurations hide a multitude of sins</a:t>
            </a:r>
          </a:p>
          <a:p>
            <a:r>
              <a:rPr lang="en-US" dirty="0" smtClean="0"/>
              <a:t>And one of these is the use of unreachable IPv6 addresses for DNS resolvers</a:t>
            </a:r>
          </a:p>
          <a:p>
            <a:pPr lvl="1"/>
            <a:r>
              <a:rPr lang="en-US" dirty="0" smtClean="0"/>
              <a:t>11,077 distinct unreachable IPv6 addresses !</a:t>
            </a:r>
          </a:p>
          <a:p>
            <a:pPr lvl="1"/>
            <a:r>
              <a:rPr lang="en-US" dirty="0" smtClean="0"/>
              <a:t>Out of 22,000 distinct IPv6 /128 addresses</a:t>
            </a:r>
          </a:p>
          <a:p>
            <a:pPr lvl="2"/>
            <a:r>
              <a:rPr lang="en-US" dirty="0" smtClean="0"/>
              <a:t>Which is not quite as bad as it looks – a number of resolvers are “aggressive” in their use of /64 interface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9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individual resolver /128 addresses into  common /64’s</a:t>
            </a:r>
          </a:p>
          <a:p>
            <a:r>
              <a:rPr lang="en-US" dirty="0" smtClean="0"/>
              <a:t>Only look at resolver /64’s that fetch either of the two low-size controls</a:t>
            </a:r>
          </a:p>
          <a:p>
            <a:pPr lvl="1"/>
            <a:r>
              <a:rPr lang="en-US" dirty="0" smtClean="0"/>
              <a:t>Which means that the IPv6 address is reachable</a:t>
            </a:r>
          </a:p>
          <a:p>
            <a:pPr lvl="1"/>
            <a:r>
              <a:rPr lang="en-US" dirty="0" smtClean="0"/>
              <a:t>And the resolver will successfully resolve a </a:t>
            </a:r>
            <a:r>
              <a:rPr lang="en-US" dirty="0" err="1" smtClean="0"/>
              <a:t>glueless</a:t>
            </a:r>
            <a:r>
              <a:rPr lang="en-US" dirty="0" smtClean="0"/>
              <a:t> delegation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46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411284"/>
            <a:ext cx="7358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b="1" dirty="0"/>
              <a:t>Size	Tested	Always Fetched	      Both	                  Always </a:t>
            </a:r>
            <a:r>
              <a:rPr lang="en-US" sz="1800" b="1" dirty="0" smtClean="0"/>
              <a:t>Missed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150        5,433      5,290 (97%)           143 (</a:t>
            </a:r>
            <a:r>
              <a:rPr lang="en-US" sz="1800" dirty="0"/>
              <a:t>3</a:t>
            </a:r>
            <a:r>
              <a:rPr lang="en-US" sz="1800" dirty="0" smtClean="0"/>
              <a:t>%)                  0</a:t>
            </a:r>
          </a:p>
          <a:p>
            <a:pPr marL="0" indent="0">
              <a:buNone/>
            </a:pPr>
            <a:r>
              <a:rPr lang="en-US" sz="1800" dirty="0" smtClean="0"/>
              <a:t>1,160            654          651 (99%)               3 (</a:t>
            </a:r>
            <a:r>
              <a:rPr lang="en-US" sz="1800" dirty="0"/>
              <a:t>1</a:t>
            </a:r>
            <a:r>
              <a:rPr lang="en-US" sz="1800" dirty="0" smtClean="0"/>
              <a:t>%)                  0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1400          4,658      4,495 (96%)          133 (</a:t>
            </a:r>
            <a:r>
              <a:rPr lang="en-US" sz="1800" dirty="0"/>
              <a:t>3</a:t>
            </a:r>
            <a:r>
              <a:rPr lang="en-US" sz="1800" dirty="0" smtClean="0"/>
              <a:t>%)                 30 (</a:t>
            </a:r>
            <a:r>
              <a:rPr lang="en-US" sz="1800" dirty="0"/>
              <a:t>1</a:t>
            </a:r>
            <a:r>
              <a:rPr lang="en-US" sz="1800" dirty="0" smtClean="0"/>
              <a:t>%) </a:t>
            </a:r>
          </a:p>
          <a:p>
            <a:pPr marL="0" indent="0">
              <a:buNone/>
            </a:pPr>
            <a:r>
              <a:rPr lang="en-US" sz="1800" dirty="0" smtClean="0"/>
              <a:t>1425              636         619 (97%)              5 (</a:t>
            </a:r>
            <a:r>
              <a:rPr lang="en-US" sz="1800" dirty="0"/>
              <a:t>1</a:t>
            </a:r>
            <a:r>
              <a:rPr lang="en-US" sz="1800" dirty="0" smtClean="0"/>
              <a:t>%)                 12 (</a:t>
            </a:r>
            <a:r>
              <a:rPr lang="en-US" sz="1800" dirty="0"/>
              <a:t>2</a:t>
            </a:r>
            <a:r>
              <a:rPr lang="en-US" sz="1800" dirty="0" smtClean="0"/>
              <a:t>%)</a:t>
            </a:r>
          </a:p>
          <a:p>
            <a:pPr marL="0" indent="0">
              <a:buNone/>
            </a:pPr>
            <a:r>
              <a:rPr lang="en-US" sz="1800" dirty="0" smtClean="0"/>
              <a:t>1453              638         609 (95%)              6 (1%)                 23 (</a:t>
            </a:r>
            <a:r>
              <a:rPr lang="en-US" sz="1800" dirty="0"/>
              <a:t>4</a:t>
            </a:r>
            <a:r>
              <a:rPr lang="en-US" sz="1800" dirty="0" smtClean="0"/>
              <a:t>%)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1700           4,686      3,464 (74%)           79 (1%)            1,143 (25%)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435" y="304384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1280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57209" y="3086098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770" y="449641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1500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3874" y="4538663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" y="1497645"/>
            <a:ext cx="2285999" cy="1613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02" y="3478503"/>
            <a:ext cx="3066713" cy="1976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3639422"/>
            <a:ext cx="5150644" cy="27510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200275" y="2005557"/>
            <a:ext cx="1124186" cy="1616380"/>
          </a:xfrm>
          <a:custGeom>
            <a:avLst/>
            <a:gdLst>
              <a:gd name="connsiteX0" fmla="*/ 864394 w 1124186"/>
              <a:gd name="connsiteY0" fmla="*/ 8981 h 1616380"/>
              <a:gd name="connsiteX1" fmla="*/ 935831 w 1124186"/>
              <a:gd name="connsiteY1" fmla="*/ 23268 h 1616380"/>
              <a:gd name="connsiteX2" fmla="*/ 1114425 w 1124186"/>
              <a:gd name="connsiteY2" fmla="*/ 209006 h 1616380"/>
              <a:gd name="connsiteX3" fmla="*/ 607219 w 1124186"/>
              <a:gd name="connsiteY3" fmla="*/ 1009106 h 1616380"/>
              <a:gd name="connsiteX4" fmla="*/ 178594 w 1124186"/>
              <a:gd name="connsiteY4" fmla="*/ 1380581 h 1616380"/>
              <a:gd name="connsiteX5" fmla="*/ 64294 w 1124186"/>
              <a:gd name="connsiteY5" fmla="*/ 1609181 h 1616380"/>
              <a:gd name="connsiteX6" fmla="*/ 235744 w 1124186"/>
              <a:gd name="connsiteY6" fmla="*/ 1459162 h 1616380"/>
              <a:gd name="connsiteX7" fmla="*/ 57150 w 1124186"/>
              <a:gd name="connsiteY7" fmla="*/ 1616324 h 1616380"/>
              <a:gd name="connsiteX8" fmla="*/ 0 w 1124186"/>
              <a:gd name="connsiteY8" fmla="*/ 1473449 h 16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186" h="1616380">
                <a:moveTo>
                  <a:pt x="864394" y="8981"/>
                </a:moveTo>
                <a:cubicBezTo>
                  <a:pt x="879276" y="-545"/>
                  <a:pt x="894159" y="-10070"/>
                  <a:pt x="935831" y="23268"/>
                </a:cubicBezTo>
                <a:cubicBezTo>
                  <a:pt x="977503" y="56606"/>
                  <a:pt x="1169194" y="44700"/>
                  <a:pt x="1114425" y="209006"/>
                </a:cubicBezTo>
                <a:cubicBezTo>
                  <a:pt x="1059656" y="373312"/>
                  <a:pt x="763191" y="813844"/>
                  <a:pt x="607219" y="1009106"/>
                </a:cubicBezTo>
                <a:cubicBezTo>
                  <a:pt x="451247" y="1204368"/>
                  <a:pt x="269081" y="1280569"/>
                  <a:pt x="178594" y="1380581"/>
                </a:cubicBezTo>
                <a:cubicBezTo>
                  <a:pt x="88106" y="1480594"/>
                  <a:pt x="54769" y="1596084"/>
                  <a:pt x="64294" y="1609181"/>
                </a:cubicBezTo>
                <a:cubicBezTo>
                  <a:pt x="73819" y="1622278"/>
                  <a:pt x="236935" y="1457972"/>
                  <a:pt x="235744" y="1459162"/>
                </a:cubicBezTo>
                <a:cubicBezTo>
                  <a:pt x="234553" y="1460352"/>
                  <a:pt x="96441" y="1613943"/>
                  <a:pt x="57150" y="1616324"/>
                </a:cubicBezTo>
                <a:cubicBezTo>
                  <a:pt x="17859" y="1618705"/>
                  <a:pt x="8929" y="1546077"/>
                  <a:pt x="0" y="14734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03078" y="3985791"/>
            <a:ext cx="1126092" cy="557634"/>
          </a:xfrm>
          <a:custGeom>
            <a:avLst/>
            <a:gdLst>
              <a:gd name="connsiteX0" fmla="*/ 347241 w 1126092"/>
              <a:gd name="connsiteY0" fmla="*/ 379040 h 557634"/>
              <a:gd name="connsiteX1" fmla="*/ 397247 w 1126092"/>
              <a:gd name="connsiteY1" fmla="*/ 393328 h 557634"/>
              <a:gd name="connsiteX2" fmla="*/ 1118766 w 1126092"/>
              <a:gd name="connsiteY2" fmla="*/ 250453 h 557634"/>
              <a:gd name="connsiteX3" fmla="*/ 725860 w 1126092"/>
              <a:gd name="connsiteY3" fmla="*/ 7565 h 557634"/>
              <a:gd name="connsiteX4" fmla="*/ 18628 w 1126092"/>
              <a:gd name="connsiteY4" fmla="*/ 107578 h 557634"/>
              <a:gd name="connsiteX5" fmla="*/ 190078 w 1126092"/>
              <a:gd name="connsiteY5" fmla="*/ 557634 h 55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092" h="557634">
                <a:moveTo>
                  <a:pt x="347241" y="379040"/>
                </a:moveTo>
                <a:cubicBezTo>
                  <a:pt x="307950" y="396899"/>
                  <a:pt x="268659" y="414759"/>
                  <a:pt x="397247" y="393328"/>
                </a:cubicBezTo>
                <a:cubicBezTo>
                  <a:pt x="525835" y="371897"/>
                  <a:pt x="1063997" y="314747"/>
                  <a:pt x="1118766" y="250453"/>
                </a:cubicBezTo>
                <a:cubicBezTo>
                  <a:pt x="1173535" y="186159"/>
                  <a:pt x="909216" y="31377"/>
                  <a:pt x="725860" y="7565"/>
                </a:cubicBezTo>
                <a:cubicBezTo>
                  <a:pt x="542504" y="-16247"/>
                  <a:pt x="107925" y="15900"/>
                  <a:pt x="18628" y="107578"/>
                </a:cubicBezTo>
                <a:cubicBezTo>
                  <a:pt x="-70669" y="199256"/>
                  <a:pt x="190078" y="557634"/>
                  <a:pt x="190078" y="5576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79778" y="4536281"/>
            <a:ext cx="3286329" cy="1418598"/>
          </a:xfrm>
          <a:custGeom>
            <a:avLst/>
            <a:gdLst>
              <a:gd name="connsiteX0" fmla="*/ 527591 w 3286329"/>
              <a:gd name="connsiteY0" fmla="*/ 0 h 1418598"/>
              <a:gd name="connsiteX1" fmla="*/ 177547 w 3286329"/>
              <a:gd name="connsiteY1" fmla="*/ 407194 h 1418598"/>
              <a:gd name="connsiteX2" fmla="*/ 156116 w 3286329"/>
              <a:gd name="connsiteY2" fmla="*/ 1400175 h 1418598"/>
              <a:gd name="connsiteX3" fmla="*/ 2170653 w 3286329"/>
              <a:gd name="connsiteY3" fmla="*/ 1042988 h 1418598"/>
              <a:gd name="connsiteX4" fmla="*/ 3235072 w 3286329"/>
              <a:gd name="connsiteY4" fmla="*/ 914400 h 1418598"/>
              <a:gd name="connsiteX5" fmla="*/ 2985041 w 3286329"/>
              <a:gd name="connsiteY5" fmla="*/ 778669 h 1418598"/>
              <a:gd name="connsiteX6" fmla="*/ 3285078 w 3286329"/>
              <a:gd name="connsiteY6" fmla="*/ 900113 h 1418598"/>
              <a:gd name="connsiteX7" fmla="*/ 3099341 w 3286329"/>
              <a:gd name="connsiteY7" fmla="*/ 1107282 h 141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6329" h="1418598">
                <a:moveTo>
                  <a:pt x="527591" y="0"/>
                </a:moveTo>
                <a:cubicBezTo>
                  <a:pt x="383525" y="86916"/>
                  <a:pt x="239459" y="173832"/>
                  <a:pt x="177547" y="407194"/>
                </a:cubicBezTo>
                <a:cubicBezTo>
                  <a:pt x="115635" y="640556"/>
                  <a:pt x="-176068" y="1294209"/>
                  <a:pt x="156116" y="1400175"/>
                </a:cubicBezTo>
                <a:cubicBezTo>
                  <a:pt x="488300" y="1506141"/>
                  <a:pt x="1657494" y="1123950"/>
                  <a:pt x="2170653" y="1042988"/>
                </a:cubicBezTo>
                <a:cubicBezTo>
                  <a:pt x="2683812" y="962026"/>
                  <a:pt x="3099341" y="958453"/>
                  <a:pt x="3235072" y="914400"/>
                </a:cubicBezTo>
                <a:cubicBezTo>
                  <a:pt x="3370803" y="870347"/>
                  <a:pt x="2976707" y="781050"/>
                  <a:pt x="2985041" y="778669"/>
                </a:cubicBezTo>
                <a:cubicBezTo>
                  <a:pt x="2993375" y="776288"/>
                  <a:pt x="3266028" y="845344"/>
                  <a:pt x="3285078" y="900113"/>
                </a:cubicBezTo>
                <a:cubicBezTo>
                  <a:pt x="3304128" y="954882"/>
                  <a:pt x="3099341" y="1107282"/>
                  <a:pt x="3099341" y="11072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1303102">
            <a:off x="3411855" y="2184054"/>
            <a:ext cx="415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hnbergHand" charset="0"/>
                <a:ea typeface="AhnbergHand" charset="0"/>
                <a:cs typeface="AhnbergHand" charset="0"/>
              </a:rPr>
              <a:t>IEPG presentation – November 2013</a:t>
            </a:r>
            <a:endParaRPr lang="en-US" sz="1600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3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411284"/>
            <a:ext cx="7358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b="1" dirty="0"/>
              <a:t>Size	Tested	Always Fetched	      Both	                  Always </a:t>
            </a:r>
            <a:r>
              <a:rPr lang="en-US" sz="1800" b="1" dirty="0" smtClean="0"/>
              <a:t>Missed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150        5,433      5,290 (97%)           143 (</a:t>
            </a:r>
            <a:r>
              <a:rPr lang="en-US" sz="1800" dirty="0"/>
              <a:t>3</a:t>
            </a:r>
            <a:r>
              <a:rPr lang="en-US" sz="1800" dirty="0" smtClean="0"/>
              <a:t>%)                  0</a:t>
            </a:r>
          </a:p>
          <a:p>
            <a:pPr marL="0" indent="0">
              <a:buNone/>
            </a:pPr>
            <a:r>
              <a:rPr lang="en-US" sz="1800" dirty="0" smtClean="0"/>
              <a:t>1,160            654          651 (99%)               3 (</a:t>
            </a:r>
            <a:r>
              <a:rPr lang="en-US" sz="1800" dirty="0"/>
              <a:t>1</a:t>
            </a:r>
            <a:r>
              <a:rPr lang="en-US" sz="1800" dirty="0" smtClean="0"/>
              <a:t>%)                  0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1400          4,658      4,495 (96%)          133 (</a:t>
            </a:r>
            <a:r>
              <a:rPr lang="en-US" sz="1800" dirty="0"/>
              <a:t>3</a:t>
            </a:r>
            <a:r>
              <a:rPr lang="en-US" sz="1800" dirty="0" smtClean="0"/>
              <a:t>%)                 30 (</a:t>
            </a:r>
            <a:r>
              <a:rPr lang="en-US" sz="1800" dirty="0"/>
              <a:t>1</a:t>
            </a:r>
            <a:r>
              <a:rPr lang="en-US" sz="1800" dirty="0" smtClean="0"/>
              <a:t>%) </a:t>
            </a:r>
          </a:p>
          <a:p>
            <a:pPr marL="0" indent="0">
              <a:buNone/>
            </a:pPr>
            <a:r>
              <a:rPr lang="en-US" sz="1800" dirty="0" smtClean="0"/>
              <a:t>1425              636         619 (97%)              5 (</a:t>
            </a:r>
            <a:r>
              <a:rPr lang="en-US" sz="1800" dirty="0"/>
              <a:t>1</a:t>
            </a:r>
            <a:r>
              <a:rPr lang="en-US" sz="1800" dirty="0" smtClean="0"/>
              <a:t>%)                 12 (</a:t>
            </a:r>
            <a:r>
              <a:rPr lang="en-US" sz="1800" dirty="0"/>
              <a:t>2</a:t>
            </a:r>
            <a:r>
              <a:rPr lang="en-US" sz="1800" dirty="0" smtClean="0"/>
              <a:t>%)</a:t>
            </a:r>
          </a:p>
          <a:p>
            <a:pPr marL="0" indent="0">
              <a:buNone/>
            </a:pPr>
            <a:r>
              <a:rPr lang="en-US" sz="1800" dirty="0" smtClean="0"/>
              <a:t>1453              638         609 (95%)              6 (1%)                 23 (</a:t>
            </a:r>
            <a:r>
              <a:rPr lang="en-US" sz="1800" dirty="0"/>
              <a:t>4</a:t>
            </a:r>
            <a:r>
              <a:rPr lang="en-US" sz="1800" dirty="0" smtClean="0"/>
              <a:t>%)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1700           4,686      3,464 (74%)           79 (1%)            1,143 (25%)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435" y="304384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1280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57209" y="3086098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770" y="449641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1500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3874" y="4538663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0600" y="5667869"/>
            <a:ext cx="677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Between 1280 and 1500 the failure rate rises as the packet size rises. 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01162" y="3304125"/>
            <a:ext cx="1664075" cy="1192285"/>
          </a:xfrm>
          <a:custGeom>
            <a:avLst/>
            <a:gdLst>
              <a:gd name="connsiteX0" fmla="*/ 1664075 w 1664075"/>
              <a:gd name="connsiteY0" fmla="*/ 201586 h 1192285"/>
              <a:gd name="connsiteX1" fmla="*/ 1064000 w 1664075"/>
              <a:gd name="connsiteY1" fmla="*/ 44423 h 1192285"/>
              <a:gd name="connsiteX2" fmla="*/ 156744 w 1664075"/>
              <a:gd name="connsiteY2" fmla="*/ 58711 h 1192285"/>
              <a:gd name="connsiteX3" fmla="*/ 28156 w 1664075"/>
              <a:gd name="connsiteY3" fmla="*/ 694504 h 1192285"/>
              <a:gd name="connsiteX4" fmla="*/ 149600 w 1664075"/>
              <a:gd name="connsiteY4" fmla="*/ 1108842 h 1192285"/>
              <a:gd name="connsiteX5" fmla="*/ 1442619 w 1664075"/>
              <a:gd name="connsiteY5" fmla="*/ 1144561 h 1192285"/>
              <a:gd name="connsiteX6" fmla="*/ 1506913 w 1664075"/>
              <a:gd name="connsiteY6" fmla="*/ 573061 h 1192285"/>
              <a:gd name="connsiteX7" fmla="*/ 1406900 w 1664075"/>
              <a:gd name="connsiteY7" fmla="*/ 223017 h 119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075" h="1192285">
                <a:moveTo>
                  <a:pt x="1664075" y="201586"/>
                </a:moveTo>
                <a:cubicBezTo>
                  <a:pt x="1489648" y="134910"/>
                  <a:pt x="1315222" y="68235"/>
                  <a:pt x="1064000" y="44423"/>
                </a:cubicBezTo>
                <a:cubicBezTo>
                  <a:pt x="812778" y="20611"/>
                  <a:pt x="329385" y="-49636"/>
                  <a:pt x="156744" y="58711"/>
                </a:cubicBezTo>
                <a:cubicBezTo>
                  <a:pt x="-15897" y="167058"/>
                  <a:pt x="29347" y="519482"/>
                  <a:pt x="28156" y="694504"/>
                </a:cubicBezTo>
                <a:cubicBezTo>
                  <a:pt x="26965" y="869526"/>
                  <a:pt x="-86144" y="1033833"/>
                  <a:pt x="149600" y="1108842"/>
                </a:cubicBezTo>
                <a:cubicBezTo>
                  <a:pt x="385344" y="1183852"/>
                  <a:pt x="1216400" y="1233858"/>
                  <a:pt x="1442619" y="1144561"/>
                </a:cubicBezTo>
                <a:cubicBezTo>
                  <a:pt x="1668838" y="1055264"/>
                  <a:pt x="1512866" y="726652"/>
                  <a:pt x="1506913" y="573061"/>
                </a:cubicBezTo>
                <a:cubicBezTo>
                  <a:pt x="1500960" y="419470"/>
                  <a:pt x="1453930" y="321243"/>
                  <a:pt x="1406900" y="2230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43196" y="4260781"/>
            <a:ext cx="3080085" cy="1392973"/>
          </a:xfrm>
          <a:custGeom>
            <a:avLst/>
            <a:gdLst>
              <a:gd name="connsiteX0" fmla="*/ 0 w 3080085"/>
              <a:gd name="connsiteY0" fmla="*/ 1389927 h 1392973"/>
              <a:gd name="connsiteX1" fmla="*/ 257175 w 3080085"/>
              <a:gd name="connsiteY1" fmla="*/ 1254196 h 1392973"/>
              <a:gd name="connsiteX2" fmla="*/ 1271588 w 3080085"/>
              <a:gd name="connsiteY2" fmla="*/ 489815 h 1392973"/>
              <a:gd name="connsiteX3" fmla="*/ 3014663 w 3080085"/>
              <a:gd name="connsiteY3" fmla="*/ 68334 h 1392973"/>
              <a:gd name="connsiteX4" fmla="*/ 2743200 w 3080085"/>
              <a:gd name="connsiteY4" fmla="*/ 4040 h 1392973"/>
              <a:gd name="connsiteX5" fmla="*/ 3057525 w 3080085"/>
              <a:gd name="connsiteY5" fmla="*/ 104052 h 1392973"/>
              <a:gd name="connsiteX6" fmla="*/ 2936082 w 3080085"/>
              <a:gd name="connsiteY6" fmla="*/ 254071 h 139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5" h="1392973">
                <a:moveTo>
                  <a:pt x="0" y="1389927"/>
                </a:moveTo>
                <a:cubicBezTo>
                  <a:pt x="22622" y="1397071"/>
                  <a:pt x="45244" y="1404215"/>
                  <a:pt x="257175" y="1254196"/>
                </a:cubicBezTo>
                <a:cubicBezTo>
                  <a:pt x="469106" y="1104177"/>
                  <a:pt x="812007" y="687459"/>
                  <a:pt x="1271588" y="489815"/>
                </a:cubicBezTo>
                <a:cubicBezTo>
                  <a:pt x="1731169" y="292171"/>
                  <a:pt x="2769394" y="149296"/>
                  <a:pt x="3014663" y="68334"/>
                </a:cubicBezTo>
                <a:cubicBezTo>
                  <a:pt x="3259932" y="-12629"/>
                  <a:pt x="2736056" y="-1913"/>
                  <a:pt x="2743200" y="4040"/>
                </a:cubicBezTo>
                <a:cubicBezTo>
                  <a:pt x="2750344" y="9993"/>
                  <a:pt x="3025378" y="62380"/>
                  <a:pt x="3057525" y="104052"/>
                </a:cubicBezTo>
                <a:cubicBezTo>
                  <a:pt x="3089672" y="145724"/>
                  <a:pt x="2936082" y="254071"/>
                  <a:pt x="2936082" y="254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2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PTB MTU size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7" y="1271588"/>
            <a:ext cx="7702044" cy="5407818"/>
          </a:xfrm>
        </p:spPr>
      </p:pic>
      <p:sp>
        <p:nvSpPr>
          <p:cNvPr id="5" name="TextBox 4"/>
          <p:cNvSpPr txBox="1"/>
          <p:nvPr/>
        </p:nvSpPr>
        <p:spPr>
          <a:xfrm>
            <a:off x="1414463" y="523529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1280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8867" y="158115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1500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257" y="259715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1480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604" y="503634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1460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0780" y="485167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1492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12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411284"/>
            <a:ext cx="7358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b="1" dirty="0"/>
              <a:t>Size	Tested	Always Fetched	      Both	                  Always </a:t>
            </a:r>
            <a:r>
              <a:rPr lang="en-US" sz="1800" b="1" dirty="0" smtClean="0"/>
              <a:t>Missed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150        5,433      5,290 (97%)           143 (</a:t>
            </a:r>
            <a:r>
              <a:rPr lang="en-US" sz="1800" dirty="0"/>
              <a:t>3</a:t>
            </a:r>
            <a:r>
              <a:rPr lang="en-US" sz="1800" dirty="0" smtClean="0"/>
              <a:t>%)                  0</a:t>
            </a:r>
          </a:p>
          <a:p>
            <a:pPr marL="0" indent="0">
              <a:buNone/>
            </a:pPr>
            <a:r>
              <a:rPr lang="en-US" sz="1800" dirty="0" smtClean="0"/>
              <a:t>1,160            654          651 (99%)               3 (</a:t>
            </a:r>
            <a:r>
              <a:rPr lang="en-US" sz="1800" dirty="0"/>
              <a:t>1</a:t>
            </a:r>
            <a:r>
              <a:rPr lang="en-US" sz="1800" dirty="0" smtClean="0"/>
              <a:t>%)                  0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1400          4,658      4,495 (96%)          133 (</a:t>
            </a:r>
            <a:r>
              <a:rPr lang="en-US" sz="1800" dirty="0"/>
              <a:t>3</a:t>
            </a:r>
            <a:r>
              <a:rPr lang="en-US" sz="1800" dirty="0" smtClean="0"/>
              <a:t>%)                 30 (</a:t>
            </a:r>
            <a:r>
              <a:rPr lang="en-US" sz="1800" dirty="0"/>
              <a:t>1</a:t>
            </a:r>
            <a:r>
              <a:rPr lang="en-US" sz="1800" dirty="0" smtClean="0"/>
              <a:t>%) </a:t>
            </a:r>
          </a:p>
          <a:p>
            <a:pPr marL="0" indent="0">
              <a:buNone/>
            </a:pPr>
            <a:r>
              <a:rPr lang="en-US" sz="1800" dirty="0" smtClean="0"/>
              <a:t>1425              636         619 (97%)              5 (</a:t>
            </a:r>
            <a:r>
              <a:rPr lang="en-US" sz="1800" dirty="0"/>
              <a:t>1</a:t>
            </a:r>
            <a:r>
              <a:rPr lang="en-US" sz="1800" dirty="0" smtClean="0"/>
              <a:t>%)                 12 (</a:t>
            </a:r>
            <a:r>
              <a:rPr lang="en-US" sz="1800" dirty="0"/>
              <a:t>2</a:t>
            </a:r>
            <a:r>
              <a:rPr lang="en-US" sz="1800" dirty="0" smtClean="0"/>
              <a:t>%)</a:t>
            </a:r>
          </a:p>
          <a:p>
            <a:pPr marL="0" indent="0">
              <a:buNone/>
            </a:pPr>
            <a:r>
              <a:rPr lang="en-US" sz="1800" dirty="0" smtClean="0"/>
              <a:t>1453              638         609 (95%)              6 (1%)                 23 (</a:t>
            </a:r>
            <a:r>
              <a:rPr lang="en-US" sz="1800" dirty="0"/>
              <a:t>4</a:t>
            </a:r>
            <a:r>
              <a:rPr lang="en-US" sz="1800" dirty="0" smtClean="0"/>
              <a:t>%)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1700           4,686      3,464 (74%)           79 (1%)            1,143 (25%)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435" y="304384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1280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57209" y="3086098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770" y="449641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1500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3874" y="4538663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247" y="5230013"/>
            <a:ext cx="8172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There is a visible signal here for packets &gt; 1500 octets.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It is not a 48% drop rate, but it is certainly more than 20% over and above the other packet sizes. There is a definite problem here with large IPv6 packets.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02955" y="4710114"/>
            <a:ext cx="1589981" cy="425277"/>
          </a:xfrm>
          <a:custGeom>
            <a:avLst/>
            <a:gdLst>
              <a:gd name="connsiteX0" fmla="*/ 119223 w 1589981"/>
              <a:gd name="connsiteY0" fmla="*/ 339552 h 425277"/>
              <a:gd name="connsiteX1" fmla="*/ 1519398 w 1589981"/>
              <a:gd name="connsiteY1" fmla="*/ 403846 h 425277"/>
              <a:gd name="connsiteX2" fmla="*/ 1247936 w 1589981"/>
              <a:gd name="connsiteY2" fmla="*/ 53802 h 425277"/>
              <a:gd name="connsiteX3" fmla="*/ 90648 w 1589981"/>
              <a:gd name="connsiteY3" fmla="*/ 39514 h 425277"/>
              <a:gd name="connsiteX4" fmla="*/ 76361 w 1589981"/>
              <a:gd name="connsiteY4" fmla="*/ 425277 h 42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81" h="425277">
                <a:moveTo>
                  <a:pt x="119223" y="339552"/>
                </a:moveTo>
                <a:cubicBezTo>
                  <a:pt x="725251" y="395511"/>
                  <a:pt x="1331279" y="451471"/>
                  <a:pt x="1519398" y="403846"/>
                </a:cubicBezTo>
                <a:cubicBezTo>
                  <a:pt x="1707517" y="356221"/>
                  <a:pt x="1486061" y="114524"/>
                  <a:pt x="1247936" y="53802"/>
                </a:cubicBezTo>
                <a:cubicBezTo>
                  <a:pt x="1009811" y="-6920"/>
                  <a:pt x="285910" y="-22398"/>
                  <a:pt x="90648" y="39514"/>
                </a:cubicBezTo>
                <a:cubicBezTo>
                  <a:pt x="-104614" y="101426"/>
                  <a:pt x="76361" y="425277"/>
                  <a:pt x="76361" y="4252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37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 drop? Or something more mundane?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1,143</a:t>
            </a:r>
            <a:r>
              <a:rPr lang="en-US" dirty="0" smtClean="0"/>
              <a:t> IPv6 /64s consistently cannot fetch a 1,700 octet UDP response</a:t>
            </a:r>
          </a:p>
          <a:p>
            <a:pPr lvl="1"/>
            <a:r>
              <a:rPr lang="en-US" b="1" dirty="0" smtClean="0"/>
              <a:t> 331 </a:t>
            </a:r>
            <a:r>
              <a:rPr lang="en-US" dirty="0" smtClean="0"/>
              <a:t>/64’s</a:t>
            </a:r>
            <a:r>
              <a:rPr lang="en-US" b="1" dirty="0" smtClean="0"/>
              <a:t> </a:t>
            </a:r>
            <a:r>
              <a:rPr lang="en-US" dirty="0" smtClean="0"/>
              <a:t>generated ICMP Fragmentation reassembly ICMP messages </a:t>
            </a:r>
          </a:p>
          <a:p>
            <a:pPr lvl="2"/>
            <a:r>
              <a:rPr lang="en-US" dirty="0" smtClean="0"/>
              <a:t>Firewall front end discarding trailing fragments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61</a:t>
            </a:r>
            <a:r>
              <a:rPr lang="en-US" dirty="0" smtClean="0"/>
              <a:t> /64’s generated Packet Too Big messages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751</a:t>
            </a:r>
            <a:r>
              <a:rPr lang="en-US" dirty="0" smtClean="0"/>
              <a:t> failing /64’s generated no ICMP messages</a:t>
            </a:r>
          </a:p>
          <a:p>
            <a:pPr marL="914400" lvl="2" indent="0">
              <a:buNone/>
            </a:pPr>
            <a:r>
              <a:rPr lang="en-US" dirty="0" smtClean="0"/>
              <a:t>i.e. EH packet drop was a maximum of 16%  in this experiment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32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32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smtClean="0"/>
              <a:t>we saw with a 1280 MTU: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411284"/>
            <a:ext cx="7358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b="1" dirty="0"/>
              <a:t>Size	Tested	Always Fetched	      Both	                  Always </a:t>
            </a:r>
            <a:r>
              <a:rPr lang="en-US" sz="1800" b="1" dirty="0" smtClean="0"/>
              <a:t>Missed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150        4,777         4,600 (96%)            177 (</a:t>
            </a:r>
            <a:r>
              <a:rPr lang="en-US" sz="1800" dirty="0"/>
              <a:t>4</a:t>
            </a:r>
            <a:r>
              <a:rPr lang="en-US" sz="1800" dirty="0" smtClean="0"/>
              <a:t>%)                     0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1400          4,662        3,695 (79%)              80 </a:t>
            </a:r>
            <a:r>
              <a:rPr lang="en-US" sz="1800" dirty="0"/>
              <a:t>(</a:t>
            </a:r>
            <a:r>
              <a:rPr lang="en-US" sz="1800" dirty="0" smtClean="0"/>
              <a:t>2%)                 887 (19%)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1700           4,635       3,429 (74%)              95 (</a:t>
            </a:r>
            <a:r>
              <a:rPr lang="en-US" sz="1800" dirty="0"/>
              <a:t>2</a:t>
            </a:r>
            <a:r>
              <a:rPr lang="en-US" sz="1800" dirty="0" smtClean="0"/>
              <a:t>%)                1,111 (24%)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7611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1280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8644" y="2518363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65" y="3414321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1500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5309" y="3438521"/>
            <a:ext cx="734778" cy="114300"/>
          </a:xfrm>
          <a:custGeom>
            <a:avLst/>
            <a:gdLst>
              <a:gd name="connsiteX0" fmla="*/ 0 w 734778"/>
              <a:gd name="connsiteY0" fmla="*/ 57150 h 114300"/>
              <a:gd name="connsiteX1" fmla="*/ 300037 w 734778"/>
              <a:gd name="connsiteY1" fmla="*/ 42863 h 114300"/>
              <a:gd name="connsiteX2" fmla="*/ 728662 w 734778"/>
              <a:gd name="connsiteY2" fmla="*/ 42863 h 114300"/>
              <a:gd name="connsiteX3" fmla="*/ 564356 w 734778"/>
              <a:gd name="connsiteY3" fmla="*/ 0 h 114300"/>
              <a:gd name="connsiteX4" fmla="*/ 728662 w 734778"/>
              <a:gd name="connsiteY4" fmla="*/ 42863 h 114300"/>
              <a:gd name="connsiteX5" fmla="*/ 571500 w 734778"/>
              <a:gd name="connsiteY5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78" h="114300">
                <a:moveTo>
                  <a:pt x="0" y="57150"/>
                </a:moveTo>
                <a:cubicBezTo>
                  <a:pt x="89296" y="51197"/>
                  <a:pt x="178593" y="45244"/>
                  <a:pt x="300037" y="42863"/>
                </a:cubicBezTo>
                <a:cubicBezTo>
                  <a:pt x="421481" y="40482"/>
                  <a:pt x="684609" y="50007"/>
                  <a:pt x="728662" y="42863"/>
                </a:cubicBezTo>
                <a:cubicBezTo>
                  <a:pt x="772715" y="35719"/>
                  <a:pt x="564356" y="0"/>
                  <a:pt x="564356" y="0"/>
                </a:cubicBezTo>
                <a:cubicBezTo>
                  <a:pt x="564356" y="0"/>
                  <a:pt x="727471" y="23813"/>
                  <a:pt x="728662" y="42863"/>
                </a:cubicBezTo>
                <a:cubicBezTo>
                  <a:pt x="729853" y="61913"/>
                  <a:pt x="571500" y="114300"/>
                  <a:pt x="571500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247" y="5230013"/>
            <a:ext cx="817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Dropping the local MTU pushes a further 18% fragmentation drop into the 1,400 Byte packet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81603" y="2895371"/>
            <a:ext cx="1589981" cy="425277"/>
          </a:xfrm>
          <a:custGeom>
            <a:avLst/>
            <a:gdLst>
              <a:gd name="connsiteX0" fmla="*/ 119223 w 1589981"/>
              <a:gd name="connsiteY0" fmla="*/ 339552 h 425277"/>
              <a:gd name="connsiteX1" fmla="*/ 1519398 w 1589981"/>
              <a:gd name="connsiteY1" fmla="*/ 403846 h 425277"/>
              <a:gd name="connsiteX2" fmla="*/ 1247936 w 1589981"/>
              <a:gd name="connsiteY2" fmla="*/ 53802 h 425277"/>
              <a:gd name="connsiteX3" fmla="*/ 90648 w 1589981"/>
              <a:gd name="connsiteY3" fmla="*/ 39514 h 425277"/>
              <a:gd name="connsiteX4" fmla="*/ 76361 w 1589981"/>
              <a:gd name="connsiteY4" fmla="*/ 425277 h 42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81" h="425277">
                <a:moveTo>
                  <a:pt x="119223" y="339552"/>
                </a:moveTo>
                <a:cubicBezTo>
                  <a:pt x="725251" y="395511"/>
                  <a:pt x="1331279" y="451471"/>
                  <a:pt x="1519398" y="403846"/>
                </a:cubicBezTo>
                <a:cubicBezTo>
                  <a:pt x="1707517" y="356221"/>
                  <a:pt x="1486061" y="114524"/>
                  <a:pt x="1247936" y="53802"/>
                </a:cubicBezTo>
                <a:cubicBezTo>
                  <a:pt x="1009811" y="-6920"/>
                  <a:pt x="285910" y="-22398"/>
                  <a:pt x="90648" y="39514"/>
                </a:cubicBezTo>
                <a:cubicBezTo>
                  <a:pt x="-104614" y="101426"/>
                  <a:pt x="76361" y="425277"/>
                  <a:pt x="76361" y="4252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3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seeing?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Whether its EH drop of frag filtering, there is something deeply concerning in these numbers:</a:t>
            </a:r>
          </a:p>
          <a:p>
            <a:pPr lvl="1"/>
            <a:r>
              <a:rPr lang="en-US" dirty="0" smtClean="0"/>
              <a:t>A protocol that suffers a ~20% packet drop rate on fragmented packets presents a </a:t>
            </a:r>
            <a:r>
              <a:rPr lang="en-US" smtClean="0"/>
              <a:t>problem!</a:t>
            </a:r>
            <a:endParaRPr lang="en-US" dirty="0" smtClean="0"/>
          </a:p>
          <a:p>
            <a:pPr lvl="1"/>
            <a:r>
              <a:rPr lang="en-US" dirty="0" smtClean="0"/>
              <a:t>Hosts should use the largest locally supported MTU for UDP (and use a 1,220 MSS for TCP)</a:t>
            </a:r>
          </a:p>
          <a:p>
            <a:pPr lvl="1"/>
            <a:r>
              <a:rPr lang="en-US" dirty="0" smtClean="0"/>
              <a:t>Applications should assume that large IPv6 fragmented packets may silently die in transit. They should be prepared to perform a rapid cutover to TCP in the event of suspected packet loss in UDP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Should we revive </a:t>
            </a:r>
            <a:r>
              <a:rPr lang="en-US" b="1" dirty="0" smtClean="0"/>
              <a:t>draft-bonica-6man-frag-deprecate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602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7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532" y="2936876"/>
            <a:ext cx="7886700" cy="1325563"/>
          </a:xfrm>
        </p:spPr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4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Networks like variable packet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range of packet sizes supported in a network represents a set of engineering trade-offs:</a:t>
            </a:r>
          </a:p>
          <a:p>
            <a:pPr lvl="1"/>
            <a:r>
              <a:rPr lang="en-US" dirty="0" smtClean="0"/>
              <a:t>Bit error rate of the underlying media</a:t>
            </a:r>
          </a:p>
          <a:p>
            <a:pPr lvl="1"/>
            <a:r>
              <a:rPr lang="en-US" dirty="0" smtClean="0"/>
              <a:t>Desired carriage efficiency</a:t>
            </a:r>
          </a:p>
          <a:p>
            <a:pPr lvl="1"/>
            <a:r>
              <a:rPr lang="en-US" dirty="0" smtClean="0"/>
              <a:t>Transmission speed vs packet switching speed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1276709" y="5573270"/>
            <a:ext cx="948906" cy="31917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267094" y="5573270"/>
            <a:ext cx="207034" cy="27604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2507414" y="5573270"/>
            <a:ext cx="207034" cy="27604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774113" y="5573270"/>
            <a:ext cx="207034" cy="27604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100559" y="5573270"/>
            <a:ext cx="601914" cy="319178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3821885" y="5573270"/>
            <a:ext cx="601914" cy="319178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4508745" y="5573270"/>
            <a:ext cx="207034" cy="27604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51892" y="6114379"/>
            <a:ext cx="2954216" cy="125168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Packet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FORWARD</a:t>
            </a:r>
            <a:r>
              <a:rPr lang="en-US" dirty="0" smtClean="0"/>
              <a:t> fragmentation</a:t>
            </a:r>
          </a:p>
          <a:p>
            <a:pPr lvl="1"/>
            <a:r>
              <a:rPr lang="en-US" dirty="0" smtClean="0"/>
              <a:t>If a router cannot forward a packet on its next hop due to a packet size mismatch then it is permitted to fragment the packet, preserving the original IP header in each of the fragments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1109655" y="4562155"/>
            <a:ext cx="948906" cy="31917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162077" y="5167802"/>
            <a:ext cx="844062" cy="18256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58"/>
          <p:cNvGrpSpPr>
            <a:grpSpLocks/>
          </p:cNvGrpSpPr>
          <p:nvPr/>
        </p:nvGrpSpPr>
        <p:grpSpPr bwMode="auto">
          <a:xfrm>
            <a:off x="2393516" y="4677339"/>
            <a:ext cx="635000" cy="407987"/>
            <a:chOff x="3050" y="859"/>
            <a:chExt cx="400" cy="257"/>
          </a:xfrm>
        </p:grpSpPr>
        <p:sp>
          <p:nvSpPr>
            <p:cNvPr id="7" name="Oval 249"/>
            <p:cNvSpPr>
              <a:spLocks noChangeArrowheads="1"/>
            </p:cNvSpPr>
            <p:nvPr/>
          </p:nvSpPr>
          <p:spPr bwMode="auto">
            <a:xfrm>
              <a:off x="3051" y="933"/>
              <a:ext cx="397" cy="183"/>
            </a:xfrm>
            <a:prstGeom prst="ellipse">
              <a:avLst/>
            </a:prstGeom>
            <a:gradFill rotWithShape="0">
              <a:gsLst>
                <a:gs pos="0">
                  <a:srgbClr val="89A5FF">
                    <a:gamma/>
                    <a:shade val="46275"/>
                    <a:invGamma/>
                  </a:srgbClr>
                </a:gs>
                <a:gs pos="50000">
                  <a:srgbClr val="89A5FF"/>
                </a:gs>
                <a:gs pos="100000">
                  <a:srgbClr val="89A5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50"/>
            <p:cNvSpPr>
              <a:spLocks noChangeArrowheads="1"/>
            </p:cNvSpPr>
            <p:nvPr/>
          </p:nvSpPr>
          <p:spPr bwMode="auto">
            <a:xfrm>
              <a:off x="3051" y="956"/>
              <a:ext cx="398" cy="70"/>
            </a:xfrm>
            <a:prstGeom prst="rect">
              <a:avLst/>
            </a:prstGeom>
            <a:gradFill rotWithShape="0">
              <a:gsLst>
                <a:gs pos="0">
                  <a:srgbClr val="89A5FF">
                    <a:gamma/>
                    <a:shade val="46275"/>
                    <a:invGamma/>
                  </a:srgbClr>
                </a:gs>
                <a:gs pos="50000">
                  <a:srgbClr val="89A5FF"/>
                </a:gs>
                <a:gs pos="100000">
                  <a:srgbClr val="89A5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51"/>
            <p:cNvSpPr>
              <a:spLocks noChangeArrowheads="1"/>
            </p:cNvSpPr>
            <p:nvPr/>
          </p:nvSpPr>
          <p:spPr bwMode="auto">
            <a:xfrm>
              <a:off x="3051" y="859"/>
              <a:ext cx="397" cy="183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252"/>
            <p:cNvSpPr>
              <a:spLocks/>
            </p:cNvSpPr>
            <p:nvPr/>
          </p:nvSpPr>
          <p:spPr bwMode="auto">
            <a:xfrm>
              <a:off x="3065" y="900"/>
              <a:ext cx="159" cy="90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53"/>
            <p:cNvSpPr>
              <a:spLocks/>
            </p:cNvSpPr>
            <p:nvPr/>
          </p:nvSpPr>
          <p:spPr bwMode="auto">
            <a:xfrm>
              <a:off x="3270" y="903"/>
              <a:ext cx="171" cy="90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4"/>
            <p:cNvSpPr>
              <a:spLocks/>
            </p:cNvSpPr>
            <p:nvPr/>
          </p:nvSpPr>
          <p:spPr bwMode="auto">
            <a:xfrm>
              <a:off x="3191" y="961"/>
              <a:ext cx="121" cy="74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5"/>
            <p:cNvSpPr>
              <a:spLocks/>
            </p:cNvSpPr>
            <p:nvPr/>
          </p:nvSpPr>
          <p:spPr bwMode="auto">
            <a:xfrm>
              <a:off x="3191" y="862"/>
              <a:ext cx="121" cy="78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6"/>
            <p:cNvSpPr>
              <a:spLocks noChangeShapeType="1"/>
            </p:cNvSpPr>
            <p:nvPr/>
          </p:nvSpPr>
          <p:spPr bwMode="auto">
            <a:xfrm>
              <a:off x="3050" y="948"/>
              <a:ext cx="0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57"/>
            <p:cNvSpPr>
              <a:spLocks noChangeShapeType="1"/>
            </p:cNvSpPr>
            <p:nvPr/>
          </p:nvSpPr>
          <p:spPr bwMode="auto">
            <a:xfrm>
              <a:off x="3450" y="951"/>
              <a:ext cx="0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Cube 15"/>
          <p:cNvSpPr/>
          <p:nvPr/>
        </p:nvSpPr>
        <p:spPr>
          <a:xfrm>
            <a:off x="3520424" y="4585128"/>
            <a:ext cx="330607" cy="31917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3829573" y="4585128"/>
            <a:ext cx="330607" cy="31917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4156567" y="4585128"/>
            <a:ext cx="189546" cy="31917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502051" y="5085326"/>
            <a:ext cx="844062" cy="18256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0816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IPv4 and </a:t>
            </a:r>
            <a:r>
              <a:rPr lang="en-US" smtClean="0"/>
              <a:t>the “Don’t Fragment” </a:t>
            </a:r>
            <a:r>
              <a:rPr lang="en-US" dirty="0" smtClean="0"/>
              <a:t>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Fragmentation is not permitted by the source, then the router discards the packet. The router may send an ICMP to the packet source with an </a:t>
            </a:r>
            <a:r>
              <a:rPr lang="en-US" dirty="0" err="1" smtClean="0"/>
              <a:t>Unreacahble</a:t>
            </a:r>
            <a:r>
              <a:rPr lang="en-US" dirty="0" smtClean="0"/>
              <a:t> code (Type 3, Code 4)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Later IPv4 implementations added a MTU size to this ICMP message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BUT: ICMP messages are extensively filtered in the Internet so applications should not count on receiving these messages!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2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Trouble at the Packet Mill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Lost frags require a resend of the entire packet – this is far less efficient than repairing a lost packet</a:t>
            </a:r>
          </a:p>
          <a:p>
            <a:r>
              <a:rPr lang="en-US" dirty="0" smtClean="0"/>
              <a:t>Fragments represent a security vulnerability as they are easily spoofed</a:t>
            </a:r>
          </a:p>
          <a:p>
            <a:r>
              <a:rPr lang="en-US" dirty="0" smtClean="0"/>
              <a:t>Fragments represent a problem to firewalls – without the transport headers it is unclear whether frags should be admitted or denied</a:t>
            </a:r>
          </a:p>
          <a:p>
            <a:r>
              <a:rPr lang="en-US" dirty="0" smtClean="0"/>
              <a:t>Packet reassembly consumes resources at the destination</a:t>
            </a:r>
          </a:p>
        </p:txBody>
      </p:sp>
    </p:spTree>
    <p:extLst>
      <p:ext uri="{BB962C8B-B14F-4D97-AF65-F5344CB8AC3E}">
        <p14:creationId xmlns:p14="http://schemas.microsoft.com/office/powerpoint/2010/main" val="125699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thinking at the time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Fragmentation was a Bad Idea!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Kent, C. and J. Mogul, "Fragmentation Considered Harmful", Proc. SIGCOMM '87 Workshop on Frontiers in Computer Communications Technology, August </a:t>
            </a:r>
            <a:r>
              <a:rPr lang="en-US" sz="2000" dirty="0" smtClean="0"/>
              <a:t>1987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6431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9923</TotalTime>
  <Words>1417</Words>
  <Application>Microsoft Macintosh PowerPoint</Application>
  <PresentationFormat>On-screen Show (4:3)</PresentationFormat>
  <Paragraphs>237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AhnbergHand</vt:lpstr>
      <vt:lpstr>Calibri</vt:lpstr>
      <vt:lpstr>Courier</vt:lpstr>
      <vt:lpstr>Powderfinger Type</vt:lpstr>
      <vt:lpstr>Arial</vt:lpstr>
      <vt:lpstr>Office Theme</vt:lpstr>
      <vt:lpstr>Large (UDP) Packets in IPv6</vt:lpstr>
      <vt:lpstr>What’s the problem?</vt:lpstr>
      <vt:lpstr>What’s the problem?</vt:lpstr>
      <vt:lpstr>So what?</vt:lpstr>
      <vt:lpstr>Packet Networks like variable packet sizes</vt:lpstr>
      <vt:lpstr>IPv4 Packet Design</vt:lpstr>
      <vt:lpstr>IPv4 and the “Don’t Fragment” bit</vt:lpstr>
      <vt:lpstr>Trouble at the Packet Mill</vt:lpstr>
      <vt:lpstr>The thinking at the time…</vt:lpstr>
      <vt:lpstr>IPv6 Packet Design</vt:lpstr>
      <vt:lpstr>IPv6 Source Fragmentation</vt:lpstr>
      <vt:lpstr>What changed? What’s the same?</vt:lpstr>
      <vt:lpstr>What does “Packet Too Big” mean anyway?</vt:lpstr>
      <vt:lpstr>It’s a Layering Problem</vt:lpstr>
      <vt:lpstr>What does “Packet Too Big” mean anyway?</vt:lpstr>
      <vt:lpstr>What does “Packet Too Big” mean anyway?</vt:lpstr>
      <vt:lpstr>Problems</vt:lpstr>
      <vt:lpstr>Problems</vt:lpstr>
      <vt:lpstr>Problems</vt:lpstr>
      <vt:lpstr>What did IPv6 do differently?</vt:lpstr>
      <vt:lpstr>What did IPv6 do differently?</vt:lpstr>
      <vt:lpstr>Bewteen 1280 and 1500</vt:lpstr>
      <vt:lpstr>Lets look</vt:lpstr>
      <vt:lpstr>What we expect to see</vt:lpstr>
      <vt:lpstr>What we saw</vt:lpstr>
      <vt:lpstr>What we saw</vt:lpstr>
      <vt:lpstr>Unreachables</vt:lpstr>
      <vt:lpstr>Filtering the results</vt:lpstr>
      <vt:lpstr>What we saw:</vt:lpstr>
      <vt:lpstr>What we saw:</vt:lpstr>
      <vt:lpstr>PTB MTU size distribution</vt:lpstr>
      <vt:lpstr>What we saw:</vt:lpstr>
      <vt:lpstr>EH drop? Or something more mundane?</vt:lpstr>
      <vt:lpstr>What we saw with a 1280 MTU:</vt:lpstr>
      <vt:lpstr>What are we seeing?</vt:lpstr>
      <vt:lpstr>Thanks!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Desperately Seeking Default</dc:title>
  <dc:creator>Geoff Huston</dc:creator>
  <cp:lastModifiedBy>Geoff Huston</cp:lastModifiedBy>
  <cp:revision>102</cp:revision>
  <cp:lastPrinted>2016-05-17T07:36:31Z</cp:lastPrinted>
  <dcterms:created xsi:type="dcterms:W3CDTF">2016-02-28T07:37:51Z</dcterms:created>
  <dcterms:modified xsi:type="dcterms:W3CDTF">2016-05-24T07:58:37Z</dcterms:modified>
</cp:coreProperties>
</file>