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7"/>
  </p:notesMasterIdLst>
  <p:sldIdLst>
    <p:sldId id="339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84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15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/>
    <p:restoredTop sz="94671"/>
  </p:normalViewPr>
  <p:slideViewPr>
    <p:cSldViewPr snapToGrid="0" snapToObjects="1">
      <p:cViewPr varScale="1">
        <p:scale>
          <a:sx n="159" d="100"/>
          <a:sy n="159" d="100"/>
        </p:scale>
        <p:origin x="200" y="1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BF02F-ECE0-844B-A8E3-283C6B2898B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CF43-F320-D64B-BC53-4C8D7F62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aseline="0">
                <a:latin typeface="Powderfinger Typ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B719-A3FE-C346-918C-DC729AA2F11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Powderfinger Type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Announcements in BGP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744" y="3339481"/>
            <a:ext cx="6858000" cy="124182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5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273844"/>
            <a:ext cx="8046223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eBGP route advertisements are more specifics?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3003947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AS 131072 </a:t>
            </a:r>
            <a:r>
              <a:rPr lang="mr-IN" sz="2000" dirty="0" smtClean="0"/>
              <a:t>–</a:t>
            </a:r>
            <a:r>
              <a:rPr lang="en-US" sz="2000" dirty="0" smtClean="0"/>
              <a:t> 13 October 2017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                                     Routes                Advertised Address Span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BGP Routes:		685,895                        2.86B /32s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More Specifics:	365,022   (53%)           1.04B /32s   (36%)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43559" y="35181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133936">
            <a:off x="1061634" y="2039540"/>
            <a:ext cx="615980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Over one half of the BGP routing table does not announce reachability to “new” destinations, but attempts to refine the way in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which existing destinations can be reached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7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80" y="1369219"/>
            <a:ext cx="5710641" cy="3263504"/>
          </a:xfrm>
        </p:spPr>
      </p:pic>
      <p:sp>
        <p:nvSpPr>
          <p:cNvPr id="3" name="TextBox 2"/>
          <p:cNvSpPr txBox="1"/>
          <p:nvPr/>
        </p:nvSpPr>
        <p:spPr>
          <a:xfrm>
            <a:off x="555957" y="285093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148135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1" y="1491991"/>
            <a:ext cx="4328174" cy="24732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17" y="1512198"/>
            <a:ext cx="4252384" cy="24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0" y="1531715"/>
            <a:ext cx="4447545" cy="25416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65" y="1531715"/>
            <a:ext cx="4550735" cy="2600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828827" y="1094202"/>
            <a:ext cx="748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Lets use the ratio of More-Specifics to the total route set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2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728"/>
            <a:ext cx="8352928" cy="857250"/>
          </a:xfrm>
        </p:spPr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" y="1531715"/>
            <a:ext cx="4447545" cy="25416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73" y="1531715"/>
            <a:ext cx="4550735" cy="2600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0738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7920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4" name="Freeform 3"/>
          <p:cNvSpPr/>
          <p:nvPr/>
        </p:nvSpPr>
        <p:spPr>
          <a:xfrm>
            <a:off x="581188" y="2588220"/>
            <a:ext cx="3688676" cy="178230"/>
          </a:xfrm>
          <a:custGeom>
            <a:avLst/>
            <a:gdLst>
              <a:gd name="connsiteX0" fmla="*/ 0 w 3688676"/>
              <a:gd name="connsiteY0" fmla="*/ 77491 h 178230"/>
              <a:gd name="connsiteX1" fmla="*/ 674176 w 3688676"/>
              <a:gd name="connsiteY1" fmla="*/ 100739 h 178230"/>
              <a:gd name="connsiteX2" fmla="*/ 2936928 w 3688676"/>
              <a:gd name="connsiteY2" fmla="*/ 85240 h 178230"/>
              <a:gd name="connsiteX3" fmla="*/ 3673098 w 3688676"/>
              <a:gd name="connsiteY3" fmla="*/ 69742 h 178230"/>
              <a:gd name="connsiteX4" fmla="*/ 3417376 w 3688676"/>
              <a:gd name="connsiteY4" fmla="*/ 0 h 178230"/>
              <a:gd name="connsiteX5" fmla="*/ 3688596 w 3688676"/>
              <a:gd name="connsiteY5" fmla="*/ 69742 h 178230"/>
              <a:gd name="connsiteX6" fmla="*/ 3448373 w 3688676"/>
              <a:gd name="connsiteY6" fmla="*/ 178230 h 1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8676" h="178230">
                <a:moveTo>
                  <a:pt x="0" y="77491"/>
                </a:moveTo>
                <a:cubicBezTo>
                  <a:pt x="92344" y="88469"/>
                  <a:pt x="674176" y="100739"/>
                  <a:pt x="674176" y="100739"/>
                </a:cubicBezTo>
                <a:lnTo>
                  <a:pt x="2936928" y="85240"/>
                </a:lnTo>
                <a:cubicBezTo>
                  <a:pt x="3436748" y="80074"/>
                  <a:pt x="3593023" y="83949"/>
                  <a:pt x="3673098" y="69742"/>
                </a:cubicBezTo>
                <a:cubicBezTo>
                  <a:pt x="3753173" y="55535"/>
                  <a:pt x="3414793" y="0"/>
                  <a:pt x="3417376" y="0"/>
                </a:cubicBezTo>
                <a:cubicBezTo>
                  <a:pt x="3419959" y="0"/>
                  <a:pt x="3683430" y="40037"/>
                  <a:pt x="3688596" y="69742"/>
                </a:cubicBezTo>
                <a:cubicBezTo>
                  <a:pt x="3693762" y="99447"/>
                  <a:pt x="3448373" y="178230"/>
                  <a:pt x="3448373" y="17823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0874" y="2561916"/>
            <a:ext cx="349317" cy="292121"/>
          </a:xfrm>
          <a:custGeom>
            <a:avLst/>
            <a:gdLst>
              <a:gd name="connsiteX0" fmla="*/ 302822 w 349317"/>
              <a:gd name="connsiteY0" fmla="*/ 158037 h 292121"/>
              <a:gd name="connsiteX1" fmla="*/ 78097 w 349317"/>
              <a:gd name="connsiteY1" fmla="*/ 3053 h 292121"/>
              <a:gd name="connsiteX2" fmla="*/ 16103 w 349317"/>
              <a:gd name="connsiteY2" fmla="*/ 282023 h 292121"/>
              <a:gd name="connsiteX3" fmla="*/ 349317 w 349317"/>
              <a:gd name="connsiteY3" fmla="*/ 235528 h 2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317" h="292121">
                <a:moveTo>
                  <a:pt x="302822" y="158037"/>
                </a:moveTo>
                <a:cubicBezTo>
                  <a:pt x="214352" y="70213"/>
                  <a:pt x="125883" y="-17611"/>
                  <a:pt x="78097" y="3053"/>
                </a:cubicBezTo>
                <a:cubicBezTo>
                  <a:pt x="30311" y="23717"/>
                  <a:pt x="-29100" y="243277"/>
                  <a:pt x="16103" y="282023"/>
                </a:cubicBezTo>
                <a:cubicBezTo>
                  <a:pt x="61306" y="320769"/>
                  <a:pt x="349317" y="235528"/>
                  <a:pt x="349317" y="2355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58720" y="2301481"/>
            <a:ext cx="4225895" cy="1108146"/>
          </a:xfrm>
          <a:custGeom>
            <a:avLst/>
            <a:gdLst>
              <a:gd name="connsiteX0" fmla="*/ 0 w 4225895"/>
              <a:gd name="connsiteY0" fmla="*/ 1108146 h 1108146"/>
              <a:gd name="connsiteX1" fmla="*/ 1247613 w 4225895"/>
              <a:gd name="connsiteY1" fmla="*/ 751685 h 1108146"/>
              <a:gd name="connsiteX2" fmla="*/ 2634712 w 4225895"/>
              <a:gd name="connsiteY2" fmla="*/ 402973 h 1108146"/>
              <a:gd name="connsiteX3" fmla="*/ 4091552 w 4225895"/>
              <a:gd name="connsiteY3" fmla="*/ 139502 h 1108146"/>
              <a:gd name="connsiteX4" fmla="*/ 3657600 w 4225895"/>
              <a:gd name="connsiteY4" fmla="*/ 17 h 1108146"/>
              <a:gd name="connsiteX5" fmla="*/ 4223288 w 4225895"/>
              <a:gd name="connsiteY5" fmla="*/ 131753 h 1108146"/>
              <a:gd name="connsiteX6" fmla="*/ 3882325 w 4225895"/>
              <a:gd name="connsiteY6" fmla="*/ 364227 h 110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895" h="1108146">
                <a:moveTo>
                  <a:pt x="0" y="1108146"/>
                </a:moveTo>
                <a:lnTo>
                  <a:pt x="1247613" y="751685"/>
                </a:lnTo>
                <a:cubicBezTo>
                  <a:pt x="1686732" y="634156"/>
                  <a:pt x="2160722" y="505003"/>
                  <a:pt x="2634712" y="402973"/>
                </a:cubicBezTo>
                <a:cubicBezTo>
                  <a:pt x="3108702" y="300943"/>
                  <a:pt x="3921071" y="206661"/>
                  <a:pt x="4091552" y="139502"/>
                </a:cubicBezTo>
                <a:cubicBezTo>
                  <a:pt x="4262033" y="72343"/>
                  <a:pt x="3635644" y="1308"/>
                  <a:pt x="3657600" y="17"/>
                </a:cubicBezTo>
                <a:cubicBezTo>
                  <a:pt x="3679556" y="-1274"/>
                  <a:pt x="4185834" y="71051"/>
                  <a:pt x="4223288" y="131753"/>
                </a:cubicBezTo>
                <a:cubicBezTo>
                  <a:pt x="4260742" y="192455"/>
                  <a:pt x="3882325" y="364227"/>
                  <a:pt x="3882325" y="36422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59259" y="2254842"/>
            <a:ext cx="320177" cy="286880"/>
          </a:xfrm>
          <a:custGeom>
            <a:avLst/>
            <a:gdLst>
              <a:gd name="connsiteX0" fmla="*/ 160715 w 320177"/>
              <a:gd name="connsiteY0" fmla="*/ 286880 h 286880"/>
              <a:gd name="connsiteX1" fmla="*/ 315698 w 320177"/>
              <a:gd name="connsiteY1" fmla="*/ 15660 h 286880"/>
              <a:gd name="connsiteX2" fmla="*/ 5732 w 320177"/>
              <a:gd name="connsiteY2" fmla="*/ 46656 h 286880"/>
              <a:gd name="connsiteX3" fmla="*/ 106471 w 320177"/>
              <a:gd name="connsiteY3" fmla="*/ 162894 h 28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77" h="286880">
                <a:moveTo>
                  <a:pt x="160715" y="286880"/>
                </a:moveTo>
                <a:cubicBezTo>
                  <a:pt x="251122" y="171288"/>
                  <a:pt x="341529" y="55697"/>
                  <a:pt x="315698" y="15660"/>
                </a:cubicBezTo>
                <a:cubicBezTo>
                  <a:pt x="289868" y="-24377"/>
                  <a:pt x="40603" y="22117"/>
                  <a:pt x="5732" y="46656"/>
                </a:cubicBezTo>
                <a:cubicBezTo>
                  <a:pt x="-29139" y="71195"/>
                  <a:pt x="106471" y="162894"/>
                  <a:pt x="106471" y="1628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2506" y="297242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Oddly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table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at 50%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668" y="3341759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Still growing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950" y="3991710"/>
            <a:ext cx="10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2007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4276" y="4065420"/>
            <a:ext cx="10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2007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5756" y="4020554"/>
            <a:ext cx="10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now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3919" y="3981754"/>
            <a:ext cx="10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now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Types </a:t>
            </a:r>
            <a:r>
              <a:rPr lang="mr-IN" dirty="0" smtClean="0"/>
              <a:t>–</a:t>
            </a:r>
            <a:r>
              <a:rPr lang="en-US" dirty="0" smtClean="0"/>
              <a:t> Prefix Counts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12" y="1406766"/>
            <a:ext cx="4542263" cy="259557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" y="1406766"/>
            <a:ext cx="4542263" cy="2595579"/>
          </a:xfrm>
        </p:spPr>
      </p:pic>
    </p:spTree>
    <p:extLst>
      <p:ext uri="{BB962C8B-B14F-4D97-AF65-F5344CB8AC3E}">
        <p14:creationId xmlns:p14="http://schemas.microsoft.com/office/powerpoint/2010/main" val="19772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Types </a:t>
            </a:r>
            <a:r>
              <a:rPr lang="mr-IN" dirty="0" smtClean="0"/>
              <a:t>–</a:t>
            </a:r>
            <a:r>
              <a:rPr lang="en-US" dirty="0" smtClean="0"/>
              <a:t> Relative Counts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31" y="1560184"/>
            <a:ext cx="4560915" cy="260623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1560183"/>
            <a:ext cx="4615254" cy="2637288"/>
          </a:xfrm>
        </p:spPr>
      </p:pic>
    </p:spTree>
    <p:extLst>
      <p:ext uri="{BB962C8B-B14F-4D97-AF65-F5344CB8AC3E}">
        <p14:creationId xmlns:p14="http://schemas.microsoft.com/office/powerpoint/2010/main" val="94836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Types </a:t>
            </a:r>
            <a:r>
              <a:rPr lang="mr-IN" dirty="0" smtClean="0"/>
              <a:t>–</a:t>
            </a:r>
            <a:r>
              <a:rPr lang="en-US" dirty="0" smtClean="0"/>
              <a:t> Relative Counts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31" y="1560184"/>
            <a:ext cx="4560915" cy="260623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1560183"/>
            <a:ext cx="4615254" cy="2637288"/>
          </a:xfrm>
        </p:spPr>
      </p:pic>
      <p:sp>
        <p:nvSpPr>
          <p:cNvPr id="3" name="Freeform 2"/>
          <p:cNvSpPr/>
          <p:nvPr/>
        </p:nvSpPr>
        <p:spPr>
          <a:xfrm>
            <a:off x="519193" y="1828800"/>
            <a:ext cx="3707667" cy="945397"/>
          </a:xfrm>
          <a:custGeom>
            <a:avLst/>
            <a:gdLst>
              <a:gd name="connsiteX0" fmla="*/ 0 w 3707667"/>
              <a:gd name="connsiteY0" fmla="*/ 945397 h 945397"/>
              <a:gd name="connsiteX1" fmla="*/ 1387099 w 3707667"/>
              <a:gd name="connsiteY1" fmla="*/ 449451 h 945397"/>
              <a:gd name="connsiteX2" fmla="*/ 3130658 w 3707667"/>
              <a:gd name="connsiteY2" fmla="*/ 178231 h 945397"/>
              <a:gd name="connsiteX3" fmla="*/ 3704095 w 3707667"/>
              <a:gd name="connsiteY3" fmla="*/ 100739 h 945397"/>
              <a:gd name="connsiteX4" fmla="*/ 3386380 w 3707667"/>
              <a:gd name="connsiteY4" fmla="*/ 0 h 945397"/>
              <a:gd name="connsiteX5" fmla="*/ 3657600 w 3707667"/>
              <a:gd name="connsiteY5" fmla="*/ 100739 h 945397"/>
              <a:gd name="connsiteX6" fmla="*/ 3479370 w 3707667"/>
              <a:gd name="connsiteY6" fmla="*/ 302217 h 9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7667" h="945397">
                <a:moveTo>
                  <a:pt x="0" y="945397"/>
                </a:moveTo>
                <a:cubicBezTo>
                  <a:pt x="432661" y="761354"/>
                  <a:pt x="865323" y="577312"/>
                  <a:pt x="1387099" y="449451"/>
                </a:cubicBezTo>
                <a:cubicBezTo>
                  <a:pt x="1908875" y="321590"/>
                  <a:pt x="2744492" y="236350"/>
                  <a:pt x="3130658" y="178231"/>
                </a:cubicBezTo>
                <a:cubicBezTo>
                  <a:pt x="3516824" y="120112"/>
                  <a:pt x="3661475" y="130444"/>
                  <a:pt x="3704095" y="100739"/>
                </a:cubicBezTo>
                <a:cubicBezTo>
                  <a:pt x="3746715" y="71034"/>
                  <a:pt x="3394129" y="0"/>
                  <a:pt x="3386380" y="0"/>
                </a:cubicBezTo>
                <a:cubicBezTo>
                  <a:pt x="3378631" y="0"/>
                  <a:pt x="3642102" y="50370"/>
                  <a:pt x="3657600" y="100739"/>
                </a:cubicBezTo>
                <a:cubicBezTo>
                  <a:pt x="3673098" y="151108"/>
                  <a:pt x="3479370" y="302217"/>
                  <a:pt x="3479370" y="30221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29939" y="2223642"/>
            <a:ext cx="3756397" cy="1185985"/>
          </a:xfrm>
          <a:custGeom>
            <a:avLst/>
            <a:gdLst>
              <a:gd name="connsiteX0" fmla="*/ 0 w 3756397"/>
              <a:gd name="connsiteY0" fmla="*/ 1185985 h 1185985"/>
              <a:gd name="connsiteX1" fmla="*/ 1185620 w 3756397"/>
              <a:gd name="connsiteY1" fmla="*/ 736534 h 1185985"/>
              <a:gd name="connsiteX2" fmla="*/ 2890434 w 3756397"/>
              <a:gd name="connsiteY2" fmla="*/ 333578 h 1185985"/>
              <a:gd name="connsiteX3" fmla="*/ 3696346 w 3756397"/>
              <a:gd name="connsiteY3" fmla="*/ 101104 h 1185985"/>
              <a:gd name="connsiteX4" fmla="*/ 3270142 w 3756397"/>
              <a:gd name="connsiteY4" fmla="*/ 365 h 1185985"/>
              <a:gd name="connsiteX5" fmla="*/ 3750590 w 3756397"/>
              <a:gd name="connsiteY5" fmla="*/ 132100 h 1185985"/>
              <a:gd name="connsiteX6" fmla="*/ 3549112 w 3756397"/>
              <a:gd name="connsiteY6" fmla="*/ 364575 h 118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6397" h="1185985">
                <a:moveTo>
                  <a:pt x="0" y="1185985"/>
                </a:moveTo>
                <a:cubicBezTo>
                  <a:pt x="351940" y="1032293"/>
                  <a:pt x="703881" y="878602"/>
                  <a:pt x="1185620" y="736534"/>
                </a:cubicBezTo>
                <a:cubicBezTo>
                  <a:pt x="1667359" y="594466"/>
                  <a:pt x="2471980" y="439483"/>
                  <a:pt x="2890434" y="333578"/>
                </a:cubicBezTo>
                <a:cubicBezTo>
                  <a:pt x="3308888" y="227673"/>
                  <a:pt x="3633061" y="156639"/>
                  <a:pt x="3696346" y="101104"/>
                </a:cubicBezTo>
                <a:cubicBezTo>
                  <a:pt x="3759631" y="45569"/>
                  <a:pt x="3261101" y="-4801"/>
                  <a:pt x="3270142" y="365"/>
                </a:cubicBezTo>
                <a:cubicBezTo>
                  <a:pt x="3279183" y="5531"/>
                  <a:pt x="3704095" y="71398"/>
                  <a:pt x="3750590" y="132100"/>
                </a:cubicBezTo>
                <a:cubicBezTo>
                  <a:pt x="3797085" y="192802"/>
                  <a:pt x="3549112" y="364575"/>
                  <a:pt x="3549112" y="364575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1444" y="2007031"/>
            <a:ext cx="3781780" cy="1472338"/>
          </a:xfrm>
          <a:custGeom>
            <a:avLst/>
            <a:gdLst>
              <a:gd name="connsiteX0" fmla="*/ 0 w 3781780"/>
              <a:gd name="connsiteY0" fmla="*/ 0 h 1472338"/>
              <a:gd name="connsiteX1" fmla="*/ 844658 w 3781780"/>
              <a:gd name="connsiteY1" fmla="*/ 612183 h 1472338"/>
              <a:gd name="connsiteX2" fmla="*/ 2138766 w 3781780"/>
              <a:gd name="connsiteY2" fmla="*/ 976393 h 1472338"/>
              <a:gd name="connsiteX3" fmla="*/ 3704095 w 3781780"/>
              <a:gd name="connsiteY3" fmla="*/ 1294108 h 1472338"/>
              <a:gd name="connsiteX4" fmla="*/ 3549112 w 3781780"/>
              <a:gd name="connsiteY4" fmla="*/ 1108128 h 1472338"/>
              <a:gd name="connsiteX5" fmla="*/ 3781587 w 3781780"/>
              <a:gd name="connsiteY5" fmla="*/ 1317355 h 1472338"/>
              <a:gd name="connsiteX6" fmla="*/ 3502617 w 3781780"/>
              <a:gd name="connsiteY6" fmla="*/ 1472338 h 14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1780" h="1472338">
                <a:moveTo>
                  <a:pt x="0" y="0"/>
                </a:moveTo>
                <a:cubicBezTo>
                  <a:pt x="244098" y="224725"/>
                  <a:pt x="488197" y="449451"/>
                  <a:pt x="844658" y="612183"/>
                </a:cubicBezTo>
                <a:cubicBezTo>
                  <a:pt x="1201119" y="774915"/>
                  <a:pt x="1662193" y="862739"/>
                  <a:pt x="2138766" y="976393"/>
                </a:cubicBezTo>
                <a:cubicBezTo>
                  <a:pt x="2615339" y="1090047"/>
                  <a:pt x="3469037" y="1272152"/>
                  <a:pt x="3704095" y="1294108"/>
                </a:cubicBezTo>
                <a:cubicBezTo>
                  <a:pt x="3939153" y="1316064"/>
                  <a:pt x="3536197" y="1104254"/>
                  <a:pt x="3549112" y="1108128"/>
                </a:cubicBezTo>
                <a:cubicBezTo>
                  <a:pt x="3562027" y="1112002"/>
                  <a:pt x="3789336" y="1256653"/>
                  <a:pt x="3781587" y="1317355"/>
                </a:cubicBezTo>
                <a:cubicBezTo>
                  <a:pt x="3773838" y="1378057"/>
                  <a:pt x="3502617" y="1472338"/>
                  <a:pt x="3502617" y="1472338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68685" y="1914041"/>
            <a:ext cx="3619839" cy="1573078"/>
          </a:xfrm>
          <a:custGeom>
            <a:avLst/>
            <a:gdLst>
              <a:gd name="connsiteX0" fmla="*/ 0 w 3619839"/>
              <a:gd name="connsiteY0" fmla="*/ 0 h 1573078"/>
              <a:gd name="connsiteX1" fmla="*/ 1247613 w 3619839"/>
              <a:gd name="connsiteY1" fmla="*/ 759417 h 1573078"/>
              <a:gd name="connsiteX2" fmla="*/ 2495227 w 3619839"/>
              <a:gd name="connsiteY2" fmla="*/ 1146874 h 1573078"/>
              <a:gd name="connsiteX3" fmla="*/ 3556861 w 3619839"/>
              <a:gd name="connsiteY3" fmla="*/ 1410345 h 1573078"/>
              <a:gd name="connsiteX4" fmla="*/ 3355383 w 3619839"/>
              <a:gd name="connsiteY4" fmla="*/ 1162373 h 1573078"/>
              <a:gd name="connsiteX5" fmla="*/ 3618854 w 3619839"/>
              <a:gd name="connsiteY5" fmla="*/ 1394847 h 1573078"/>
              <a:gd name="connsiteX6" fmla="*/ 3239146 w 3619839"/>
              <a:gd name="connsiteY6" fmla="*/ 1573078 h 15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839" h="1573078">
                <a:moveTo>
                  <a:pt x="0" y="0"/>
                </a:moveTo>
                <a:cubicBezTo>
                  <a:pt x="415871" y="284135"/>
                  <a:pt x="831742" y="568271"/>
                  <a:pt x="1247613" y="759417"/>
                </a:cubicBezTo>
                <a:cubicBezTo>
                  <a:pt x="1663484" y="950563"/>
                  <a:pt x="2110352" y="1038386"/>
                  <a:pt x="2495227" y="1146874"/>
                </a:cubicBezTo>
                <a:cubicBezTo>
                  <a:pt x="2880102" y="1255362"/>
                  <a:pt x="3413502" y="1407762"/>
                  <a:pt x="3556861" y="1410345"/>
                </a:cubicBezTo>
                <a:cubicBezTo>
                  <a:pt x="3700220" y="1412928"/>
                  <a:pt x="3345051" y="1164956"/>
                  <a:pt x="3355383" y="1162373"/>
                </a:cubicBezTo>
                <a:cubicBezTo>
                  <a:pt x="3365715" y="1159790"/>
                  <a:pt x="3638227" y="1326396"/>
                  <a:pt x="3618854" y="1394847"/>
                </a:cubicBezTo>
                <a:cubicBezTo>
                  <a:pt x="3599481" y="1463298"/>
                  <a:pt x="3239146" y="1573078"/>
                  <a:pt x="3239146" y="1573078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97824" y="419747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hnbergHand" charset="0"/>
                <a:ea typeface="AhnbergHand" charset="0"/>
                <a:cs typeface="AhnbergHand" charset="0"/>
              </a:rPr>
              <a:t>Hole Punching</a:t>
            </a:r>
            <a:endParaRPr lang="en-US" dirty="0">
              <a:solidFill>
                <a:srgbClr val="7030A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7824" y="1072006"/>
            <a:ext cx="10839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  <a:latin typeface="AhnbergHand" charset="0"/>
                <a:ea typeface="AhnbergHand" charset="0"/>
                <a:cs typeface="AhnbergHand" charset="0"/>
              </a:rPr>
              <a:t>Overlay</a:t>
            </a:r>
            <a:endParaRPr lang="en-US" dirty="0">
              <a:solidFill>
                <a:srgbClr val="00B0F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03277" y="1371600"/>
            <a:ext cx="482743" cy="369938"/>
          </a:xfrm>
          <a:custGeom>
            <a:avLst/>
            <a:gdLst>
              <a:gd name="connsiteX0" fmla="*/ 482743 w 482743"/>
              <a:gd name="connsiteY0" fmla="*/ 0 h 369938"/>
              <a:gd name="connsiteX1" fmla="*/ 33292 w 482743"/>
              <a:gd name="connsiteY1" fmla="*/ 364210 h 369938"/>
              <a:gd name="connsiteX2" fmla="*/ 33292 w 482743"/>
              <a:gd name="connsiteY2" fmla="*/ 232475 h 369938"/>
              <a:gd name="connsiteX3" fmla="*/ 33292 w 482743"/>
              <a:gd name="connsiteY3" fmla="*/ 364210 h 369938"/>
              <a:gd name="connsiteX4" fmla="*/ 258018 w 482743"/>
              <a:gd name="connsiteY4" fmla="*/ 340963 h 36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3" h="369938">
                <a:moveTo>
                  <a:pt x="482743" y="0"/>
                </a:moveTo>
                <a:cubicBezTo>
                  <a:pt x="295471" y="162732"/>
                  <a:pt x="108200" y="325464"/>
                  <a:pt x="33292" y="364210"/>
                </a:cubicBezTo>
                <a:cubicBezTo>
                  <a:pt x="-41616" y="402956"/>
                  <a:pt x="33292" y="232475"/>
                  <a:pt x="33292" y="232475"/>
                </a:cubicBezTo>
                <a:cubicBezTo>
                  <a:pt x="33292" y="232475"/>
                  <a:pt x="-4162" y="346129"/>
                  <a:pt x="33292" y="364210"/>
                </a:cubicBezTo>
                <a:cubicBezTo>
                  <a:pt x="70746" y="382291"/>
                  <a:pt x="258018" y="340963"/>
                  <a:pt x="258018" y="340963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79764" y="3543276"/>
            <a:ext cx="420277" cy="664514"/>
          </a:xfrm>
          <a:custGeom>
            <a:avLst/>
            <a:gdLst>
              <a:gd name="connsiteX0" fmla="*/ 420277 w 420277"/>
              <a:gd name="connsiteY0" fmla="*/ 664514 h 664514"/>
              <a:gd name="connsiteX1" fmla="*/ 94812 w 420277"/>
              <a:gd name="connsiteY1" fmla="*/ 21334 h 664514"/>
              <a:gd name="connsiteX2" fmla="*/ 1822 w 420277"/>
              <a:gd name="connsiteY2" fmla="*/ 222812 h 664514"/>
              <a:gd name="connsiteX3" fmla="*/ 56067 w 420277"/>
              <a:gd name="connsiteY3" fmla="*/ 5836 h 664514"/>
              <a:gd name="connsiteX4" fmla="*/ 311789 w 420277"/>
              <a:gd name="connsiteY4" fmla="*/ 83327 h 6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277" h="664514">
                <a:moveTo>
                  <a:pt x="420277" y="664514"/>
                </a:moveTo>
                <a:cubicBezTo>
                  <a:pt x="292416" y="379732"/>
                  <a:pt x="164555" y="94951"/>
                  <a:pt x="94812" y="21334"/>
                </a:cubicBezTo>
                <a:cubicBezTo>
                  <a:pt x="25069" y="-52283"/>
                  <a:pt x="8279" y="225395"/>
                  <a:pt x="1822" y="222812"/>
                </a:cubicBezTo>
                <a:cubicBezTo>
                  <a:pt x="-4635" y="220229"/>
                  <a:pt x="4406" y="29083"/>
                  <a:pt x="56067" y="5836"/>
                </a:cubicBezTo>
                <a:cubicBezTo>
                  <a:pt x="107728" y="-17411"/>
                  <a:pt x="209758" y="32958"/>
                  <a:pt x="311789" y="83327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09647" y="3135921"/>
            <a:ext cx="1753605" cy="1133862"/>
          </a:xfrm>
          <a:custGeom>
            <a:avLst/>
            <a:gdLst>
              <a:gd name="connsiteX0" fmla="*/ 0 w 1753605"/>
              <a:gd name="connsiteY0" fmla="*/ 1133862 h 1133862"/>
              <a:gd name="connsiteX1" fmla="*/ 1123628 w 1753605"/>
              <a:gd name="connsiteY1" fmla="*/ 513930 h 1133862"/>
              <a:gd name="connsiteX2" fmla="*/ 1728061 w 1753605"/>
              <a:gd name="connsiteY2" fmla="*/ 48981 h 1133862"/>
              <a:gd name="connsiteX3" fmla="*/ 1495587 w 1753605"/>
              <a:gd name="connsiteY3" fmla="*/ 118723 h 1133862"/>
              <a:gd name="connsiteX4" fmla="*/ 1735811 w 1753605"/>
              <a:gd name="connsiteY4" fmla="*/ 2486 h 1133862"/>
              <a:gd name="connsiteX5" fmla="*/ 1735811 w 1753605"/>
              <a:gd name="connsiteY5" fmla="*/ 250459 h 113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605" h="1133862">
                <a:moveTo>
                  <a:pt x="0" y="1133862"/>
                </a:moveTo>
                <a:cubicBezTo>
                  <a:pt x="417809" y="914302"/>
                  <a:pt x="835618" y="694743"/>
                  <a:pt x="1123628" y="513930"/>
                </a:cubicBezTo>
                <a:cubicBezTo>
                  <a:pt x="1411638" y="333117"/>
                  <a:pt x="1666068" y="114849"/>
                  <a:pt x="1728061" y="48981"/>
                </a:cubicBezTo>
                <a:cubicBezTo>
                  <a:pt x="1790054" y="-16887"/>
                  <a:pt x="1494295" y="126472"/>
                  <a:pt x="1495587" y="118723"/>
                </a:cubicBezTo>
                <a:cubicBezTo>
                  <a:pt x="1496879" y="110974"/>
                  <a:pt x="1695774" y="-19470"/>
                  <a:pt x="1735811" y="2486"/>
                </a:cubicBezTo>
                <a:cubicBezTo>
                  <a:pt x="1775848" y="24442"/>
                  <a:pt x="1735811" y="250459"/>
                  <a:pt x="1735811" y="250459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881966" y="1387098"/>
            <a:ext cx="3139775" cy="975430"/>
          </a:xfrm>
          <a:custGeom>
            <a:avLst/>
            <a:gdLst>
              <a:gd name="connsiteX0" fmla="*/ 0 w 3139775"/>
              <a:gd name="connsiteY0" fmla="*/ 0 h 975430"/>
              <a:gd name="connsiteX1" fmla="*/ 2038027 w 3139775"/>
              <a:gd name="connsiteY1" fmla="*/ 503695 h 975430"/>
              <a:gd name="connsiteX2" fmla="*/ 3053166 w 3139775"/>
              <a:gd name="connsiteY2" fmla="*/ 875655 h 975430"/>
              <a:gd name="connsiteX3" fmla="*/ 3037668 w 3139775"/>
              <a:gd name="connsiteY3" fmla="*/ 728421 h 975430"/>
              <a:gd name="connsiteX4" fmla="*/ 3138407 w 3139775"/>
              <a:gd name="connsiteY4" fmla="*/ 968644 h 975430"/>
              <a:gd name="connsiteX5" fmla="*/ 2952427 w 3139775"/>
              <a:gd name="connsiteY5" fmla="*/ 914400 h 9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775" h="975430">
                <a:moveTo>
                  <a:pt x="0" y="0"/>
                </a:moveTo>
                <a:cubicBezTo>
                  <a:pt x="764583" y="178876"/>
                  <a:pt x="1529166" y="357753"/>
                  <a:pt x="2038027" y="503695"/>
                </a:cubicBezTo>
                <a:cubicBezTo>
                  <a:pt x="2546888" y="649637"/>
                  <a:pt x="2886559" y="838201"/>
                  <a:pt x="3053166" y="875655"/>
                </a:cubicBezTo>
                <a:cubicBezTo>
                  <a:pt x="3219773" y="913109"/>
                  <a:pt x="3023461" y="712923"/>
                  <a:pt x="3037668" y="728421"/>
                </a:cubicBezTo>
                <a:cubicBezTo>
                  <a:pt x="3051875" y="743919"/>
                  <a:pt x="3152614" y="937647"/>
                  <a:pt x="3138407" y="968644"/>
                </a:cubicBezTo>
                <a:cubicBezTo>
                  <a:pt x="3124200" y="999641"/>
                  <a:pt x="2952427" y="914400"/>
                  <a:pt x="2952427" y="91440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both IPv4 and IPv6:</a:t>
            </a:r>
          </a:p>
          <a:p>
            <a:r>
              <a:rPr lang="en-US" dirty="0" smtClean="0"/>
              <a:t>Type I prefixes (”hole punching”) are declining over time (relatively)</a:t>
            </a:r>
          </a:p>
          <a:p>
            <a:r>
              <a:rPr lang="en-US" dirty="0" smtClean="0"/>
              <a:t>Type II prefixes (“</a:t>
            </a:r>
            <a:r>
              <a:rPr lang="en-US" dirty="0"/>
              <a:t>t</a:t>
            </a:r>
            <a:r>
              <a:rPr lang="en-US" dirty="0" smtClean="0"/>
              <a:t>raffic </a:t>
            </a:r>
            <a:r>
              <a:rPr lang="en-US" dirty="0"/>
              <a:t>e</a:t>
            </a:r>
            <a:r>
              <a:rPr lang="en-US" dirty="0" smtClean="0"/>
              <a:t>ngineering”) have been relatively constant at some 30% of more specifics</a:t>
            </a:r>
          </a:p>
          <a:p>
            <a:r>
              <a:rPr lang="en-US" dirty="0" smtClean="0"/>
              <a:t>Type III prefixes (“overlays”) have risen (relatively) and are now the more prevalent form of advertised more specifics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8" y="1594884"/>
            <a:ext cx="4311071" cy="24636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2" y="1594884"/>
            <a:ext cx="4521610" cy="2583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7" name="Freeform 6"/>
          <p:cNvSpPr/>
          <p:nvPr/>
        </p:nvSpPr>
        <p:spPr>
          <a:xfrm>
            <a:off x="4345734" y="2079297"/>
            <a:ext cx="199685" cy="475568"/>
          </a:xfrm>
          <a:custGeom>
            <a:avLst/>
            <a:gdLst>
              <a:gd name="connsiteX0" fmla="*/ 202452 w 266247"/>
              <a:gd name="connsiteY0" fmla="*/ 513065 h 634091"/>
              <a:gd name="connsiteX1" fmla="*/ 255615 w 266247"/>
              <a:gd name="connsiteY1" fmla="*/ 194089 h 634091"/>
              <a:gd name="connsiteX2" fmla="*/ 117391 w 266247"/>
              <a:gd name="connsiteY2" fmla="*/ 2703 h 634091"/>
              <a:gd name="connsiteX3" fmla="*/ 433 w 266247"/>
              <a:gd name="connsiteY3" fmla="*/ 332312 h 634091"/>
              <a:gd name="connsiteX4" fmla="*/ 159922 w 266247"/>
              <a:gd name="connsiteY4" fmla="*/ 630024 h 634091"/>
              <a:gd name="connsiteX5" fmla="*/ 266247 w 266247"/>
              <a:gd name="connsiteY5" fmla="*/ 513065 h 63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247" h="634091">
                <a:moveTo>
                  <a:pt x="202452" y="513065"/>
                </a:moveTo>
                <a:cubicBezTo>
                  <a:pt x="236122" y="396107"/>
                  <a:pt x="269792" y="279149"/>
                  <a:pt x="255615" y="194089"/>
                </a:cubicBezTo>
                <a:cubicBezTo>
                  <a:pt x="241438" y="109029"/>
                  <a:pt x="159921" y="-20334"/>
                  <a:pt x="117391" y="2703"/>
                </a:cubicBezTo>
                <a:cubicBezTo>
                  <a:pt x="74861" y="25740"/>
                  <a:pt x="-6655" y="227759"/>
                  <a:pt x="433" y="332312"/>
                </a:cubicBezTo>
                <a:cubicBezTo>
                  <a:pt x="7521" y="436865"/>
                  <a:pt x="115620" y="599899"/>
                  <a:pt x="159922" y="630024"/>
                </a:cubicBezTo>
                <a:cubicBezTo>
                  <a:pt x="204224" y="660149"/>
                  <a:pt x="266247" y="513065"/>
                  <a:pt x="266247" y="5130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866907" y="1160714"/>
            <a:ext cx="349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Yes, this is a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LOG scale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01899" y="1332854"/>
            <a:ext cx="295565" cy="757228"/>
          </a:xfrm>
          <a:custGeom>
            <a:avLst/>
            <a:gdLst>
              <a:gd name="connsiteX0" fmla="*/ 295565 w 295565"/>
              <a:gd name="connsiteY0" fmla="*/ 0 h 757228"/>
              <a:gd name="connsiteX1" fmla="*/ 16596 w 295565"/>
              <a:gd name="connsiteY1" fmla="*/ 736170 h 757228"/>
              <a:gd name="connsiteX2" fmla="*/ 32094 w 295565"/>
              <a:gd name="connsiteY2" fmla="*/ 573438 h 757228"/>
              <a:gd name="connsiteX3" fmla="*/ 32094 w 295565"/>
              <a:gd name="connsiteY3" fmla="*/ 751668 h 757228"/>
              <a:gd name="connsiteX4" fmla="*/ 163830 w 295565"/>
              <a:gd name="connsiteY4" fmla="*/ 658678 h 7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65" h="757228">
                <a:moveTo>
                  <a:pt x="295565" y="0"/>
                </a:moveTo>
                <a:cubicBezTo>
                  <a:pt x="178036" y="320298"/>
                  <a:pt x="60508" y="640597"/>
                  <a:pt x="16596" y="736170"/>
                </a:cubicBezTo>
                <a:cubicBezTo>
                  <a:pt x="-27316" y="831743"/>
                  <a:pt x="29511" y="570855"/>
                  <a:pt x="32094" y="573438"/>
                </a:cubicBezTo>
                <a:cubicBezTo>
                  <a:pt x="34677" y="576021"/>
                  <a:pt x="10138" y="737461"/>
                  <a:pt x="32094" y="751668"/>
                </a:cubicBezTo>
                <a:cubicBezTo>
                  <a:pt x="54050" y="765875"/>
                  <a:pt x="163830" y="658678"/>
                  <a:pt x="163830" y="658678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8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more specific?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prefix advertisement that refines a “covering” advertisement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3446" y="2410097"/>
            <a:ext cx="5767252" cy="150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629" y="278238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10.0.0.0/8</a:t>
            </a:r>
          </a:p>
        </p:txBody>
      </p:sp>
      <p:sp>
        <p:nvSpPr>
          <p:cNvPr id="6" name="Oval 5"/>
          <p:cNvSpPr/>
          <p:nvPr/>
        </p:nvSpPr>
        <p:spPr>
          <a:xfrm>
            <a:off x="3585755" y="2920888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5452" y="3092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10.1.0.0/16</a:t>
            </a:r>
          </a:p>
        </p:txBody>
      </p:sp>
    </p:spTree>
    <p:extLst>
      <p:ext uri="{BB962C8B-B14F-4D97-AF65-F5344CB8AC3E}">
        <p14:creationId xmlns:p14="http://schemas.microsoft.com/office/powerpoint/2010/main" val="159206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" y="1763862"/>
            <a:ext cx="4168441" cy="23821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42" y="1763861"/>
            <a:ext cx="4433777" cy="2533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6289" y="1351811"/>
            <a:ext cx="778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Lets use the ratio of More-Specifics to the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total address span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7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" y="1763862"/>
            <a:ext cx="4168441" cy="23821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42" y="1763861"/>
            <a:ext cx="4433777" cy="2533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6289" y="1351811"/>
            <a:ext cx="778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Lets use the ratio of More-Specifics to the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total address span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10705" y="2773337"/>
            <a:ext cx="3560344" cy="729280"/>
          </a:xfrm>
          <a:custGeom>
            <a:avLst/>
            <a:gdLst>
              <a:gd name="connsiteX0" fmla="*/ 0 w 3560344"/>
              <a:gd name="connsiteY0" fmla="*/ 729280 h 729280"/>
              <a:gd name="connsiteX1" fmla="*/ 1759058 w 3560344"/>
              <a:gd name="connsiteY1" fmla="*/ 411565 h 729280"/>
              <a:gd name="connsiteX2" fmla="*/ 3409627 w 3560344"/>
              <a:gd name="connsiteY2" fmla="*/ 86100 h 729280"/>
              <a:gd name="connsiteX3" fmla="*/ 3192651 w 3560344"/>
              <a:gd name="connsiteY3" fmla="*/ 860 h 729280"/>
              <a:gd name="connsiteX4" fmla="*/ 3556861 w 3560344"/>
              <a:gd name="connsiteY4" fmla="*/ 55104 h 729280"/>
              <a:gd name="connsiteX5" fmla="*/ 3386380 w 3560344"/>
              <a:gd name="connsiteY5" fmla="*/ 248832 h 72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0344" h="729280">
                <a:moveTo>
                  <a:pt x="0" y="729280"/>
                </a:moveTo>
                <a:lnTo>
                  <a:pt x="1759058" y="411565"/>
                </a:lnTo>
                <a:cubicBezTo>
                  <a:pt x="2327329" y="304368"/>
                  <a:pt x="3170695" y="154551"/>
                  <a:pt x="3409627" y="86100"/>
                </a:cubicBezTo>
                <a:cubicBezTo>
                  <a:pt x="3648559" y="17649"/>
                  <a:pt x="3168112" y="6026"/>
                  <a:pt x="3192651" y="860"/>
                </a:cubicBezTo>
                <a:cubicBezTo>
                  <a:pt x="3217190" y="-4306"/>
                  <a:pt x="3524573" y="13775"/>
                  <a:pt x="3556861" y="55104"/>
                </a:cubicBezTo>
                <a:cubicBezTo>
                  <a:pt x="3589149" y="96433"/>
                  <a:pt x="3386380" y="248832"/>
                  <a:pt x="3386380" y="248832"/>
                </a:cubicBezTo>
              </a:path>
            </a:pathLst>
          </a:custGeom>
          <a:noFill/>
          <a:ln w="57150">
            <a:solidFill>
              <a:srgbClr val="166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46176" y="2859024"/>
            <a:ext cx="3343384" cy="1187990"/>
          </a:xfrm>
          <a:custGeom>
            <a:avLst/>
            <a:gdLst>
              <a:gd name="connsiteX0" fmla="*/ 0 w 3343384"/>
              <a:gd name="connsiteY0" fmla="*/ 1147288 h 1187990"/>
              <a:gd name="connsiteX1" fmla="*/ 689675 w 3343384"/>
              <a:gd name="connsiteY1" fmla="*/ 1186034 h 1187990"/>
              <a:gd name="connsiteX2" fmla="*/ 1154624 w 3343384"/>
              <a:gd name="connsiteY2" fmla="*/ 1093044 h 1187990"/>
              <a:gd name="connsiteX3" fmla="*/ 1743560 w 3343384"/>
              <a:gd name="connsiteY3" fmla="*/ 705586 h 1187990"/>
              <a:gd name="connsiteX4" fmla="*/ 2464231 w 3343384"/>
              <a:gd name="connsiteY4" fmla="*/ 294881 h 1187990"/>
              <a:gd name="connsiteX5" fmla="*/ 3308888 w 3343384"/>
              <a:gd name="connsiteY5" fmla="*/ 46908 h 1187990"/>
              <a:gd name="connsiteX6" fmla="*/ 3022170 w 3343384"/>
              <a:gd name="connsiteY6" fmla="*/ 413 h 1187990"/>
              <a:gd name="connsiteX7" fmla="*/ 3339885 w 3343384"/>
              <a:gd name="connsiteY7" fmla="*/ 54657 h 1187990"/>
              <a:gd name="connsiteX8" fmla="*/ 3200400 w 3343384"/>
              <a:gd name="connsiteY8" fmla="*/ 170895 h 118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3384" h="1187990">
                <a:moveTo>
                  <a:pt x="0" y="1147288"/>
                </a:moveTo>
                <a:cubicBezTo>
                  <a:pt x="248619" y="1171181"/>
                  <a:pt x="497238" y="1195075"/>
                  <a:pt x="689675" y="1186034"/>
                </a:cubicBezTo>
                <a:cubicBezTo>
                  <a:pt x="882112" y="1176993"/>
                  <a:pt x="978977" y="1173119"/>
                  <a:pt x="1154624" y="1093044"/>
                </a:cubicBezTo>
                <a:cubicBezTo>
                  <a:pt x="1330271" y="1012969"/>
                  <a:pt x="1525292" y="838613"/>
                  <a:pt x="1743560" y="705586"/>
                </a:cubicBezTo>
                <a:cubicBezTo>
                  <a:pt x="1961828" y="572559"/>
                  <a:pt x="2203343" y="404661"/>
                  <a:pt x="2464231" y="294881"/>
                </a:cubicBezTo>
                <a:cubicBezTo>
                  <a:pt x="2725119" y="185101"/>
                  <a:pt x="3215898" y="95986"/>
                  <a:pt x="3308888" y="46908"/>
                </a:cubicBezTo>
                <a:cubicBezTo>
                  <a:pt x="3401878" y="-2170"/>
                  <a:pt x="3017004" y="-878"/>
                  <a:pt x="3022170" y="413"/>
                </a:cubicBezTo>
                <a:cubicBezTo>
                  <a:pt x="3027336" y="1704"/>
                  <a:pt x="3310180" y="26243"/>
                  <a:pt x="3339885" y="54657"/>
                </a:cubicBezTo>
                <a:cubicBezTo>
                  <a:pt x="3369590" y="83071"/>
                  <a:pt x="3200400" y="170895"/>
                  <a:pt x="3200400" y="170895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42166" y="313328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3443" y="30176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4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Span: Breakdown into Types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2" y="1727314"/>
            <a:ext cx="4149465" cy="237112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07" y="1727314"/>
            <a:ext cx="4149466" cy="23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2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 of Total Span: Breakdown into Types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13" y="1554554"/>
            <a:ext cx="4399631" cy="25140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0" y="1554554"/>
            <a:ext cx="4372196" cy="249839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04434" y="1789755"/>
            <a:ext cx="3813738" cy="403255"/>
          </a:xfrm>
          <a:custGeom>
            <a:avLst/>
            <a:gdLst>
              <a:gd name="connsiteX0" fmla="*/ 0 w 3813738"/>
              <a:gd name="connsiteY0" fmla="*/ 403255 h 403255"/>
              <a:gd name="connsiteX1" fmla="*/ 937647 w 3813738"/>
              <a:gd name="connsiteY1" fmla="*/ 287018 h 403255"/>
              <a:gd name="connsiteX2" fmla="*/ 2138766 w 3813738"/>
              <a:gd name="connsiteY2" fmla="*/ 70042 h 403255"/>
              <a:gd name="connsiteX3" fmla="*/ 3657600 w 3813738"/>
              <a:gd name="connsiteY3" fmla="*/ 70042 h 403255"/>
              <a:gd name="connsiteX4" fmla="*/ 3556861 w 3813738"/>
              <a:gd name="connsiteY4" fmla="*/ 299 h 403255"/>
              <a:gd name="connsiteX5" fmla="*/ 3812583 w 3813738"/>
              <a:gd name="connsiteY5" fmla="*/ 101038 h 403255"/>
              <a:gd name="connsiteX6" fmla="*/ 3657600 w 3813738"/>
              <a:gd name="connsiteY6" fmla="*/ 263770 h 40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738" h="403255">
                <a:moveTo>
                  <a:pt x="0" y="403255"/>
                </a:moveTo>
                <a:cubicBezTo>
                  <a:pt x="290593" y="372904"/>
                  <a:pt x="581186" y="342553"/>
                  <a:pt x="937647" y="287018"/>
                </a:cubicBezTo>
                <a:cubicBezTo>
                  <a:pt x="1294108" y="231483"/>
                  <a:pt x="1685441" y="106205"/>
                  <a:pt x="2138766" y="70042"/>
                </a:cubicBezTo>
                <a:cubicBezTo>
                  <a:pt x="2592092" y="33879"/>
                  <a:pt x="3421251" y="81666"/>
                  <a:pt x="3657600" y="70042"/>
                </a:cubicBezTo>
                <a:cubicBezTo>
                  <a:pt x="3893949" y="58418"/>
                  <a:pt x="3531030" y="-4867"/>
                  <a:pt x="3556861" y="299"/>
                </a:cubicBezTo>
                <a:cubicBezTo>
                  <a:pt x="3582692" y="5465"/>
                  <a:pt x="3795793" y="57126"/>
                  <a:pt x="3812583" y="101038"/>
                </a:cubicBezTo>
                <a:cubicBezTo>
                  <a:pt x="3829373" y="144950"/>
                  <a:pt x="3657600" y="263770"/>
                  <a:pt x="3657600" y="26377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582783" y="2447828"/>
            <a:ext cx="27439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It’s mostly overlays!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22929" y="2208508"/>
            <a:ext cx="3451491" cy="1224367"/>
          </a:xfrm>
          <a:custGeom>
            <a:avLst/>
            <a:gdLst>
              <a:gd name="connsiteX0" fmla="*/ 0 w 3451491"/>
              <a:gd name="connsiteY0" fmla="*/ 1224367 h 1224367"/>
              <a:gd name="connsiteX1" fmla="*/ 1255363 w 3451491"/>
              <a:gd name="connsiteY1" fmla="*/ 914400 h 1224367"/>
              <a:gd name="connsiteX2" fmla="*/ 2502976 w 3451491"/>
              <a:gd name="connsiteY2" fmla="*/ 410706 h 1224367"/>
              <a:gd name="connsiteX3" fmla="*/ 3425125 w 3451491"/>
              <a:gd name="connsiteY3" fmla="*/ 100739 h 1224367"/>
              <a:gd name="connsiteX4" fmla="*/ 3076413 w 3451491"/>
              <a:gd name="connsiteY4" fmla="*/ 0 h 1224367"/>
              <a:gd name="connsiteX5" fmla="*/ 3440624 w 3451491"/>
              <a:gd name="connsiteY5" fmla="*/ 100739 h 1224367"/>
              <a:gd name="connsiteX6" fmla="*/ 3363132 w 3451491"/>
              <a:gd name="connsiteY6" fmla="*/ 278970 h 122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491" h="1224367">
                <a:moveTo>
                  <a:pt x="0" y="1224367"/>
                </a:moveTo>
                <a:cubicBezTo>
                  <a:pt x="419100" y="1137188"/>
                  <a:pt x="838200" y="1050010"/>
                  <a:pt x="1255363" y="914400"/>
                </a:cubicBezTo>
                <a:cubicBezTo>
                  <a:pt x="1672526" y="778790"/>
                  <a:pt x="2141349" y="546316"/>
                  <a:pt x="2502976" y="410706"/>
                </a:cubicBezTo>
                <a:cubicBezTo>
                  <a:pt x="2864603" y="275096"/>
                  <a:pt x="3329552" y="169190"/>
                  <a:pt x="3425125" y="100739"/>
                </a:cubicBezTo>
                <a:cubicBezTo>
                  <a:pt x="3520698" y="32288"/>
                  <a:pt x="3073830" y="0"/>
                  <a:pt x="3076413" y="0"/>
                </a:cubicBezTo>
                <a:cubicBezTo>
                  <a:pt x="3078996" y="0"/>
                  <a:pt x="3392838" y="54244"/>
                  <a:pt x="3440624" y="100739"/>
                </a:cubicBezTo>
                <a:cubicBezTo>
                  <a:pt x="3488410" y="147234"/>
                  <a:pt x="3363132" y="278970"/>
                  <a:pt x="3363132" y="278970"/>
                </a:cubicBezTo>
              </a:path>
            </a:pathLst>
          </a:custGeom>
          <a:noFill/>
          <a:ln w="57150">
            <a:solidFill>
              <a:srgbClr val="004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Overlays are the majority of More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initial IPv6 network had little in the way of overlays and had a high proportion of Type I (Hole Punching) more specifics. This has changed over time and the recent profile is similar to IPv4</a:t>
            </a:r>
          </a:p>
          <a:p>
            <a:endParaRPr lang="en-US" dirty="0"/>
          </a:p>
          <a:p>
            <a:r>
              <a:rPr lang="en-US" dirty="0" smtClean="0"/>
              <a:t>In both protocols the largest block of more specific announcements in terms of address span are “overlays” where the AS Path of the enclosing aggregate and the more specific are identical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962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Overlays are the majority of More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dirty="0" smtClean="0"/>
              <a:t>Overlays “polluting” the BGP Space?</a:t>
            </a:r>
            <a:endParaRPr lang="en-US" dirty="0"/>
          </a:p>
          <a:p>
            <a:pPr lvl="1"/>
            <a:r>
              <a:rPr lang="en-US" dirty="0" smtClean="0"/>
              <a:t>Overlays do not change routing, but do </a:t>
            </a:r>
            <a:r>
              <a:rPr lang="en-US" dirty="0" smtClean="0"/>
              <a:t>these more specifics </a:t>
            </a:r>
            <a:r>
              <a:rPr lang="en-US" dirty="0" smtClean="0"/>
              <a:t>add to the routing load?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38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“routing load” by looking at BGP updates</a:t>
            </a:r>
          </a:p>
          <a:p>
            <a:endParaRPr lang="en-US" dirty="0" smtClean="0"/>
          </a:p>
          <a:p>
            <a:r>
              <a:rPr lang="en-US" dirty="0" smtClean="0"/>
              <a:t>Our questions are:</a:t>
            </a:r>
            <a:endParaRPr lang="en-US" dirty="0"/>
          </a:p>
          <a:p>
            <a:pPr lvl="1"/>
            <a:r>
              <a:rPr lang="en-US" dirty="0" smtClean="0"/>
              <a:t>Are more specifics “noisier” than aggregates?</a:t>
            </a:r>
          </a:p>
          <a:p>
            <a:pPr marL="266700" lvl="1" indent="0">
              <a:buNone/>
            </a:pPr>
            <a:r>
              <a:rPr lang="en-US" dirty="0" smtClean="0"/>
              <a:t>and</a:t>
            </a:r>
            <a:endParaRPr lang="en-US" dirty="0"/>
          </a:p>
          <a:p>
            <a:pPr lvl="1"/>
            <a:r>
              <a:rPr lang="en-US" dirty="0" smtClean="0"/>
              <a:t>Are overlays more active in terms of BGP Updates than other prefixes?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by Prefix Type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" y="1634756"/>
            <a:ext cx="4241664" cy="242380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45" y="1634756"/>
            <a:ext cx="4248915" cy="2427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46286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by Prefix Type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" y="1634756"/>
            <a:ext cx="4241664" cy="242380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45" y="1634756"/>
            <a:ext cx="4248915" cy="2427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3" name="Freeform 2"/>
          <p:cNvSpPr/>
          <p:nvPr/>
        </p:nvSpPr>
        <p:spPr>
          <a:xfrm>
            <a:off x="875654" y="2843546"/>
            <a:ext cx="3295190" cy="763693"/>
          </a:xfrm>
          <a:custGeom>
            <a:avLst/>
            <a:gdLst>
              <a:gd name="connsiteX0" fmla="*/ 0 w 3295190"/>
              <a:gd name="connsiteY0" fmla="*/ 682318 h 763693"/>
              <a:gd name="connsiteX1" fmla="*/ 201478 w 3295190"/>
              <a:gd name="connsiteY1" fmla="*/ 597078 h 763693"/>
              <a:gd name="connsiteX2" fmla="*/ 449451 w 3295190"/>
              <a:gd name="connsiteY2" fmla="*/ 744312 h 763693"/>
              <a:gd name="connsiteX3" fmla="*/ 1642821 w 3295190"/>
              <a:gd name="connsiteY3" fmla="*/ 728813 h 763693"/>
              <a:gd name="connsiteX4" fmla="*/ 2193010 w 3295190"/>
              <a:gd name="connsiteY4" fmla="*/ 442095 h 763693"/>
              <a:gd name="connsiteX5" fmla="*/ 2425485 w 3295190"/>
              <a:gd name="connsiteY5" fmla="*/ 393 h 763693"/>
              <a:gd name="connsiteX6" fmla="*/ 2681207 w 3295190"/>
              <a:gd name="connsiteY6" fmla="*/ 364603 h 763693"/>
              <a:gd name="connsiteX7" fmla="*/ 2952427 w 3295190"/>
              <a:gd name="connsiteY7" fmla="*/ 411098 h 763693"/>
              <a:gd name="connsiteX8" fmla="*/ 3293390 w 3295190"/>
              <a:gd name="connsiteY8" fmla="*/ 279362 h 763693"/>
              <a:gd name="connsiteX9" fmla="*/ 3053166 w 3295190"/>
              <a:gd name="connsiteY9" fmla="*/ 194122 h 763693"/>
              <a:gd name="connsiteX10" fmla="*/ 3293390 w 3295190"/>
              <a:gd name="connsiteY10" fmla="*/ 263864 h 763693"/>
              <a:gd name="connsiteX11" fmla="*/ 3169404 w 3295190"/>
              <a:gd name="connsiteY11" fmla="*/ 473091 h 76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5190" h="763693">
                <a:moveTo>
                  <a:pt x="0" y="682318"/>
                </a:moveTo>
                <a:cubicBezTo>
                  <a:pt x="63285" y="634532"/>
                  <a:pt x="126570" y="586746"/>
                  <a:pt x="201478" y="597078"/>
                </a:cubicBezTo>
                <a:cubicBezTo>
                  <a:pt x="276386" y="607410"/>
                  <a:pt x="209227" y="722356"/>
                  <a:pt x="449451" y="744312"/>
                </a:cubicBezTo>
                <a:cubicBezTo>
                  <a:pt x="689675" y="766268"/>
                  <a:pt x="1352228" y="779183"/>
                  <a:pt x="1642821" y="728813"/>
                </a:cubicBezTo>
                <a:cubicBezTo>
                  <a:pt x="1933414" y="678443"/>
                  <a:pt x="2062566" y="563498"/>
                  <a:pt x="2193010" y="442095"/>
                </a:cubicBezTo>
                <a:cubicBezTo>
                  <a:pt x="2323454" y="320692"/>
                  <a:pt x="2344119" y="13308"/>
                  <a:pt x="2425485" y="393"/>
                </a:cubicBezTo>
                <a:cubicBezTo>
                  <a:pt x="2506851" y="-12522"/>
                  <a:pt x="2593383" y="296152"/>
                  <a:pt x="2681207" y="364603"/>
                </a:cubicBezTo>
                <a:cubicBezTo>
                  <a:pt x="2769031" y="433054"/>
                  <a:pt x="2850397" y="425305"/>
                  <a:pt x="2952427" y="411098"/>
                </a:cubicBezTo>
                <a:cubicBezTo>
                  <a:pt x="3054457" y="396891"/>
                  <a:pt x="3276600" y="315525"/>
                  <a:pt x="3293390" y="279362"/>
                </a:cubicBezTo>
                <a:cubicBezTo>
                  <a:pt x="3310180" y="243199"/>
                  <a:pt x="3053166" y="196705"/>
                  <a:pt x="3053166" y="194122"/>
                </a:cubicBezTo>
                <a:cubicBezTo>
                  <a:pt x="3053166" y="191539"/>
                  <a:pt x="3274017" y="217369"/>
                  <a:pt x="3293390" y="263864"/>
                </a:cubicBezTo>
                <a:cubicBezTo>
                  <a:pt x="3312763" y="310359"/>
                  <a:pt x="3169404" y="473091"/>
                  <a:pt x="3169404" y="473091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20671" y="2489296"/>
            <a:ext cx="3303501" cy="1014868"/>
          </a:xfrm>
          <a:custGeom>
            <a:avLst/>
            <a:gdLst>
              <a:gd name="connsiteX0" fmla="*/ 0 w 3303501"/>
              <a:gd name="connsiteY0" fmla="*/ 796343 h 1014868"/>
              <a:gd name="connsiteX1" fmla="*/ 232475 w 3303501"/>
              <a:gd name="connsiteY1" fmla="*/ 726600 h 1014868"/>
              <a:gd name="connsiteX2" fmla="*/ 635431 w 3303501"/>
              <a:gd name="connsiteY2" fmla="*/ 959075 h 1014868"/>
              <a:gd name="connsiteX3" fmla="*/ 945397 w 3303501"/>
              <a:gd name="connsiteY3" fmla="*/ 1013319 h 1014868"/>
              <a:gd name="connsiteX4" fmla="*/ 1472339 w 3303501"/>
              <a:gd name="connsiteY4" fmla="*/ 920329 h 1014868"/>
              <a:gd name="connsiteX5" fmla="*/ 1906292 w 3303501"/>
              <a:gd name="connsiteY5" fmla="*/ 804092 h 1014868"/>
              <a:gd name="connsiteX6" fmla="*/ 2255004 w 3303501"/>
              <a:gd name="connsiteY6" fmla="*/ 556119 h 1014868"/>
              <a:gd name="connsiteX7" fmla="*/ 2518475 w 3303501"/>
              <a:gd name="connsiteY7" fmla="*/ 91170 h 1014868"/>
              <a:gd name="connsiteX8" fmla="*/ 2673458 w 3303501"/>
              <a:gd name="connsiteY8" fmla="*/ 36926 h 1014868"/>
              <a:gd name="connsiteX9" fmla="*/ 2836190 w 3303501"/>
              <a:gd name="connsiteY9" fmla="*/ 517373 h 1014868"/>
              <a:gd name="connsiteX10" fmla="*/ 2952427 w 3303501"/>
              <a:gd name="connsiteY10" fmla="*/ 641360 h 1014868"/>
              <a:gd name="connsiteX11" fmla="*/ 3293390 w 3303501"/>
              <a:gd name="connsiteY11" fmla="*/ 463129 h 1014868"/>
              <a:gd name="connsiteX12" fmla="*/ 3099661 w 3303501"/>
              <a:gd name="connsiteY12" fmla="*/ 432133 h 1014868"/>
              <a:gd name="connsiteX13" fmla="*/ 3293390 w 3303501"/>
              <a:gd name="connsiteY13" fmla="*/ 455380 h 1014868"/>
              <a:gd name="connsiteX14" fmla="*/ 3277892 w 3303501"/>
              <a:gd name="connsiteY14" fmla="*/ 587116 h 10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3501" h="1014868">
                <a:moveTo>
                  <a:pt x="0" y="796343"/>
                </a:moveTo>
                <a:cubicBezTo>
                  <a:pt x="63285" y="747910"/>
                  <a:pt x="126570" y="699478"/>
                  <a:pt x="232475" y="726600"/>
                </a:cubicBezTo>
                <a:cubicBezTo>
                  <a:pt x="338380" y="753722"/>
                  <a:pt x="516611" y="911289"/>
                  <a:pt x="635431" y="959075"/>
                </a:cubicBezTo>
                <a:cubicBezTo>
                  <a:pt x="754251" y="1006861"/>
                  <a:pt x="805912" y="1019777"/>
                  <a:pt x="945397" y="1013319"/>
                </a:cubicBezTo>
                <a:cubicBezTo>
                  <a:pt x="1084882" y="1006861"/>
                  <a:pt x="1312190" y="955200"/>
                  <a:pt x="1472339" y="920329"/>
                </a:cubicBezTo>
                <a:cubicBezTo>
                  <a:pt x="1632488" y="885458"/>
                  <a:pt x="1775848" y="864794"/>
                  <a:pt x="1906292" y="804092"/>
                </a:cubicBezTo>
                <a:cubicBezTo>
                  <a:pt x="2036736" y="743390"/>
                  <a:pt x="2152974" y="674939"/>
                  <a:pt x="2255004" y="556119"/>
                </a:cubicBezTo>
                <a:cubicBezTo>
                  <a:pt x="2357034" y="437299"/>
                  <a:pt x="2448733" y="177702"/>
                  <a:pt x="2518475" y="91170"/>
                </a:cubicBezTo>
                <a:cubicBezTo>
                  <a:pt x="2588217" y="4638"/>
                  <a:pt x="2620506" y="-34108"/>
                  <a:pt x="2673458" y="36926"/>
                </a:cubicBezTo>
                <a:cubicBezTo>
                  <a:pt x="2726410" y="107960"/>
                  <a:pt x="2789695" y="416634"/>
                  <a:pt x="2836190" y="517373"/>
                </a:cubicBezTo>
                <a:cubicBezTo>
                  <a:pt x="2882685" y="618112"/>
                  <a:pt x="2876227" y="650401"/>
                  <a:pt x="2952427" y="641360"/>
                </a:cubicBezTo>
                <a:cubicBezTo>
                  <a:pt x="3028627" y="632319"/>
                  <a:pt x="3268851" y="498000"/>
                  <a:pt x="3293390" y="463129"/>
                </a:cubicBezTo>
                <a:cubicBezTo>
                  <a:pt x="3317929" y="428258"/>
                  <a:pt x="3099661" y="433424"/>
                  <a:pt x="3099661" y="432133"/>
                </a:cubicBezTo>
                <a:cubicBezTo>
                  <a:pt x="3099661" y="430842"/>
                  <a:pt x="3263685" y="429550"/>
                  <a:pt x="3293390" y="455380"/>
                </a:cubicBezTo>
                <a:cubicBezTo>
                  <a:pt x="3323095" y="481210"/>
                  <a:pt x="3277892" y="587116"/>
                  <a:pt x="3277892" y="587116"/>
                </a:cubicBezTo>
              </a:path>
            </a:pathLst>
          </a:custGeom>
          <a:noFill/>
          <a:ln w="57150">
            <a:solidFill>
              <a:srgbClr val="166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08169" y="2977052"/>
            <a:ext cx="3209490" cy="851029"/>
          </a:xfrm>
          <a:custGeom>
            <a:avLst/>
            <a:gdLst>
              <a:gd name="connsiteX0" fmla="*/ 0 w 3209490"/>
              <a:gd name="connsiteY0" fmla="*/ 851029 h 851029"/>
              <a:gd name="connsiteX1" fmla="*/ 751668 w 3209490"/>
              <a:gd name="connsiteY1" fmla="*/ 796785 h 851029"/>
              <a:gd name="connsiteX2" fmla="*/ 1387099 w 3209490"/>
              <a:gd name="connsiteY2" fmla="*/ 804534 h 851029"/>
              <a:gd name="connsiteX3" fmla="*/ 2146516 w 3209490"/>
              <a:gd name="connsiteY3" fmla="*/ 579809 h 851029"/>
              <a:gd name="connsiteX4" fmla="*/ 2471980 w 3209490"/>
              <a:gd name="connsiteY4" fmla="*/ 6372 h 851029"/>
              <a:gd name="connsiteX5" fmla="*/ 2696706 w 3209490"/>
              <a:gd name="connsiteY5" fmla="*/ 285341 h 851029"/>
              <a:gd name="connsiteX6" fmla="*/ 2991173 w 3209490"/>
              <a:gd name="connsiteY6" fmla="*/ 486819 h 851029"/>
              <a:gd name="connsiteX7" fmla="*/ 3184902 w 3209490"/>
              <a:gd name="connsiteY7" fmla="*/ 618555 h 851029"/>
              <a:gd name="connsiteX8" fmla="*/ 3115160 w 3209490"/>
              <a:gd name="connsiteY8" fmla="*/ 494568 h 851029"/>
              <a:gd name="connsiteX9" fmla="*/ 3208150 w 3209490"/>
              <a:gd name="connsiteY9" fmla="*/ 579809 h 851029"/>
              <a:gd name="connsiteX10" fmla="*/ 3029919 w 3209490"/>
              <a:gd name="connsiteY10" fmla="*/ 649551 h 85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9490" h="851029">
                <a:moveTo>
                  <a:pt x="0" y="851029"/>
                </a:moveTo>
                <a:cubicBezTo>
                  <a:pt x="260242" y="827781"/>
                  <a:pt x="520485" y="804534"/>
                  <a:pt x="751668" y="796785"/>
                </a:cubicBezTo>
                <a:cubicBezTo>
                  <a:pt x="982851" y="789036"/>
                  <a:pt x="1154624" y="840697"/>
                  <a:pt x="1387099" y="804534"/>
                </a:cubicBezTo>
                <a:cubicBezTo>
                  <a:pt x="1619574" y="768371"/>
                  <a:pt x="1965703" y="712836"/>
                  <a:pt x="2146516" y="579809"/>
                </a:cubicBezTo>
                <a:cubicBezTo>
                  <a:pt x="2327329" y="446782"/>
                  <a:pt x="2380282" y="55450"/>
                  <a:pt x="2471980" y="6372"/>
                </a:cubicBezTo>
                <a:cubicBezTo>
                  <a:pt x="2563678" y="-42706"/>
                  <a:pt x="2610174" y="205266"/>
                  <a:pt x="2696706" y="285341"/>
                </a:cubicBezTo>
                <a:cubicBezTo>
                  <a:pt x="2783238" y="365415"/>
                  <a:pt x="2991173" y="486819"/>
                  <a:pt x="2991173" y="486819"/>
                </a:cubicBezTo>
                <a:cubicBezTo>
                  <a:pt x="3072539" y="542355"/>
                  <a:pt x="3164238" y="617264"/>
                  <a:pt x="3184902" y="618555"/>
                </a:cubicBezTo>
                <a:cubicBezTo>
                  <a:pt x="3205566" y="619846"/>
                  <a:pt x="3111285" y="501026"/>
                  <a:pt x="3115160" y="494568"/>
                </a:cubicBezTo>
                <a:cubicBezTo>
                  <a:pt x="3119035" y="488110"/>
                  <a:pt x="3222357" y="553978"/>
                  <a:pt x="3208150" y="579809"/>
                </a:cubicBezTo>
                <a:cubicBezTo>
                  <a:pt x="3193943" y="605639"/>
                  <a:pt x="3111931" y="627595"/>
                  <a:pt x="3029919" y="649551"/>
                </a:cubicBezTo>
              </a:path>
            </a:pathLst>
          </a:custGeom>
          <a:noFill/>
          <a:ln w="57150">
            <a:solidFill>
              <a:srgbClr val="166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31417" y="2637719"/>
            <a:ext cx="3163507" cy="1097373"/>
          </a:xfrm>
          <a:custGeom>
            <a:avLst/>
            <a:gdLst>
              <a:gd name="connsiteX0" fmla="*/ 0 w 3163507"/>
              <a:gd name="connsiteY0" fmla="*/ 1097373 h 1097373"/>
              <a:gd name="connsiteX1" fmla="*/ 309966 w 3163507"/>
              <a:gd name="connsiteY1" fmla="*/ 926891 h 1097373"/>
              <a:gd name="connsiteX2" fmla="*/ 689675 w 3163507"/>
              <a:gd name="connsiteY2" fmla="*/ 1027630 h 1097373"/>
              <a:gd name="connsiteX3" fmla="*/ 1084881 w 3163507"/>
              <a:gd name="connsiteY3" fmla="*/ 833901 h 1097373"/>
              <a:gd name="connsiteX4" fmla="*/ 1735810 w 3163507"/>
              <a:gd name="connsiteY4" fmla="*/ 756410 h 1097373"/>
              <a:gd name="connsiteX5" fmla="*/ 2069024 w 3163507"/>
              <a:gd name="connsiteY5" fmla="*/ 787406 h 1097373"/>
              <a:gd name="connsiteX6" fmla="*/ 2425485 w 3163507"/>
              <a:gd name="connsiteY6" fmla="*/ 4742 h 1097373"/>
              <a:gd name="connsiteX7" fmla="*/ 2843939 w 3163507"/>
              <a:gd name="connsiteY7" fmla="*/ 469691 h 1097373"/>
              <a:gd name="connsiteX8" fmla="*/ 2960176 w 3163507"/>
              <a:gd name="connsiteY8" fmla="*/ 678918 h 1097373"/>
              <a:gd name="connsiteX9" fmla="*/ 3153905 w 3163507"/>
              <a:gd name="connsiteY9" fmla="*/ 671169 h 1097373"/>
              <a:gd name="connsiteX10" fmla="*/ 2983424 w 3163507"/>
              <a:gd name="connsiteY10" fmla="*/ 601427 h 1097373"/>
              <a:gd name="connsiteX11" fmla="*/ 3161654 w 3163507"/>
              <a:gd name="connsiteY11" fmla="*/ 709915 h 1097373"/>
              <a:gd name="connsiteX12" fmla="*/ 3060915 w 3163507"/>
              <a:gd name="connsiteY12" fmla="*/ 756410 h 109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3507" h="1097373">
                <a:moveTo>
                  <a:pt x="0" y="1097373"/>
                </a:moveTo>
                <a:cubicBezTo>
                  <a:pt x="97510" y="1017944"/>
                  <a:pt x="195020" y="938515"/>
                  <a:pt x="309966" y="926891"/>
                </a:cubicBezTo>
                <a:cubicBezTo>
                  <a:pt x="424912" y="915267"/>
                  <a:pt x="560523" y="1043128"/>
                  <a:pt x="689675" y="1027630"/>
                </a:cubicBezTo>
                <a:cubicBezTo>
                  <a:pt x="818827" y="1012132"/>
                  <a:pt x="910525" y="879104"/>
                  <a:pt x="1084881" y="833901"/>
                </a:cubicBezTo>
                <a:cubicBezTo>
                  <a:pt x="1259237" y="788698"/>
                  <a:pt x="1571786" y="764159"/>
                  <a:pt x="1735810" y="756410"/>
                </a:cubicBezTo>
                <a:cubicBezTo>
                  <a:pt x="1899834" y="748661"/>
                  <a:pt x="1954078" y="912684"/>
                  <a:pt x="2069024" y="787406"/>
                </a:cubicBezTo>
                <a:cubicBezTo>
                  <a:pt x="2183970" y="662128"/>
                  <a:pt x="2296333" y="57694"/>
                  <a:pt x="2425485" y="4742"/>
                </a:cubicBezTo>
                <a:cubicBezTo>
                  <a:pt x="2554638" y="-48211"/>
                  <a:pt x="2754824" y="357328"/>
                  <a:pt x="2843939" y="469691"/>
                </a:cubicBezTo>
                <a:cubicBezTo>
                  <a:pt x="2933054" y="582054"/>
                  <a:pt x="2908515" y="645338"/>
                  <a:pt x="2960176" y="678918"/>
                </a:cubicBezTo>
                <a:cubicBezTo>
                  <a:pt x="3011837" y="712498"/>
                  <a:pt x="3150030" y="684084"/>
                  <a:pt x="3153905" y="671169"/>
                </a:cubicBezTo>
                <a:cubicBezTo>
                  <a:pt x="3157780" y="658254"/>
                  <a:pt x="2982133" y="594969"/>
                  <a:pt x="2983424" y="601427"/>
                </a:cubicBezTo>
                <a:cubicBezTo>
                  <a:pt x="2984715" y="607885"/>
                  <a:pt x="3148739" y="684084"/>
                  <a:pt x="3161654" y="709915"/>
                </a:cubicBezTo>
                <a:cubicBezTo>
                  <a:pt x="3174569" y="735745"/>
                  <a:pt x="3117742" y="746077"/>
                  <a:pt x="3060915" y="75641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IPv4 the update count for more specific prefixes is greater than the comparable count for root prefixes, while the opposite is the case in IPv6.</a:t>
            </a:r>
          </a:p>
          <a:p>
            <a:r>
              <a:rPr lang="en-US" dirty="0" smtClean="0"/>
              <a:t>But the relative count of more specifics is lower in IPv6</a:t>
            </a:r>
          </a:p>
          <a:p>
            <a:r>
              <a:rPr lang="en-US" dirty="0" smtClean="0"/>
              <a:t>Let’s “</a:t>
            </a:r>
            <a:r>
              <a:rPr lang="en-US" dirty="0" err="1" smtClean="0"/>
              <a:t>normalise</a:t>
            </a:r>
            <a:r>
              <a:rPr lang="en-US" dirty="0" smtClean="0"/>
              <a:t>” this by dividing the update count by the number of prefixes to get the average update count per prefix of each type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66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en-US" dirty="0" smtClean="0"/>
              <a:t> advertise a more specific?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61" y="1381618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I</a:t>
            </a:r>
            <a:r>
              <a:rPr lang="en-US" b="1" dirty="0" smtClean="0"/>
              <a:t>: </a:t>
            </a:r>
            <a:r>
              <a:rPr lang="en-US" dirty="0" smtClean="0"/>
              <a:t> To redirect packets to a different network: “</a:t>
            </a:r>
            <a:r>
              <a:rPr lang="en-US" b="1" dirty="0" smtClean="0"/>
              <a:t>hole punching prefixes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3446" y="2410097"/>
            <a:ext cx="4321561" cy="150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810" y="281822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10.0.0.0/8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 65530</a:t>
            </a:r>
          </a:p>
        </p:txBody>
      </p:sp>
      <p:sp>
        <p:nvSpPr>
          <p:cNvPr id="6" name="Oval 5"/>
          <p:cNvSpPr/>
          <p:nvPr/>
        </p:nvSpPr>
        <p:spPr>
          <a:xfrm>
            <a:off x="5525282" y="3956056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9217" y="4199646"/>
            <a:ext cx="2005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10.1.0.0/16  AS 138000</a:t>
            </a:r>
          </a:p>
        </p:txBody>
      </p:sp>
      <p:sp>
        <p:nvSpPr>
          <p:cNvPr id="8" name="Freeform 7"/>
          <p:cNvSpPr/>
          <p:nvPr/>
        </p:nvSpPr>
        <p:spPr>
          <a:xfrm>
            <a:off x="5545822" y="1907381"/>
            <a:ext cx="1719372" cy="862035"/>
          </a:xfrm>
          <a:custGeom>
            <a:avLst/>
            <a:gdLst>
              <a:gd name="connsiteX0" fmla="*/ 2292496 w 2292496"/>
              <a:gd name="connsiteY0" fmla="*/ 0 h 1149380"/>
              <a:gd name="connsiteX1" fmla="*/ 1163784 w 2292496"/>
              <a:gd name="connsiteY1" fmla="*/ 428625 h 1149380"/>
              <a:gd name="connsiteX2" fmla="*/ 63646 w 2292496"/>
              <a:gd name="connsiteY2" fmla="*/ 1085850 h 1149380"/>
              <a:gd name="connsiteX3" fmla="*/ 120796 w 2292496"/>
              <a:gd name="connsiteY3" fmla="*/ 585788 h 1149380"/>
              <a:gd name="connsiteX4" fmla="*/ 20784 w 2292496"/>
              <a:gd name="connsiteY4" fmla="*/ 1100138 h 1149380"/>
              <a:gd name="connsiteX5" fmla="*/ 563709 w 2292496"/>
              <a:gd name="connsiteY5" fmla="*/ 1128713 h 114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2496" h="1149380">
                <a:moveTo>
                  <a:pt x="2292496" y="0"/>
                </a:moveTo>
                <a:cubicBezTo>
                  <a:pt x="1913877" y="123825"/>
                  <a:pt x="1535259" y="247650"/>
                  <a:pt x="1163784" y="428625"/>
                </a:cubicBezTo>
                <a:cubicBezTo>
                  <a:pt x="792309" y="609600"/>
                  <a:pt x="237477" y="1059656"/>
                  <a:pt x="63646" y="1085850"/>
                </a:cubicBezTo>
                <a:cubicBezTo>
                  <a:pt x="-110185" y="1112044"/>
                  <a:pt x="127940" y="583407"/>
                  <a:pt x="120796" y="585788"/>
                </a:cubicBezTo>
                <a:cubicBezTo>
                  <a:pt x="113652" y="588169"/>
                  <a:pt x="-53035" y="1009651"/>
                  <a:pt x="20784" y="1100138"/>
                </a:cubicBezTo>
                <a:cubicBezTo>
                  <a:pt x="94603" y="1190625"/>
                  <a:pt x="563709" y="1128713"/>
                  <a:pt x="563709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6761560" y="1971675"/>
            <a:ext cx="728663" cy="1813317"/>
          </a:xfrm>
          <a:custGeom>
            <a:avLst/>
            <a:gdLst>
              <a:gd name="connsiteX0" fmla="*/ 971550 w 971550"/>
              <a:gd name="connsiteY0" fmla="*/ 0 h 2417756"/>
              <a:gd name="connsiteX1" fmla="*/ 71437 w 971550"/>
              <a:gd name="connsiteY1" fmla="*/ 857250 h 2417756"/>
              <a:gd name="connsiteX2" fmla="*/ 342900 w 971550"/>
              <a:gd name="connsiteY2" fmla="*/ 2328863 h 2417756"/>
              <a:gd name="connsiteX3" fmla="*/ 414337 w 971550"/>
              <a:gd name="connsiteY3" fmla="*/ 1857375 h 2417756"/>
              <a:gd name="connsiteX4" fmla="*/ 357187 w 971550"/>
              <a:gd name="connsiteY4" fmla="*/ 2414588 h 2417756"/>
              <a:gd name="connsiteX5" fmla="*/ 0 w 971550"/>
              <a:gd name="connsiteY5" fmla="*/ 2043113 h 24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0" h="2417756">
                <a:moveTo>
                  <a:pt x="971550" y="0"/>
                </a:moveTo>
                <a:cubicBezTo>
                  <a:pt x="573881" y="234553"/>
                  <a:pt x="176212" y="469106"/>
                  <a:pt x="71437" y="857250"/>
                </a:cubicBezTo>
                <a:cubicBezTo>
                  <a:pt x="-33338" y="1245394"/>
                  <a:pt x="285750" y="2162176"/>
                  <a:pt x="342900" y="2328863"/>
                </a:cubicBezTo>
                <a:cubicBezTo>
                  <a:pt x="400050" y="2495550"/>
                  <a:pt x="411956" y="1843088"/>
                  <a:pt x="414337" y="1857375"/>
                </a:cubicBezTo>
                <a:cubicBezTo>
                  <a:pt x="416718" y="1871663"/>
                  <a:pt x="426243" y="2383632"/>
                  <a:pt x="357187" y="2414588"/>
                </a:cubicBezTo>
                <a:cubicBezTo>
                  <a:pt x="288131" y="2445544"/>
                  <a:pt x="144065" y="2244328"/>
                  <a:pt x="0" y="2043113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3848968" y="4271532"/>
            <a:ext cx="15279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/>
              <a:t>Different Origin AS</a:t>
            </a:r>
          </a:p>
        </p:txBody>
      </p:sp>
    </p:spTree>
    <p:extLst>
      <p:ext uri="{BB962C8B-B14F-4D97-AF65-F5344CB8AC3E}">
        <p14:creationId xmlns:p14="http://schemas.microsoft.com/office/powerpoint/2010/main" val="193759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Update count by Prefix Type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2" y="1634756"/>
            <a:ext cx="4208559" cy="2404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65" y="1634756"/>
            <a:ext cx="4208558" cy="24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5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in IPv4 More Specifics are slightly noisier than IPv4 Roots, while in IPv6 roots and more specifics are equally likely to be the subject of BGP updates</a:t>
            </a:r>
          </a:p>
          <a:p>
            <a:endParaRPr lang="en-US" dirty="0"/>
          </a:p>
          <a:p>
            <a:r>
              <a:rPr lang="en-US" dirty="0" smtClean="0"/>
              <a:t>Are different types of more specifics more or less stable in BGP terms?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10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More Specific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1547037"/>
            <a:ext cx="4381945" cy="2503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49" y="1547037"/>
            <a:ext cx="4381946" cy="250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0565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More Specific Prefix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IPv4 Type II Traffic Engineering Prefixes show a slightly higher level of BGP instability on average over Type I Hole Punching Prefixes, while Type III Overlay Prefixes show the highest levels of stability  of more specifics</a:t>
            </a:r>
          </a:p>
          <a:p>
            <a:r>
              <a:rPr lang="en-US" dirty="0" smtClean="0"/>
              <a:t> In IPv6 this has only been apparent in the past three years which Type II Traffic Engineering Prefixes showing the greatest levels of BGP instability , and Type I Hole Punching more specifics showing the highest levels of relative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32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BGP Instability is heavily skewed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282" r="31552"/>
          <a:stretch/>
        </p:blipFill>
        <p:spPr>
          <a:xfrm>
            <a:off x="124763" y="1219208"/>
            <a:ext cx="4104602" cy="2955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2645" r="30814"/>
          <a:stretch/>
        </p:blipFill>
        <p:spPr>
          <a:xfrm>
            <a:off x="4544162" y="1086965"/>
            <a:ext cx="4217582" cy="30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Prefixes are more Unstable?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" y="1448962"/>
            <a:ext cx="4665215" cy="2665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3" y="1523114"/>
            <a:ext cx="4367987" cy="2495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80403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Type of Prefixes are more Unstable?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II More Specific Prefixes (Traffic Engineering) are approximately twice as likely to be unstable than either root prefixes or other types of More Specifics in both IPv4 and IPv6 </a:t>
            </a:r>
          </a:p>
          <a:p>
            <a:endParaRPr lang="en-US" dirty="0"/>
          </a:p>
          <a:p>
            <a:r>
              <a:rPr lang="en-US" dirty="0" smtClean="0"/>
              <a:t>This matches a rough intuition about the nature of more specifics, where overlays and hole punching would be expected to be as stable as root 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5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Active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3" y="1618807"/>
            <a:ext cx="4409127" cy="25195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8807"/>
            <a:ext cx="4476418" cy="2557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417484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2" y="416642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655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Number of Updates per Active Prefix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IPv4 Type II Traffic Engineering Prefixes have a greater average number of updates than other  prefix types</a:t>
            </a:r>
          </a:p>
          <a:p>
            <a:r>
              <a:rPr lang="en-US" dirty="0" smtClean="0"/>
              <a:t>In IPv6 Root Prefixes tend to have a lower average number of updates than other prefix types</a:t>
            </a:r>
          </a:p>
          <a:p>
            <a:r>
              <a:rPr lang="en-US" dirty="0" smtClean="0"/>
              <a:t>Perhaps the significant message here is that IPv6 has a higher inherent level of instability </a:t>
            </a:r>
            <a:r>
              <a:rPr lang="mr-IN" dirty="0" smtClean="0"/>
              <a:t>–</a:t>
            </a:r>
            <a:r>
              <a:rPr lang="en-US" dirty="0" smtClean="0"/>
              <a:t> unstable prefixes in IPv6 have 100x more instability events per unstable prefix on average than unstable prefixes in  IPv4</a:t>
            </a:r>
          </a:p>
        </p:txBody>
      </p:sp>
      <p:sp>
        <p:nvSpPr>
          <p:cNvPr id="4" name="Freeform 3"/>
          <p:cNvSpPr/>
          <p:nvPr/>
        </p:nvSpPr>
        <p:spPr>
          <a:xfrm>
            <a:off x="201051" y="2554504"/>
            <a:ext cx="8491793" cy="1671482"/>
          </a:xfrm>
          <a:custGeom>
            <a:avLst/>
            <a:gdLst>
              <a:gd name="connsiteX0" fmla="*/ 4516357 w 8491793"/>
              <a:gd name="connsiteY0" fmla="*/ 20648 h 1671482"/>
              <a:gd name="connsiteX1" fmla="*/ 2827042 w 8491793"/>
              <a:gd name="connsiteY1" fmla="*/ 43896 h 1671482"/>
              <a:gd name="connsiteX2" fmla="*/ 1315957 w 8491793"/>
              <a:gd name="connsiteY2" fmla="*/ 74893 h 1671482"/>
              <a:gd name="connsiteX3" fmla="*/ 246574 w 8491793"/>
              <a:gd name="connsiteY3" fmla="*/ 98140 h 1671482"/>
              <a:gd name="connsiteX4" fmla="*/ 76093 w 8491793"/>
              <a:gd name="connsiteY4" fmla="*/ 470099 h 1671482"/>
              <a:gd name="connsiteX5" fmla="*/ 192330 w 8491793"/>
              <a:gd name="connsiteY5" fmla="*/ 1508486 h 1671482"/>
              <a:gd name="connsiteX6" fmla="*/ 2129618 w 8491793"/>
              <a:gd name="connsiteY6" fmla="*/ 1671218 h 1671482"/>
              <a:gd name="connsiteX7" fmla="*/ 6352906 w 8491793"/>
              <a:gd name="connsiteY7" fmla="*/ 1547231 h 1671482"/>
              <a:gd name="connsiteX8" fmla="*/ 8181706 w 8491793"/>
              <a:gd name="connsiteY8" fmla="*/ 1570479 h 1671482"/>
              <a:gd name="connsiteX9" fmla="*/ 8398682 w 8491793"/>
              <a:gd name="connsiteY9" fmla="*/ 1407747 h 1671482"/>
              <a:gd name="connsiteX10" fmla="*/ 8491672 w 8491793"/>
              <a:gd name="connsiteY10" fmla="*/ 1059035 h 1671482"/>
              <a:gd name="connsiteX11" fmla="*/ 8406432 w 8491793"/>
              <a:gd name="connsiteY11" fmla="*/ 98140 h 1671482"/>
              <a:gd name="connsiteX12" fmla="*/ 8018974 w 8491793"/>
              <a:gd name="connsiteY12" fmla="*/ 36147 h 1671482"/>
              <a:gd name="connsiteX13" fmla="*/ 4314879 w 8491793"/>
              <a:gd name="connsiteY13" fmla="*/ 136886 h 16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91793" h="1671482">
                <a:moveTo>
                  <a:pt x="4516357" y="20648"/>
                </a:moveTo>
                <a:lnTo>
                  <a:pt x="2827042" y="43896"/>
                </a:lnTo>
                <a:lnTo>
                  <a:pt x="1315957" y="74893"/>
                </a:lnTo>
                <a:cubicBezTo>
                  <a:pt x="885879" y="83934"/>
                  <a:pt x="453218" y="32272"/>
                  <a:pt x="246574" y="98140"/>
                </a:cubicBezTo>
                <a:cubicBezTo>
                  <a:pt x="39930" y="164008"/>
                  <a:pt x="85134" y="235041"/>
                  <a:pt x="76093" y="470099"/>
                </a:cubicBezTo>
                <a:cubicBezTo>
                  <a:pt x="67052" y="705157"/>
                  <a:pt x="-149924" y="1308300"/>
                  <a:pt x="192330" y="1508486"/>
                </a:cubicBezTo>
                <a:cubicBezTo>
                  <a:pt x="534584" y="1708672"/>
                  <a:pt x="1102855" y="1664760"/>
                  <a:pt x="2129618" y="1671218"/>
                </a:cubicBezTo>
                <a:cubicBezTo>
                  <a:pt x="3156381" y="1677676"/>
                  <a:pt x="5344225" y="1564021"/>
                  <a:pt x="6352906" y="1547231"/>
                </a:cubicBezTo>
                <a:cubicBezTo>
                  <a:pt x="7361587" y="1530441"/>
                  <a:pt x="7840743" y="1593726"/>
                  <a:pt x="8181706" y="1570479"/>
                </a:cubicBezTo>
                <a:cubicBezTo>
                  <a:pt x="8522669" y="1547232"/>
                  <a:pt x="8347021" y="1492988"/>
                  <a:pt x="8398682" y="1407747"/>
                </a:cubicBezTo>
                <a:cubicBezTo>
                  <a:pt x="8450343" y="1322506"/>
                  <a:pt x="8490380" y="1277303"/>
                  <a:pt x="8491672" y="1059035"/>
                </a:cubicBezTo>
                <a:cubicBezTo>
                  <a:pt x="8492964" y="840767"/>
                  <a:pt x="8485215" y="268621"/>
                  <a:pt x="8406432" y="98140"/>
                </a:cubicBezTo>
                <a:cubicBezTo>
                  <a:pt x="8327649" y="-72341"/>
                  <a:pt x="8700899" y="29689"/>
                  <a:pt x="8018974" y="36147"/>
                </a:cubicBezTo>
                <a:cubicBezTo>
                  <a:pt x="7337049" y="42605"/>
                  <a:pt x="5825964" y="89745"/>
                  <a:pt x="4314879" y="1368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0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Overlay more specific prefixes were removed from the routing 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222955" cy="3263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Network       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mr-IN" sz="2000" dirty="0" err="1" smtClean="0">
                <a:latin typeface="Menlo" charset="0"/>
                <a:ea typeface="Menlo" charset="0"/>
                <a:cs typeface="Menlo" charset="0"/>
              </a:rPr>
              <a:t>Path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&gt;* 72.249.184.0/21    4777 </a:t>
            </a:r>
            <a:r>
              <a:rPr lang="cs-CZ" sz="2000" dirty="0">
                <a:latin typeface="Menlo" charset="0"/>
                <a:ea typeface="Menlo" charset="0"/>
                <a:cs typeface="Menlo" charset="0"/>
              </a:rPr>
              <a:t>2497 3356 </a:t>
            </a: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36024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&gt;* 72.249.184.0/24    4777 </a:t>
            </a:r>
            <a:r>
              <a:rPr lang="cs-CZ" sz="2000" dirty="0">
                <a:latin typeface="Menlo" charset="0"/>
                <a:ea typeface="Menlo" charset="0"/>
                <a:cs typeface="Menlo" charset="0"/>
              </a:rPr>
              <a:t>2497 </a:t>
            </a: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2914 40824 394094 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6260000" y="1390984"/>
            <a:ext cx="1225193" cy="577500"/>
          </a:xfrm>
          <a:custGeom>
            <a:avLst/>
            <a:gdLst>
              <a:gd name="connsiteX0" fmla="*/ 1407883 w 1633590"/>
              <a:gd name="connsiteY0" fmla="*/ 602984 h 770000"/>
              <a:gd name="connsiteX1" fmla="*/ 621074 w 1633590"/>
              <a:gd name="connsiteY1" fmla="*/ 7560 h 770000"/>
              <a:gd name="connsiteX2" fmla="*/ 36283 w 1633590"/>
              <a:gd name="connsiteY2" fmla="*/ 294640 h 770000"/>
              <a:gd name="connsiteX3" fmla="*/ 174507 w 1633590"/>
              <a:gd name="connsiteY3" fmla="*/ 698677 h 770000"/>
              <a:gd name="connsiteX4" fmla="*/ 1088907 w 1633590"/>
              <a:gd name="connsiteY4" fmla="*/ 751840 h 770000"/>
              <a:gd name="connsiteX5" fmla="*/ 1631167 w 1633590"/>
              <a:gd name="connsiteY5" fmla="*/ 496658 h 770000"/>
              <a:gd name="connsiteX6" fmla="*/ 1301558 w 1633590"/>
              <a:gd name="connsiteY6" fmla="*/ 305272 h 7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590" h="770000">
                <a:moveTo>
                  <a:pt x="1407883" y="602984"/>
                </a:moveTo>
                <a:cubicBezTo>
                  <a:pt x="1128778" y="330967"/>
                  <a:pt x="849674" y="58951"/>
                  <a:pt x="621074" y="7560"/>
                </a:cubicBezTo>
                <a:cubicBezTo>
                  <a:pt x="392474" y="-43831"/>
                  <a:pt x="110711" y="179454"/>
                  <a:pt x="36283" y="294640"/>
                </a:cubicBezTo>
                <a:cubicBezTo>
                  <a:pt x="-38145" y="409826"/>
                  <a:pt x="-930" y="622477"/>
                  <a:pt x="174507" y="698677"/>
                </a:cubicBezTo>
                <a:cubicBezTo>
                  <a:pt x="349944" y="774877"/>
                  <a:pt x="846130" y="785510"/>
                  <a:pt x="1088907" y="751840"/>
                </a:cubicBezTo>
                <a:cubicBezTo>
                  <a:pt x="1331684" y="718170"/>
                  <a:pt x="1595725" y="571086"/>
                  <a:pt x="1631167" y="496658"/>
                </a:cubicBezTo>
                <a:cubicBezTo>
                  <a:pt x="1666609" y="422230"/>
                  <a:pt x="1301558" y="305272"/>
                  <a:pt x="1301558" y="3052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4"/>
          <p:cNvSpPr/>
          <p:nvPr/>
        </p:nvSpPr>
        <p:spPr>
          <a:xfrm>
            <a:off x="7046730" y="1877236"/>
            <a:ext cx="1211291" cy="589790"/>
          </a:xfrm>
          <a:custGeom>
            <a:avLst/>
            <a:gdLst>
              <a:gd name="connsiteX0" fmla="*/ 191386 w 1615054"/>
              <a:gd name="connsiteY0" fmla="*/ 648162 h 786386"/>
              <a:gd name="connsiteX1" fmla="*/ 1371600 w 1615054"/>
              <a:gd name="connsiteY1" fmla="*/ 573735 h 786386"/>
              <a:gd name="connsiteX2" fmla="*/ 1552354 w 1615054"/>
              <a:gd name="connsiteY2" fmla="*/ 74004 h 786386"/>
              <a:gd name="connsiteX3" fmla="*/ 574158 w 1615054"/>
              <a:gd name="connsiteY3" fmla="*/ 20842 h 786386"/>
              <a:gd name="connsiteX4" fmla="*/ 95693 w 1615054"/>
              <a:gd name="connsiteY4" fmla="*/ 254758 h 786386"/>
              <a:gd name="connsiteX5" fmla="*/ 0 w 1615054"/>
              <a:gd name="connsiteY5" fmla="*/ 786386 h 78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054" h="786386">
                <a:moveTo>
                  <a:pt x="191386" y="648162"/>
                </a:moveTo>
                <a:cubicBezTo>
                  <a:pt x="668079" y="658795"/>
                  <a:pt x="1144772" y="669428"/>
                  <a:pt x="1371600" y="573735"/>
                </a:cubicBezTo>
                <a:cubicBezTo>
                  <a:pt x="1598428" y="478042"/>
                  <a:pt x="1685261" y="166153"/>
                  <a:pt x="1552354" y="74004"/>
                </a:cubicBezTo>
                <a:cubicBezTo>
                  <a:pt x="1419447" y="-18145"/>
                  <a:pt x="816935" y="-9284"/>
                  <a:pt x="574158" y="20842"/>
                </a:cubicBezTo>
                <a:cubicBezTo>
                  <a:pt x="331381" y="50968"/>
                  <a:pt x="191386" y="127167"/>
                  <a:pt x="95693" y="254758"/>
                </a:cubicBezTo>
                <a:cubicBezTo>
                  <a:pt x="0" y="382349"/>
                  <a:pt x="0" y="786386"/>
                  <a:pt x="0" y="78638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3346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Size Implications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1499273"/>
            <a:ext cx="4496927" cy="25696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73" y="1499273"/>
            <a:ext cx="4496927" cy="2569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505" y="4158898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686" y="415047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5" name="Freeform 4"/>
          <p:cNvSpPr/>
          <p:nvPr/>
        </p:nvSpPr>
        <p:spPr>
          <a:xfrm>
            <a:off x="4114800" y="1728845"/>
            <a:ext cx="193755" cy="472481"/>
          </a:xfrm>
          <a:custGeom>
            <a:avLst/>
            <a:gdLst>
              <a:gd name="connsiteX0" fmla="*/ 23247 w 193755"/>
              <a:gd name="connsiteY0" fmla="*/ 200694 h 472481"/>
              <a:gd name="connsiteX1" fmla="*/ 77492 w 193755"/>
              <a:gd name="connsiteY1" fmla="*/ 6965 h 472481"/>
              <a:gd name="connsiteX2" fmla="*/ 178231 w 193755"/>
              <a:gd name="connsiteY2" fmla="*/ 161948 h 472481"/>
              <a:gd name="connsiteX3" fmla="*/ 77492 w 193755"/>
              <a:gd name="connsiteY3" fmla="*/ 6965 h 472481"/>
              <a:gd name="connsiteX4" fmla="*/ 108488 w 193755"/>
              <a:gd name="connsiteY4" fmla="*/ 440918 h 472481"/>
              <a:gd name="connsiteX5" fmla="*/ 193729 w 193755"/>
              <a:gd name="connsiteY5" fmla="*/ 324680 h 472481"/>
              <a:gd name="connsiteX6" fmla="*/ 116237 w 193755"/>
              <a:gd name="connsiteY6" fmla="*/ 471914 h 472481"/>
              <a:gd name="connsiteX7" fmla="*/ 0 w 193755"/>
              <a:gd name="connsiteY7" fmla="*/ 378924 h 47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755" h="472481">
                <a:moveTo>
                  <a:pt x="23247" y="200694"/>
                </a:moveTo>
                <a:cubicBezTo>
                  <a:pt x="37454" y="107058"/>
                  <a:pt x="51661" y="13423"/>
                  <a:pt x="77492" y="6965"/>
                </a:cubicBezTo>
                <a:cubicBezTo>
                  <a:pt x="103323" y="507"/>
                  <a:pt x="178231" y="161948"/>
                  <a:pt x="178231" y="161948"/>
                </a:cubicBezTo>
                <a:cubicBezTo>
                  <a:pt x="178231" y="161948"/>
                  <a:pt x="89116" y="-39530"/>
                  <a:pt x="77492" y="6965"/>
                </a:cubicBezTo>
                <a:cubicBezTo>
                  <a:pt x="65868" y="53460"/>
                  <a:pt x="89115" y="387966"/>
                  <a:pt x="108488" y="440918"/>
                </a:cubicBezTo>
                <a:cubicBezTo>
                  <a:pt x="127861" y="493870"/>
                  <a:pt x="192438" y="319514"/>
                  <a:pt x="193729" y="324680"/>
                </a:cubicBezTo>
                <a:cubicBezTo>
                  <a:pt x="195020" y="329846"/>
                  <a:pt x="148525" y="462873"/>
                  <a:pt x="116237" y="471914"/>
                </a:cubicBezTo>
                <a:cubicBezTo>
                  <a:pt x="83949" y="480955"/>
                  <a:pt x="0" y="378924"/>
                  <a:pt x="0" y="378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746538" y="1834750"/>
            <a:ext cx="193755" cy="472481"/>
          </a:xfrm>
          <a:custGeom>
            <a:avLst/>
            <a:gdLst>
              <a:gd name="connsiteX0" fmla="*/ 23247 w 193755"/>
              <a:gd name="connsiteY0" fmla="*/ 200694 h 472481"/>
              <a:gd name="connsiteX1" fmla="*/ 77492 w 193755"/>
              <a:gd name="connsiteY1" fmla="*/ 6965 h 472481"/>
              <a:gd name="connsiteX2" fmla="*/ 178231 w 193755"/>
              <a:gd name="connsiteY2" fmla="*/ 161948 h 472481"/>
              <a:gd name="connsiteX3" fmla="*/ 77492 w 193755"/>
              <a:gd name="connsiteY3" fmla="*/ 6965 h 472481"/>
              <a:gd name="connsiteX4" fmla="*/ 108488 w 193755"/>
              <a:gd name="connsiteY4" fmla="*/ 440918 h 472481"/>
              <a:gd name="connsiteX5" fmla="*/ 193729 w 193755"/>
              <a:gd name="connsiteY5" fmla="*/ 324680 h 472481"/>
              <a:gd name="connsiteX6" fmla="*/ 116237 w 193755"/>
              <a:gd name="connsiteY6" fmla="*/ 471914 h 472481"/>
              <a:gd name="connsiteX7" fmla="*/ 0 w 193755"/>
              <a:gd name="connsiteY7" fmla="*/ 378924 h 47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755" h="472481">
                <a:moveTo>
                  <a:pt x="23247" y="200694"/>
                </a:moveTo>
                <a:cubicBezTo>
                  <a:pt x="37454" y="107058"/>
                  <a:pt x="51661" y="13423"/>
                  <a:pt x="77492" y="6965"/>
                </a:cubicBezTo>
                <a:cubicBezTo>
                  <a:pt x="103323" y="507"/>
                  <a:pt x="178231" y="161948"/>
                  <a:pt x="178231" y="161948"/>
                </a:cubicBezTo>
                <a:cubicBezTo>
                  <a:pt x="178231" y="161948"/>
                  <a:pt x="89116" y="-39530"/>
                  <a:pt x="77492" y="6965"/>
                </a:cubicBezTo>
                <a:cubicBezTo>
                  <a:pt x="65868" y="53460"/>
                  <a:pt x="89115" y="387966"/>
                  <a:pt x="108488" y="440918"/>
                </a:cubicBezTo>
                <a:cubicBezTo>
                  <a:pt x="127861" y="493870"/>
                  <a:pt x="192438" y="319514"/>
                  <a:pt x="193729" y="324680"/>
                </a:cubicBezTo>
                <a:cubicBezTo>
                  <a:pt x="195020" y="329846"/>
                  <a:pt x="148525" y="462873"/>
                  <a:pt x="116237" y="471914"/>
                </a:cubicBezTo>
                <a:cubicBezTo>
                  <a:pt x="83949" y="480955"/>
                  <a:pt x="0" y="378924"/>
                  <a:pt x="0" y="378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1722" y="2675328"/>
            <a:ext cx="15702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-150,000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8724" y="3084271"/>
            <a:ext cx="1181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-10,000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Implications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" y="1515139"/>
            <a:ext cx="4353306" cy="24876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15139"/>
            <a:ext cx="4524984" cy="2585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505" y="4158898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2686" y="415047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73240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Overlay more specific prefixes were removed from the routing table?</a:t>
            </a:r>
          </a:p>
          <a:p>
            <a:r>
              <a:rPr lang="en-US" dirty="0" smtClean="0"/>
              <a:t>Both IPv4 and IPv6 routing tables would drop in size by approximately 30%, as Overlay more specifics are now the predominate type of more specifics in the routing tables</a:t>
            </a:r>
          </a:p>
          <a:p>
            <a:r>
              <a:rPr lang="en-US" dirty="0" smtClean="0"/>
              <a:t>The rate of dynamic instability in BGP would not change by any significant amount, as overly more specifics are relatively stable prefixes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96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specifics add to both the size and the update load of BGP</a:t>
            </a:r>
          </a:p>
          <a:p>
            <a:r>
              <a:rPr lang="en-US" dirty="0" smtClean="0"/>
              <a:t>However BGP itself is both a reachability and a traffic engineering tool, and more specifics are often used to qualify reachability by traffic engineering. We have no other viable internet-wide traffic engineering tools, so this particular use of BGP really has no alternative</a:t>
            </a:r>
          </a:p>
          <a:p>
            <a:r>
              <a:rPr lang="en-US" dirty="0" smtClean="0"/>
              <a:t>Recent years have seen the decline of hole punching as more providers tend to treat their address blocks as integral units.</a:t>
            </a:r>
          </a:p>
          <a:p>
            <a:r>
              <a:rPr lang="en-US" dirty="0" smtClean="0"/>
              <a:t>Overlays are becoming more </a:t>
            </a:r>
            <a:r>
              <a:rPr lang="en-US" dirty="0" smtClean="0"/>
              <a:t>prevalent. </a:t>
            </a:r>
            <a:r>
              <a:rPr lang="en-US" dirty="0" smtClean="0"/>
              <a:t>While this has implications in terms of total table size it has no significant impact on BGP update rates.</a:t>
            </a:r>
          </a:p>
        </p:txBody>
      </p:sp>
    </p:spTree>
    <p:extLst>
      <p:ext uri="{BB962C8B-B14F-4D97-AF65-F5344CB8AC3E}">
        <p14:creationId xmlns:p14="http://schemas.microsoft.com/office/powerpoint/2010/main" val="192254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the question of total instability in IPv6 being far greater than IPv4, but this is not intrinsically an issue with more specifics, but a more general issue of BGP routing instability in IPv6</a:t>
            </a:r>
          </a:p>
          <a:p>
            <a:pPr lvl="1"/>
            <a:r>
              <a:rPr lang="en-US" dirty="0" smtClean="0"/>
              <a:t>More investigation called for!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31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1798" y="2051437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hnbergHand" charset="0"/>
                <a:ea typeface="AhnbergHand" charset="0"/>
                <a:cs typeface="AhnbergHand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2506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en-US" dirty="0" smtClean="0"/>
              <a:t> advertise a more specific?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b="1" dirty="0"/>
              <a:t>II</a:t>
            </a:r>
            <a:r>
              <a:rPr lang="en-US" b="1" dirty="0" smtClean="0"/>
              <a:t>: </a:t>
            </a:r>
            <a:r>
              <a:rPr lang="en-US" dirty="0" smtClean="0"/>
              <a:t> To redirect incoming traffic to different network paths: “</a:t>
            </a:r>
            <a:r>
              <a:rPr lang="en-US" b="1" dirty="0" smtClean="0"/>
              <a:t>traffic engineering prefixes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3446" y="2410097"/>
            <a:ext cx="5767252" cy="150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6590" y="2405819"/>
            <a:ext cx="9541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10.0.0.0/8</a:t>
            </a:r>
          </a:p>
          <a:p>
            <a:r>
              <a:rPr lang="en-US" sz="1350" dirty="0"/>
              <a:t>AS 65530</a:t>
            </a:r>
          </a:p>
        </p:txBody>
      </p:sp>
      <p:sp>
        <p:nvSpPr>
          <p:cNvPr id="6" name="Oval 5"/>
          <p:cNvSpPr/>
          <p:nvPr/>
        </p:nvSpPr>
        <p:spPr>
          <a:xfrm>
            <a:off x="4037917" y="2841009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706" y="2990137"/>
            <a:ext cx="1800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10.0.0.0/9  AS 65530</a:t>
            </a:r>
          </a:p>
        </p:txBody>
      </p:sp>
      <p:sp>
        <p:nvSpPr>
          <p:cNvPr id="8" name="Right Arrow 7"/>
          <p:cNvSpPr/>
          <p:nvPr/>
        </p:nvSpPr>
        <p:spPr>
          <a:xfrm rot="15200251">
            <a:off x="5845628" y="3719448"/>
            <a:ext cx="973130" cy="5159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1587807" y="2819023"/>
            <a:ext cx="3039711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8228108">
            <a:off x="1923987" y="3661209"/>
            <a:ext cx="973130" cy="5159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096002" y="3025593"/>
            <a:ext cx="1992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10.128.0.0/9  AS 65530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9128" y="4458472"/>
            <a:ext cx="1033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65536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2192" y="4467046"/>
            <a:ext cx="1033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65537</a:t>
            </a:r>
          </a:p>
        </p:txBody>
      </p:sp>
      <p:sp>
        <p:nvSpPr>
          <p:cNvPr id="14" name="Freeform 13"/>
          <p:cNvSpPr/>
          <p:nvPr/>
        </p:nvSpPr>
        <p:spPr>
          <a:xfrm>
            <a:off x="4327327" y="3593693"/>
            <a:ext cx="1534121" cy="1474797"/>
          </a:xfrm>
          <a:custGeom>
            <a:avLst/>
            <a:gdLst>
              <a:gd name="connsiteX0" fmla="*/ 88106 w 2045494"/>
              <a:gd name="connsiteY0" fmla="*/ 1966396 h 1966396"/>
              <a:gd name="connsiteX1" fmla="*/ 102394 w 2045494"/>
              <a:gd name="connsiteY1" fmla="*/ 1466333 h 1966396"/>
              <a:gd name="connsiteX2" fmla="*/ 1116806 w 2045494"/>
              <a:gd name="connsiteY2" fmla="*/ 1394896 h 1966396"/>
              <a:gd name="connsiteX3" fmla="*/ 1988344 w 2045494"/>
              <a:gd name="connsiteY3" fmla="*/ 1023421 h 1966396"/>
              <a:gd name="connsiteX4" fmla="*/ 1788319 w 2045494"/>
              <a:gd name="connsiteY4" fmla="*/ 23296 h 1966396"/>
              <a:gd name="connsiteX5" fmla="*/ 1688306 w 2045494"/>
              <a:gd name="connsiteY5" fmla="*/ 294758 h 1966396"/>
              <a:gd name="connsiteX6" fmla="*/ 1802606 w 2045494"/>
              <a:gd name="connsiteY6" fmla="*/ 23296 h 1966396"/>
              <a:gd name="connsiteX7" fmla="*/ 2045494 w 2045494"/>
              <a:gd name="connsiteY7" fmla="*/ 137596 h 196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94" h="1966396">
                <a:moveTo>
                  <a:pt x="88106" y="1966396"/>
                </a:moveTo>
                <a:cubicBezTo>
                  <a:pt x="9525" y="1763989"/>
                  <a:pt x="-69056" y="1561583"/>
                  <a:pt x="102394" y="1466333"/>
                </a:cubicBezTo>
                <a:cubicBezTo>
                  <a:pt x="273844" y="1371083"/>
                  <a:pt x="802481" y="1468715"/>
                  <a:pt x="1116806" y="1394896"/>
                </a:cubicBezTo>
                <a:cubicBezTo>
                  <a:pt x="1431131" y="1321077"/>
                  <a:pt x="1876425" y="1252021"/>
                  <a:pt x="1988344" y="1023421"/>
                </a:cubicBezTo>
                <a:cubicBezTo>
                  <a:pt x="2100263" y="794821"/>
                  <a:pt x="1838325" y="144740"/>
                  <a:pt x="1788319" y="23296"/>
                </a:cubicBezTo>
                <a:cubicBezTo>
                  <a:pt x="1738313" y="-98148"/>
                  <a:pt x="1685925" y="294758"/>
                  <a:pt x="1688306" y="294758"/>
                </a:cubicBezTo>
                <a:cubicBezTo>
                  <a:pt x="1690687" y="294758"/>
                  <a:pt x="1743075" y="49490"/>
                  <a:pt x="1802606" y="23296"/>
                </a:cubicBezTo>
                <a:cubicBezTo>
                  <a:pt x="1862137" y="-2898"/>
                  <a:pt x="2045494" y="137596"/>
                  <a:pt x="2045494" y="137596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2559340" y="3564371"/>
            <a:ext cx="1729742" cy="1504119"/>
          </a:xfrm>
          <a:custGeom>
            <a:avLst/>
            <a:gdLst>
              <a:gd name="connsiteX0" fmla="*/ 2202535 w 2306322"/>
              <a:gd name="connsiteY0" fmla="*/ 2005492 h 2005492"/>
              <a:gd name="connsiteX1" fmla="*/ 2131097 w 2306322"/>
              <a:gd name="connsiteY1" fmla="*/ 1576867 h 2005492"/>
              <a:gd name="connsiteX2" fmla="*/ 573760 w 2306322"/>
              <a:gd name="connsiteY2" fmla="*/ 1462567 h 2005492"/>
              <a:gd name="connsiteX3" fmla="*/ 2260 w 2306322"/>
              <a:gd name="connsiteY3" fmla="*/ 1305404 h 2005492"/>
              <a:gd name="connsiteX4" fmla="*/ 745210 w 2306322"/>
              <a:gd name="connsiteY4" fmla="*/ 148117 h 2005492"/>
              <a:gd name="connsiteX5" fmla="*/ 488035 w 2306322"/>
              <a:gd name="connsiteY5" fmla="*/ 219554 h 2005492"/>
              <a:gd name="connsiteX6" fmla="*/ 773785 w 2306322"/>
              <a:gd name="connsiteY6" fmla="*/ 5242 h 2005492"/>
              <a:gd name="connsiteX7" fmla="*/ 916660 w 2306322"/>
              <a:gd name="connsiteY7" fmla="*/ 476729 h 200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322" h="2005492">
                <a:moveTo>
                  <a:pt x="2202535" y="2005492"/>
                </a:moveTo>
                <a:cubicBezTo>
                  <a:pt x="2302547" y="1836423"/>
                  <a:pt x="2402559" y="1667354"/>
                  <a:pt x="2131097" y="1576867"/>
                </a:cubicBezTo>
                <a:cubicBezTo>
                  <a:pt x="1859635" y="1486380"/>
                  <a:pt x="928566" y="1507811"/>
                  <a:pt x="573760" y="1462567"/>
                </a:cubicBezTo>
                <a:cubicBezTo>
                  <a:pt x="218954" y="1417323"/>
                  <a:pt x="-26315" y="1524479"/>
                  <a:pt x="2260" y="1305404"/>
                </a:cubicBezTo>
                <a:cubicBezTo>
                  <a:pt x="30835" y="1086329"/>
                  <a:pt x="664247" y="329092"/>
                  <a:pt x="745210" y="148117"/>
                </a:cubicBezTo>
                <a:cubicBezTo>
                  <a:pt x="826173" y="-32858"/>
                  <a:pt x="483273" y="243366"/>
                  <a:pt x="488035" y="219554"/>
                </a:cubicBezTo>
                <a:cubicBezTo>
                  <a:pt x="492797" y="195742"/>
                  <a:pt x="702348" y="-37620"/>
                  <a:pt x="773785" y="5242"/>
                </a:cubicBezTo>
                <a:cubicBezTo>
                  <a:pt x="845222" y="48104"/>
                  <a:pt x="916660" y="476729"/>
                  <a:pt x="916660" y="476729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839569" y="4158390"/>
            <a:ext cx="28073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Same Origin AS, different AS Path</a:t>
            </a:r>
          </a:p>
        </p:txBody>
      </p:sp>
    </p:spTree>
    <p:extLst>
      <p:ext uri="{BB962C8B-B14F-4D97-AF65-F5344CB8AC3E}">
        <p14:creationId xmlns:p14="http://schemas.microsoft.com/office/powerpoint/2010/main" val="153149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mr-IN" dirty="0">
                <a:latin typeface="Menlo" charset="0"/>
                <a:ea typeface="Menlo" charset="0"/>
                <a:cs typeface="Menlo" charset="0"/>
              </a:rPr>
              <a:t>Network          </a:t>
            </a:r>
            <a:r>
              <a:rPr lang="mr-IN" dirty="0" err="1">
                <a:latin typeface="Menlo" charset="0"/>
                <a:ea typeface="Menlo" charset="0"/>
                <a:cs typeface="Menlo" charset="0"/>
              </a:rPr>
              <a:t>Path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dirty="0">
                <a:latin typeface="Menlo" charset="0"/>
                <a:ea typeface="Menlo" charset="0"/>
                <a:cs typeface="Menlo" charset="0"/>
              </a:rPr>
              <a:t>1.37.0.0/16    </a:t>
            </a:r>
            <a:r>
              <a:rPr lang="mr-IN" dirty="0" smtClean="0">
                <a:latin typeface="Menlo" charset="0"/>
                <a:ea typeface="Menlo" charset="0"/>
                <a:cs typeface="Menlo" charset="0"/>
              </a:rPr>
              <a:t>4608 </a:t>
            </a:r>
            <a:r>
              <a:rPr lang="mr-IN" dirty="0">
                <a:latin typeface="Menlo" charset="0"/>
                <a:ea typeface="Menlo" charset="0"/>
                <a:cs typeface="Menlo" charset="0"/>
              </a:rPr>
              <a:t>1221 4637 4775 </a:t>
            </a:r>
            <a:r>
              <a:rPr lang="mr-IN" dirty="0" err="1" smtClean="0">
                <a:latin typeface="Menlo" charset="0"/>
                <a:ea typeface="Menlo" charset="0"/>
                <a:cs typeface="Menlo" charset="0"/>
              </a:rPr>
              <a:t>i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&gt;</a:t>
            </a:r>
            <a:r>
              <a:rPr lang="mr-IN" dirty="0" smtClean="0">
                <a:latin typeface="Menlo" charset="0"/>
                <a:ea typeface="Menlo" charset="0"/>
                <a:cs typeface="Menlo" charset="0"/>
              </a:rPr>
              <a:t> 1.37.27.0/24   4608 </a:t>
            </a:r>
            <a:r>
              <a:rPr lang="mr-IN" dirty="0">
                <a:latin typeface="Menlo" charset="0"/>
                <a:ea typeface="Menlo" charset="0"/>
                <a:cs typeface="Menlo" charset="0"/>
              </a:rPr>
              <a:t>1221 4637 4837 4775 </a:t>
            </a:r>
            <a:r>
              <a:rPr lang="mr-IN" dirty="0" err="1" smtClean="0">
                <a:latin typeface="Menlo" charset="0"/>
                <a:ea typeface="Menlo" charset="0"/>
                <a:cs typeface="Menlo" charset="0"/>
              </a:rPr>
              <a:t>i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dirty="0">
                <a:latin typeface="Menlo" charset="0"/>
                <a:ea typeface="Menlo" charset="0"/>
                <a:cs typeface="Menlo" charset="0"/>
              </a:rPr>
              <a:t>1.37.237.0/24  </a:t>
            </a:r>
            <a:r>
              <a:rPr lang="mr-IN" dirty="0" smtClean="0">
                <a:latin typeface="Menlo" charset="0"/>
                <a:ea typeface="Menlo" charset="0"/>
                <a:cs typeface="Menlo" charset="0"/>
              </a:rPr>
              <a:t>4608 </a:t>
            </a:r>
            <a:r>
              <a:rPr lang="mr-IN" dirty="0">
                <a:latin typeface="Menlo" charset="0"/>
                <a:ea typeface="Menlo" charset="0"/>
                <a:cs typeface="Menlo" charset="0"/>
              </a:rPr>
              <a:t>1221 4637 4837 4775 </a:t>
            </a:r>
            <a:r>
              <a:rPr lang="mr-IN" dirty="0" err="1">
                <a:latin typeface="Menlo" charset="0"/>
                <a:ea typeface="Menlo" charset="0"/>
                <a:cs typeface="Menlo" charset="0"/>
              </a:rPr>
              <a:t>i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801699" y="1912714"/>
            <a:ext cx="972202" cy="1025427"/>
          </a:xfrm>
          <a:custGeom>
            <a:avLst/>
            <a:gdLst>
              <a:gd name="connsiteX0" fmla="*/ 247345 w 1218105"/>
              <a:gd name="connsiteY0" fmla="*/ 1516275 h 1920312"/>
              <a:gd name="connsiteX1" fmla="*/ 991624 w 1218105"/>
              <a:gd name="connsiteY1" fmla="*/ 1420582 h 1920312"/>
              <a:gd name="connsiteX2" fmla="*/ 1204276 w 1218105"/>
              <a:gd name="connsiteY2" fmla="*/ 304163 h 1920312"/>
              <a:gd name="connsiteX3" fmla="*/ 672648 w 1218105"/>
              <a:gd name="connsiteY3" fmla="*/ 70247 h 1920312"/>
              <a:gd name="connsiteX4" fmla="*/ 119755 w 1218105"/>
              <a:gd name="connsiteY4" fmla="*/ 123410 h 1920312"/>
              <a:gd name="connsiteX5" fmla="*/ 34694 w 1218105"/>
              <a:gd name="connsiteY5" fmla="*/ 1399317 h 1920312"/>
              <a:gd name="connsiteX6" fmla="*/ 566322 w 1218105"/>
              <a:gd name="connsiteY6" fmla="*/ 1920312 h 192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105" h="1920312">
                <a:moveTo>
                  <a:pt x="247345" y="1516275"/>
                </a:moveTo>
                <a:cubicBezTo>
                  <a:pt x="539740" y="1569438"/>
                  <a:pt x="832136" y="1622601"/>
                  <a:pt x="991624" y="1420582"/>
                </a:cubicBezTo>
                <a:cubicBezTo>
                  <a:pt x="1151113" y="1218563"/>
                  <a:pt x="1257439" y="529219"/>
                  <a:pt x="1204276" y="304163"/>
                </a:cubicBezTo>
                <a:cubicBezTo>
                  <a:pt x="1151113" y="79107"/>
                  <a:pt x="853402" y="100372"/>
                  <a:pt x="672648" y="70247"/>
                </a:cubicBezTo>
                <a:cubicBezTo>
                  <a:pt x="491895" y="40121"/>
                  <a:pt x="226081" y="-98102"/>
                  <a:pt x="119755" y="123410"/>
                </a:cubicBezTo>
                <a:cubicBezTo>
                  <a:pt x="13429" y="344922"/>
                  <a:pt x="-39734" y="1099833"/>
                  <a:pt x="34694" y="1399317"/>
                </a:cubicBezTo>
                <a:cubicBezTo>
                  <a:pt x="109122" y="1698801"/>
                  <a:pt x="566322" y="1920312"/>
                  <a:pt x="566322" y="192031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001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en-US" dirty="0" smtClean="0"/>
              <a:t> advertise a more specific?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b="1" dirty="0"/>
              <a:t>III</a:t>
            </a:r>
            <a:r>
              <a:rPr lang="en-US" dirty="0" smtClean="0"/>
              <a:t>: To mitigate more specific prefix hijacking: “</a:t>
            </a:r>
            <a:r>
              <a:rPr lang="en-US" b="1" dirty="0" smtClean="0"/>
              <a:t>more </a:t>
            </a:r>
            <a:r>
              <a:rPr lang="en-US" b="1" dirty="0"/>
              <a:t>s</a:t>
            </a:r>
            <a:r>
              <a:rPr lang="en-US" b="1" dirty="0" smtClean="0"/>
              <a:t>pecific overlays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4624" y="2116183"/>
            <a:ext cx="7315200" cy="29326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830" y="2400899"/>
            <a:ext cx="2320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accent5">
                    <a:lumMod val="50000"/>
                  </a:schemeClr>
                </a:solidFill>
              </a:rPr>
              <a:t>10.0.0.0/22   AS </a:t>
            </a: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</a:rPr>
              <a:t>65530</a:t>
            </a:r>
          </a:p>
        </p:txBody>
      </p:sp>
      <p:sp>
        <p:nvSpPr>
          <p:cNvPr id="6" name="Oval 5"/>
          <p:cNvSpPr/>
          <p:nvPr/>
        </p:nvSpPr>
        <p:spPr>
          <a:xfrm>
            <a:off x="1649539" y="2819944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499" y="2939820"/>
            <a:ext cx="19094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10.0.0.0/24  AS 65530</a:t>
            </a:r>
          </a:p>
        </p:txBody>
      </p:sp>
      <p:sp>
        <p:nvSpPr>
          <p:cNvPr id="14" name="Oval 13"/>
          <p:cNvSpPr/>
          <p:nvPr/>
        </p:nvSpPr>
        <p:spPr>
          <a:xfrm>
            <a:off x="2580268" y="3176877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228" y="3296752"/>
            <a:ext cx="19094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10.0.1.0/24  AS 65530</a:t>
            </a:r>
          </a:p>
        </p:txBody>
      </p:sp>
      <p:sp>
        <p:nvSpPr>
          <p:cNvPr id="16" name="Oval 15"/>
          <p:cNvSpPr/>
          <p:nvPr/>
        </p:nvSpPr>
        <p:spPr>
          <a:xfrm>
            <a:off x="3329573" y="3632842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3532" y="3752717"/>
            <a:ext cx="19094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10.0.2.0/24  AS 65530</a:t>
            </a:r>
          </a:p>
        </p:txBody>
      </p:sp>
      <p:sp>
        <p:nvSpPr>
          <p:cNvPr id="18" name="Oval 17"/>
          <p:cNvSpPr/>
          <p:nvPr/>
        </p:nvSpPr>
        <p:spPr>
          <a:xfrm>
            <a:off x="4104623" y="4112787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8582" y="4232662"/>
            <a:ext cx="19094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10.0.3.0/24  AS 65530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391" y="2929935"/>
            <a:ext cx="2608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Same Origin AS</a:t>
            </a:r>
            <a:r>
              <a:rPr lang="en-US" sz="1350"/>
              <a:t>, same </a:t>
            </a:r>
            <a:r>
              <a:rPr lang="en-US" sz="1350" dirty="0"/>
              <a:t>AS Path</a:t>
            </a:r>
          </a:p>
        </p:txBody>
      </p:sp>
    </p:spTree>
    <p:extLst>
      <p:ext uri="{BB962C8B-B14F-4D97-AF65-F5344CB8AC3E}">
        <p14:creationId xmlns:p14="http://schemas.microsoft.com/office/powerpoint/2010/main" val="52504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Network          </a:t>
            </a:r>
            <a:r>
              <a:rPr lang="mr-IN" sz="1800" dirty="0" err="1">
                <a:latin typeface="Menlo" charset="0"/>
                <a:ea typeface="Menlo" charset="0"/>
                <a:cs typeface="Menlo" charset="0"/>
              </a:rPr>
              <a:t>Path</a:t>
            </a:r>
            <a:endParaRPr lang="en-US" sz="18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1.0.4.0/22     4608 4826 38803 56203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1.0.4.0/24     4608 4826 38803 56203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i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&gt;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 1.0.5.0/24     4608 4826 38803 56203 </a:t>
            </a: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i</a:t>
            </a:r>
            <a:endParaRPr lang="en-US" sz="18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&gt;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 1.0.6.0/24     4608 4826 38803 56203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1.0.7.0/24     4608 4826 38803 56203 </a:t>
            </a:r>
            <a:r>
              <a:rPr lang="mr-IN" sz="1800" dirty="0" err="1">
                <a:latin typeface="Menlo" charset="0"/>
                <a:ea typeface="Menlo" charset="0"/>
                <a:cs typeface="Menlo" charset="0"/>
              </a:rPr>
              <a:t>i</a:t>
            </a:r>
            <a:endParaRPr lang="en-US" sz="18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77439" y="1723325"/>
            <a:ext cx="642647" cy="1348812"/>
          </a:xfrm>
          <a:custGeom>
            <a:avLst/>
            <a:gdLst>
              <a:gd name="connsiteX0" fmla="*/ 518661 w 642647"/>
              <a:gd name="connsiteY0" fmla="*/ 214972 h 1348812"/>
              <a:gd name="connsiteX1" fmla="*/ 394675 w 642647"/>
              <a:gd name="connsiteY1" fmla="*/ 59989 h 1348812"/>
              <a:gd name="connsiteX2" fmla="*/ 69210 w 642647"/>
              <a:gd name="connsiteY2" fmla="*/ 106484 h 1348812"/>
              <a:gd name="connsiteX3" fmla="*/ 38214 w 642647"/>
              <a:gd name="connsiteY3" fmla="*/ 1237861 h 1348812"/>
              <a:gd name="connsiteX4" fmla="*/ 510912 w 642647"/>
              <a:gd name="connsiteY4" fmla="*/ 1183616 h 1348812"/>
              <a:gd name="connsiteX5" fmla="*/ 642647 w 642647"/>
              <a:gd name="connsiteY5" fmla="*/ 152979 h 134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47" h="1348812">
                <a:moveTo>
                  <a:pt x="518661" y="214972"/>
                </a:moveTo>
                <a:cubicBezTo>
                  <a:pt x="494122" y="146521"/>
                  <a:pt x="469584" y="78070"/>
                  <a:pt x="394675" y="59989"/>
                </a:cubicBezTo>
                <a:cubicBezTo>
                  <a:pt x="319766" y="41908"/>
                  <a:pt x="128620" y="-89828"/>
                  <a:pt x="69210" y="106484"/>
                </a:cubicBezTo>
                <a:cubicBezTo>
                  <a:pt x="9800" y="302796"/>
                  <a:pt x="-35403" y="1058339"/>
                  <a:pt x="38214" y="1237861"/>
                </a:cubicBezTo>
                <a:cubicBezTo>
                  <a:pt x="111831" y="1417383"/>
                  <a:pt x="410173" y="1364430"/>
                  <a:pt x="510912" y="1183616"/>
                </a:cubicBezTo>
                <a:cubicBezTo>
                  <a:pt x="611651" y="1002802"/>
                  <a:pt x="642647" y="152979"/>
                  <a:pt x="642647" y="15297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273844"/>
            <a:ext cx="8046223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eBGP route advertisements are more specifics?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3003947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AS 131072 </a:t>
            </a:r>
            <a:r>
              <a:rPr lang="mr-IN" sz="2000" dirty="0" smtClean="0"/>
              <a:t>–</a:t>
            </a:r>
            <a:r>
              <a:rPr lang="en-US" sz="2000" dirty="0" smtClean="0"/>
              <a:t> 13 October 2017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                                     Routes                Advertised Address Span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BGP Routes:		685,895                        2.86B /32s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000" dirty="0" smtClean="0"/>
              <a:t>More Specifics:	365,022   (53%)           1.04B /32s   (36%)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43559" y="35181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3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15782</TotalTime>
  <Words>1355</Words>
  <Application>Microsoft Macintosh PowerPoint</Application>
  <PresentationFormat>On-screen Show (16:9)</PresentationFormat>
  <Paragraphs>190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AhnbergHand</vt:lpstr>
      <vt:lpstr>Calibri</vt:lpstr>
      <vt:lpstr>Mangal</vt:lpstr>
      <vt:lpstr>Menlo</vt:lpstr>
      <vt:lpstr>Powderfinger Type</vt:lpstr>
      <vt:lpstr>Arial</vt:lpstr>
      <vt:lpstr>Office Theme</vt:lpstr>
      <vt:lpstr>More Specific Announcements in BGP</vt:lpstr>
      <vt:lpstr>What’s a more specific?</vt:lpstr>
      <vt:lpstr>Why advertise a more specific?</vt:lpstr>
      <vt:lpstr>Example: Type I</vt:lpstr>
      <vt:lpstr>Why advertise a more specific?</vt:lpstr>
      <vt:lpstr>Example: Type II</vt:lpstr>
      <vt:lpstr>Why advertise a more specific?</vt:lpstr>
      <vt:lpstr>Example: Type III</vt:lpstr>
      <vt:lpstr>How many eBGP route advertisements are more specifics?</vt:lpstr>
      <vt:lpstr>How many eBGP route advertisements are more specifics?</vt:lpstr>
      <vt:lpstr>Has this changed over time?</vt:lpstr>
      <vt:lpstr>Has this changed over time?</vt:lpstr>
      <vt:lpstr>Has this changed over time?</vt:lpstr>
      <vt:lpstr>Has this changed over time?</vt:lpstr>
      <vt:lpstr>More Specific Types – Prefix Counts</vt:lpstr>
      <vt:lpstr>More Specific Types – Relative Counts</vt:lpstr>
      <vt:lpstr>More Specific Types – Relative Counts</vt:lpstr>
      <vt:lpstr>More Specific Types</vt:lpstr>
      <vt:lpstr>What about Address Spans covered by more specifics?</vt:lpstr>
      <vt:lpstr>What about Address Spans covered by more specifics?</vt:lpstr>
      <vt:lpstr>What about Address Spans covered by more specifics?</vt:lpstr>
      <vt:lpstr>Address Span: Breakdown into Types</vt:lpstr>
      <vt:lpstr>% of Total Span: Breakdown into Types</vt:lpstr>
      <vt:lpstr>Overlays are the majority of More Specifics</vt:lpstr>
      <vt:lpstr>Overlays are the majority of More Specifics</vt:lpstr>
      <vt:lpstr>Updates</vt:lpstr>
      <vt:lpstr>Update count by Prefix Type</vt:lpstr>
      <vt:lpstr>Update count by Prefix Type</vt:lpstr>
      <vt:lpstr>Update Count</vt:lpstr>
      <vt:lpstr>Relative Update count by Prefix Type</vt:lpstr>
      <vt:lpstr>Relative Updates</vt:lpstr>
      <vt:lpstr>Average Number of Updates Per More Specific Prefix Type</vt:lpstr>
      <vt:lpstr>Average Number of Updates Per More Specific Prefix Type</vt:lpstr>
      <vt:lpstr>BGP Instability is heavily skewed</vt:lpstr>
      <vt:lpstr>What Type of Prefixes are more Unstable?</vt:lpstr>
      <vt:lpstr>What Type of Prefixes are more Unstable?</vt:lpstr>
      <vt:lpstr>Average Number of Updates per Active Prefix Type</vt:lpstr>
      <vt:lpstr>Average Number of Updates per Active Prefix Type</vt:lpstr>
      <vt:lpstr>What if…</vt:lpstr>
      <vt:lpstr>Table Size Implications</vt:lpstr>
      <vt:lpstr>Update Count Implications</vt:lpstr>
      <vt:lpstr>What if…</vt:lpstr>
      <vt:lpstr>Summary of Findings</vt:lpstr>
      <vt:lpstr>Summary of Findings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DNS Packets and IPv6</dc:title>
  <dc:creator>Geoff Huston</dc:creator>
  <cp:lastModifiedBy>Geoff Huston</cp:lastModifiedBy>
  <cp:revision>123</cp:revision>
  <cp:lastPrinted>2017-09-20T20:46:07Z</cp:lastPrinted>
  <dcterms:created xsi:type="dcterms:W3CDTF">2017-05-22T14:15:37Z</dcterms:created>
  <dcterms:modified xsi:type="dcterms:W3CDTF">2017-10-20T01:21:16Z</dcterms:modified>
</cp:coreProperties>
</file>