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79" r:id="rId3"/>
    <p:sldId id="278" r:id="rId4"/>
    <p:sldId id="291" r:id="rId5"/>
    <p:sldId id="302" r:id="rId6"/>
    <p:sldId id="292" r:id="rId7"/>
    <p:sldId id="293" r:id="rId8"/>
    <p:sldId id="294" r:id="rId9"/>
    <p:sldId id="295" r:id="rId10"/>
    <p:sldId id="304" r:id="rId11"/>
    <p:sldId id="303" r:id="rId12"/>
    <p:sldId id="296" r:id="rId13"/>
    <p:sldId id="305" r:id="rId14"/>
    <p:sldId id="297" r:id="rId15"/>
    <p:sldId id="298" r:id="rId16"/>
    <p:sldId id="261" r:id="rId17"/>
    <p:sldId id="269" r:id="rId18"/>
    <p:sldId id="270" r:id="rId19"/>
    <p:sldId id="271" r:id="rId20"/>
    <p:sldId id="262" r:id="rId21"/>
    <p:sldId id="280" r:id="rId22"/>
    <p:sldId id="290" r:id="rId23"/>
    <p:sldId id="264" r:id="rId24"/>
    <p:sldId id="266" r:id="rId25"/>
    <p:sldId id="289" r:id="rId26"/>
    <p:sldId id="299" r:id="rId27"/>
    <p:sldId id="300" r:id="rId28"/>
    <p:sldId id="288" r:id="rId29"/>
    <p:sldId id="301"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p:restoredTop sz="94647"/>
  </p:normalViewPr>
  <p:slideViewPr>
    <p:cSldViewPr snapToGrid="0" snapToObjects="1">
      <p:cViewPr varScale="1">
        <p:scale>
          <a:sx n="137" d="100"/>
          <a:sy n="137" d="100"/>
        </p:scale>
        <p:origin x="216"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E201D-6BFD-5D46-8622-6115BAC013E2}" type="datetimeFigureOut">
              <a:rPr lang="en-AU" smtClean="0"/>
              <a:t>2/10/18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BE76B-8662-9648-9419-E10536534983}" type="slidenum">
              <a:rPr lang="en-AU" smtClean="0"/>
              <a:t>‹#›</a:t>
            </a:fld>
            <a:endParaRPr lang="en-AU"/>
          </a:p>
        </p:txBody>
      </p:sp>
    </p:spTree>
    <p:extLst>
      <p:ext uri="{BB962C8B-B14F-4D97-AF65-F5344CB8AC3E}">
        <p14:creationId xmlns:p14="http://schemas.microsoft.com/office/powerpoint/2010/main" val="1914395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EBE76B-8662-9648-9419-E10536534983}" type="slidenum">
              <a:rPr lang="en-AU" smtClean="0"/>
              <a:t>9</a:t>
            </a:fld>
            <a:endParaRPr lang="en-AU"/>
          </a:p>
        </p:txBody>
      </p:sp>
    </p:spTree>
    <p:extLst>
      <p:ext uri="{BB962C8B-B14F-4D97-AF65-F5344CB8AC3E}">
        <p14:creationId xmlns:p14="http://schemas.microsoft.com/office/powerpoint/2010/main" val="328646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EBE76B-8662-9648-9419-E10536534983}" type="slidenum">
              <a:rPr lang="en-AU" smtClean="0"/>
              <a:t>10</a:t>
            </a:fld>
            <a:endParaRPr lang="en-AU"/>
          </a:p>
        </p:txBody>
      </p:sp>
    </p:spTree>
    <p:extLst>
      <p:ext uri="{BB962C8B-B14F-4D97-AF65-F5344CB8AC3E}">
        <p14:creationId xmlns:p14="http://schemas.microsoft.com/office/powerpoint/2010/main" val="122590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3363C1-015B-1347-BEBD-3135EB34B609}"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363C1-015B-1347-BEBD-3135EB34B609}"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3363C1-015B-1347-BEBD-3135EB34B609}"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3363C1-015B-1347-BEBD-3135EB34B609}" type="datetimeFigureOut">
              <a:rPr lang="en-US" smtClean="0"/>
              <a:t>10/2/18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3363C1-015B-1347-BEBD-3135EB34B609}" type="datetimeFigureOut">
              <a:rPr lang="en-US" smtClean="0"/>
              <a:t>10/2/18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363C1-015B-1347-BEBD-3135EB34B609}" type="datetimeFigureOut">
              <a:rPr lang="en-US" smtClean="0"/>
              <a:t>10/2/18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3363C1-015B-1347-BEBD-3135EB34B609}"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3363C1-015B-1347-BEBD-3135EB34B609}"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363C1-015B-1347-BEBD-3135EB34B609}" type="datetimeFigureOut">
              <a:rPr lang="en-US" smtClean="0"/>
              <a:t>10/2/18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8D67-254C-A740-BFF6-95100130D03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potaroo.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270" y="1019493"/>
            <a:ext cx="9144000" cy="2387600"/>
          </a:xfrm>
        </p:spPr>
        <p:txBody>
          <a:bodyPr/>
          <a:lstStyle/>
          <a:p>
            <a:r>
              <a:rPr lang="en-US" dirty="0"/>
              <a:t>That KSK Roll</a:t>
            </a:r>
          </a:p>
        </p:txBody>
      </p:sp>
      <p:sp>
        <p:nvSpPr>
          <p:cNvPr id="3" name="Subtitle 2"/>
          <p:cNvSpPr>
            <a:spLocks noGrp="1"/>
          </p:cNvSpPr>
          <p:nvPr>
            <p:ph type="subTitle" idx="1"/>
          </p:nvPr>
        </p:nvSpPr>
        <p:spPr>
          <a:xfrm>
            <a:off x="2301240" y="4322128"/>
            <a:ext cx="9144000" cy="1655762"/>
          </a:xfrm>
        </p:spPr>
        <p:txBody>
          <a:bodyPr>
            <a:normAutofit/>
          </a:bodyPr>
          <a:lstStyle/>
          <a:p>
            <a:pPr algn="r"/>
            <a:r>
              <a:rPr lang="en-US" sz="2000" dirty="0">
                <a:solidFill>
                  <a:schemeClr val="bg1">
                    <a:lumMod val="75000"/>
                  </a:schemeClr>
                </a:solidFill>
                <a:latin typeface="AhnbergHand" charset="0"/>
                <a:ea typeface="AhnbergHand" charset="0"/>
                <a:cs typeface="AhnbergHand" charset="0"/>
              </a:rPr>
              <a:t>Geoff Huston</a:t>
            </a:r>
          </a:p>
          <a:p>
            <a:pPr algn="r"/>
            <a:r>
              <a:rPr lang="en-US" sz="2000" dirty="0">
                <a:solidFill>
                  <a:schemeClr val="bg1">
                    <a:lumMod val="75000"/>
                  </a:schemeClr>
                </a:solidFill>
                <a:latin typeface="AhnbergHand" charset="0"/>
                <a:ea typeface="AhnbergHand" charset="0"/>
                <a:cs typeface="AhnbergHand" charset="0"/>
              </a:rPr>
              <a:t>APNIC Labs</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A9DB-926E-0245-B20B-D250B3D7C59C}"/>
              </a:ext>
            </a:extLst>
          </p:cNvPr>
          <p:cNvSpPr>
            <a:spLocks noGrp="1"/>
          </p:cNvSpPr>
          <p:nvPr>
            <p:ph type="title"/>
          </p:nvPr>
        </p:nvSpPr>
        <p:spPr/>
        <p:txBody>
          <a:bodyPr/>
          <a:lstStyle/>
          <a:p>
            <a:r>
              <a:rPr lang="en-AU" dirty="0"/>
              <a:t>Rolling keys in DNSSEC</a:t>
            </a:r>
          </a:p>
        </p:txBody>
      </p:sp>
      <p:sp>
        <p:nvSpPr>
          <p:cNvPr id="3" name="Content Placeholder 2">
            <a:extLst>
              <a:ext uri="{FF2B5EF4-FFF2-40B4-BE49-F238E27FC236}">
                <a16:creationId xmlns:a16="http://schemas.microsoft.com/office/drawing/2014/main" id="{5C16D0E3-437A-5642-AF0B-13B7E9787BA4}"/>
              </a:ext>
            </a:extLst>
          </p:cNvPr>
          <p:cNvSpPr>
            <a:spLocks noGrp="1"/>
          </p:cNvSpPr>
          <p:nvPr>
            <p:ph idx="1"/>
          </p:nvPr>
        </p:nvSpPr>
        <p:spPr/>
        <p:txBody>
          <a:bodyPr/>
          <a:lstStyle/>
          <a:p>
            <a:r>
              <a:rPr lang="en-AU" dirty="0"/>
              <a:t>Rolling a key can be easy in DNSSEC for most keys:</a:t>
            </a:r>
          </a:p>
          <a:p>
            <a:pPr lvl="1"/>
            <a:r>
              <a:rPr lang="en-AU" dirty="0"/>
              <a:t>Tell your ”parent” about the new key</a:t>
            </a:r>
          </a:p>
          <a:p>
            <a:pPr marL="914400" lvl="2" indent="0">
              <a:buNone/>
            </a:pPr>
            <a:r>
              <a:rPr lang="en-AU" dirty="0"/>
              <a:t>- wait - </a:t>
            </a:r>
          </a:p>
          <a:p>
            <a:pPr lvl="1"/>
            <a:r>
              <a:rPr lang="en-AU" dirty="0"/>
              <a:t>Sign the products with the new key</a:t>
            </a:r>
          </a:p>
          <a:p>
            <a:pPr marL="914400" lvl="2" indent="0">
              <a:buNone/>
            </a:pPr>
            <a:r>
              <a:rPr lang="en-AU" dirty="0"/>
              <a:t>- wait - </a:t>
            </a:r>
          </a:p>
          <a:p>
            <a:pPr lvl="1"/>
            <a:r>
              <a:rPr lang="en-AU" dirty="0"/>
              <a:t>Withdraw the old key</a:t>
            </a:r>
          </a:p>
          <a:p>
            <a:pPr lvl="1"/>
            <a:endParaRPr lang="en-AU" dirty="0"/>
          </a:p>
        </p:txBody>
      </p:sp>
      <p:sp>
        <p:nvSpPr>
          <p:cNvPr id="4" name="Rectangle 3">
            <a:extLst>
              <a:ext uri="{FF2B5EF4-FFF2-40B4-BE49-F238E27FC236}">
                <a16:creationId xmlns:a16="http://schemas.microsoft.com/office/drawing/2014/main" id="{B9212119-5E66-044E-A821-B7DE672B7AD0}"/>
              </a:ext>
            </a:extLst>
          </p:cNvPr>
          <p:cNvSpPr/>
          <p:nvPr/>
        </p:nvSpPr>
        <p:spPr>
          <a:xfrm rot="20362799">
            <a:off x="922020" y="2503855"/>
            <a:ext cx="6096000" cy="646331"/>
          </a:xfrm>
          <a:prstGeom prst="rect">
            <a:avLst/>
          </a:prstGeom>
          <a:solidFill>
            <a:schemeClr val="bg1"/>
          </a:solidFill>
          <a:ln>
            <a:solidFill>
              <a:schemeClr val="accent1"/>
            </a:solidFill>
          </a:ln>
        </p:spPr>
        <p:txBody>
          <a:bodyPr>
            <a:spAutoFit/>
          </a:bodyPr>
          <a:lstStyle/>
          <a:p>
            <a:pPr algn="ctr"/>
            <a:r>
              <a:rPr lang="en-AU" b="1" dirty="0"/>
              <a:t>But the Root Zone has no parent, so this approach doesn’t work for the KSK</a:t>
            </a:r>
          </a:p>
        </p:txBody>
      </p:sp>
    </p:spTree>
    <p:extLst>
      <p:ext uri="{BB962C8B-B14F-4D97-AF65-F5344CB8AC3E}">
        <p14:creationId xmlns:p14="http://schemas.microsoft.com/office/powerpoint/2010/main" val="355971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E648-5875-534C-8755-70891923A9F1}"/>
              </a:ext>
            </a:extLst>
          </p:cNvPr>
          <p:cNvSpPr>
            <a:spLocks noGrp="1"/>
          </p:cNvSpPr>
          <p:nvPr>
            <p:ph type="title"/>
          </p:nvPr>
        </p:nvSpPr>
        <p:spPr/>
        <p:txBody>
          <a:bodyPr/>
          <a:lstStyle/>
          <a:p>
            <a:r>
              <a:rPr lang="en-AU" dirty="0"/>
              <a:t>Rolling Keys</a:t>
            </a:r>
          </a:p>
        </p:txBody>
      </p:sp>
      <p:sp>
        <p:nvSpPr>
          <p:cNvPr id="3" name="Content Placeholder 2">
            <a:extLst>
              <a:ext uri="{FF2B5EF4-FFF2-40B4-BE49-F238E27FC236}">
                <a16:creationId xmlns:a16="http://schemas.microsoft.com/office/drawing/2014/main" id="{BB3F158A-B509-BD45-AF8E-6C0D1DA7F7A5}"/>
              </a:ext>
            </a:extLst>
          </p:cNvPr>
          <p:cNvSpPr>
            <a:spLocks noGrp="1"/>
          </p:cNvSpPr>
          <p:nvPr>
            <p:ph idx="1"/>
          </p:nvPr>
        </p:nvSpPr>
        <p:spPr/>
        <p:txBody>
          <a:bodyPr/>
          <a:lstStyle/>
          <a:p>
            <a:r>
              <a:rPr lang="en-AU" dirty="0"/>
              <a:t>No key is eternal:</a:t>
            </a:r>
          </a:p>
          <a:p>
            <a:pPr lvl="1"/>
            <a:r>
              <a:rPr lang="en-AU" dirty="0"/>
              <a:t>Digital cryptography is based on difficult problems, not impossible problems! As computing capabilities change, what is unfeasible to solve changes</a:t>
            </a:r>
          </a:p>
          <a:p>
            <a:pPr lvl="1"/>
            <a:r>
              <a:rPr lang="en-AU" dirty="0"/>
              <a:t>The best crafted plans can fail – key compromise is always a possibility</a:t>
            </a:r>
          </a:p>
          <a:p>
            <a:pPr lvl="1"/>
            <a:r>
              <a:rPr lang="en-AU" dirty="0"/>
              <a:t>Key storage systems can fail – inability to access the key makes the key useless</a:t>
            </a:r>
          </a:p>
          <a:p>
            <a:r>
              <a:rPr lang="en-AU" dirty="0"/>
              <a:t>If we need to instil a discipline of changing keys in relying party systems then we need to change the key from time to time</a:t>
            </a:r>
          </a:p>
          <a:p>
            <a:r>
              <a:rPr lang="en-AU" dirty="0"/>
              <a:t>Is it better to gain experience in regularly scheduled key rolls than react with ad hoc measures when it’s forced upon us?</a:t>
            </a:r>
          </a:p>
          <a:p>
            <a:pPr lvl="1"/>
            <a:endParaRPr lang="en-AU" dirty="0"/>
          </a:p>
        </p:txBody>
      </p:sp>
    </p:spTree>
    <p:extLst>
      <p:ext uri="{BB962C8B-B14F-4D97-AF65-F5344CB8AC3E}">
        <p14:creationId xmlns:p14="http://schemas.microsoft.com/office/powerpoint/2010/main" val="391790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DCFA-110B-574A-A488-2C0D594B6A10}"/>
              </a:ext>
            </a:extLst>
          </p:cNvPr>
          <p:cNvSpPr>
            <a:spLocks noGrp="1"/>
          </p:cNvSpPr>
          <p:nvPr>
            <p:ph type="title"/>
          </p:nvPr>
        </p:nvSpPr>
        <p:spPr/>
        <p:txBody>
          <a:bodyPr/>
          <a:lstStyle/>
          <a:p>
            <a:r>
              <a:rPr lang="en-AU" dirty="0"/>
              <a:t>The Mechanics of Rolling the KSK</a:t>
            </a:r>
          </a:p>
        </p:txBody>
      </p:sp>
      <p:sp>
        <p:nvSpPr>
          <p:cNvPr id="3" name="Content Placeholder 2">
            <a:extLst>
              <a:ext uri="{FF2B5EF4-FFF2-40B4-BE49-F238E27FC236}">
                <a16:creationId xmlns:a16="http://schemas.microsoft.com/office/drawing/2014/main" id="{0EC46A12-8BC0-4143-8EAD-E435CF371F99}"/>
              </a:ext>
            </a:extLst>
          </p:cNvPr>
          <p:cNvSpPr>
            <a:spLocks noGrp="1"/>
          </p:cNvSpPr>
          <p:nvPr>
            <p:ph idx="1"/>
          </p:nvPr>
        </p:nvSpPr>
        <p:spPr>
          <a:xfrm>
            <a:off x="839881" y="1993162"/>
            <a:ext cx="10572548" cy="4351338"/>
          </a:xfrm>
        </p:spPr>
        <p:txBody>
          <a:bodyPr/>
          <a:lstStyle/>
          <a:p>
            <a:pPr marL="514350" indent="-514350">
              <a:buFont typeface="+mj-lt"/>
              <a:buAutoNum type="arabicPeriod"/>
            </a:pPr>
            <a:r>
              <a:rPr lang="en-AU" dirty="0"/>
              <a:t>”Introduce” the new KSK to the world</a:t>
            </a:r>
          </a:p>
          <a:p>
            <a:pPr marL="514350" indent="-514350">
              <a:buFont typeface="+mj-lt"/>
              <a:buAutoNum type="arabicPeriod"/>
            </a:pPr>
            <a:r>
              <a:rPr lang="en-AU" dirty="0"/>
              <a:t>Use the Root Zone DNSKEY record to publish a new KSK</a:t>
            </a:r>
          </a:p>
          <a:p>
            <a:pPr lvl="2">
              <a:buFontTx/>
              <a:buChar char="-"/>
            </a:pPr>
            <a:r>
              <a:rPr lang="en-AU" dirty="0"/>
              <a:t>wait  -</a:t>
            </a:r>
          </a:p>
          <a:p>
            <a:pPr marL="514350" indent="-514350">
              <a:buFont typeface="+mj-lt"/>
              <a:buAutoNum type="arabicPeriod"/>
            </a:pPr>
            <a:r>
              <a:rPr lang="en-AU" dirty="0"/>
              <a:t>Sign the Root Zone DNSKEY record with the new KSK</a:t>
            </a:r>
          </a:p>
          <a:p>
            <a:pPr marL="514350" indent="-514350">
              <a:buFont typeface="+mj-lt"/>
              <a:buAutoNum type="arabicPeriod"/>
            </a:pPr>
            <a:r>
              <a:rPr lang="en-AU" dirty="0"/>
              <a:t>Remove the old KSK from the Root Zone DNSKEY record </a:t>
            </a:r>
          </a:p>
          <a:p>
            <a:pPr marL="914400" lvl="2" indent="0">
              <a:buNone/>
            </a:pPr>
            <a:r>
              <a:rPr lang="en-AU" dirty="0"/>
              <a:t>- wait  -</a:t>
            </a:r>
          </a:p>
          <a:p>
            <a:pPr marL="514350" indent="-514350">
              <a:buFont typeface="+mj-lt"/>
              <a:buAutoNum type="arabicPeriod"/>
            </a:pPr>
            <a:r>
              <a:rPr lang="en-AU" dirty="0"/>
              <a:t>Revoke the old KSK in the Root Zone DNSKEY record </a:t>
            </a:r>
          </a:p>
        </p:txBody>
      </p:sp>
      <p:sp>
        <p:nvSpPr>
          <p:cNvPr id="4" name="TextBox 3">
            <a:extLst>
              <a:ext uri="{FF2B5EF4-FFF2-40B4-BE49-F238E27FC236}">
                <a16:creationId xmlns:a16="http://schemas.microsoft.com/office/drawing/2014/main" id="{77A021D2-CFBB-044B-8463-319C784CC796}"/>
              </a:ext>
            </a:extLst>
          </p:cNvPr>
          <p:cNvSpPr txBox="1"/>
          <p:nvPr/>
        </p:nvSpPr>
        <p:spPr>
          <a:xfrm>
            <a:off x="5819004" y="2950725"/>
            <a:ext cx="5466561" cy="369332"/>
          </a:xfrm>
          <a:prstGeom prst="rect">
            <a:avLst/>
          </a:prstGeom>
          <a:noFill/>
        </p:spPr>
        <p:txBody>
          <a:bodyPr wrap="none" rtlCol="0">
            <a:spAutoFit/>
          </a:bodyPr>
          <a:lstStyle/>
          <a:p>
            <a:r>
              <a:rPr lang="en-AU" dirty="0">
                <a:latin typeface="AhnbergHand" pitchFamily="2" charset="0"/>
              </a:rPr>
              <a:t>See RFC 5011 – wait for at least 30 days</a:t>
            </a:r>
          </a:p>
        </p:txBody>
      </p:sp>
      <p:sp>
        <p:nvSpPr>
          <p:cNvPr id="5" name="Freeform 4">
            <a:extLst>
              <a:ext uri="{FF2B5EF4-FFF2-40B4-BE49-F238E27FC236}">
                <a16:creationId xmlns:a16="http://schemas.microsoft.com/office/drawing/2014/main" id="{48FEFE27-E507-BA48-8D0A-118519E0A354}"/>
              </a:ext>
            </a:extLst>
          </p:cNvPr>
          <p:cNvSpPr/>
          <p:nvPr/>
        </p:nvSpPr>
        <p:spPr>
          <a:xfrm>
            <a:off x="2862789" y="3001906"/>
            <a:ext cx="2829351" cy="266971"/>
          </a:xfrm>
          <a:custGeom>
            <a:avLst/>
            <a:gdLst>
              <a:gd name="connsiteX0" fmla="*/ 0 w 2814111"/>
              <a:gd name="connsiteY0" fmla="*/ 167911 h 266971"/>
              <a:gd name="connsiteX1" fmla="*/ 1173480 w 2814111"/>
              <a:gd name="connsiteY1" fmla="*/ 61231 h 266971"/>
              <a:gd name="connsiteX2" fmla="*/ 2743200 w 2814111"/>
              <a:gd name="connsiteY2" fmla="*/ 137431 h 266971"/>
              <a:gd name="connsiteX3" fmla="*/ 2514600 w 2814111"/>
              <a:gd name="connsiteY3" fmla="*/ 271 h 266971"/>
              <a:gd name="connsiteX4" fmla="*/ 2811780 w 2814111"/>
              <a:gd name="connsiteY4" fmla="*/ 106951 h 266971"/>
              <a:gd name="connsiteX5" fmla="*/ 2628900 w 2814111"/>
              <a:gd name="connsiteY5" fmla="*/ 266971 h 26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4111" h="266971">
                <a:moveTo>
                  <a:pt x="0" y="167911"/>
                </a:moveTo>
                <a:cubicBezTo>
                  <a:pt x="358140" y="117111"/>
                  <a:pt x="716280" y="66311"/>
                  <a:pt x="1173480" y="61231"/>
                </a:cubicBezTo>
                <a:cubicBezTo>
                  <a:pt x="1630680" y="56151"/>
                  <a:pt x="2519680" y="147591"/>
                  <a:pt x="2743200" y="137431"/>
                </a:cubicBezTo>
                <a:cubicBezTo>
                  <a:pt x="2966720" y="127271"/>
                  <a:pt x="2503170" y="5351"/>
                  <a:pt x="2514600" y="271"/>
                </a:cubicBezTo>
                <a:cubicBezTo>
                  <a:pt x="2526030" y="-4809"/>
                  <a:pt x="2792730" y="62501"/>
                  <a:pt x="2811780" y="106951"/>
                </a:cubicBezTo>
                <a:cubicBezTo>
                  <a:pt x="2830830" y="151401"/>
                  <a:pt x="2729865" y="209186"/>
                  <a:pt x="2628900" y="2669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1133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DCFA-110B-574A-A488-2C0D594B6A10}"/>
              </a:ext>
            </a:extLst>
          </p:cNvPr>
          <p:cNvSpPr>
            <a:spLocks noGrp="1"/>
          </p:cNvSpPr>
          <p:nvPr>
            <p:ph type="title"/>
          </p:nvPr>
        </p:nvSpPr>
        <p:spPr/>
        <p:txBody>
          <a:bodyPr/>
          <a:lstStyle/>
          <a:p>
            <a:r>
              <a:rPr lang="en-AU" dirty="0"/>
              <a:t>The Mechanics of Rolling the KSK</a:t>
            </a:r>
          </a:p>
        </p:txBody>
      </p:sp>
      <p:sp>
        <p:nvSpPr>
          <p:cNvPr id="3" name="Content Placeholder 2">
            <a:extLst>
              <a:ext uri="{FF2B5EF4-FFF2-40B4-BE49-F238E27FC236}">
                <a16:creationId xmlns:a16="http://schemas.microsoft.com/office/drawing/2014/main" id="{0EC46A12-8BC0-4143-8EAD-E435CF371F99}"/>
              </a:ext>
            </a:extLst>
          </p:cNvPr>
          <p:cNvSpPr>
            <a:spLocks noGrp="1"/>
          </p:cNvSpPr>
          <p:nvPr>
            <p:ph idx="1"/>
          </p:nvPr>
        </p:nvSpPr>
        <p:spPr>
          <a:xfrm>
            <a:off x="839881" y="1993162"/>
            <a:ext cx="10572548" cy="4351338"/>
          </a:xfrm>
        </p:spPr>
        <p:txBody>
          <a:bodyPr/>
          <a:lstStyle/>
          <a:p>
            <a:pPr marL="514350" indent="-514350">
              <a:buFont typeface="+mj-lt"/>
              <a:buAutoNum type="arabicPeriod"/>
            </a:pPr>
            <a:r>
              <a:rPr lang="en-AU" dirty="0"/>
              <a:t>”Introduce” the new KSK to the world</a:t>
            </a:r>
          </a:p>
          <a:p>
            <a:pPr marL="514350" indent="-514350">
              <a:buFont typeface="+mj-lt"/>
              <a:buAutoNum type="arabicPeriod"/>
            </a:pPr>
            <a:r>
              <a:rPr lang="en-AU" dirty="0"/>
              <a:t>Use the Root Zone DNSKEY record to publish a new KSK</a:t>
            </a:r>
          </a:p>
          <a:p>
            <a:pPr lvl="2">
              <a:buFontTx/>
              <a:buChar char="-"/>
            </a:pPr>
            <a:r>
              <a:rPr lang="en-AU" dirty="0"/>
              <a:t>wait  -</a:t>
            </a:r>
          </a:p>
          <a:p>
            <a:pPr marL="514350" indent="-514350">
              <a:buFont typeface="+mj-lt"/>
              <a:buAutoNum type="arabicPeriod"/>
            </a:pPr>
            <a:r>
              <a:rPr lang="en-AU" dirty="0"/>
              <a:t>Sign the Root Zone DNSKEY record with the new KSK</a:t>
            </a:r>
          </a:p>
          <a:p>
            <a:pPr marL="514350" indent="-514350">
              <a:buFont typeface="+mj-lt"/>
              <a:buAutoNum type="arabicPeriod"/>
            </a:pPr>
            <a:r>
              <a:rPr lang="en-AU" dirty="0"/>
              <a:t>Remove the old KSK from the Root Zone DNSKEY record </a:t>
            </a:r>
          </a:p>
          <a:p>
            <a:pPr marL="914400" lvl="2" indent="0">
              <a:buNone/>
            </a:pPr>
            <a:r>
              <a:rPr lang="en-AU" dirty="0"/>
              <a:t>- wait  -</a:t>
            </a:r>
          </a:p>
          <a:p>
            <a:pPr marL="514350" indent="-514350">
              <a:buFont typeface="+mj-lt"/>
              <a:buAutoNum type="arabicPeriod"/>
            </a:pPr>
            <a:r>
              <a:rPr lang="en-AU" dirty="0"/>
              <a:t>Revoke the old KSK in the Root Zone DNSKEY record </a:t>
            </a:r>
          </a:p>
        </p:txBody>
      </p:sp>
      <p:sp>
        <p:nvSpPr>
          <p:cNvPr id="6" name="TextBox 5">
            <a:extLst>
              <a:ext uri="{FF2B5EF4-FFF2-40B4-BE49-F238E27FC236}">
                <a16:creationId xmlns:a16="http://schemas.microsoft.com/office/drawing/2014/main" id="{CCD7EFA7-BCB8-5043-8E95-9A3E9CC869B2}"/>
              </a:ext>
            </a:extLst>
          </p:cNvPr>
          <p:cNvSpPr txBox="1"/>
          <p:nvPr/>
        </p:nvSpPr>
        <p:spPr>
          <a:xfrm>
            <a:off x="2060056" y="2235842"/>
            <a:ext cx="1707519" cy="369332"/>
          </a:xfrm>
          <a:prstGeom prst="rect">
            <a:avLst/>
          </a:prstGeom>
          <a:solidFill>
            <a:schemeClr val="bg1"/>
          </a:solidFill>
        </p:spPr>
        <p:txBody>
          <a:bodyPr wrap="none" rtlCol="0">
            <a:spAutoFit/>
          </a:bodyPr>
          <a:lstStyle/>
          <a:p>
            <a:r>
              <a:rPr lang="en-AU" dirty="0">
                <a:solidFill>
                  <a:srgbClr val="FF0000"/>
                </a:solidFill>
                <a:latin typeface="AhnbergHand" pitchFamily="2" charset="0"/>
              </a:rPr>
              <a:t>We are here</a:t>
            </a:r>
          </a:p>
        </p:txBody>
      </p:sp>
      <p:pic>
        <p:nvPicPr>
          <p:cNvPr id="12" name="Picture 11">
            <a:extLst>
              <a:ext uri="{FF2B5EF4-FFF2-40B4-BE49-F238E27FC236}">
                <a16:creationId xmlns:a16="http://schemas.microsoft.com/office/drawing/2014/main" id="{5AF23079-E509-E340-87FB-DAA75489784C}"/>
              </a:ext>
            </a:extLst>
          </p:cNvPr>
          <p:cNvPicPr>
            <a:picLocks noChangeAspect="1"/>
          </p:cNvPicPr>
          <p:nvPr/>
        </p:nvPicPr>
        <p:blipFill>
          <a:blip r:embed="rId2"/>
          <a:stretch>
            <a:fillRect/>
          </a:stretch>
        </p:blipFill>
        <p:spPr>
          <a:xfrm>
            <a:off x="2720524" y="2722982"/>
            <a:ext cx="386584" cy="513500"/>
          </a:xfrm>
          <a:prstGeom prst="rect">
            <a:avLst/>
          </a:prstGeom>
        </p:spPr>
      </p:pic>
      <p:sp>
        <p:nvSpPr>
          <p:cNvPr id="13" name="TextBox 12">
            <a:extLst>
              <a:ext uri="{FF2B5EF4-FFF2-40B4-BE49-F238E27FC236}">
                <a16:creationId xmlns:a16="http://schemas.microsoft.com/office/drawing/2014/main" id="{E851EBD7-42C2-1E43-A422-C5B1981D5BB9}"/>
              </a:ext>
            </a:extLst>
          </p:cNvPr>
          <p:cNvSpPr txBox="1"/>
          <p:nvPr/>
        </p:nvSpPr>
        <p:spPr>
          <a:xfrm>
            <a:off x="9070460" y="3437865"/>
            <a:ext cx="1410964" cy="369332"/>
          </a:xfrm>
          <a:prstGeom prst="rect">
            <a:avLst/>
          </a:prstGeom>
          <a:solidFill>
            <a:schemeClr val="bg1"/>
          </a:solidFill>
        </p:spPr>
        <p:txBody>
          <a:bodyPr wrap="none" rtlCol="0">
            <a:spAutoFit/>
          </a:bodyPr>
          <a:lstStyle/>
          <a:p>
            <a:r>
              <a:rPr lang="en-AU" dirty="0">
                <a:solidFill>
                  <a:srgbClr val="FF0000"/>
                </a:solidFill>
                <a:latin typeface="AhnbergHand" pitchFamily="2" charset="0"/>
              </a:rPr>
              <a:t>October 11</a:t>
            </a:r>
          </a:p>
        </p:txBody>
      </p:sp>
    </p:spTree>
    <p:extLst>
      <p:ext uri="{BB962C8B-B14F-4D97-AF65-F5344CB8AC3E}">
        <p14:creationId xmlns:p14="http://schemas.microsoft.com/office/powerpoint/2010/main" val="156414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9331-C2EB-6448-84CF-A6B90AF643B4}"/>
              </a:ext>
            </a:extLst>
          </p:cNvPr>
          <p:cNvSpPr>
            <a:spLocks noGrp="1"/>
          </p:cNvSpPr>
          <p:nvPr>
            <p:ph type="title"/>
          </p:nvPr>
        </p:nvSpPr>
        <p:spPr/>
        <p:txBody>
          <a:bodyPr/>
          <a:lstStyle/>
          <a:p>
            <a:r>
              <a:rPr lang="en-AU" dirty="0"/>
              <a:t>Will this work?</a:t>
            </a:r>
          </a:p>
        </p:txBody>
      </p:sp>
      <p:sp>
        <p:nvSpPr>
          <p:cNvPr id="3" name="Content Placeholder 2">
            <a:extLst>
              <a:ext uri="{FF2B5EF4-FFF2-40B4-BE49-F238E27FC236}">
                <a16:creationId xmlns:a16="http://schemas.microsoft.com/office/drawing/2014/main" id="{B76DA7D9-0B43-7242-857F-AD65F2C6638C}"/>
              </a:ext>
            </a:extLst>
          </p:cNvPr>
          <p:cNvSpPr>
            <a:spLocks noGrp="1"/>
          </p:cNvSpPr>
          <p:nvPr>
            <p:ph idx="1"/>
          </p:nvPr>
        </p:nvSpPr>
        <p:spPr/>
        <p:txBody>
          <a:bodyPr>
            <a:normAutofit lnSpcReduction="10000"/>
          </a:bodyPr>
          <a:lstStyle/>
          <a:p>
            <a:pPr marL="0" indent="0">
              <a:buNone/>
            </a:pPr>
            <a:r>
              <a:rPr lang="en-AU" dirty="0"/>
              <a:t>We don’t really know!</a:t>
            </a:r>
          </a:p>
          <a:p>
            <a:pPr marL="0" indent="0">
              <a:buNone/>
            </a:pPr>
            <a:endParaRPr lang="en-AU" dirty="0"/>
          </a:p>
          <a:p>
            <a:pPr lvl="2"/>
            <a:r>
              <a:rPr lang="en-AU" dirty="0"/>
              <a:t>If everyone built code strictly according to current specs</a:t>
            </a:r>
          </a:p>
          <a:p>
            <a:pPr marL="914400" lvl="2" indent="0">
              <a:buNone/>
            </a:pPr>
            <a:r>
              <a:rPr lang="en-AU" sz="1800" dirty="0"/>
              <a:t>And</a:t>
            </a:r>
          </a:p>
          <a:p>
            <a:pPr lvl="2"/>
            <a:r>
              <a:rPr lang="en-AU" dirty="0"/>
              <a:t>All specs were clear, unambiguous and functional</a:t>
            </a:r>
          </a:p>
          <a:p>
            <a:pPr marL="914400" lvl="2" indent="0">
              <a:buNone/>
            </a:pPr>
            <a:r>
              <a:rPr lang="en-AU" sz="1800" dirty="0"/>
              <a:t>And</a:t>
            </a:r>
          </a:p>
          <a:p>
            <a:pPr lvl="2"/>
            <a:r>
              <a:rPr lang="en-AU" dirty="0"/>
              <a:t>We could build robust accurate code</a:t>
            </a:r>
          </a:p>
          <a:p>
            <a:pPr marL="914400" lvl="2" indent="0">
              <a:buNone/>
            </a:pPr>
            <a:r>
              <a:rPr lang="en-AU" sz="1800" dirty="0"/>
              <a:t>And</a:t>
            </a:r>
          </a:p>
          <a:p>
            <a:pPr lvl="2"/>
            <a:r>
              <a:rPr lang="en-AU" dirty="0"/>
              <a:t>The Internet worked all of the time</a:t>
            </a:r>
          </a:p>
          <a:p>
            <a:pPr marL="914400" lvl="2" indent="0">
              <a:buNone/>
            </a:pPr>
            <a:r>
              <a:rPr lang="en-AU" sz="1800" dirty="0"/>
              <a:t>And </a:t>
            </a:r>
          </a:p>
          <a:p>
            <a:pPr lvl="2"/>
            <a:r>
              <a:rPr lang="en-AU" dirty="0"/>
              <a:t>The stars are aligned in our favour</a:t>
            </a:r>
          </a:p>
          <a:p>
            <a:pPr lvl="2"/>
            <a:endParaRPr lang="en-AU" dirty="0"/>
          </a:p>
          <a:p>
            <a:pPr marL="457200" lvl="1" indent="0">
              <a:buNone/>
            </a:pPr>
            <a:r>
              <a:rPr lang="en-AU" dirty="0"/>
              <a:t>	Then everything will be fine!</a:t>
            </a:r>
          </a:p>
        </p:txBody>
      </p:sp>
    </p:spTree>
    <p:extLst>
      <p:ext uri="{BB962C8B-B14F-4D97-AF65-F5344CB8AC3E}">
        <p14:creationId xmlns:p14="http://schemas.microsoft.com/office/powerpoint/2010/main" val="4193190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814F-B36B-A541-B6E7-21BF111A8049}"/>
              </a:ext>
            </a:extLst>
          </p:cNvPr>
          <p:cNvSpPr>
            <a:spLocks noGrp="1"/>
          </p:cNvSpPr>
          <p:nvPr>
            <p:ph type="title"/>
          </p:nvPr>
        </p:nvSpPr>
        <p:spPr/>
        <p:txBody>
          <a:bodyPr/>
          <a:lstStyle/>
          <a:p>
            <a:r>
              <a:rPr lang="en-AU" dirty="0"/>
              <a:t>But</a:t>
            </a:r>
          </a:p>
        </p:txBody>
      </p:sp>
      <p:sp>
        <p:nvSpPr>
          <p:cNvPr id="3" name="Content Placeholder 2">
            <a:extLst>
              <a:ext uri="{FF2B5EF4-FFF2-40B4-BE49-F238E27FC236}">
                <a16:creationId xmlns:a16="http://schemas.microsoft.com/office/drawing/2014/main" id="{09459601-998D-1C43-AC79-475BAB544A27}"/>
              </a:ext>
            </a:extLst>
          </p:cNvPr>
          <p:cNvSpPr>
            <a:spLocks noGrp="1"/>
          </p:cNvSpPr>
          <p:nvPr>
            <p:ph idx="1"/>
          </p:nvPr>
        </p:nvSpPr>
        <p:spPr/>
        <p:txBody>
          <a:bodyPr/>
          <a:lstStyle/>
          <a:p>
            <a:pPr marL="0" indent="0">
              <a:buNone/>
            </a:pPr>
            <a:r>
              <a:rPr lang="en-AU" dirty="0"/>
              <a:t>We really don’t know!</a:t>
            </a:r>
          </a:p>
          <a:p>
            <a:endParaRPr lang="en-AU" dirty="0"/>
          </a:p>
          <a:p>
            <a:pPr marL="0" indent="0">
              <a:buNone/>
            </a:pPr>
            <a:r>
              <a:rPr lang="en-AU" dirty="0"/>
              <a:t>Is there a way we might peek into the DNS and see just how ready we are for a KSK roll?</a:t>
            </a:r>
          </a:p>
        </p:txBody>
      </p:sp>
    </p:spTree>
    <p:extLst>
      <p:ext uri="{BB962C8B-B14F-4D97-AF65-F5344CB8AC3E}">
        <p14:creationId xmlns:p14="http://schemas.microsoft.com/office/powerpoint/2010/main" val="170204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Resolvers via RFC8145 Signaling</a:t>
            </a:r>
          </a:p>
        </p:txBody>
      </p:sp>
      <p:sp>
        <p:nvSpPr>
          <p:cNvPr id="3" name="Content Placeholder 2"/>
          <p:cNvSpPr>
            <a:spLocks noGrp="1"/>
          </p:cNvSpPr>
          <p:nvPr>
            <p:ph idx="1"/>
          </p:nvPr>
        </p:nvSpPr>
        <p:spPr>
          <a:xfrm>
            <a:off x="838200" y="1690688"/>
            <a:ext cx="10515600" cy="4351338"/>
          </a:xfrm>
        </p:spPr>
        <p:txBody>
          <a:bodyPr>
            <a:noAutofit/>
          </a:bodyPr>
          <a:lstStyle/>
          <a:p>
            <a:pPr marL="0" indent="0">
              <a:buNone/>
            </a:pPr>
            <a:r>
              <a:rPr lang="en-US" dirty="0"/>
              <a:t>Getting resolvers to report on their local trusted key state</a:t>
            </a:r>
          </a:p>
          <a:p>
            <a:pPr lvl="1"/>
            <a:r>
              <a:rPr lang="en-US" sz="2800" dirty="0"/>
              <a:t>A change to resolver behavior that requires deployment of new resolver code</a:t>
            </a:r>
          </a:p>
          <a:p>
            <a:pPr lvl="1"/>
            <a:r>
              <a:rPr lang="en-US" sz="2800" dirty="0"/>
              <a:t>Resolvers that support the RFC 8145 signal mechanism periodically include the key tag of their locally trusted keys into a query directed towards the root servers</a:t>
            </a:r>
          </a:p>
          <a:p>
            <a:pPr lvl="1"/>
            <a:endParaRPr lang="en-US" sz="2800" dirty="0"/>
          </a:p>
          <a:p>
            <a:pPr lvl="1"/>
            <a:endParaRPr lang="en-US" sz="2800" dirty="0"/>
          </a:p>
        </p:txBody>
      </p:sp>
    </p:spTree>
    <p:extLst>
      <p:ext uri="{BB962C8B-B14F-4D97-AF65-F5344CB8AC3E}">
        <p14:creationId xmlns:p14="http://schemas.microsoft.com/office/powerpoint/2010/main" val="73413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did we see at (some) roots?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8449" y="1927701"/>
            <a:ext cx="5290131" cy="3903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1" y="1661854"/>
            <a:ext cx="5781039" cy="4123925"/>
          </a:xfrm>
          <a:prstGeom prst="rect">
            <a:avLst/>
          </a:prstGeom>
        </p:spPr>
      </p:pic>
      <p:sp>
        <p:nvSpPr>
          <p:cNvPr id="6" name="TextBox 5"/>
          <p:cNvSpPr txBox="1"/>
          <p:nvPr/>
        </p:nvSpPr>
        <p:spPr>
          <a:xfrm>
            <a:off x="689149" y="6042392"/>
            <a:ext cx="10570522" cy="684803"/>
          </a:xfrm>
          <a:prstGeom prst="rect">
            <a:avLst/>
          </a:prstGeom>
          <a:noFill/>
        </p:spPr>
        <p:txBody>
          <a:bodyPr wrap="none" rtlCol="0">
            <a:spAutoFit/>
          </a:bodyPr>
          <a:lstStyle/>
          <a:p>
            <a:r>
              <a:rPr lang="en-AU" sz="1400" dirty="0"/>
              <a:t>Duane </a:t>
            </a:r>
            <a:r>
              <a:rPr lang="en-AU" sz="1400" dirty="0" err="1"/>
              <a:t>Wessels</a:t>
            </a:r>
            <a:r>
              <a:rPr lang="en-AU" sz="1400" dirty="0"/>
              <a:t> VeriSign RFC 8145 </a:t>
            </a:r>
            <a:r>
              <a:rPr lang="en-AU" sz="1400" dirty="0" err="1"/>
              <a:t>Signaling</a:t>
            </a:r>
            <a:r>
              <a:rPr lang="en-AU" sz="1400" dirty="0"/>
              <a:t> Trust Anchor Knowledge In DNS Security Extensions</a:t>
            </a:r>
          </a:p>
          <a:p>
            <a:r>
              <a:rPr lang="en-AU" sz="1400" dirty="0"/>
              <a:t>Presentation to DNSSEC Workshop @ ICANN 60 </a:t>
            </a:r>
            <a:r>
              <a:rPr lang="mr-IN" sz="1400" dirty="0"/>
              <a:t>–</a:t>
            </a:r>
            <a:r>
              <a:rPr lang="en-AU" sz="1400" dirty="0"/>
              <a:t> 1 Nov 2017 </a:t>
            </a:r>
          </a:p>
          <a:p>
            <a:r>
              <a:rPr lang="en-AU" sz="1050" dirty="0"/>
              <a:t>https://</a:t>
            </a:r>
            <a:r>
              <a:rPr lang="en-AU" sz="1050" dirty="0" err="1"/>
              <a:t>schd.ws</a:t>
            </a:r>
            <a:r>
              <a:rPr lang="en-AU" sz="1050" dirty="0"/>
              <a:t>/</a:t>
            </a:r>
            <a:r>
              <a:rPr lang="en-AU" sz="1050" dirty="0" err="1"/>
              <a:t>hosted_files</a:t>
            </a:r>
            <a:r>
              <a:rPr lang="en-AU" sz="1050" dirty="0"/>
              <a:t>/icann60abudhabi2017/</a:t>
            </a:r>
            <a:r>
              <a:rPr lang="en-AU" sz="1050" dirty="0" err="1"/>
              <a:t>ea</a:t>
            </a:r>
            <a:r>
              <a:rPr lang="en-AU" sz="1050" dirty="0"/>
              <a:t>/Duane%20Wessels-VeriSign-RFC%208145-Signaling%20Trust%20Anchor%20Knowledge%20in%20DNS%20Security%20Extensions.pdf</a:t>
            </a:r>
          </a:p>
        </p:txBody>
      </p:sp>
    </p:spTree>
    <p:extLst>
      <p:ext uri="{BB962C8B-B14F-4D97-AF65-F5344CB8AC3E}">
        <p14:creationId xmlns:p14="http://schemas.microsoft.com/office/powerpoint/2010/main" val="124845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RFC 8145 saying?</a:t>
            </a:r>
          </a:p>
        </p:txBody>
      </p:sp>
      <p:sp>
        <p:nvSpPr>
          <p:cNvPr id="3" name="Content Placeholder 2"/>
          <p:cNvSpPr>
            <a:spLocks noGrp="1"/>
          </p:cNvSpPr>
          <p:nvPr>
            <p:ph idx="1"/>
          </p:nvPr>
        </p:nvSpPr>
        <p:spPr/>
        <p:txBody>
          <a:bodyPr/>
          <a:lstStyle/>
          <a:p>
            <a:r>
              <a:rPr lang="en-AU" dirty="0"/>
              <a:t>Its clear that there is some residual set of resolvers that are signalling that they have not yet learned to trust the new KSK key</a:t>
            </a:r>
          </a:p>
          <a:p>
            <a:r>
              <a:rPr lang="en-AU" dirty="0"/>
              <a:t>But it’s not all that helpful as a signal </a:t>
            </a:r>
          </a:p>
          <a:p>
            <a:pPr lvl="1"/>
            <a:r>
              <a:rPr lang="en-AU" dirty="0"/>
              <a:t>Is this is an accurate signal about the state of this resolver?</a:t>
            </a:r>
          </a:p>
          <a:p>
            <a:pPr lvl="1"/>
            <a:r>
              <a:rPr lang="en-AU" dirty="0"/>
              <a:t>Is this is an accurate signal about the identity of this resolver?</a:t>
            </a:r>
          </a:p>
          <a:p>
            <a:pPr lvl="1"/>
            <a:r>
              <a:rPr lang="en-AU" dirty="0"/>
              <a:t>How many users sit ‘behind’ this resolver?</a:t>
            </a:r>
          </a:p>
          <a:p>
            <a:pPr lvl="1"/>
            <a:r>
              <a:rPr lang="en-AU" dirty="0"/>
              <a:t>Whether these uses rely solely on this resolver, or if they also have alternate resolvers that they can use?</a:t>
            </a:r>
          </a:p>
          <a:p>
            <a:pPr lvl="1"/>
            <a:r>
              <a:rPr lang="en-AU" dirty="0"/>
              <a:t>What proportion of all users are affected?</a:t>
            </a:r>
          </a:p>
          <a:p>
            <a:endParaRPr lang="en-AU" dirty="0"/>
          </a:p>
          <a:p>
            <a:endParaRPr lang="en-AU" dirty="0"/>
          </a:p>
        </p:txBody>
      </p:sp>
    </p:spTree>
    <p:extLst>
      <p:ext uri="{BB962C8B-B14F-4D97-AF65-F5344CB8AC3E}">
        <p14:creationId xmlns:p14="http://schemas.microsoft.com/office/powerpoint/2010/main" val="60658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Why?</a:t>
            </a:r>
          </a:p>
        </p:txBody>
      </p:sp>
      <p:sp>
        <p:nvSpPr>
          <p:cNvPr id="3" name="Content Placeholder 2"/>
          <p:cNvSpPr>
            <a:spLocks noGrp="1"/>
          </p:cNvSpPr>
          <p:nvPr>
            <p:ph idx="1"/>
          </p:nvPr>
        </p:nvSpPr>
        <p:spPr/>
        <p:txBody>
          <a:bodyPr>
            <a:normAutofit lnSpcReduction="10000"/>
          </a:bodyPr>
          <a:lstStyle/>
          <a:p>
            <a:r>
              <a:rPr lang="en-AU" dirty="0"/>
              <a:t>Because the DNS does not do </a:t>
            </a:r>
            <a:r>
              <a:rPr lang="en-AU" i="1" dirty="0" err="1"/>
              <a:t>tracequery</a:t>
            </a:r>
            <a:endParaRPr lang="en-AU" i="1" dirty="0"/>
          </a:p>
          <a:p>
            <a:pPr lvl="1"/>
            <a:r>
              <a:rPr lang="en-AU" dirty="0"/>
              <a:t>Forwarding a query onward in the DNS contains no ‘sticky’ information about the original query</a:t>
            </a:r>
          </a:p>
          <a:p>
            <a:pPr lvl="1"/>
            <a:r>
              <a:rPr lang="en-AU" dirty="0"/>
              <a:t>At no time is the user exposed in the referred query</a:t>
            </a:r>
          </a:p>
          <a:p>
            <a:r>
              <a:rPr lang="en-AU" dirty="0"/>
              <a:t>Because caching</a:t>
            </a:r>
          </a:p>
          <a:p>
            <a:pPr lvl="1"/>
            <a:r>
              <a:rPr lang="en-AU" dirty="0"/>
              <a:t>If A and B both forward their queries via C, then it may be that one or both of these queries may be answered from C’s cache</a:t>
            </a:r>
          </a:p>
          <a:p>
            <a:pPr lvl="1"/>
            <a:r>
              <a:rPr lang="en-AU" dirty="0"/>
              <a:t>In this case the signal is being suppressed</a:t>
            </a:r>
          </a:p>
          <a:p>
            <a:r>
              <a:rPr lang="en-AU" dirty="0"/>
              <a:t>Because its actually measuring a cause, not the outcome</a:t>
            </a:r>
          </a:p>
          <a:p>
            <a:pPr lvl="1"/>
            <a:r>
              <a:rPr lang="en-AU" dirty="0"/>
              <a:t>Its measuring resolvers’ uptake of the new KSK, but is not able to measure the user impact of this</a:t>
            </a:r>
          </a:p>
          <a:p>
            <a:pPr lvl="1"/>
            <a:endParaRPr lang="en-AU" dirty="0"/>
          </a:p>
        </p:txBody>
      </p:sp>
    </p:spTree>
    <p:extLst>
      <p:ext uri="{BB962C8B-B14F-4D97-AF65-F5344CB8AC3E}">
        <p14:creationId xmlns:p14="http://schemas.microsoft.com/office/powerpoint/2010/main" val="101052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DNS may look simple</a:t>
            </a:r>
          </a:p>
        </p:txBody>
      </p:sp>
      <p:pic>
        <p:nvPicPr>
          <p:cNvPr id="4" name="Picture 3"/>
          <p:cNvPicPr>
            <a:picLocks noChangeAspect="1"/>
          </p:cNvPicPr>
          <p:nvPr/>
        </p:nvPicPr>
        <p:blipFill>
          <a:blip r:embed="rId2"/>
          <a:stretch>
            <a:fillRect/>
          </a:stretch>
        </p:blipFill>
        <p:spPr>
          <a:xfrm>
            <a:off x="4070927" y="2096294"/>
            <a:ext cx="3810000" cy="3810000"/>
          </a:xfrm>
          <a:prstGeom prst="rect">
            <a:avLst/>
          </a:prstGeom>
        </p:spPr>
      </p:pic>
      <p:sp>
        <p:nvSpPr>
          <p:cNvPr id="3" name="Rectangle 2">
            <a:extLst>
              <a:ext uri="{FF2B5EF4-FFF2-40B4-BE49-F238E27FC236}">
                <a16:creationId xmlns:a16="http://schemas.microsoft.com/office/drawing/2014/main" id="{7E690362-74F9-024C-BF78-BF2A44ED58D1}"/>
              </a:ext>
            </a:extLst>
          </p:cNvPr>
          <p:cNvSpPr/>
          <p:nvPr/>
        </p:nvSpPr>
        <p:spPr>
          <a:xfrm>
            <a:off x="5722620" y="3916680"/>
            <a:ext cx="502920" cy="266700"/>
          </a:xfrm>
          <a:prstGeom prst="rect">
            <a:avLst/>
          </a:prstGeom>
          <a:solidFill>
            <a:srgbClr val="E0E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00072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User-Side Measurement</a:t>
            </a:r>
          </a:p>
        </p:txBody>
      </p:sp>
      <p:sp>
        <p:nvSpPr>
          <p:cNvPr id="3" name="Content Placeholder 2"/>
          <p:cNvSpPr>
            <a:spLocks noGrp="1"/>
          </p:cNvSpPr>
          <p:nvPr>
            <p:ph idx="1"/>
          </p:nvPr>
        </p:nvSpPr>
        <p:spPr/>
        <p:txBody>
          <a:bodyPr>
            <a:normAutofit/>
          </a:bodyPr>
          <a:lstStyle/>
          <a:p>
            <a:pPr marL="0" indent="0">
              <a:buNone/>
            </a:pPr>
            <a:r>
              <a:rPr lang="en-US" dirty="0"/>
              <a:t>Can we devise a DNS query that could reveal the state of the trusted keys of the resolvers back to the user?</a:t>
            </a:r>
          </a:p>
          <a:p>
            <a:pPr marL="0" indent="0">
              <a:buNone/>
            </a:pPr>
            <a:endParaRPr lang="en-US" dirty="0"/>
          </a:p>
          <a:p>
            <a:pPr lvl="1"/>
            <a:r>
              <a:rPr lang="en-US" dirty="0"/>
              <a:t>Not within the current parameters of DNSSEC and/or resolver </a:t>
            </a:r>
            <a:r>
              <a:rPr lang="en-US" dirty="0" err="1"/>
              <a:t>behaviour</a:t>
            </a:r>
            <a:endParaRPr lang="en-US" dirty="0"/>
          </a:p>
          <a:p>
            <a:pPr lvl="1"/>
            <a:endParaRPr lang="en-US" dirty="0"/>
          </a:p>
          <a:p>
            <a:pPr lvl="1"/>
            <a:endParaRPr lang="en-US" dirty="0"/>
          </a:p>
        </p:txBody>
      </p:sp>
    </p:spTree>
    <p:extLst>
      <p:ext uri="{BB962C8B-B14F-4D97-AF65-F5344CB8AC3E}">
        <p14:creationId xmlns:p14="http://schemas.microsoft.com/office/powerpoint/2010/main" val="1337226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User-Side Measurement</a:t>
            </a:r>
          </a:p>
        </p:txBody>
      </p:sp>
      <p:sp>
        <p:nvSpPr>
          <p:cNvPr id="3" name="Content Placeholder 2"/>
          <p:cNvSpPr>
            <a:spLocks noGrp="1"/>
          </p:cNvSpPr>
          <p:nvPr>
            <p:ph idx="1"/>
          </p:nvPr>
        </p:nvSpPr>
        <p:spPr/>
        <p:txBody>
          <a:bodyPr>
            <a:normAutofit/>
          </a:bodyPr>
          <a:lstStyle/>
          <a:p>
            <a:pPr marL="0" indent="0">
              <a:buNone/>
            </a:pPr>
            <a:r>
              <a:rPr lang="en-US" dirty="0"/>
              <a:t>Can we devise a DNS query that could reveal the state of the trusted keys of the resolvers back to the user?</a:t>
            </a:r>
          </a:p>
          <a:p>
            <a:pPr marL="0" indent="0">
              <a:buNone/>
            </a:pPr>
            <a:endParaRPr lang="en-US" dirty="0"/>
          </a:p>
          <a:p>
            <a:pPr lvl="1"/>
            <a:r>
              <a:rPr lang="en-US" dirty="0"/>
              <a:t>What if we could change resolver </a:t>
            </a:r>
            <a:r>
              <a:rPr lang="en-US" dirty="0" err="1"/>
              <a:t>behaviour</a:t>
            </a:r>
            <a:r>
              <a:rPr lang="en-US" dirty="0"/>
              <a:t>?</a:t>
            </a:r>
          </a:p>
          <a:p>
            <a:pPr marL="914400" lvl="2" indent="0">
              <a:buNone/>
            </a:pPr>
            <a:endParaRPr lang="en-US" dirty="0"/>
          </a:p>
          <a:p>
            <a:pPr lvl="1"/>
            <a:endParaRPr lang="en-US" dirty="0"/>
          </a:p>
        </p:txBody>
      </p:sp>
    </p:spTree>
    <p:extLst>
      <p:ext uri="{BB962C8B-B14F-4D97-AF65-F5344CB8AC3E}">
        <p14:creationId xmlns:p14="http://schemas.microsoft.com/office/powerpoint/2010/main" val="1131872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User-Side Measurement</a:t>
            </a:r>
          </a:p>
        </p:txBody>
      </p:sp>
      <p:sp>
        <p:nvSpPr>
          <p:cNvPr id="3" name="Content Placeholder 2"/>
          <p:cNvSpPr>
            <a:spLocks noGrp="1"/>
          </p:cNvSpPr>
          <p:nvPr>
            <p:ph idx="1"/>
          </p:nvPr>
        </p:nvSpPr>
        <p:spPr/>
        <p:txBody>
          <a:bodyPr>
            <a:normAutofit/>
          </a:bodyPr>
          <a:lstStyle/>
          <a:p>
            <a:pPr marL="0" indent="0">
              <a:buNone/>
            </a:pPr>
            <a:r>
              <a:rPr lang="en-US" dirty="0"/>
              <a:t>Can we devise a DNS query that could reveal the state of the trusted keys of the resolvers back to the user?</a:t>
            </a:r>
          </a:p>
          <a:p>
            <a:pPr marL="0" indent="0">
              <a:buNone/>
            </a:pPr>
            <a:endParaRPr lang="en-US" dirty="0"/>
          </a:p>
          <a:p>
            <a:pPr lvl="1"/>
            <a:r>
              <a:rPr lang="en-US" dirty="0"/>
              <a:t>What about a change to the resolver’s reporting of validation outcome depending on the resolver’s local trusted key state?</a:t>
            </a:r>
          </a:p>
          <a:p>
            <a:pPr lvl="2"/>
            <a:r>
              <a:rPr lang="en-US" sz="2400" dirty="0"/>
              <a:t>If a query contains the label </a:t>
            </a:r>
            <a:r>
              <a:rPr lang="en-US" sz="2400" b="1" dirty="0"/>
              <a:t>“root-key-sentinel-is-ta-&lt;key-tag&gt;</a:t>
            </a:r>
            <a:r>
              <a:rPr lang="en-US" sz="2400" dirty="0"/>
              <a:t>” then a validating resolver will report validation failure if the key is NOT in the local trusted key store</a:t>
            </a:r>
            <a:endParaRPr lang="en-US" dirty="0"/>
          </a:p>
          <a:p>
            <a:pPr lvl="2"/>
            <a:r>
              <a:rPr lang="en-US" sz="2400" dirty="0"/>
              <a:t>If a query contains the label </a:t>
            </a:r>
            <a:r>
              <a:rPr lang="en-US" sz="2400" b="1" dirty="0"/>
              <a:t>“root-key-sentinel-not-ta-&lt;key-tag&gt;”</a:t>
            </a:r>
            <a:r>
              <a:rPr lang="en-US" sz="2400" dirty="0"/>
              <a:t> then a validating resolver will report validation failure if the key IS in the local trusted key store</a:t>
            </a:r>
          </a:p>
          <a:p>
            <a:pPr lvl="1"/>
            <a:endParaRPr lang="en-US" dirty="0"/>
          </a:p>
        </p:txBody>
      </p:sp>
    </p:spTree>
    <p:extLst>
      <p:ext uri="{BB962C8B-B14F-4D97-AF65-F5344CB8AC3E}">
        <p14:creationId xmlns:p14="http://schemas.microsoft.com/office/powerpoint/2010/main" val="187796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User-Side Resolver Measurement</a:t>
            </a:r>
          </a:p>
        </p:txBody>
      </p:sp>
      <p:sp>
        <p:nvSpPr>
          <p:cNvPr id="3" name="Content Placeholder 2"/>
          <p:cNvSpPr>
            <a:spLocks noGrp="1"/>
          </p:cNvSpPr>
          <p:nvPr>
            <p:ph idx="1"/>
          </p:nvPr>
        </p:nvSpPr>
        <p:spPr/>
        <p:txBody>
          <a:bodyPr/>
          <a:lstStyle/>
          <a:p>
            <a:pPr marL="0" indent="0">
              <a:buNone/>
            </a:pPr>
            <a:r>
              <a:rPr lang="en-US" dirty="0"/>
              <a:t>Three DNS queries: </a:t>
            </a:r>
          </a:p>
          <a:p>
            <a:pPr marL="914400" lvl="1" indent="-457200">
              <a:buFont typeface="+mj-lt"/>
              <a:buAutoNum type="arabicPeriod"/>
            </a:pPr>
            <a:r>
              <a:rPr lang="en-US" dirty="0"/>
              <a:t>root-key-sentinel-is-ta-20326.&lt;unique-label&gt;.&lt;</a:t>
            </a:r>
            <a:r>
              <a:rPr lang="en-US" dirty="0" err="1"/>
              <a:t>some.signed.domain</a:t>
            </a:r>
            <a:r>
              <a:rPr lang="en-US" dirty="0"/>
              <a:t>&gt;</a:t>
            </a:r>
          </a:p>
          <a:p>
            <a:pPr marL="914400" lvl="1" indent="-457200">
              <a:buFont typeface="+mj-lt"/>
              <a:buAutoNum type="arabicPeriod"/>
            </a:pPr>
            <a:r>
              <a:rPr lang="en-US" dirty="0"/>
              <a:t>root-key-sentinel-not-ta-20236.&lt;unique-label&gt;.&lt;</a:t>
            </a:r>
            <a:r>
              <a:rPr lang="en-US" dirty="0" err="1"/>
              <a:t>some.signed.domain</a:t>
            </a:r>
            <a:r>
              <a:rPr lang="en-US" dirty="0"/>
              <a:t>&gt;  </a:t>
            </a:r>
          </a:p>
          <a:p>
            <a:pPr marL="914400" lvl="1" indent="-457200">
              <a:buFont typeface="+mj-lt"/>
              <a:buAutoNum type="arabicPeriod"/>
            </a:pPr>
            <a:r>
              <a:rPr lang="en-US" dirty="0"/>
              <a:t>&lt;badly-signed&gt;. &lt;unique-label&gt;.&lt;</a:t>
            </a:r>
            <a:r>
              <a:rPr lang="en-US" dirty="0" err="1"/>
              <a:t>some.signed.domain</a:t>
            </a:r>
            <a:r>
              <a:rPr lang="en-US" dirty="0"/>
              <a:t>&gt; </a:t>
            </a:r>
          </a:p>
          <a:p>
            <a:pPr marL="0" indent="0">
              <a:buNone/>
            </a:pPr>
            <a:endParaRPr lang="en-US" dirty="0"/>
          </a:p>
          <a:p>
            <a:pPr marL="0" indent="0">
              <a:buNone/>
            </a:pPr>
            <a:r>
              <a:rPr lang="en-US" dirty="0"/>
              <a:t>Analysis:</a:t>
            </a:r>
          </a:p>
          <a:p>
            <a:endParaRPr lang="en-US" dirty="0"/>
          </a:p>
          <a:p>
            <a:endParaRPr lang="en-US" dirty="0"/>
          </a:p>
        </p:txBody>
      </p:sp>
      <p:sp>
        <p:nvSpPr>
          <p:cNvPr id="4" name="TextBox 3"/>
          <p:cNvSpPr txBox="1"/>
          <p:nvPr/>
        </p:nvSpPr>
        <p:spPr>
          <a:xfrm>
            <a:off x="1680211" y="4812030"/>
            <a:ext cx="2671821" cy="1477328"/>
          </a:xfrm>
          <a:prstGeom prst="rect">
            <a:avLst/>
          </a:prstGeom>
          <a:noFill/>
        </p:spPr>
        <p:txBody>
          <a:bodyPr wrap="none" rtlCol="0">
            <a:spAutoFit/>
          </a:bodyPr>
          <a:lstStyle/>
          <a:p>
            <a:pPr algn="r"/>
            <a:r>
              <a:rPr lang="en-US" b="1" dirty="0"/>
              <a:t>Resolver </a:t>
            </a:r>
            <a:r>
              <a:rPr lang="en-US" b="1" dirty="0" err="1"/>
              <a:t>Behaviour</a:t>
            </a:r>
            <a:r>
              <a:rPr lang="en-US" b="1" dirty="0"/>
              <a:t> Type</a:t>
            </a:r>
          </a:p>
          <a:p>
            <a:pPr algn="r"/>
            <a:r>
              <a:rPr lang="en-US" dirty="0"/>
              <a:t>Loaded KSK-2017</a:t>
            </a:r>
          </a:p>
          <a:p>
            <a:pPr algn="r"/>
            <a:r>
              <a:rPr lang="en-US" dirty="0"/>
              <a:t>NOT Loaded KSK-2017</a:t>
            </a:r>
          </a:p>
          <a:p>
            <a:pPr algn="r"/>
            <a:r>
              <a:rPr lang="en-US" dirty="0"/>
              <a:t>Mechanism not supported</a:t>
            </a:r>
          </a:p>
          <a:p>
            <a:pPr algn="r"/>
            <a:r>
              <a:rPr lang="en-US" dirty="0"/>
              <a:t>Not validating</a:t>
            </a:r>
          </a:p>
        </p:txBody>
      </p:sp>
      <p:sp>
        <p:nvSpPr>
          <p:cNvPr id="6" name="TextBox 5"/>
          <p:cNvSpPr txBox="1"/>
          <p:nvPr/>
        </p:nvSpPr>
        <p:spPr>
          <a:xfrm flipH="1">
            <a:off x="4434838" y="4805363"/>
            <a:ext cx="5063491" cy="1754326"/>
          </a:xfrm>
          <a:prstGeom prst="rect">
            <a:avLst/>
          </a:prstGeom>
          <a:noFill/>
        </p:spPr>
        <p:txBody>
          <a:bodyPr wrap="square" rtlCol="0">
            <a:spAutoFit/>
          </a:bodyPr>
          <a:lstStyle/>
          <a:p>
            <a:r>
              <a:rPr lang="en-US" dirty="0"/>
              <a:t>    </a:t>
            </a:r>
            <a:r>
              <a:rPr lang="en-US" b="1" dirty="0"/>
              <a:t>Query 1                  Query 2             Query 3</a:t>
            </a:r>
          </a:p>
          <a:p>
            <a:r>
              <a:rPr lang="en-US" dirty="0"/>
              <a:t>         A                          SERVFAIL          SERVFAIL</a:t>
            </a:r>
          </a:p>
          <a:p>
            <a:r>
              <a:rPr lang="en-US" dirty="0"/>
              <a:t>    SERVFAIL                     A                    SERVFAIL</a:t>
            </a:r>
          </a:p>
          <a:p>
            <a:r>
              <a:rPr lang="en-US" dirty="0"/>
              <a:t>         A                              A                    SERVFAIL</a:t>
            </a:r>
          </a:p>
          <a:p>
            <a:r>
              <a:rPr lang="en-US" dirty="0"/>
              <a:t>         A                              A                        A</a:t>
            </a:r>
          </a:p>
          <a:p>
            <a:endParaRPr lang="en-US" dirty="0"/>
          </a:p>
        </p:txBody>
      </p:sp>
    </p:spTree>
    <p:extLst>
      <p:ext uri="{BB962C8B-B14F-4D97-AF65-F5344CB8AC3E}">
        <p14:creationId xmlns:p14="http://schemas.microsoft.com/office/powerpoint/2010/main" val="205914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User Impact</a:t>
            </a:r>
          </a:p>
        </p:txBody>
      </p:sp>
      <p:sp>
        <p:nvSpPr>
          <p:cNvPr id="3" name="Content Placeholder 2"/>
          <p:cNvSpPr>
            <a:spLocks noGrp="1"/>
          </p:cNvSpPr>
          <p:nvPr>
            <p:ph idx="1"/>
          </p:nvPr>
        </p:nvSpPr>
        <p:spPr/>
        <p:txBody>
          <a:bodyPr/>
          <a:lstStyle/>
          <a:p>
            <a:r>
              <a:rPr lang="en-US" dirty="0"/>
              <a:t>Load these DNS tests into an online ad campaign and use the ad to perform this measurement with at least hundred million users across the Internet before the key rolls</a:t>
            </a:r>
          </a:p>
          <a:p>
            <a:pPr lvl="1"/>
            <a:endParaRPr lang="en-US" dirty="0"/>
          </a:p>
        </p:txBody>
      </p:sp>
    </p:spTree>
    <p:extLst>
      <p:ext uri="{BB962C8B-B14F-4D97-AF65-F5344CB8AC3E}">
        <p14:creationId xmlns:p14="http://schemas.microsoft.com/office/powerpoint/2010/main" val="589549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593B-C2D1-CD4E-B185-8257561F511C}"/>
              </a:ext>
            </a:extLst>
          </p:cNvPr>
          <p:cNvSpPr>
            <a:spLocks noGrp="1"/>
          </p:cNvSpPr>
          <p:nvPr>
            <p:ph type="title"/>
          </p:nvPr>
        </p:nvSpPr>
        <p:spPr/>
        <p:txBody>
          <a:bodyPr/>
          <a:lstStyle/>
          <a:p>
            <a:r>
              <a:rPr lang="en-AU" dirty="0"/>
              <a:t>Are we ready?</a:t>
            </a:r>
          </a:p>
        </p:txBody>
      </p:sp>
      <p:sp>
        <p:nvSpPr>
          <p:cNvPr id="3" name="Content Placeholder 2">
            <a:extLst>
              <a:ext uri="{FF2B5EF4-FFF2-40B4-BE49-F238E27FC236}">
                <a16:creationId xmlns:a16="http://schemas.microsoft.com/office/drawing/2014/main" id="{6B986F98-B2D3-7243-BD96-BD941F421442}"/>
              </a:ext>
            </a:extLst>
          </p:cNvPr>
          <p:cNvSpPr>
            <a:spLocks noGrp="1"/>
          </p:cNvSpPr>
          <p:nvPr>
            <p:ph idx="1"/>
          </p:nvPr>
        </p:nvSpPr>
        <p:spPr>
          <a:xfrm>
            <a:off x="1318260" y="1825625"/>
            <a:ext cx="10515600" cy="4351338"/>
          </a:xfrm>
        </p:spPr>
        <p:txBody>
          <a:bodyPr>
            <a:normAutofit/>
          </a:bodyPr>
          <a:lstStyle/>
          <a:p>
            <a:pPr marL="0" indent="0">
              <a:buNone/>
            </a:pPr>
            <a:r>
              <a:rPr lang="en-AU" dirty="0"/>
              <a:t>The KSK rolls on 11 October 2018</a:t>
            </a:r>
          </a:p>
          <a:p>
            <a:pPr marL="0" indent="0">
              <a:buNone/>
            </a:pPr>
            <a:r>
              <a:rPr lang="en-AU" dirty="0"/>
              <a:t>And we’ve been measuring for the past week</a:t>
            </a:r>
          </a:p>
          <a:p>
            <a:pPr marL="0" indent="0">
              <a:buNone/>
            </a:pPr>
            <a:endParaRPr lang="en-AU" dirty="0"/>
          </a:p>
        </p:txBody>
      </p:sp>
    </p:spTree>
    <p:extLst>
      <p:ext uri="{BB962C8B-B14F-4D97-AF65-F5344CB8AC3E}">
        <p14:creationId xmlns:p14="http://schemas.microsoft.com/office/powerpoint/2010/main" val="118434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FFD0-4F9E-4445-BFF4-1163C11FDDA0}"/>
              </a:ext>
            </a:extLst>
          </p:cNvPr>
          <p:cNvSpPr>
            <a:spLocks noGrp="1"/>
          </p:cNvSpPr>
          <p:nvPr>
            <p:ph type="title"/>
          </p:nvPr>
        </p:nvSpPr>
        <p:spPr/>
        <p:txBody>
          <a:bodyPr/>
          <a:lstStyle/>
          <a:p>
            <a:r>
              <a:rPr lang="en-AU" dirty="0"/>
              <a:t>Results so far</a:t>
            </a:r>
          </a:p>
        </p:txBody>
      </p:sp>
      <p:sp>
        <p:nvSpPr>
          <p:cNvPr id="8" name="TextBox 7">
            <a:extLst>
              <a:ext uri="{FF2B5EF4-FFF2-40B4-BE49-F238E27FC236}">
                <a16:creationId xmlns:a16="http://schemas.microsoft.com/office/drawing/2014/main" id="{0FEC52D4-9058-B943-9260-DEFDE35396AC}"/>
              </a:ext>
            </a:extLst>
          </p:cNvPr>
          <p:cNvSpPr txBox="1"/>
          <p:nvPr/>
        </p:nvSpPr>
        <p:spPr>
          <a:xfrm>
            <a:off x="8164286" y="1757676"/>
            <a:ext cx="3349689" cy="646331"/>
          </a:xfrm>
          <a:prstGeom prst="rect">
            <a:avLst/>
          </a:prstGeom>
          <a:noFill/>
        </p:spPr>
        <p:txBody>
          <a:bodyPr wrap="square" rtlCol="0">
            <a:spAutoFit/>
          </a:bodyPr>
          <a:lstStyle/>
          <a:p>
            <a:r>
              <a:rPr lang="en-AU" dirty="0"/>
              <a:t>16% of users use DNSSEC-validating resolvers</a:t>
            </a:r>
          </a:p>
        </p:txBody>
      </p:sp>
      <p:sp>
        <p:nvSpPr>
          <p:cNvPr id="9" name="TextBox 8">
            <a:extLst>
              <a:ext uri="{FF2B5EF4-FFF2-40B4-BE49-F238E27FC236}">
                <a16:creationId xmlns:a16="http://schemas.microsoft.com/office/drawing/2014/main" id="{A9C1EEBD-479F-3547-A518-55A0C1BFC26F}"/>
              </a:ext>
            </a:extLst>
          </p:cNvPr>
          <p:cNvSpPr txBox="1"/>
          <p:nvPr/>
        </p:nvSpPr>
        <p:spPr>
          <a:xfrm>
            <a:off x="8112975" y="3045162"/>
            <a:ext cx="3349689" cy="646331"/>
          </a:xfrm>
          <a:prstGeom prst="rect">
            <a:avLst/>
          </a:prstGeom>
          <a:noFill/>
        </p:spPr>
        <p:txBody>
          <a:bodyPr wrap="square" rtlCol="0">
            <a:spAutoFit/>
          </a:bodyPr>
          <a:lstStyle/>
          <a:p>
            <a:r>
              <a:rPr lang="en-AU" dirty="0"/>
              <a:t>15% of users do not report</a:t>
            </a:r>
          </a:p>
          <a:p>
            <a:r>
              <a:rPr lang="en-AU" dirty="0"/>
              <a:t>their KSK trust-state</a:t>
            </a:r>
          </a:p>
        </p:txBody>
      </p:sp>
      <p:sp>
        <p:nvSpPr>
          <p:cNvPr id="12" name="Rectangle 11">
            <a:extLst>
              <a:ext uri="{FF2B5EF4-FFF2-40B4-BE49-F238E27FC236}">
                <a16:creationId xmlns:a16="http://schemas.microsoft.com/office/drawing/2014/main" id="{E4811235-D3C8-4046-B4DA-65795CBBBD4F}"/>
              </a:ext>
            </a:extLst>
          </p:cNvPr>
          <p:cNvSpPr/>
          <p:nvPr/>
        </p:nvSpPr>
        <p:spPr>
          <a:xfrm>
            <a:off x="8054494" y="5017019"/>
            <a:ext cx="3459480" cy="646331"/>
          </a:xfrm>
          <a:prstGeom prst="rect">
            <a:avLst/>
          </a:prstGeom>
        </p:spPr>
        <p:txBody>
          <a:bodyPr wrap="square">
            <a:spAutoFit/>
          </a:bodyPr>
          <a:lstStyle/>
          <a:p>
            <a:r>
              <a:rPr lang="en-AU" dirty="0"/>
              <a:t>0.5% of users report KSK-2017</a:t>
            </a:r>
          </a:p>
          <a:p>
            <a:r>
              <a:rPr lang="en-AU" dirty="0"/>
              <a:t>loaded</a:t>
            </a:r>
          </a:p>
        </p:txBody>
      </p:sp>
      <p:sp>
        <p:nvSpPr>
          <p:cNvPr id="3" name="Rectangle 2">
            <a:extLst>
              <a:ext uri="{FF2B5EF4-FFF2-40B4-BE49-F238E27FC236}">
                <a16:creationId xmlns:a16="http://schemas.microsoft.com/office/drawing/2014/main" id="{346AE3C1-B130-EC41-B766-6D66B5B9196E}"/>
              </a:ext>
            </a:extLst>
          </p:cNvPr>
          <p:cNvSpPr/>
          <p:nvPr/>
        </p:nvSpPr>
        <p:spPr>
          <a:xfrm>
            <a:off x="8054494" y="5898804"/>
            <a:ext cx="6096000" cy="646331"/>
          </a:xfrm>
          <a:prstGeom prst="rect">
            <a:avLst/>
          </a:prstGeom>
        </p:spPr>
        <p:txBody>
          <a:bodyPr>
            <a:spAutoFit/>
          </a:bodyPr>
          <a:lstStyle/>
          <a:p>
            <a:r>
              <a:rPr lang="en-AU" dirty="0"/>
              <a:t>0.005% of users report KSK-2017</a:t>
            </a:r>
          </a:p>
          <a:p>
            <a:r>
              <a:rPr lang="en-AU" dirty="0"/>
              <a:t>NOT loaded</a:t>
            </a:r>
          </a:p>
        </p:txBody>
      </p:sp>
      <p:pic>
        <p:nvPicPr>
          <p:cNvPr id="17" name="Content Placeholder 16">
            <a:extLst>
              <a:ext uri="{FF2B5EF4-FFF2-40B4-BE49-F238E27FC236}">
                <a16:creationId xmlns:a16="http://schemas.microsoft.com/office/drawing/2014/main" id="{990F4DDD-0ABB-4541-96C4-436C141C1837}"/>
              </a:ext>
            </a:extLst>
          </p:cNvPr>
          <p:cNvPicPr>
            <a:picLocks noGrp="1" noChangeAspect="1"/>
          </p:cNvPicPr>
          <p:nvPr>
            <p:ph idx="1"/>
          </p:nvPr>
        </p:nvPicPr>
        <p:blipFill>
          <a:blip r:embed="rId2"/>
          <a:stretch>
            <a:fillRect/>
          </a:stretch>
        </p:blipFill>
        <p:spPr>
          <a:xfrm>
            <a:off x="485265" y="1690688"/>
            <a:ext cx="6913910" cy="4854447"/>
          </a:xfrm>
        </p:spPr>
      </p:pic>
      <p:sp>
        <p:nvSpPr>
          <p:cNvPr id="18" name="Freeform 17">
            <a:extLst>
              <a:ext uri="{FF2B5EF4-FFF2-40B4-BE49-F238E27FC236}">
                <a16:creationId xmlns:a16="http://schemas.microsoft.com/office/drawing/2014/main" id="{A50803B9-A779-C846-8D9B-438B714C0DBC}"/>
              </a:ext>
            </a:extLst>
          </p:cNvPr>
          <p:cNvSpPr/>
          <p:nvPr/>
        </p:nvSpPr>
        <p:spPr>
          <a:xfrm>
            <a:off x="7290192" y="1958918"/>
            <a:ext cx="937929" cy="300635"/>
          </a:xfrm>
          <a:custGeom>
            <a:avLst/>
            <a:gdLst>
              <a:gd name="connsiteX0" fmla="*/ 15677 w 937929"/>
              <a:gd name="connsiteY0" fmla="*/ 289760 h 300635"/>
              <a:gd name="connsiteX1" fmla="*/ 118314 w 937929"/>
              <a:gd name="connsiteY1" fmla="*/ 271098 h 300635"/>
              <a:gd name="connsiteX2" fmla="*/ 892755 w 937929"/>
              <a:gd name="connsiteY2" fmla="*/ 37833 h 300635"/>
              <a:gd name="connsiteX3" fmla="*/ 640828 w 937929"/>
              <a:gd name="connsiteY3" fmla="*/ 511 h 300635"/>
              <a:gd name="connsiteX4" fmla="*/ 930077 w 937929"/>
              <a:gd name="connsiteY4" fmla="*/ 37833 h 300635"/>
              <a:gd name="connsiteX5" fmla="*/ 827441 w 937929"/>
              <a:gd name="connsiteY5" fmla="*/ 215115 h 30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929" h="300635">
                <a:moveTo>
                  <a:pt x="15677" y="289760"/>
                </a:moveTo>
                <a:cubicBezTo>
                  <a:pt x="-6095" y="301423"/>
                  <a:pt x="-27866" y="313086"/>
                  <a:pt x="118314" y="271098"/>
                </a:cubicBezTo>
                <a:cubicBezTo>
                  <a:pt x="264494" y="229110"/>
                  <a:pt x="805669" y="82931"/>
                  <a:pt x="892755" y="37833"/>
                </a:cubicBezTo>
                <a:cubicBezTo>
                  <a:pt x="979841" y="-7265"/>
                  <a:pt x="634608" y="511"/>
                  <a:pt x="640828" y="511"/>
                </a:cubicBezTo>
                <a:cubicBezTo>
                  <a:pt x="647048" y="511"/>
                  <a:pt x="898975" y="2066"/>
                  <a:pt x="930077" y="37833"/>
                </a:cubicBezTo>
                <a:cubicBezTo>
                  <a:pt x="961179" y="73600"/>
                  <a:pt x="894310" y="144357"/>
                  <a:pt x="827441" y="2151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C9D1BA1A-4B78-FB46-BAAF-4686EEC7A2AE}"/>
              </a:ext>
            </a:extLst>
          </p:cNvPr>
          <p:cNvSpPr/>
          <p:nvPr/>
        </p:nvSpPr>
        <p:spPr>
          <a:xfrm>
            <a:off x="7265160" y="2365967"/>
            <a:ext cx="796506" cy="3532837"/>
          </a:xfrm>
          <a:custGeom>
            <a:avLst/>
            <a:gdLst>
              <a:gd name="connsiteX0" fmla="*/ 88140 w 796506"/>
              <a:gd name="connsiteY0" fmla="*/ 19093 h 3707256"/>
              <a:gd name="connsiteX1" fmla="*/ 194820 w 796506"/>
              <a:gd name="connsiteY1" fmla="*/ 57193 h 3707256"/>
              <a:gd name="connsiteX2" fmla="*/ 194820 w 796506"/>
              <a:gd name="connsiteY2" fmla="*/ 499153 h 3707256"/>
              <a:gd name="connsiteX3" fmla="*/ 187200 w 796506"/>
              <a:gd name="connsiteY3" fmla="*/ 895393 h 3707256"/>
              <a:gd name="connsiteX4" fmla="*/ 217680 w 796506"/>
              <a:gd name="connsiteY4" fmla="*/ 956353 h 3707256"/>
              <a:gd name="connsiteX5" fmla="*/ 773940 w 796506"/>
              <a:gd name="connsiteY5" fmla="*/ 963973 h 3707256"/>
              <a:gd name="connsiteX6" fmla="*/ 629160 w 796506"/>
              <a:gd name="connsiteY6" fmla="*/ 872533 h 3707256"/>
              <a:gd name="connsiteX7" fmla="*/ 773940 w 796506"/>
              <a:gd name="connsiteY7" fmla="*/ 956353 h 3707256"/>
              <a:gd name="connsiteX8" fmla="*/ 720600 w 796506"/>
              <a:gd name="connsiteY8" fmla="*/ 1070653 h 3707256"/>
              <a:gd name="connsiteX9" fmla="*/ 766320 w 796506"/>
              <a:gd name="connsiteY9" fmla="*/ 979213 h 3707256"/>
              <a:gd name="connsiteX10" fmla="*/ 187200 w 796506"/>
              <a:gd name="connsiteY10" fmla="*/ 948733 h 3707256"/>
              <a:gd name="connsiteX11" fmla="*/ 179580 w 796506"/>
              <a:gd name="connsiteY11" fmla="*/ 956353 h 3707256"/>
              <a:gd name="connsiteX12" fmla="*/ 255780 w 796506"/>
              <a:gd name="connsiteY12" fmla="*/ 1375453 h 3707256"/>
              <a:gd name="connsiteX13" fmla="*/ 210060 w 796506"/>
              <a:gd name="connsiteY13" fmla="*/ 3310933 h 3707256"/>
              <a:gd name="connsiteX14" fmla="*/ 27180 w 796506"/>
              <a:gd name="connsiteY14" fmla="*/ 3676693 h 3707256"/>
              <a:gd name="connsiteX15" fmla="*/ 4320 w 796506"/>
              <a:gd name="connsiteY15" fmla="*/ 3661453 h 370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506" h="3707256">
                <a:moveTo>
                  <a:pt x="88140" y="19093"/>
                </a:moveTo>
                <a:cubicBezTo>
                  <a:pt x="132590" y="-1862"/>
                  <a:pt x="177040" y="-22817"/>
                  <a:pt x="194820" y="57193"/>
                </a:cubicBezTo>
                <a:cubicBezTo>
                  <a:pt x="212600" y="137203"/>
                  <a:pt x="196090" y="359453"/>
                  <a:pt x="194820" y="499153"/>
                </a:cubicBezTo>
                <a:cubicBezTo>
                  <a:pt x="193550" y="638853"/>
                  <a:pt x="183390" y="819193"/>
                  <a:pt x="187200" y="895393"/>
                </a:cubicBezTo>
                <a:cubicBezTo>
                  <a:pt x="191010" y="971593"/>
                  <a:pt x="119890" y="944923"/>
                  <a:pt x="217680" y="956353"/>
                </a:cubicBezTo>
                <a:cubicBezTo>
                  <a:pt x="315470" y="967783"/>
                  <a:pt x="705360" y="977943"/>
                  <a:pt x="773940" y="963973"/>
                </a:cubicBezTo>
                <a:cubicBezTo>
                  <a:pt x="842520" y="950003"/>
                  <a:pt x="629160" y="873803"/>
                  <a:pt x="629160" y="872533"/>
                </a:cubicBezTo>
                <a:cubicBezTo>
                  <a:pt x="629160" y="871263"/>
                  <a:pt x="758700" y="923333"/>
                  <a:pt x="773940" y="956353"/>
                </a:cubicBezTo>
                <a:cubicBezTo>
                  <a:pt x="789180" y="989373"/>
                  <a:pt x="721870" y="1066843"/>
                  <a:pt x="720600" y="1070653"/>
                </a:cubicBezTo>
                <a:cubicBezTo>
                  <a:pt x="719330" y="1074463"/>
                  <a:pt x="855220" y="999533"/>
                  <a:pt x="766320" y="979213"/>
                </a:cubicBezTo>
                <a:cubicBezTo>
                  <a:pt x="677420" y="958893"/>
                  <a:pt x="284990" y="952543"/>
                  <a:pt x="187200" y="948733"/>
                </a:cubicBezTo>
                <a:cubicBezTo>
                  <a:pt x="89410" y="944923"/>
                  <a:pt x="168150" y="885233"/>
                  <a:pt x="179580" y="956353"/>
                </a:cubicBezTo>
                <a:cubicBezTo>
                  <a:pt x="191010" y="1027473"/>
                  <a:pt x="250700" y="983023"/>
                  <a:pt x="255780" y="1375453"/>
                </a:cubicBezTo>
                <a:cubicBezTo>
                  <a:pt x="260860" y="1767883"/>
                  <a:pt x="248160" y="2927393"/>
                  <a:pt x="210060" y="3310933"/>
                </a:cubicBezTo>
                <a:cubicBezTo>
                  <a:pt x="171960" y="3694473"/>
                  <a:pt x="61470" y="3618273"/>
                  <a:pt x="27180" y="3676693"/>
                </a:cubicBezTo>
                <a:cubicBezTo>
                  <a:pt x="-7110" y="3735113"/>
                  <a:pt x="-1395" y="3698283"/>
                  <a:pt x="4320" y="36614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462DF9CD-ECFA-4349-8179-8E92E33B61C0}"/>
              </a:ext>
            </a:extLst>
          </p:cNvPr>
          <p:cNvSpPr/>
          <p:nvPr/>
        </p:nvSpPr>
        <p:spPr>
          <a:xfrm>
            <a:off x="7299640" y="5290690"/>
            <a:ext cx="747080" cy="587196"/>
          </a:xfrm>
          <a:custGeom>
            <a:avLst/>
            <a:gdLst>
              <a:gd name="connsiteX0" fmla="*/ 320 w 747080"/>
              <a:gd name="connsiteY0" fmla="*/ 569090 h 587196"/>
              <a:gd name="connsiteX1" fmla="*/ 76520 w 747080"/>
              <a:gd name="connsiteY1" fmla="*/ 553850 h 587196"/>
              <a:gd name="connsiteX2" fmla="*/ 472760 w 747080"/>
              <a:gd name="connsiteY2" fmla="*/ 264290 h 587196"/>
              <a:gd name="connsiteX3" fmla="*/ 693740 w 747080"/>
              <a:gd name="connsiteY3" fmla="*/ 12830 h 587196"/>
              <a:gd name="connsiteX4" fmla="*/ 533720 w 747080"/>
              <a:gd name="connsiteY4" fmla="*/ 43310 h 587196"/>
              <a:gd name="connsiteX5" fmla="*/ 670880 w 747080"/>
              <a:gd name="connsiteY5" fmla="*/ 5210 h 587196"/>
              <a:gd name="connsiteX6" fmla="*/ 747080 w 747080"/>
              <a:gd name="connsiteY6" fmla="*/ 180470 h 58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080" h="587196">
                <a:moveTo>
                  <a:pt x="320" y="569090"/>
                </a:moveTo>
                <a:cubicBezTo>
                  <a:pt x="-950" y="586870"/>
                  <a:pt x="-2220" y="604650"/>
                  <a:pt x="76520" y="553850"/>
                </a:cubicBezTo>
                <a:cubicBezTo>
                  <a:pt x="155260" y="503050"/>
                  <a:pt x="369890" y="354460"/>
                  <a:pt x="472760" y="264290"/>
                </a:cubicBezTo>
                <a:cubicBezTo>
                  <a:pt x="575630" y="174120"/>
                  <a:pt x="683580" y="49660"/>
                  <a:pt x="693740" y="12830"/>
                </a:cubicBezTo>
                <a:cubicBezTo>
                  <a:pt x="703900" y="-24000"/>
                  <a:pt x="537530" y="44580"/>
                  <a:pt x="533720" y="43310"/>
                </a:cubicBezTo>
                <a:cubicBezTo>
                  <a:pt x="529910" y="42040"/>
                  <a:pt x="635320" y="-17650"/>
                  <a:pt x="670880" y="5210"/>
                </a:cubicBezTo>
                <a:cubicBezTo>
                  <a:pt x="706440" y="28070"/>
                  <a:pt x="726760" y="104270"/>
                  <a:pt x="747080" y="1804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a:extLst>
              <a:ext uri="{FF2B5EF4-FFF2-40B4-BE49-F238E27FC236}">
                <a16:creationId xmlns:a16="http://schemas.microsoft.com/office/drawing/2014/main" id="{91AFC977-DDB7-0A42-8241-F55F63400740}"/>
              </a:ext>
            </a:extLst>
          </p:cNvPr>
          <p:cNvSpPr/>
          <p:nvPr/>
        </p:nvSpPr>
        <p:spPr>
          <a:xfrm>
            <a:off x="7307580" y="5905493"/>
            <a:ext cx="740255" cy="236227"/>
          </a:xfrm>
          <a:custGeom>
            <a:avLst/>
            <a:gdLst>
              <a:gd name="connsiteX0" fmla="*/ 0 w 740255"/>
              <a:gd name="connsiteY0" fmla="*/ 68587 h 236227"/>
              <a:gd name="connsiteX1" fmla="*/ 464820 w 740255"/>
              <a:gd name="connsiteY1" fmla="*/ 99067 h 236227"/>
              <a:gd name="connsiteX2" fmla="*/ 739140 w 740255"/>
              <a:gd name="connsiteY2" fmla="*/ 167647 h 236227"/>
              <a:gd name="connsiteX3" fmla="*/ 556260 w 740255"/>
              <a:gd name="connsiteY3" fmla="*/ 7 h 236227"/>
              <a:gd name="connsiteX4" fmla="*/ 739140 w 740255"/>
              <a:gd name="connsiteY4" fmla="*/ 175267 h 236227"/>
              <a:gd name="connsiteX5" fmla="*/ 449580 w 740255"/>
              <a:gd name="connsiteY5" fmla="*/ 236227 h 23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55" h="236227">
                <a:moveTo>
                  <a:pt x="0" y="68587"/>
                </a:moveTo>
                <a:cubicBezTo>
                  <a:pt x="170815" y="75572"/>
                  <a:pt x="341630" y="82557"/>
                  <a:pt x="464820" y="99067"/>
                </a:cubicBezTo>
                <a:cubicBezTo>
                  <a:pt x="588010" y="115577"/>
                  <a:pt x="723900" y="184157"/>
                  <a:pt x="739140" y="167647"/>
                </a:cubicBezTo>
                <a:cubicBezTo>
                  <a:pt x="754380" y="151137"/>
                  <a:pt x="556260" y="-1263"/>
                  <a:pt x="556260" y="7"/>
                </a:cubicBezTo>
                <a:cubicBezTo>
                  <a:pt x="556260" y="1277"/>
                  <a:pt x="756920" y="135897"/>
                  <a:pt x="739140" y="175267"/>
                </a:cubicBezTo>
                <a:cubicBezTo>
                  <a:pt x="721360" y="214637"/>
                  <a:pt x="585470" y="225432"/>
                  <a:pt x="449580" y="2362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61695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C8EF-A3DB-964F-9F63-B767F96FF615}"/>
              </a:ext>
            </a:extLst>
          </p:cNvPr>
          <p:cNvSpPr>
            <a:spLocks noGrp="1"/>
          </p:cNvSpPr>
          <p:nvPr>
            <p:ph type="title"/>
          </p:nvPr>
        </p:nvSpPr>
        <p:spPr/>
        <p:txBody>
          <a:bodyPr/>
          <a:lstStyle/>
          <a:p>
            <a:r>
              <a:rPr lang="en-AU" dirty="0"/>
              <a:t>Possibly Affected Users</a:t>
            </a:r>
          </a:p>
        </p:txBody>
      </p:sp>
      <p:sp>
        <p:nvSpPr>
          <p:cNvPr id="6" name="TextBox 5">
            <a:extLst>
              <a:ext uri="{FF2B5EF4-FFF2-40B4-BE49-F238E27FC236}">
                <a16:creationId xmlns:a16="http://schemas.microsoft.com/office/drawing/2014/main" id="{0C13CC61-C0C0-8B47-8D87-DD3C33220C35}"/>
              </a:ext>
            </a:extLst>
          </p:cNvPr>
          <p:cNvSpPr txBox="1"/>
          <p:nvPr/>
        </p:nvSpPr>
        <p:spPr>
          <a:xfrm>
            <a:off x="7669763" y="2192694"/>
            <a:ext cx="4012164" cy="2585323"/>
          </a:xfrm>
          <a:prstGeom prst="rect">
            <a:avLst/>
          </a:prstGeom>
          <a:noFill/>
        </p:spPr>
        <p:txBody>
          <a:bodyPr wrap="square" rtlCol="0">
            <a:spAutoFit/>
          </a:bodyPr>
          <a:lstStyle/>
          <a:p>
            <a:r>
              <a:rPr lang="en-AU" dirty="0"/>
              <a:t>Between 0.1% to 0.2% of users are reporting that their resolvers have not loaded KSK-2017 as a trust anchor </a:t>
            </a:r>
          </a:p>
          <a:p>
            <a:endParaRPr lang="en-AU" dirty="0"/>
          </a:p>
          <a:p>
            <a:r>
              <a:rPr lang="en-AU" dirty="0"/>
              <a:t>The measurement has many uncertainties and many sources of noise so this is an upper bound of the pool of users who may encounter DNS failure due to to the KSK roll </a:t>
            </a:r>
          </a:p>
        </p:txBody>
      </p:sp>
      <p:pic>
        <p:nvPicPr>
          <p:cNvPr id="10" name="Picture 9">
            <a:extLst>
              <a:ext uri="{FF2B5EF4-FFF2-40B4-BE49-F238E27FC236}">
                <a16:creationId xmlns:a16="http://schemas.microsoft.com/office/drawing/2014/main" id="{4A83D29E-4416-5044-9D21-AB8F3A92D2FD}"/>
              </a:ext>
            </a:extLst>
          </p:cNvPr>
          <p:cNvPicPr>
            <a:picLocks noChangeAspect="1"/>
          </p:cNvPicPr>
          <p:nvPr/>
        </p:nvPicPr>
        <p:blipFill>
          <a:blip r:embed="rId2"/>
          <a:stretch>
            <a:fillRect/>
          </a:stretch>
        </p:blipFill>
        <p:spPr>
          <a:xfrm>
            <a:off x="538161" y="1535906"/>
            <a:ext cx="6691313" cy="4698156"/>
          </a:xfrm>
          <a:prstGeom prst="rect">
            <a:avLst/>
          </a:prstGeom>
        </p:spPr>
      </p:pic>
    </p:spTree>
    <p:extLst>
      <p:ext uri="{BB962C8B-B14F-4D97-AF65-F5344CB8AC3E}">
        <p14:creationId xmlns:p14="http://schemas.microsoft.com/office/powerpoint/2010/main" val="2548300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CDA2-8B95-3248-979F-C397813131A0}"/>
              </a:ext>
            </a:extLst>
          </p:cNvPr>
          <p:cNvSpPr>
            <a:spLocks noGrp="1"/>
          </p:cNvSpPr>
          <p:nvPr>
            <p:ph type="title"/>
          </p:nvPr>
        </p:nvSpPr>
        <p:spPr/>
        <p:txBody>
          <a:bodyPr/>
          <a:lstStyle/>
          <a:p>
            <a:r>
              <a:rPr lang="en-AU" dirty="0"/>
              <a:t>There is still uncertainty in this measurement</a:t>
            </a:r>
          </a:p>
        </p:txBody>
      </p:sp>
      <p:sp>
        <p:nvSpPr>
          <p:cNvPr id="3" name="Content Placeholder 2">
            <a:extLst>
              <a:ext uri="{FF2B5EF4-FFF2-40B4-BE49-F238E27FC236}">
                <a16:creationId xmlns:a16="http://schemas.microsoft.com/office/drawing/2014/main" id="{2B5B9982-5D77-2042-A5FA-1D1234213037}"/>
              </a:ext>
            </a:extLst>
          </p:cNvPr>
          <p:cNvSpPr>
            <a:spLocks noGrp="1"/>
          </p:cNvSpPr>
          <p:nvPr>
            <p:ph idx="1"/>
          </p:nvPr>
        </p:nvSpPr>
        <p:spPr/>
        <p:txBody>
          <a:bodyPr/>
          <a:lstStyle/>
          <a:p>
            <a:r>
              <a:rPr lang="en-AU" dirty="0"/>
              <a:t>This is a recent change to resolver behaviour – only a few resolvers respond to the key test queries!</a:t>
            </a:r>
          </a:p>
          <a:p>
            <a:r>
              <a:rPr lang="en-AU" dirty="0"/>
              <a:t>Not all resolvers will pre-provision KSK-2017 using RFC 5011 automated trust mechanisms – they may elect to load the new trust anchor at the time of the roll</a:t>
            </a:r>
          </a:p>
          <a:p>
            <a:pPr lvl="1"/>
            <a:r>
              <a:rPr lang="en-AU" dirty="0"/>
              <a:t>And we cannot measure the difference between a resolver that has a broken implementation of RFC5011 and a resolver that is being managed manually</a:t>
            </a:r>
          </a:p>
          <a:p>
            <a:r>
              <a:rPr lang="en-AU" dirty="0"/>
              <a:t>We cannot readily measure the properties of individual resolvers</a:t>
            </a:r>
          </a:p>
          <a:p>
            <a:pPr lvl="1"/>
            <a:r>
              <a:rPr lang="en-AU" dirty="0"/>
              <a:t>We can derive an estimate of users that may be impacted, but it’s not so easy to figure out which resolvers are responsible</a:t>
            </a:r>
          </a:p>
        </p:txBody>
      </p:sp>
    </p:spTree>
    <p:extLst>
      <p:ext uri="{BB962C8B-B14F-4D97-AF65-F5344CB8AC3E}">
        <p14:creationId xmlns:p14="http://schemas.microsoft.com/office/powerpoint/2010/main" val="3242856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C3A7-9DAF-804D-8145-84971E29EF7A}"/>
              </a:ext>
            </a:extLst>
          </p:cNvPr>
          <p:cNvSpPr>
            <a:spLocks noGrp="1"/>
          </p:cNvSpPr>
          <p:nvPr>
            <p:ph type="title"/>
          </p:nvPr>
        </p:nvSpPr>
        <p:spPr/>
        <p:txBody>
          <a:bodyPr/>
          <a:lstStyle/>
          <a:p>
            <a:r>
              <a:rPr lang="en-AU" dirty="0"/>
              <a:t>What to expect with the KSK roll</a:t>
            </a:r>
          </a:p>
        </p:txBody>
      </p:sp>
      <p:sp>
        <p:nvSpPr>
          <p:cNvPr id="3" name="Content Placeholder 2">
            <a:extLst>
              <a:ext uri="{FF2B5EF4-FFF2-40B4-BE49-F238E27FC236}">
                <a16:creationId xmlns:a16="http://schemas.microsoft.com/office/drawing/2014/main" id="{0550F218-6CE2-C347-BE34-4A25ACF18B9B}"/>
              </a:ext>
            </a:extLst>
          </p:cNvPr>
          <p:cNvSpPr>
            <a:spLocks noGrp="1"/>
          </p:cNvSpPr>
          <p:nvPr>
            <p:ph idx="1"/>
          </p:nvPr>
        </p:nvSpPr>
        <p:spPr/>
        <p:txBody>
          <a:bodyPr/>
          <a:lstStyle/>
          <a:p>
            <a:r>
              <a:rPr lang="en-AU" dirty="0"/>
              <a:t>To the extent that the DNS is able to be measured, it appears that most users will be unaffected by the planned roll of the KSK on October 11</a:t>
            </a:r>
          </a:p>
          <a:p>
            <a:r>
              <a:rPr lang="en-AU" b="1" dirty="0"/>
              <a:t>But your helpdesk should be aware that we a user reports that their Internet is dead in the 48 hours after October 11 then a DNSSEC trusted key failure for the user is a possible cause.</a:t>
            </a:r>
          </a:p>
        </p:txBody>
      </p:sp>
    </p:spTree>
    <p:extLst>
      <p:ext uri="{BB962C8B-B14F-4D97-AF65-F5344CB8AC3E}">
        <p14:creationId xmlns:p14="http://schemas.microsoft.com/office/powerpoint/2010/main" val="406118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But with the DNS, looks are very deceiving</a:t>
            </a:r>
          </a:p>
        </p:txBody>
      </p:sp>
      <p:pic>
        <p:nvPicPr>
          <p:cNvPr id="4" name="Picture 3"/>
          <p:cNvPicPr>
            <a:picLocks noChangeAspect="1"/>
          </p:cNvPicPr>
          <p:nvPr/>
        </p:nvPicPr>
        <p:blipFill>
          <a:blip r:embed="rId2"/>
          <a:stretch>
            <a:fillRect/>
          </a:stretch>
        </p:blipFill>
        <p:spPr>
          <a:xfrm>
            <a:off x="2844551" y="1856509"/>
            <a:ext cx="5897606" cy="4643727"/>
          </a:xfrm>
          <a:prstGeom prst="rect">
            <a:avLst/>
          </a:prstGeom>
        </p:spPr>
      </p:pic>
    </p:spTree>
    <p:extLst>
      <p:ext uri="{BB962C8B-B14F-4D97-AF65-F5344CB8AC3E}">
        <p14:creationId xmlns:p14="http://schemas.microsoft.com/office/powerpoint/2010/main" val="1574617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353" y="2677751"/>
            <a:ext cx="5983072" cy="1325563"/>
          </a:xfrm>
        </p:spPr>
        <p:txBody>
          <a:bodyPr/>
          <a:lstStyle/>
          <a:p>
            <a:r>
              <a:rPr lang="en-AU" dirty="0">
                <a:solidFill>
                  <a:schemeClr val="bg1">
                    <a:lumMod val="75000"/>
                  </a:schemeClr>
                </a:solidFill>
                <a:latin typeface="AhnbergHand" charset="0"/>
                <a:ea typeface="AhnbergHand" charset="0"/>
                <a:cs typeface="AhnbergHand" charset="0"/>
              </a:rPr>
              <a:t>Thanks!</a:t>
            </a:r>
          </a:p>
        </p:txBody>
      </p:sp>
    </p:spTree>
    <p:extLst>
      <p:ext uri="{BB962C8B-B14F-4D97-AF65-F5344CB8AC3E}">
        <p14:creationId xmlns:p14="http://schemas.microsoft.com/office/powerpoint/2010/main" val="135835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BFBC-AD46-384B-A75B-BD8E7FB3999B}"/>
              </a:ext>
            </a:extLst>
          </p:cNvPr>
          <p:cNvSpPr>
            <a:spLocks noGrp="1"/>
          </p:cNvSpPr>
          <p:nvPr>
            <p:ph type="title"/>
          </p:nvPr>
        </p:nvSpPr>
        <p:spPr/>
        <p:txBody>
          <a:bodyPr/>
          <a:lstStyle/>
          <a:p>
            <a:r>
              <a:rPr lang="en-AU" dirty="0"/>
              <a:t>So lets talk DNSSEC</a:t>
            </a:r>
          </a:p>
        </p:txBody>
      </p:sp>
      <p:sp>
        <p:nvSpPr>
          <p:cNvPr id="3" name="Content Placeholder 2">
            <a:extLst>
              <a:ext uri="{FF2B5EF4-FFF2-40B4-BE49-F238E27FC236}">
                <a16:creationId xmlns:a16="http://schemas.microsoft.com/office/drawing/2014/main" id="{43746B36-9793-DD40-8E0F-2B8E13841C2F}"/>
              </a:ext>
            </a:extLst>
          </p:cNvPr>
          <p:cNvSpPr>
            <a:spLocks noGrp="1"/>
          </p:cNvSpPr>
          <p:nvPr>
            <p:ph idx="1"/>
          </p:nvPr>
        </p:nvSpPr>
        <p:spPr/>
        <p:txBody>
          <a:bodyPr/>
          <a:lstStyle/>
          <a:p>
            <a:r>
              <a:rPr lang="en-AU" dirty="0"/>
              <a:t>DNSSEC introduces digital signatures into the DNS</a:t>
            </a:r>
          </a:p>
          <a:p>
            <a:r>
              <a:rPr lang="en-AU" dirty="0"/>
              <a:t>It allows a DNS resolver to validate the information it receives to ensure that however it got to learn it, the information is:</a:t>
            </a:r>
          </a:p>
          <a:p>
            <a:pPr lvl="1"/>
            <a:r>
              <a:rPr lang="en-AU" dirty="0"/>
              <a:t>Valid</a:t>
            </a:r>
          </a:p>
          <a:p>
            <a:pPr lvl="1"/>
            <a:r>
              <a:rPr lang="en-AU" dirty="0"/>
              <a:t>Up to Date </a:t>
            </a:r>
          </a:p>
          <a:p>
            <a:pPr lvl="1"/>
            <a:endParaRPr lang="en-AU" dirty="0"/>
          </a:p>
          <a:p>
            <a:r>
              <a:rPr lang="en-AU" dirty="0"/>
              <a:t>It can prevent various forms of attack on the DNS</a:t>
            </a:r>
          </a:p>
          <a:p>
            <a:r>
              <a:rPr lang="en-AU" dirty="0"/>
              <a:t>But more importantly it can allow us to publish information in the DNS and have clients authenticate that the information has not been tampered with in any way</a:t>
            </a:r>
          </a:p>
        </p:txBody>
      </p:sp>
    </p:spTree>
    <p:extLst>
      <p:ext uri="{BB962C8B-B14F-4D97-AF65-F5344CB8AC3E}">
        <p14:creationId xmlns:p14="http://schemas.microsoft.com/office/powerpoint/2010/main" val="212197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8033-5E42-F947-807E-1CC6FEA90173}"/>
              </a:ext>
            </a:extLst>
          </p:cNvPr>
          <p:cNvSpPr>
            <a:spLocks noGrp="1"/>
          </p:cNvSpPr>
          <p:nvPr>
            <p:ph type="title"/>
          </p:nvPr>
        </p:nvSpPr>
        <p:spPr/>
        <p:txBody>
          <a:bodyPr/>
          <a:lstStyle/>
          <a:p>
            <a:r>
              <a:rPr lang="en-AU" dirty="0"/>
              <a:t>Why DNSSEC?</a:t>
            </a:r>
          </a:p>
        </p:txBody>
      </p:sp>
      <p:sp>
        <p:nvSpPr>
          <p:cNvPr id="3" name="Content Placeholder 2">
            <a:extLst>
              <a:ext uri="{FF2B5EF4-FFF2-40B4-BE49-F238E27FC236}">
                <a16:creationId xmlns:a16="http://schemas.microsoft.com/office/drawing/2014/main" id="{FBA6F451-B391-2344-9398-914E001A9527}"/>
              </a:ext>
            </a:extLst>
          </p:cNvPr>
          <p:cNvSpPr>
            <a:spLocks noGrp="1"/>
          </p:cNvSpPr>
          <p:nvPr>
            <p:ph idx="1"/>
          </p:nvPr>
        </p:nvSpPr>
        <p:spPr>
          <a:xfrm>
            <a:off x="807720" y="1825625"/>
            <a:ext cx="10515600" cy="4351338"/>
          </a:xfrm>
        </p:spPr>
        <p:txBody>
          <a:bodyPr/>
          <a:lstStyle/>
          <a:p>
            <a:r>
              <a:rPr lang="en-AU" dirty="0"/>
              <a:t>To improve the robustness of the DNS</a:t>
            </a:r>
          </a:p>
          <a:p>
            <a:pPr marL="457200" lvl="1" indent="0">
              <a:buNone/>
            </a:pPr>
            <a:r>
              <a:rPr lang="en-AU" dirty="0"/>
              <a:t>Because we can inject false information into the DNS and mislead users</a:t>
            </a:r>
          </a:p>
          <a:p>
            <a:r>
              <a:rPr lang="en-AU" dirty="0"/>
              <a:t>We could improve the robustness of a secured web</a:t>
            </a:r>
          </a:p>
          <a:p>
            <a:pPr marL="457200" lvl="1" indent="0">
              <a:buNone/>
            </a:pPr>
            <a:r>
              <a:rPr lang="en-AU" dirty="0"/>
              <a:t>Because authentic information in the DNS can help in propping up the </a:t>
            </a:r>
            <a:r>
              <a:rPr lang="en-AU" dirty="0" err="1"/>
              <a:t>WebPKI</a:t>
            </a:r>
            <a:r>
              <a:rPr lang="en-AU" dirty="0"/>
              <a:t> model with CA pinning information</a:t>
            </a:r>
          </a:p>
          <a:p>
            <a:r>
              <a:rPr lang="en-AU" dirty="0"/>
              <a:t>To improve access to robust security</a:t>
            </a:r>
          </a:p>
          <a:p>
            <a:pPr marL="457200" lvl="1" indent="0">
              <a:buNone/>
            </a:pPr>
            <a:r>
              <a:rPr lang="en-AU" dirty="0"/>
              <a:t>Because we’d like to make some progress towards an environment where accessible, robust security in accessing services can be provided</a:t>
            </a:r>
          </a:p>
          <a:p>
            <a:pPr marL="0" indent="0">
              <a:buNone/>
            </a:pPr>
            <a:endParaRPr lang="en-AU" dirty="0"/>
          </a:p>
          <a:p>
            <a:pPr lvl="1"/>
            <a:endParaRPr lang="en-AU" dirty="0"/>
          </a:p>
        </p:txBody>
      </p:sp>
    </p:spTree>
    <p:extLst>
      <p:ext uri="{BB962C8B-B14F-4D97-AF65-F5344CB8AC3E}">
        <p14:creationId xmlns:p14="http://schemas.microsoft.com/office/powerpoint/2010/main" val="63510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CAD0-6BEF-5341-BB17-C81C8D3A8927}"/>
              </a:ext>
            </a:extLst>
          </p:cNvPr>
          <p:cNvSpPr>
            <a:spLocks noGrp="1"/>
          </p:cNvSpPr>
          <p:nvPr>
            <p:ph type="title"/>
          </p:nvPr>
        </p:nvSpPr>
        <p:spPr/>
        <p:txBody>
          <a:bodyPr/>
          <a:lstStyle/>
          <a:p>
            <a:r>
              <a:rPr lang="en-AU" dirty="0"/>
              <a:t>Who uses DNSSEC?</a:t>
            </a:r>
          </a:p>
        </p:txBody>
      </p:sp>
      <p:sp>
        <p:nvSpPr>
          <p:cNvPr id="3" name="Content Placeholder 2">
            <a:extLst>
              <a:ext uri="{FF2B5EF4-FFF2-40B4-BE49-F238E27FC236}">
                <a16:creationId xmlns:a16="http://schemas.microsoft.com/office/drawing/2014/main" id="{0DF97DEB-0AE7-C344-8E05-C3A7FF1AC5F4}"/>
              </a:ext>
            </a:extLst>
          </p:cNvPr>
          <p:cNvSpPr>
            <a:spLocks noGrp="1"/>
          </p:cNvSpPr>
          <p:nvPr>
            <p:ph idx="1"/>
          </p:nvPr>
        </p:nvSpPr>
        <p:spPr/>
        <p:txBody>
          <a:bodyPr/>
          <a:lstStyle/>
          <a:p>
            <a:pPr marL="0" indent="0">
              <a:buNone/>
            </a:pPr>
            <a:r>
              <a:rPr lang="en-AU" dirty="0"/>
              <a:t>Today around 1 in 7 users will not resolve a DNSSEC-signed domain name if the signature cannot be validated</a:t>
            </a:r>
          </a:p>
        </p:txBody>
      </p:sp>
      <p:pic>
        <p:nvPicPr>
          <p:cNvPr id="5" name="Picture 4">
            <a:extLst>
              <a:ext uri="{FF2B5EF4-FFF2-40B4-BE49-F238E27FC236}">
                <a16:creationId xmlns:a16="http://schemas.microsoft.com/office/drawing/2014/main" id="{5A38FD03-F4BC-9948-BCB0-50762EBFC3C8}"/>
              </a:ext>
            </a:extLst>
          </p:cNvPr>
          <p:cNvPicPr>
            <a:picLocks noChangeAspect="1"/>
          </p:cNvPicPr>
          <p:nvPr/>
        </p:nvPicPr>
        <p:blipFill>
          <a:blip r:embed="rId2"/>
          <a:stretch>
            <a:fillRect/>
          </a:stretch>
        </p:blipFill>
        <p:spPr>
          <a:xfrm>
            <a:off x="2192693" y="2967018"/>
            <a:ext cx="7554686" cy="3552423"/>
          </a:xfrm>
          <a:prstGeom prst="rect">
            <a:avLst/>
          </a:prstGeom>
        </p:spPr>
      </p:pic>
      <p:sp>
        <p:nvSpPr>
          <p:cNvPr id="4" name="Rectangle 3">
            <a:extLst>
              <a:ext uri="{FF2B5EF4-FFF2-40B4-BE49-F238E27FC236}">
                <a16:creationId xmlns:a16="http://schemas.microsoft.com/office/drawing/2014/main" id="{F1B65A4A-9421-A445-AD3D-6ED32A822DD6}"/>
              </a:ext>
            </a:extLst>
          </p:cNvPr>
          <p:cNvSpPr/>
          <p:nvPr/>
        </p:nvSpPr>
        <p:spPr>
          <a:xfrm>
            <a:off x="7101840" y="6248400"/>
            <a:ext cx="2453640" cy="152400"/>
          </a:xfrm>
          <a:prstGeom prst="rect">
            <a:avLst/>
          </a:prstGeom>
          <a:gradFill flip="none" rotWithShape="1">
            <a:gsLst>
              <a:gs pos="0">
                <a:srgbClr val="FF0000"/>
              </a:gs>
              <a:gs pos="54000">
                <a:srgbClr val="FFFF00"/>
              </a:gs>
              <a:gs pos="100000">
                <a:srgbClr val="92D050"/>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598D3675-8FAA-9A4A-890F-98FAA295D8FC}"/>
              </a:ext>
            </a:extLst>
          </p:cNvPr>
          <p:cNvSpPr txBox="1"/>
          <p:nvPr/>
        </p:nvSpPr>
        <p:spPr>
          <a:xfrm>
            <a:off x="7385933" y="6400800"/>
            <a:ext cx="1885453" cy="415498"/>
          </a:xfrm>
          <a:prstGeom prst="rect">
            <a:avLst/>
          </a:prstGeom>
          <a:noFill/>
        </p:spPr>
        <p:txBody>
          <a:bodyPr wrap="none" rtlCol="0">
            <a:spAutoFit/>
          </a:bodyPr>
          <a:lstStyle/>
          <a:p>
            <a:r>
              <a:rPr lang="en-AU" sz="1050" dirty="0"/>
              <a:t>% of users in each country who</a:t>
            </a:r>
          </a:p>
          <a:p>
            <a:r>
              <a:rPr lang="en-AU" sz="1050" dirty="0"/>
              <a:t>perform DNSSEC validation</a:t>
            </a:r>
          </a:p>
        </p:txBody>
      </p:sp>
    </p:spTree>
    <p:extLst>
      <p:ext uri="{BB962C8B-B14F-4D97-AF65-F5344CB8AC3E}">
        <p14:creationId xmlns:p14="http://schemas.microsoft.com/office/powerpoint/2010/main" val="280052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CAD0-6BEF-5341-BB17-C81C8D3A8927}"/>
              </a:ext>
            </a:extLst>
          </p:cNvPr>
          <p:cNvSpPr>
            <a:spLocks noGrp="1"/>
          </p:cNvSpPr>
          <p:nvPr>
            <p:ph type="title"/>
          </p:nvPr>
        </p:nvSpPr>
        <p:spPr/>
        <p:txBody>
          <a:bodyPr/>
          <a:lstStyle/>
          <a:p>
            <a:r>
              <a:rPr lang="en-AU" dirty="0"/>
              <a:t>Who uses DNSSEC?</a:t>
            </a:r>
          </a:p>
        </p:txBody>
      </p:sp>
      <p:sp>
        <p:nvSpPr>
          <p:cNvPr id="3" name="Content Placeholder 2">
            <a:extLst>
              <a:ext uri="{FF2B5EF4-FFF2-40B4-BE49-F238E27FC236}">
                <a16:creationId xmlns:a16="http://schemas.microsoft.com/office/drawing/2014/main" id="{0DF97DEB-0AE7-C344-8E05-C3A7FF1AC5F4}"/>
              </a:ext>
            </a:extLst>
          </p:cNvPr>
          <p:cNvSpPr>
            <a:spLocks noGrp="1"/>
          </p:cNvSpPr>
          <p:nvPr>
            <p:ph idx="1"/>
          </p:nvPr>
        </p:nvSpPr>
        <p:spPr/>
        <p:txBody>
          <a:bodyPr/>
          <a:lstStyle/>
          <a:p>
            <a:pPr marL="0" indent="0">
              <a:buNone/>
            </a:pPr>
            <a:r>
              <a:rPr lang="en-AU" dirty="0"/>
              <a:t>Today around 1 in 7 users will not resolve a DNSSEC-signed domain name if the signature cannot be validated</a:t>
            </a:r>
          </a:p>
        </p:txBody>
      </p:sp>
      <p:pic>
        <p:nvPicPr>
          <p:cNvPr id="5" name="Picture 4">
            <a:extLst>
              <a:ext uri="{FF2B5EF4-FFF2-40B4-BE49-F238E27FC236}">
                <a16:creationId xmlns:a16="http://schemas.microsoft.com/office/drawing/2014/main" id="{5A38FD03-F4BC-9948-BCB0-50762EBFC3C8}"/>
              </a:ext>
            </a:extLst>
          </p:cNvPr>
          <p:cNvPicPr>
            <a:picLocks noChangeAspect="1"/>
          </p:cNvPicPr>
          <p:nvPr/>
        </p:nvPicPr>
        <p:blipFill>
          <a:blip r:embed="rId2"/>
          <a:stretch>
            <a:fillRect/>
          </a:stretch>
        </p:blipFill>
        <p:spPr>
          <a:xfrm>
            <a:off x="2192693" y="2967018"/>
            <a:ext cx="7554686" cy="3552423"/>
          </a:xfrm>
          <a:prstGeom prst="rect">
            <a:avLst/>
          </a:prstGeom>
        </p:spPr>
      </p:pic>
      <p:pic>
        <p:nvPicPr>
          <p:cNvPr id="6" name="Picture 5">
            <a:extLst>
              <a:ext uri="{FF2B5EF4-FFF2-40B4-BE49-F238E27FC236}">
                <a16:creationId xmlns:a16="http://schemas.microsoft.com/office/drawing/2014/main" id="{A5EA9EBB-2922-F449-A36D-037796173C73}"/>
              </a:ext>
            </a:extLst>
          </p:cNvPr>
          <p:cNvPicPr>
            <a:picLocks noChangeAspect="1"/>
          </p:cNvPicPr>
          <p:nvPr/>
        </p:nvPicPr>
        <p:blipFill>
          <a:blip r:embed="rId3"/>
          <a:stretch>
            <a:fillRect/>
          </a:stretch>
        </p:blipFill>
        <p:spPr>
          <a:xfrm>
            <a:off x="3167080" y="2668558"/>
            <a:ext cx="7383510" cy="4146903"/>
          </a:xfrm>
          <a:prstGeom prst="rect">
            <a:avLst/>
          </a:prstGeom>
        </p:spPr>
      </p:pic>
      <p:sp>
        <p:nvSpPr>
          <p:cNvPr id="8" name="Freeform 7">
            <a:extLst>
              <a:ext uri="{FF2B5EF4-FFF2-40B4-BE49-F238E27FC236}">
                <a16:creationId xmlns:a16="http://schemas.microsoft.com/office/drawing/2014/main" id="{AAA69F1F-4BEE-5D41-A630-F46466A47F61}"/>
              </a:ext>
            </a:extLst>
          </p:cNvPr>
          <p:cNvSpPr/>
          <p:nvPr/>
        </p:nvSpPr>
        <p:spPr>
          <a:xfrm>
            <a:off x="3713584" y="3694926"/>
            <a:ext cx="6736702" cy="1129004"/>
          </a:xfrm>
          <a:custGeom>
            <a:avLst/>
            <a:gdLst>
              <a:gd name="connsiteX0" fmla="*/ 0 w 6736702"/>
              <a:gd name="connsiteY0" fmla="*/ 1129004 h 1129004"/>
              <a:gd name="connsiteX1" fmla="*/ 1604865 w 6736702"/>
              <a:gd name="connsiteY1" fmla="*/ 382555 h 1129004"/>
              <a:gd name="connsiteX2" fmla="*/ 3331028 w 6736702"/>
              <a:gd name="connsiteY2" fmla="*/ 242596 h 1129004"/>
              <a:gd name="connsiteX3" fmla="*/ 4534677 w 6736702"/>
              <a:gd name="connsiteY3" fmla="*/ 289249 h 1129004"/>
              <a:gd name="connsiteX4" fmla="*/ 5355771 w 6736702"/>
              <a:gd name="connsiteY4" fmla="*/ 643812 h 1129004"/>
              <a:gd name="connsiteX5" fmla="*/ 5915608 w 6736702"/>
              <a:gd name="connsiteY5" fmla="*/ 783771 h 1129004"/>
              <a:gd name="connsiteX6" fmla="*/ 6736702 w 6736702"/>
              <a:gd name="connsiteY6" fmla="*/ 0 h 1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6702" h="1129004">
                <a:moveTo>
                  <a:pt x="0" y="1129004"/>
                </a:moveTo>
                <a:cubicBezTo>
                  <a:pt x="524847" y="829647"/>
                  <a:pt x="1049694" y="530290"/>
                  <a:pt x="1604865" y="382555"/>
                </a:cubicBezTo>
                <a:cubicBezTo>
                  <a:pt x="2160036" y="234820"/>
                  <a:pt x="2842726" y="258147"/>
                  <a:pt x="3331028" y="242596"/>
                </a:cubicBezTo>
                <a:cubicBezTo>
                  <a:pt x="3819330" y="227045"/>
                  <a:pt x="4197220" y="222380"/>
                  <a:pt x="4534677" y="289249"/>
                </a:cubicBezTo>
                <a:cubicBezTo>
                  <a:pt x="4872134" y="356118"/>
                  <a:pt x="5125616" y="561392"/>
                  <a:pt x="5355771" y="643812"/>
                </a:cubicBezTo>
                <a:cubicBezTo>
                  <a:pt x="5585926" y="726232"/>
                  <a:pt x="5685453" y="891073"/>
                  <a:pt x="5915608" y="783771"/>
                </a:cubicBezTo>
                <a:cubicBezTo>
                  <a:pt x="6145763" y="676469"/>
                  <a:pt x="6441232" y="338234"/>
                  <a:pt x="6736702" y="0"/>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352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9347-6D4B-6E4C-BA21-FB788FFBCA0B}"/>
              </a:ext>
            </a:extLst>
          </p:cNvPr>
          <p:cNvSpPr>
            <a:spLocks noGrp="1"/>
          </p:cNvSpPr>
          <p:nvPr>
            <p:ph type="title"/>
          </p:nvPr>
        </p:nvSpPr>
        <p:spPr/>
        <p:txBody>
          <a:bodyPr/>
          <a:lstStyle/>
          <a:p>
            <a:r>
              <a:rPr lang="en-AU" dirty="0"/>
              <a:t>Trust in DNSSEC</a:t>
            </a:r>
          </a:p>
        </p:txBody>
      </p:sp>
      <p:sp>
        <p:nvSpPr>
          <p:cNvPr id="3" name="Content Placeholder 2">
            <a:extLst>
              <a:ext uri="{FF2B5EF4-FFF2-40B4-BE49-F238E27FC236}">
                <a16:creationId xmlns:a16="http://schemas.microsoft.com/office/drawing/2014/main" id="{06DD762F-09D1-2643-8E11-652E3FAF3603}"/>
              </a:ext>
            </a:extLst>
          </p:cNvPr>
          <p:cNvSpPr>
            <a:spLocks noGrp="1"/>
          </p:cNvSpPr>
          <p:nvPr>
            <p:ph idx="1"/>
          </p:nvPr>
        </p:nvSpPr>
        <p:spPr/>
        <p:txBody>
          <a:bodyPr>
            <a:normAutofit fontScale="85000" lnSpcReduction="20000"/>
          </a:bodyPr>
          <a:lstStyle/>
          <a:p>
            <a:pPr marL="0" indent="0">
              <a:buNone/>
            </a:pPr>
            <a:r>
              <a:rPr lang="en-AU" dirty="0"/>
              <a:t>DNSSEC uses a single point of trust – the Key Signing Key of the root zone</a:t>
            </a:r>
          </a:p>
          <a:p>
            <a:endParaRPr lang="en-AU" dirty="0"/>
          </a:p>
          <a:p>
            <a:pPr lvl="1"/>
            <a:r>
              <a:rPr lang="en-AU" dirty="0"/>
              <a:t>The DNSKEY for the root zone is signed by the KSK for the root zone</a:t>
            </a:r>
          </a:p>
          <a:p>
            <a:pPr lvl="1"/>
            <a:r>
              <a:rPr lang="en-AU" dirty="0"/>
              <a:t>This key signs a DNSKEY entry that includes a Zone Signing Key – ZSK - that is used to sign every entry in the root zone</a:t>
            </a:r>
          </a:p>
          <a:p>
            <a:pPr lvl="1"/>
            <a:r>
              <a:rPr lang="en-AU" dirty="0"/>
              <a:t>The zone includes a DS entry signed by the root zone ZSK for the </a:t>
            </a:r>
            <a:r>
              <a:rPr lang="en-AU" dirty="0" err="1"/>
              <a:t>.net</a:t>
            </a:r>
            <a:r>
              <a:rPr lang="en-AU" dirty="0"/>
              <a:t> delegation that is the hash of the KSK for </a:t>
            </a:r>
            <a:r>
              <a:rPr lang="en-AU" dirty="0" err="1"/>
              <a:t>.net</a:t>
            </a:r>
            <a:endParaRPr lang="en-AU" dirty="0"/>
          </a:p>
          <a:p>
            <a:pPr lvl="1"/>
            <a:endParaRPr lang="en-AU" dirty="0"/>
          </a:p>
          <a:p>
            <a:pPr lvl="2"/>
            <a:r>
              <a:rPr lang="en-AU" dirty="0"/>
              <a:t>The DNSKEY for </a:t>
            </a:r>
            <a:r>
              <a:rPr lang="en-AU" dirty="0" err="1"/>
              <a:t>.net</a:t>
            </a:r>
            <a:r>
              <a:rPr lang="en-AU" dirty="0"/>
              <a:t> is signed by the KSK for </a:t>
            </a:r>
            <a:r>
              <a:rPr lang="en-AU" dirty="0" err="1"/>
              <a:t>.net</a:t>
            </a:r>
            <a:endParaRPr lang="en-AU" dirty="0"/>
          </a:p>
          <a:p>
            <a:pPr lvl="2"/>
            <a:r>
              <a:rPr lang="en-AU" dirty="0"/>
              <a:t>The DNSKEY entry for </a:t>
            </a:r>
            <a:r>
              <a:rPr lang="en-AU" dirty="0" err="1"/>
              <a:t>.net</a:t>
            </a:r>
            <a:r>
              <a:rPr lang="en-AU" dirty="0"/>
              <a:t> includes a ZSK used to sign every entry in the </a:t>
            </a:r>
            <a:r>
              <a:rPr lang="en-AU" dirty="0" err="1"/>
              <a:t>.net</a:t>
            </a:r>
            <a:r>
              <a:rPr lang="en-AU" dirty="0"/>
              <a:t> zone</a:t>
            </a:r>
          </a:p>
          <a:p>
            <a:pPr lvl="2"/>
            <a:r>
              <a:rPr lang="en-AU" dirty="0"/>
              <a:t>The zone includes a DS entry signed by the </a:t>
            </a:r>
            <a:r>
              <a:rPr lang="en-AU" dirty="0" err="1"/>
              <a:t>.net</a:t>
            </a:r>
            <a:r>
              <a:rPr lang="en-AU" dirty="0"/>
              <a:t> zone ZSK for the </a:t>
            </a:r>
            <a:r>
              <a:rPr lang="en-AU" dirty="0" err="1"/>
              <a:t>potaroo.net</a:t>
            </a:r>
            <a:r>
              <a:rPr lang="en-AU" dirty="0"/>
              <a:t> delegation that is the hash of the KSK for .</a:t>
            </a:r>
            <a:r>
              <a:rPr lang="en-AU" dirty="0" err="1"/>
              <a:t>potaroo.net</a:t>
            </a:r>
            <a:endParaRPr lang="en-AU" dirty="0"/>
          </a:p>
          <a:p>
            <a:pPr lvl="2"/>
            <a:endParaRPr lang="en-AU" dirty="0"/>
          </a:p>
          <a:p>
            <a:pPr lvl="3"/>
            <a:r>
              <a:rPr lang="en-AU" dirty="0"/>
              <a:t>The DNSKEY for </a:t>
            </a:r>
            <a:r>
              <a:rPr lang="en-AU" dirty="0" err="1"/>
              <a:t>potaroo.net</a:t>
            </a:r>
            <a:r>
              <a:rPr lang="en-AU" dirty="0"/>
              <a:t> is signed by the KSK for </a:t>
            </a:r>
            <a:r>
              <a:rPr lang="en-AU" dirty="0" err="1"/>
              <a:t>potaroo.net</a:t>
            </a:r>
            <a:endParaRPr lang="en-AU" dirty="0"/>
          </a:p>
          <a:p>
            <a:pPr lvl="3"/>
            <a:r>
              <a:rPr lang="en-AU" dirty="0"/>
              <a:t>The DNSKEY entry for </a:t>
            </a:r>
            <a:r>
              <a:rPr lang="en-AU" dirty="0" err="1"/>
              <a:t>potaroo</a:t>
            </a:r>
            <a:r>
              <a:rPr lang="en-AU" dirty="0"/>
              <a:t> </a:t>
            </a:r>
            <a:r>
              <a:rPr lang="en-AU" dirty="0" err="1"/>
              <a:t>.net</a:t>
            </a:r>
            <a:r>
              <a:rPr lang="en-AU" dirty="0"/>
              <a:t> includes a ZSK used to sign every entry in the </a:t>
            </a:r>
            <a:r>
              <a:rPr lang="en-AU" dirty="0" err="1"/>
              <a:t>potaroo.net</a:t>
            </a:r>
            <a:r>
              <a:rPr lang="en-AU" dirty="0"/>
              <a:t> zone</a:t>
            </a:r>
          </a:p>
          <a:p>
            <a:pPr lvl="3"/>
            <a:r>
              <a:rPr lang="en-AU" dirty="0"/>
              <a:t>The entry for </a:t>
            </a:r>
            <a:r>
              <a:rPr lang="en-AU" dirty="0">
                <a:hlinkClick r:id="rId2"/>
              </a:rPr>
              <a:t>www.potaroo.net</a:t>
            </a:r>
            <a:r>
              <a:rPr lang="en-AU" dirty="0"/>
              <a:t> is signed by the ZSK for </a:t>
            </a:r>
            <a:r>
              <a:rPr lang="en-AU" dirty="0" err="1"/>
              <a:t>potaroo.net</a:t>
            </a:r>
            <a:endParaRPr lang="en-AU" dirty="0"/>
          </a:p>
          <a:p>
            <a:pPr lvl="2"/>
            <a:endParaRPr lang="en-AU" dirty="0"/>
          </a:p>
          <a:p>
            <a:pPr lvl="1"/>
            <a:endParaRPr lang="en-AU" dirty="0"/>
          </a:p>
          <a:p>
            <a:pPr lvl="1"/>
            <a:endParaRPr lang="en-AU" dirty="0"/>
          </a:p>
        </p:txBody>
      </p:sp>
      <p:sp>
        <p:nvSpPr>
          <p:cNvPr id="5" name="Freeform 4">
            <a:extLst>
              <a:ext uri="{FF2B5EF4-FFF2-40B4-BE49-F238E27FC236}">
                <a16:creationId xmlns:a16="http://schemas.microsoft.com/office/drawing/2014/main" id="{2446A4B9-E317-1445-9430-90A327705DD5}"/>
              </a:ext>
            </a:extLst>
          </p:cNvPr>
          <p:cNvSpPr/>
          <p:nvPr/>
        </p:nvSpPr>
        <p:spPr>
          <a:xfrm>
            <a:off x="957266" y="3589020"/>
            <a:ext cx="780525" cy="632460"/>
          </a:xfrm>
          <a:custGeom>
            <a:avLst/>
            <a:gdLst>
              <a:gd name="connsiteX0" fmla="*/ 223834 w 780525"/>
              <a:gd name="connsiteY0" fmla="*/ 0 h 632460"/>
              <a:gd name="connsiteX1" fmla="*/ 25714 w 780525"/>
              <a:gd name="connsiteY1" fmla="*/ 457200 h 632460"/>
              <a:gd name="connsiteX2" fmla="*/ 734374 w 780525"/>
              <a:gd name="connsiteY2" fmla="*/ 556260 h 632460"/>
              <a:gd name="connsiteX3" fmla="*/ 673414 w 780525"/>
              <a:gd name="connsiteY3" fmla="*/ 441960 h 632460"/>
              <a:gd name="connsiteX4" fmla="*/ 780094 w 780525"/>
              <a:gd name="connsiteY4" fmla="*/ 548640 h 632460"/>
              <a:gd name="connsiteX5" fmla="*/ 703894 w 780525"/>
              <a:gd name="connsiteY5" fmla="*/ 632460 h 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525" h="632460">
                <a:moveTo>
                  <a:pt x="223834" y="0"/>
                </a:moveTo>
                <a:cubicBezTo>
                  <a:pt x="82229" y="182245"/>
                  <a:pt x="-59376" y="364490"/>
                  <a:pt x="25714" y="457200"/>
                </a:cubicBezTo>
                <a:cubicBezTo>
                  <a:pt x="110804" y="549910"/>
                  <a:pt x="626424" y="558800"/>
                  <a:pt x="734374" y="556260"/>
                </a:cubicBezTo>
                <a:cubicBezTo>
                  <a:pt x="842324" y="553720"/>
                  <a:pt x="665794" y="443230"/>
                  <a:pt x="673414" y="441960"/>
                </a:cubicBezTo>
                <a:cubicBezTo>
                  <a:pt x="681034" y="440690"/>
                  <a:pt x="775014" y="516890"/>
                  <a:pt x="780094" y="548640"/>
                </a:cubicBezTo>
                <a:cubicBezTo>
                  <a:pt x="785174" y="580390"/>
                  <a:pt x="744534" y="606425"/>
                  <a:pt x="703894" y="63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E3D8E4F4-AE6F-9C4B-BCFE-AA42703F7A96}"/>
              </a:ext>
            </a:extLst>
          </p:cNvPr>
          <p:cNvSpPr/>
          <p:nvPr/>
        </p:nvSpPr>
        <p:spPr>
          <a:xfrm>
            <a:off x="1467487" y="4792980"/>
            <a:ext cx="568480" cy="510540"/>
          </a:xfrm>
          <a:custGeom>
            <a:avLst/>
            <a:gdLst>
              <a:gd name="connsiteX0" fmla="*/ 361313 w 568480"/>
              <a:gd name="connsiteY0" fmla="*/ 0 h 510540"/>
              <a:gd name="connsiteX1" fmla="*/ 3173 w 568480"/>
              <a:gd name="connsiteY1" fmla="*/ 266700 h 510540"/>
              <a:gd name="connsiteX2" fmla="*/ 544193 w 568480"/>
              <a:gd name="connsiteY2" fmla="*/ 426720 h 510540"/>
              <a:gd name="connsiteX3" fmla="*/ 483233 w 568480"/>
              <a:gd name="connsiteY3" fmla="*/ 289560 h 510540"/>
              <a:gd name="connsiteX4" fmla="*/ 559433 w 568480"/>
              <a:gd name="connsiteY4" fmla="*/ 403860 h 510540"/>
              <a:gd name="connsiteX5" fmla="*/ 445133 w 568480"/>
              <a:gd name="connsiteY5" fmla="*/ 51054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80" h="510540">
                <a:moveTo>
                  <a:pt x="361313" y="0"/>
                </a:moveTo>
                <a:cubicBezTo>
                  <a:pt x="167003" y="97790"/>
                  <a:pt x="-27307" y="195580"/>
                  <a:pt x="3173" y="266700"/>
                </a:cubicBezTo>
                <a:cubicBezTo>
                  <a:pt x="33653" y="337820"/>
                  <a:pt x="464183" y="422910"/>
                  <a:pt x="544193" y="426720"/>
                </a:cubicBezTo>
                <a:cubicBezTo>
                  <a:pt x="624203" y="430530"/>
                  <a:pt x="480693" y="293370"/>
                  <a:pt x="483233" y="289560"/>
                </a:cubicBezTo>
                <a:cubicBezTo>
                  <a:pt x="485773" y="285750"/>
                  <a:pt x="565783" y="367030"/>
                  <a:pt x="559433" y="403860"/>
                </a:cubicBezTo>
                <a:cubicBezTo>
                  <a:pt x="553083" y="440690"/>
                  <a:pt x="499108" y="475615"/>
                  <a:pt x="445133" y="510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3905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A9DB-926E-0245-B20B-D250B3D7C59C}"/>
              </a:ext>
            </a:extLst>
          </p:cNvPr>
          <p:cNvSpPr>
            <a:spLocks noGrp="1"/>
          </p:cNvSpPr>
          <p:nvPr>
            <p:ph type="title"/>
          </p:nvPr>
        </p:nvSpPr>
        <p:spPr/>
        <p:txBody>
          <a:bodyPr/>
          <a:lstStyle/>
          <a:p>
            <a:r>
              <a:rPr lang="en-AU" dirty="0"/>
              <a:t>Rolling keys in DNSSEC</a:t>
            </a:r>
          </a:p>
        </p:txBody>
      </p:sp>
      <p:sp>
        <p:nvSpPr>
          <p:cNvPr id="3" name="Content Placeholder 2">
            <a:extLst>
              <a:ext uri="{FF2B5EF4-FFF2-40B4-BE49-F238E27FC236}">
                <a16:creationId xmlns:a16="http://schemas.microsoft.com/office/drawing/2014/main" id="{5C16D0E3-437A-5642-AF0B-13B7E9787BA4}"/>
              </a:ext>
            </a:extLst>
          </p:cNvPr>
          <p:cNvSpPr>
            <a:spLocks noGrp="1"/>
          </p:cNvSpPr>
          <p:nvPr>
            <p:ph idx="1"/>
          </p:nvPr>
        </p:nvSpPr>
        <p:spPr/>
        <p:txBody>
          <a:bodyPr/>
          <a:lstStyle/>
          <a:p>
            <a:r>
              <a:rPr lang="en-AU" dirty="0"/>
              <a:t>Rolling a key can be easy in DNSSEC for most keys:</a:t>
            </a:r>
          </a:p>
          <a:p>
            <a:pPr lvl="1"/>
            <a:r>
              <a:rPr lang="en-AU" dirty="0"/>
              <a:t>Tell your ”parent” about the new key</a:t>
            </a:r>
          </a:p>
          <a:p>
            <a:pPr marL="914400" lvl="2" indent="0">
              <a:buNone/>
            </a:pPr>
            <a:r>
              <a:rPr lang="en-AU" dirty="0"/>
              <a:t>- wait - </a:t>
            </a:r>
          </a:p>
          <a:p>
            <a:pPr lvl="1"/>
            <a:r>
              <a:rPr lang="en-AU" dirty="0"/>
              <a:t>Sign the products with the new key</a:t>
            </a:r>
          </a:p>
          <a:p>
            <a:pPr marL="914400" lvl="2" indent="0">
              <a:buNone/>
            </a:pPr>
            <a:r>
              <a:rPr lang="en-AU" dirty="0"/>
              <a:t>- wait - </a:t>
            </a:r>
          </a:p>
          <a:p>
            <a:pPr lvl="1"/>
            <a:r>
              <a:rPr lang="en-AU" dirty="0"/>
              <a:t>Withdraw the old key</a:t>
            </a:r>
          </a:p>
          <a:p>
            <a:pPr lvl="1"/>
            <a:endParaRPr lang="en-AU" dirty="0"/>
          </a:p>
        </p:txBody>
      </p:sp>
    </p:spTree>
    <p:extLst>
      <p:ext uri="{BB962C8B-B14F-4D97-AF65-F5344CB8AC3E}">
        <p14:creationId xmlns:p14="http://schemas.microsoft.com/office/powerpoint/2010/main" val="1356506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3774</TotalTime>
  <Words>1772</Words>
  <Application>Microsoft Macintosh PowerPoint</Application>
  <PresentationFormat>Widescreen</PresentationFormat>
  <Paragraphs>185</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AhnbergHand</vt:lpstr>
      <vt:lpstr>Arial</vt:lpstr>
      <vt:lpstr>Calibri</vt:lpstr>
      <vt:lpstr>Calibri Light</vt:lpstr>
      <vt:lpstr>Mangal</vt:lpstr>
      <vt:lpstr>Office Theme</vt:lpstr>
      <vt:lpstr>That KSK Roll</vt:lpstr>
      <vt:lpstr>The DNS may look simple</vt:lpstr>
      <vt:lpstr>But with the DNS, looks are very deceiving</vt:lpstr>
      <vt:lpstr>So lets talk DNSSEC</vt:lpstr>
      <vt:lpstr>Why DNSSEC?</vt:lpstr>
      <vt:lpstr>Who uses DNSSEC?</vt:lpstr>
      <vt:lpstr>Who uses DNSSEC?</vt:lpstr>
      <vt:lpstr>Trust in DNSSEC</vt:lpstr>
      <vt:lpstr>Rolling keys in DNSSEC</vt:lpstr>
      <vt:lpstr>Rolling keys in DNSSEC</vt:lpstr>
      <vt:lpstr>Rolling Keys</vt:lpstr>
      <vt:lpstr>The Mechanics of Rolling the KSK</vt:lpstr>
      <vt:lpstr>The Mechanics of Rolling the KSK</vt:lpstr>
      <vt:lpstr>Will this work?</vt:lpstr>
      <vt:lpstr>But</vt:lpstr>
      <vt:lpstr>Measuring Resolvers via RFC8145 Signaling</vt:lpstr>
      <vt:lpstr>What did we see at (some) roots?</vt:lpstr>
      <vt:lpstr>What is RFC 8145 saying?</vt:lpstr>
      <vt:lpstr>Why?</vt:lpstr>
      <vt:lpstr>User-Side Measurement</vt:lpstr>
      <vt:lpstr>User-Side Measurement</vt:lpstr>
      <vt:lpstr>User-Side Measurement</vt:lpstr>
      <vt:lpstr>User-Side Resolver Measurement</vt:lpstr>
      <vt:lpstr>Measuring User Impact</vt:lpstr>
      <vt:lpstr>Are we ready?</vt:lpstr>
      <vt:lpstr>Results so far</vt:lpstr>
      <vt:lpstr>Possibly Affected Users</vt:lpstr>
      <vt:lpstr>There is still uncertainty in this measurement</vt:lpstr>
      <vt:lpstr>What to expect with the KSK roll</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KSK Roll Measurement</dc:title>
  <dc:creator>Geoff Huston</dc:creator>
  <cp:lastModifiedBy>Geoff Huston</cp:lastModifiedBy>
  <cp:revision>63</cp:revision>
  <cp:lastPrinted>2018-10-01T18:48:30Z</cp:lastPrinted>
  <dcterms:created xsi:type="dcterms:W3CDTF">2017-10-20T11:47:15Z</dcterms:created>
  <dcterms:modified xsi:type="dcterms:W3CDTF">2018-10-02T15:33:36Z</dcterms:modified>
</cp:coreProperties>
</file>