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7" r:id="rId2"/>
    <p:sldId id="351" r:id="rId3"/>
    <p:sldId id="423" r:id="rId4"/>
    <p:sldId id="336" r:id="rId5"/>
    <p:sldId id="405" r:id="rId6"/>
    <p:sldId id="339" r:id="rId7"/>
    <p:sldId id="347" r:id="rId8"/>
    <p:sldId id="348" r:id="rId9"/>
    <p:sldId id="337" r:id="rId10"/>
    <p:sldId id="338" r:id="rId11"/>
    <p:sldId id="346" r:id="rId12"/>
    <p:sldId id="342" r:id="rId13"/>
    <p:sldId id="358" r:id="rId14"/>
    <p:sldId id="340" r:id="rId15"/>
    <p:sldId id="316" r:id="rId16"/>
    <p:sldId id="352" r:id="rId17"/>
    <p:sldId id="318" r:id="rId18"/>
    <p:sldId id="262" r:id="rId19"/>
    <p:sldId id="426" r:id="rId20"/>
    <p:sldId id="359" r:id="rId21"/>
    <p:sldId id="360" r:id="rId22"/>
    <p:sldId id="361" r:id="rId23"/>
    <p:sldId id="344" r:id="rId24"/>
    <p:sldId id="345" r:id="rId25"/>
    <p:sldId id="266" r:id="rId26"/>
    <p:sldId id="267" r:id="rId27"/>
    <p:sldId id="319" r:id="rId28"/>
    <p:sldId id="362" r:id="rId29"/>
    <p:sldId id="363" r:id="rId30"/>
    <p:sldId id="271" r:id="rId31"/>
    <p:sldId id="273" r:id="rId32"/>
    <p:sldId id="407" r:id="rId33"/>
    <p:sldId id="410" r:id="rId34"/>
    <p:sldId id="370" r:id="rId35"/>
    <p:sldId id="371" r:id="rId36"/>
    <p:sldId id="372" r:id="rId37"/>
    <p:sldId id="373" r:id="rId38"/>
    <p:sldId id="374" r:id="rId39"/>
    <p:sldId id="409" r:id="rId40"/>
    <p:sldId id="411" r:id="rId41"/>
    <p:sldId id="366" r:id="rId42"/>
    <p:sldId id="367" r:id="rId43"/>
    <p:sldId id="368" r:id="rId44"/>
    <p:sldId id="412" r:id="rId45"/>
    <p:sldId id="413" r:id="rId46"/>
    <p:sldId id="414" r:id="rId47"/>
    <p:sldId id="415" r:id="rId48"/>
    <p:sldId id="416" r:id="rId49"/>
    <p:sldId id="380" r:id="rId50"/>
    <p:sldId id="387" r:id="rId51"/>
    <p:sldId id="390" r:id="rId52"/>
    <p:sldId id="418" r:id="rId53"/>
    <p:sldId id="421" r:id="rId54"/>
    <p:sldId id="419" r:id="rId55"/>
    <p:sldId id="425" r:id="rId56"/>
    <p:sldId id="420" r:id="rId57"/>
    <p:sldId id="417" r:id="rId58"/>
    <p:sldId id="424" r:id="rId59"/>
    <p:sldId id="422" r:id="rId60"/>
    <p:sldId id="309" r:id="rId61"/>
    <p:sldId id="330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CA3E"/>
    <a:srgbClr val="E2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19" autoAdjust="0"/>
    <p:restoredTop sz="86410" autoAdjust="0"/>
  </p:normalViewPr>
  <p:slideViewPr>
    <p:cSldViewPr snapToGrid="0" snapToObjects="1">
      <p:cViewPr varScale="1">
        <p:scale>
          <a:sx n="153" d="100"/>
          <a:sy n="153" d="100"/>
        </p:scale>
        <p:origin x="168" y="9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963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A3324-C45C-1B4A-9662-5A4F8196C5CC}" type="datetimeFigureOut">
              <a:rPr lang="en-AU" smtClean="0"/>
              <a:t>3/2/20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76F39-5749-B949-86D5-FDB87F6BEF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31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76F39-5749-B949-86D5-FDB87F6BEFFC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184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7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4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6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0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3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61EAD-0286-5443-884E-B8EDAB66021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5280"/>
            <a:ext cx="6858000" cy="5143500"/>
          </a:xfrm>
          <a:prstGeom prst="rect">
            <a:avLst/>
          </a:prstGeom>
          <a:solidFill>
            <a:srgbClr val="BFAB75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190" y="2027059"/>
            <a:ext cx="5829300" cy="1102519"/>
          </a:xfrm>
          <a:ln w="317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950" dirty="0"/>
              <a:t>Measuring the End </a:t>
            </a:r>
            <a:r>
              <a:rPr lang="en-US" sz="4950"/>
              <a:t>User </a:t>
            </a:r>
            <a:endParaRPr lang="en-US" sz="4950" dirty="0"/>
          </a:p>
        </p:txBody>
      </p:sp>
      <p:sp>
        <p:nvSpPr>
          <p:cNvPr id="6" name="Oval 5"/>
          <p:cNvSpPr/>
          <p:nvPr/>
        </p:nvSpPr>
        <p:spPr>
          <a:xfrm>
            <a:off x="7354630" y="2568317"/>
            <a:ext cx="264041" cy="264041"/>
          </a:xfrm>
          <a:prstGeom prst="ellipse">
            <a:avLst/>
          </a:prstGeom>
          <a:noFill/>
          <a:ln w="6350" cmpd="sng">
            <a:solidFill>
              <a:srgbClr val="8EB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486650" y="1471255"/>
            <a:ext cx="0" cy="1097062"/>
          </a:xfrm>
          <a:prstGeom prst="line">
            <a:avLst/>
          </a:prstGeom>
          <a:ln w="317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64443" y="4245336"/>
            <a:ext cx="2136557" cy="595282"/>
          </a:xfrm>
          <a:prstGeom prst="rect">
            <a:avLst/>
          </a:prstGeom>
          <a:solidFill>
            <a:srgbClr val="BFAB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942" y="4129062"/>
            <a:ext cx="4800600" cy="1314450"/>
          </a:xfrm>
        </p:spPr>
        <p:txBody>
          <a:bodyPr>
            <a:normAutofit/>
          </a:bodyPr>
          <a:lstStyle/>
          <a:p>
            <a:pPr algn="r"/>
            <a:r>
              <a:rPr lang="en-US" sz="1350" dirty="0">
                <a:solidFill>
                  <a:schemeClr val="bg1">
                    <a:lumMod val="85000"/>
                  </a:schemeClr>
                </a:solidFill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1350" dirty="0">
                <a:solidFill>
                  <a:schemeClr val="bg1">
                    <a:lumMod val="85000"/>
                  </a:schemeClr>
                </a:solidFill>
                <a:latin typeface="AhnbergHand"/>
                <a:cs typeface="AhnbergHand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40309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IP Performance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556" y="1127316"/>
            <a:ext cx="5829300" cy="28146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The </a:t>
            </a:r>
            <a:r>
              <a:rPr lang="en-US" sz="1800" u="sng" dirty="0"/>
              <a:t>end-to-end </a:t>
            </a:r>
            <a:r>
              <a:rPr lang="en-US" sz="1800" dirty="0"/>
              <a:t>architectural principle of IP: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The network should not duplicate or mimic functionality that can or should be provided through end-to-end transport-level </a:t>
            </a:r>
            <a:r>
              <a:rPr lang="en-US" sz="1500" dirty="0" err="1"/>
              <a:t>signalling</a:t>
            </a: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500" dirty="0"/>
              <a:t>Wired IP networks can be seen as </a:t>
            </a:r>
            <a:r>
              <a:rPr lang="en-US" sz="1500" dirty="0" err="1"/>
              <a:t>lossy</a:t>
            </a:r>
            <a:r>
              <a:rPr lang="en-US" sz="1500" dirty="0"/>
              <a:t> queue-controlled passive switching devices connected through fixed delay channels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Wireless IP networks are worse!</a:t>
            </a:r>
          </a:p>
          <a:p>
            <a:pPr lvl="1">
              <a:lnSpc>
                <a:spcPct val="80000"/>
              </a:lnSpc>
            </a:pPr>
            <a:endParaRPr lang="en-US" sz="15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IP parameters: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Delay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Delay stability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Jitter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Loss rate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Loss </a:t>
            </a:r>
            <a:r>
              <a:rPr lang="en-US" sz="1500" dirty="0" err="1"/>
              <a:t>burstiness</a:t>
            </a:r>
            <a:endParaRPr lang="en-US" sz="1500" dirty="0"/>
          </a:p>
          <a:p>
            <a:pPr>
              <a:lnSpc>
                <a:spcPct val="80000"/>
              </a:lnSpc>
            </a:pPr>
            <a:r>
              <a:rPr lang="en-US" sz="1800" dirty="0"/>
              <a:t>In general the smaller the numbers the better, but ... </a:t>
            </a:r>
          </a:p>
          <a:p>
            <a:pPr lvl="1">
              <a:lnSpc>
                <a:spcPct val="80000"/>
              </a:lnSpc>
            </a:pPr>
            <a:endParaRPr lang="en-US" sz="1500" dirty="0"/>
          </a:p>
          <a:p>
            <a:pPr lvl="1">
              <a:lnSpc>
                <a:spcPct val="8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1506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TCP</a:t>
            </a:r>
            <a:r>
              <a:rPr lang="en-US" baseline="0" dirty="0">
                <a:latin typeface="Powderfinger Type"/>
                <a:cs typeface="Powderfinger Type"/>
              </a:rPr>
              <a:t> Performance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TCP performance is the interaction of concurrent end-to-end transport sessions performing a role of mutually enforced resource sharing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The network is not a mediator or controller of an application</a:t>
            </a:r>
            <a:r>
              <a:rPr lang="ja-JP" altLang="en-US" sz="1500" dirty="0">
                <a:latin typeface="Arial"/>
              </a:rPr>
              <a:t>’</a:t>
            </a:r>
            <a:r>
              <a:rPr lang="en-US" sz="1500" dirty="0"/>
              <a:t>s resource requirements</a:t>
            </a:r>
          </a:p>
          <a:p>
            <a:pPr lvl="1">
              <a:lnSpc>
                <a:spcPct val="80000"/>
              </a:lnSpc>
            </a:pPr>
            <a:endParaRPr lang="en-US" sz="1500" dirty="0"/>
          </a:p>
          <a:p>
            <a:pPr>
              <a:lnSpc>
                <a:spcPct val="80000"/>
              </a:lnSpc>
            </a:pPr>
            <a:r>
              <a:rPr lang="en-US" sz="1800" dirty="0"/>
              <a:t>Its a lot like fluid dynamics: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Each network transport flow behaves in a fair greedy fashion, consuming as much of the network</a:t>
            </a:r>
            <a:r>
              <a:rPr lang="ja-JP" altLang="en-US" sz="1500" dirty="0">
                <a:latin typeface="Arial"/>
              </a:rPr>
              <a:t>’</a:t>
            </a:r>
            <a:r>
              <a:rPr lang="en-US" sz="1500" dirty="0"/>
              <a:t>s resources as other concurrent network transport applications will permit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8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Powderfinger Type"/>
                <a:cs typeface="Powderfinger Type"/>
              </a:rPr>
              <a:t>Observations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08" y="1221582"/>
            <a:ext cx="2557742" cy="3410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16" y="4790258"/>
            <a:ext cx="521780" cy="244709"/>
          </a:xfrm>
          <a:prstGeom prst="rect">
            <a:avLst/>
          </a:prstGeom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4544" y="1221581"/>
            <a:ext cx="3811206" cy="3462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–"/>
            </a:pPr>
            <a:r>
              <a:rPr lang="en-US" sz="1800" dirty="0"/>
              <a:t>Most </a:t>
            </a:r>
            <a:r>
              <a:rPr lang="en-AU" sz="1800" dirty="0"/>
              <a:t>networks are a collection of elephants and rats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AU" sz="1500" dirty="0"/>
              <a:t>And the elephants are uncontrollable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AU" sz="1500" dirty="0"/>
              <a:t>And the rats breed like crazy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en-AU" sz="1800" dirty="0">
                <a:sym typeface="Wingdings" charset="0"/>
              </a:rPr>
              <a:t>If all the traffic is long-held TCP and buffers are “right”-sized then </a:t>
            </a:r>
            <a:r>
              <a:rPr lang="en-US" sz="1800" dirty="0">
                <a:sym typeface="Wingdings" charset="0"/>
              </a:rPr>
              <a:t>the traffic should drive a network to oscillate around the point of packet loss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If all the traffic is inelastic then congestion events can become catastrophic</a:t>
            </a:r>
          </a:p>
        </p:txBody>
      </p:sp>
    </p:spTree>
    <p:extLst>
      <p:ext uri="{BB962C8B-B14F-4D97-AF65-F5344CB8AC3E}">
        <p14:creationId xmlns:p14="http://schemas.microsoft.com/office/powerpoint/2010/main" val="312527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Measure the network</a:t>
            </a:r>
          </a:p>
          <a:p>
            <a:pPr lvl="1"/>
            <a:r>
              <a:rPr lang="en-US" dirty="0"/>
              <a:t>And claim that perfection is in the eye of the network management system</a:t>
            </a:r>
          </a:p>
          <a:p>
            <a:pPr lvl="1"/>
            <a:r>
              <a:rPr lang="en-US" dirty="0"/>
              <a:t>And everything else is a user problem!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This approach has its weaknesses of course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4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5179"/>
            <a:ext cx="9143999" cy="965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Powderfinger Type"/>
                <a:cs typeface="Powderfinger Type"/>
              </a:rPr>
              <a:t>Maybe asking how to measure “network performance” is the wrong question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9733" y="1485900"/>
            <a:ext cx="7179734" cy="32456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How well your car operates is an </a:t>
            </a:r>
            <a:r>
              <a:rPr lang="en-US" sz="1800" b="1" u="sng" dirty="0">
                <a:solidFill>
                  <a:schemeClr val="tx2"/>
                </a:solidFill>
              </a:rPr>
              <a:t>interaction</a:t>
            </a:r>
            <a:r>
              <a:rPr lang="en-US" sz="1800" dirty="0"/>
              <a:t> between the  functions and characteristics of the car, the behavior of other cars, and the characteristics of the road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How well an application operates across a network is also an interaction between the application and the local host and the interaction by its remote counterparts and their hosts as well as the interaction between the application</a:t>
            </a:r>
            <a:r>
              <a:rPr lang="ja-JP" altLang="en-US" sz="1800" dirty="0">
                <a:latin typeface="Arial"/>
              </a:rPr>
              <a:t>’</a:t>
            </a:r>
            <a:r>
              <a:rPr lang="en-US" sz="1800" dirty="0"/>
              <a:t>s transport drivers and other concurrent applications that occur within the network</a:t>
            </a:r>
          </a:p>
        </p:txBody>
      </p:sp>
    </p:spTree>
    <p:extLst>
      <p:ext uri="{BB962C8B-B14F-4D97-AF65-F5344CB8AC3E}">
        <p14:creationId xmlns:p14="http://schemas.microsoft.com/office/powerpoint/2010/main" val="3485890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58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764179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owderfinger Type" panose="02020709070000000403" pitchFamily="49" charset="77"/>
              </a:rPr>
              <a:t>The Internet is all about </a:t>
            </a:r>
            <a:r>
              <a:rPr lang="en-US" dirty="0">
                <a:solidFill>
                  <a:schemeClr val="bg1"/>
                </a:solidFill>
              </a:rPr>
              <a:t>users and use</a:t>
            </a:r>
            <a:r>
              <a:rPr lang="en-US" dirty="0">
                <a:solidFill>
                  <a:schemeClr val="bg1"/>
                </a:solidFill>
                <a:latin typeface="Powderfinger Type" panose="02020709070000000403" pitchFamily="49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4636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00175" y="159486"/>
            <a:ext cx="6381750" cy="1102519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Measuring the End User</a:t>
            </a:r>
            <a:br>
              <a:rPr lang="en-US" dirty="0">
                <a:latin typeface="Powderfinger Type"/>
                <a:cs typeface="Powderfinger Type"/>
              </a:rPr>
            </a:b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98" y="1051493"/>
            <a:ext cx="5453143" cy="37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2"/>
    </mc:Choice>
    <mc:Fallback xmlns="">
      <p:transition xmlns:p14="http://schemas.microsoft.com/office/powerpoint/2010/main" spd="slow" advTm="93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</a:rPr>
              <a:t>The Challenge: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can we undertake meaningful public  measurements that:</a:t>
            </a:r>
          </a:p>
          <a:p>
            <a:r>
              <a:rPr lang="en-US" dirty="0"/>
              <a:t>	quantify aspects of users’ experiences </a:t>
            </a:r>
          </a:p>
          <a:p>
            <a:r>
              <a:rPr lang="en-US" dirty="0"/>
              <a:t>	drawn from across the entire Internet </a:t>
            </a:r>
          </a:p>
          <a:p>
            <a:r>
              <a:rPr lang="en-US" dirty="0"/>
              <a:t>	that don’t rely on access to private data?</a:t>
            </a:r>
          </a:p>
        </p:txBody>
      </p:sp>
    </p:spTree>
    <p:extLst>
      <p:ext uri="{BB962C8B-B14F-4D97-AF65-F5344CB8AC3E}">
        <p14:creationId xmlns:p14="http://schemas.microsoft.com/office/powerpoint/2010/main" val="402990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For example…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would be good to know how we are going with the transition to IPv6</a:t>
            </a:r>
          </a:p>
          <a:p>
            <a:r>
              <a:rPr lang="en-US" dirty="0"/>
              <a:t>And it would be good everyone to know how everyone else is going with the transition to IPv6</a:t>
            </a:r>
          </a:p>
        </p:txBody>
      </p:sp>
    </p:spTree>
    <p:extLst>
      <p:ext uri="{BB962C8B-B14F-4D97-AF65-F5344CB8AC3E}">
        <p14:creationId xmlns:p14="http://schemas.microsoft.com/office/powerpoint/2010/main" val="163665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For example…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b="1" dirty="0"/>
              <a:t>can</a:t>
            </a:r>
            <a:r>
              <a:rPr lang="en-US" dirty="0"/>
              <a:t> we measure?</a:t>
            </a:r>
          </a:p>
          <a:p>
            <a:pPr lvl="1"/>
            <a:r>
              <a:rPr lang="en-US" dirty="0"/>
              <a:t>IPv6 in the DNS – AAAA records in the </a:t>
            </a:r>
            <a:r>
              <a:rPr lang="en-US" dirty="0" err="1"/>
              <a:t>Alexa</a:t>
            </a:r>
            <a:r>
              <a:rPr lang="en-US" dirty="0"/>
              <a:t> top N</a:t>
            </a:r>
          </a:p>
          <a:p>
            <a:pPr lvl="1"/>
            <a:r>
              <a:rPr lang="en-US" dirty="0"/>
              <a:t>IPv6 in routing – IPv6 routing table</a:t>
            </a:r>
          </a:p>
          <a:p>
            <a:pPr lvl="1"/>
            <a:r>
              <a:rPr lang="en-US" dirty="0"/>
              <a:t>IPv6 traffic exchanges – traffic graphs</a:t>
            </a:r>
          </a:p>
          <a:p>
            <a:r>
              <a:rPr lang="en-US" dirty="0"/>
              <a:t>What </a:t>
            </a:r>
            <a:r>
              <a:rPr lang="en-US" b="1" dirty="0"/>
              <a:t>should</a:t>
            </a:r>
            <a:r>
              <a:rPr lang="en-US" dirty="0"/>
              <a:t> we measure?</a:t>
            </a:r>
          </a:p>
          <a:p>
            <a:pPr lvl="1"/>
            <a:r>
              <a:rPr lang="en-US" dirty="0"/>
              <a:t>How many connected devices on today’s Internet are capable of making IPv6 connections?</a:t>
            </a:r>
          </a:p>
        </p:txBody>
      </p:sp>
    </p:spTree>
    <p:extLst>
      <p:ext uri="{BB962C8B-B14F-4D97-AF65-F5344CB8AC3E}">
        <p14:creationId xmlns:p14="http://schemas.microsoft.com/office/powerpoint/2010/main" val="68272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latin typeface="Powderfinger Type"/>
                <a:cs typeface="Powderfinger Type"/>
              </a:rPr>
              <a:t>How to measure “the Internet”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26" y="1063229"/>
            <a:ext cx="3962399" cy="1067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What do we mean when we say </a:t>
            </a:r>
          </a:p>
          <a:p>
            <a:pPr marL="342900" lvl="1" indent="0">
              <a:buNone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“we’re measuring the Internet?”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55" y="848967"/>
            <a:ext cx="2831676" cy="2966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827" y="2332227"/>
            <a:ext cx="3524988" cy="23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"/>
    </mc:Choice>
    <mc:Fallback xmlns="">
      <p:transition xmlns:p14="http://schemas.microsoft.com/office/powerpoint/2010/main" spd="slow" advTm="278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5979"/>
            <a:ext cx="69342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200151"/>
            <a:ext cx="3590925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From the inside looking out</a:t>
            </a:r>
          </a:p>
          <a:p>
            <a:pPr lvl="1"/>
            <a:r>
              <a:rPr lang="en-US" sz="1800" dirty="0"/>
              <a:t>Set up a measurement station</a:t>
            </a:r>
          </a:p>
          <a:p>
            <a:pPr lvl="2"/>
            <a:r>
              <a:rPr lang="en-US" sz="1500" dirty="0"/>
              <a:t>Ping, </a:t>
            </a:r>
            <a:r>
              <a:rPr lang="en-US" sz="1500" dirty="0" err="1"/>
              <a:t>traceroute</a:t>
            </a:r>
            <a:r>
              <a:rPr lang="en-US" sz="1500" dirty="0"/>
              <a:t> and fetch routines</a:t>
            </a:r>
          </a:p>
          <a:p>
            <a:pPr lvl="2"/>
            <a:r>
              <a:rPr lang="en-US" sz="1500" dirty="0"/>
              <a:t>Measure the absolute outcomes and the variance</a:t>
            </a:r>
          </a:p>
          <a:p>
            <a:pPr lvl="1"/>
            <a:r>
              <a:rPr lang="en-US" sz="1800" dirty="0"/>
              <a:t>Its not really a user metric</a:t>
            </a:r>
          </a:p>
          <a:p>
            <a:pPr lvl="2"/>
            <a:r>
              <a:rPr lang="en-US" sz="1500" dirty="0"/>
              <a:t>It’s not </a:t>
            </a:r>
            <a:r>
              <a:rPr lang="en-US" sz="1500" u="sng" dirty="0"/>
              <a:t>that</a:t>
            </a:r>
            <a:r>
              <a:rPr lang="en-US" sz="1500" dirty="0"/>
              <a:t> bad</a:t>
            </a:r>
          </a:p>
          <a:p>
            <a:pPr lvl="2"/>
            <a:r>
              <a:rPr lang="en-US" sz="1500" dirty="0"/>
              <a:t>But its not that useful either</a:t>
            </a:r>
          </a:p>
          <a:p>
            <a:pPr marL="685800" lvl="2" indent="0">
              <a:buNone/>
            </a:pP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09" y="1640417"/>
            <a:ext cx="31369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58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200151"/>
            <a:ext cx="3468503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From the outside looking in:</a:t>
            </a:r>
          </a:p>
          <a:p>
            <a:pPr lvl="1"/>
            <a:r>
              <a:rPr lang="en-US" sz="1500" dirty="0"/>
              <a:t>Set up a measurement station</a:t>
            </a:r>
          </a:p>
          <a:p>
            <a:pPr lvl="2"/>
            <a:r>
              <a:rPr lang="en-US" sz="1350" dirty="0" err="1"/>
              <a:t>Enrol</a:t>
            </a:r>
            <a:r>
              <a:rPr lang="en-US" sz="1350" dirty="0"/>
              <a:t> end users to send traffic to it </a:t>
            </a:r>
          </a:p>
          <a:p>
            <a:pPr lvl="2"/>
            <a:r>
              <a:rPr lang="en-US" sz="1350" dirty="0"/>
              <a:t>Measure the absolute outcomes and the variance</a:t>
            </a:r>
          </a:p>
          <a:p>
            <a:pPr lvl="1"/>
            <a:r>
              <a:rPr lang="en-US" sz="1500" dirty="0"/>
              <a:t>Or instrument your web server</a:t>
            </a:r>
          </a:p>
          <a:p>
            <a:pPr lvl="1"/>
            <a:r>
              <a:rPr lang="en-US" sz="1500" dirty="0"/>
              <a:t>Its not a bad metric</a:t>
            </a:r>
          </a:p>
          <a:p>
            <a:pPr lvl="2"/>
            <a:r>
              <a:rPr lang="en-US" sz="1350" dirty="0"/>
              <a:t>But its a small sample set that is often nerd heavy</a:t>
            </a:r>
          </a:p>
          <a:p>
            <a:pPr lvl="2"/>
            <a:r>
              <a:rPr lang="en-US" sz="1350" dirty="0"/>
              <a:t>And nerds are “special”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5" y="1200150"/>
            <a:ext cx="50006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1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200151"/>
            <a:ext cx="6438900" cy="17049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From the inside looking out</a:t>
            </a:r>
          </a:p>
          <a:p>
            <a:pPr lvl="1"/>
            <a:r>
              <a:rPr lang="en-US" dirty="0"/>
              <a:t>RIPE </a:t>
            </a:r>
            <a:r>
              <a:rPr lang="en-US" dirty="0" err="1"/>
              <a:t>Altas</a:t>
            </a:r>
            <a:endParaRPr lang="en-US" dirty="0"/>
          </a:p>
          <a:p>
            <a:pPr lvl="2"/>
            <a:r>
              <a:rPr lang="en-US" dirty="0"/>
              <a:t>Many thousands of end points installed in end user networks</a:t>
            </a:r>
          </a:p>
          <a:p>
            <a:pPr lvl="2"/>
            <a:r>
              <a:rPr lang="en-US" dirty="0"/>
              <a:t>Ping and </a:t>
            </a:r>
            <a:r>
              <a:rPr lang="en-US" dirty="0" err="1"/>
              <a:t>traceroute</a:t>
            </a:r>
            <a:r>
              <a:rPr lang="en-US" dirty="0"/>
              <a:t> to a small set of destinations</a:t>
            </a:r>
          </a:p>
          <a:p>
            <a:pPr lvl="2"/>
            <a:r>
              <a:rPr lang="en-US" dirty="0"/>
              <a:t>And report back</a:t>
            </a:r>
          </a:p>
          <a:p>
            <a:pPr lvl="2"/>
            <a:r>
              <a:rPr lang="en-US" dirty="0" err="1"/>
              <a:t>Analysing</a:t>
            </a:r>
            <a:r>
              <a:rPr lang="en-US" dirty="0"/>
              <a:t> the data to produce relevant outcomes is a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87E02-01C7-FD43-90DA-04E249CA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410" y="3028380"/>
            <a:ext cx="4548851" cy="19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7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5E29D1-71B8-0C4B-903D-E7F78C63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33" y="1200151"/>
            <a:ext cx="3927467" cy="2753036"/>
          </a:xfrm>
          <a:prstGeom prst="rect">
            <a:avLst/>
          </a:prstGeom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1125" y="1200150"/>
            <a:ext cx="2828925" cy="37528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From the inside looking out</a:t>
            </a:r>
          </a:p>
          <a:p>
            <a:pPr lvl="1">
              <a:buFontTx/>
              <a:buChar char="–"/>
            </a:pPr>
            <a:r>
              <a:rPr lang="en-US" sz="1500" dirty="0"/>
              <a:t>The “Sam Knows” approach</a:t>
            </a:r>
          </a:p>
          <a:p>
            <a:pPr lvl="2">
              <a:buFontTx/>
              <a:buChar char="–"/>
            </a:pPr>
            <a:r>
              <a:rPr lang="en-US" sz="1500" dirty="0"/>
              <a:t>“be the user” </a:t>
            </a:r>
          </a:p>
          <a:p>
            <a:pPr lvl="2">
              <a:buFontTx/>
              <a:buChar char="–"/>
            </a:pPr>
            <a:r>
              <a:rPr lang="en-US" sz="1500" dirty="0"/>
              <a:t>Use a known common platform (Open WRT DSL modem)</a:t>
            </a:r>
          </a:p>
          <a:p>
            <a:pPr lvl="2">
              <a:buFontTx/>
              <a:buChar char="–"/>
            </a:pPr>
            <a:r>
              <a:rPr lang="en-US" sz="1500" dirty="0"/>
              <a:t>Use a common set of tests (short and large data transfer)</a:t>
            </a:r>
          </a:p>
          <a:p>
            <a:pPr lvl="2">
              <a:buFontTx/>
              <a:buChar char="–"/>
            </a:pPr>
            <a:r>
              <a:rPr lang="en-US" sz="1500" dirty="0"/>
              <a:t>Take over the user’s connection and perform the tests at regular intervals</a:t>
            </a:r>
          </a:p>
          <a:p>
            <a:pPr lvl="2">
              <a:buFontTx/>
              <a:buChar char="–"/>
            </a:pPr>
            <a:r>
              <a:rPr lang="en-US" sz="1500" dirty="0"/>
              <a:t>Report results</a:t>
            </a:r>
          </a:p>
          <a:p>
            <a:pPr lvl="1">
              <a:buFontTx/>
              <a:buChar char="–"/>
            </a:pPr>
            <a:r>
              <a:rPr lang="en-US" sz="1500" dirty="0"/>
              <a:t>Originally developed to test DSL claims in the UK</a:t>
            </a:r>
          </a:p>
          <a:p>
            <a:pPr lvl="1">
              <a:buFontTx/>
              <a:buChar char="–"/>
            </a:pPr>
            <a:r>
              <a:rPr lang="en-US" sz="1500" dirty="0"/>
              <a:t>Used by the FCC and ISPs in the US</a:t>
            </a:r>
          </a:p>
          <a:p>
            <a:pPr lvl="1">
              <a:buFontTx/>
              <a:buChar char="–"/>
            </a:pPr>
            <a:r>
              <a:rPr lang="en-US" sz="1500" dirty="0"/>
              <a:t>Underway in Singapore and in Europe</a:t>
            </a:r>
          </a:p>
          <a:p>
            <a:pPr>
              <a:buFontTx/>
              <a:buChar char="–"/>
            </a:pPr>
            <a:endParaRPr lang="en-US" sz="1800" dirty="0"/>
          </a:p>
          <a:p>
            <a:pPr>
              <a:buFontTx/>
              <a:buChar char="–"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</p:spTree>
    <p:extLst>
      <p:ext uri="{BB962C8B-B14F-4D97-AF65-F5344CB8AC3E}">
        <p14:creationId xmlns:p14="http://schemas.microsoft.com/office/powerpoint/2010/main" val="3246372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Observations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52525"/>
            <a:ext cx="3695700" cy="35528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–"/>
            </a:pPr>
            <a:r>
              <a:rPr lang="en-US" sz="1500" dirty="0"/>
              <a:t>IP performance measurement is </a:t>
            </a:r>
            <a:r>
              <a:rPr lang="en-US" sz="1500" u="sng" dirty="0">
                <a:solidFill>
                  <a:schemeClr val="tx2"/>
                </a:solidFill>
              </a:rPr>
              <a:t>not</a:t>
            </a:r>
            <a:r>
              <a:rPr lang="en-US" sz="1500" dirty="0"/>
              <a:t> a well understood activity with mature tools and a coherent understanding of how to interpret various metrics that may be pulled out from hosts and networks</a:t>
            </a:r>
          </a:p>
          <a:p>
            <a:pPr>
              <a:lnSpc>
                <a:spcPct val="80000"/>
              </a:lnSpc>
              <a:buFontTx/>
              <a:buChar char="–"/>
            </a:pPr>
            <a:endParaRPr lang="en-US" sz="1500" dirty="0"/>
          </a:p>
          <a:p>
            <a:pPr>
              <a:lnSpc>
                <a:spcPct val="80000"/>
              </a:lnSpc>
              <a:buFontTx/>
              <a:buChar char="–"/>
            </a:pPr>
            <a:r>
              <a:rPr lang="en-US" sz="1500" dirty="0"/>
              <a:t>The complex interaction of applications, host systems, protocols, network switches and transmission systems is at best only weakly understood </a:t>
            </a:r>
          </a:p>
          <a:p>
            <a:pPr>
              <a:lnSpc>
                <a:spcPct val="80000"/>
              </a:lnSpc>
              <a:buFontTx/>
              <a:buChar char="–"/>
            </a:pPr>
            <a:endParaRPr lang="en-US" sz="1500" dirty="0"/>
          </a:p>
          <a:p>
            <a:pPr>
              <a:lnSpc>
                <a:spcPct val="80000"/>
              </a:lnSpc>
              <a:buFontTx/>
              <a:buChar char="–"/>
            </a:pP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350" dirty="0"/>
              <a:t>But there</a:t>
            </a:r>
            <a:r>
              <a:rPr lang="ja-JP" altLang="en-US" sz="1350" dirty="0">
                <a:latin typeface="Arial"/>
              </a:rPr>
              <a:t>’</a:t>
            </a:r>
            <a:r>
              <a:rPr lang="en-US" sz="1350" dirty="0"/>
              <a:t>s a lot of  </a:t>
            </a:r>
            <a:r>
              <a:rPr lang="en-US" sz="1350" dirty="0" err="1"/>
              <a:t>slideware</a:t>
            </a:r>
            <a:r>
              <a:rPr lang="en-US" sz="1350" dirty="0"/>
              <a:t> out there claiming to provide The Answer!</a:t>
            </a:r>
            <a:endParaRPr lang="en-US" sz="1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1247775"/>
            <a:ext cx="30289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81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 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0185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</a:t>
            </a:r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 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46350"/>
            <a:ext cx="6172200" cy="28482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a) 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F33C5-ABD1-574B-8F14-0988E076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230967"/>
            <a:ext cx="5867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 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46350"/>
            <a:ext cx="6172200" cy="28482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Have your measurement code run on a million end devices</a:t>
            </a:r>
          </a:p>
        </p:txBody>
      </p:sp>
    </p:spTree>
    <p:extLst>
      <p:ext uri="{BB962C8B-B14F-4D97-AF65-F5344CB8AC3E}">
        <p14:creationId xmlns:p14="http://schemas.microsoft.com/office/powerpoint/2010/main" val="692560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A case study: APNIC’s approach</a:t>
            </a:r>
          </a:p>
          <a:p>
            <a:r>
              <a:rPr lang="en-US" sz="2100" dirty="0"/>
              <a:t>we wanted to measure IPv6 deployment as seen by end users</a:t>
            </a:r>
          </a:p>
          <a:p>
            <a:r>
              <a:rPr lang="en-US" sz="2100" dirty="0"/>
              <a:t>We wanted to say something about ALL users</a:t>
            </a:r>
          </a:p>
          <a:p>
            <a:r>
              <a:rPr lang="en-US" sz="2100" dirty="0"/>
              <a:t>So we were looking at a way to sample end users in a random but statistically significant fashion</a:t>
            </a:r>
          </a:p>
          <a:p>
            <a:r>
              <a:rPr lang="en-US" sz="2100" dirty="0"/>
              <a:t>We stumbled across the advertising networks...</a:t>
            </a:r>
          </a:p>
        </p:txBody>
      </p:sp>
    </p:spTree>
    <p:extLst>
      <p:ext uri="{BB962C8B-B14F-4D97-AF65-F5344CB8AC3E}">
        <p14:creationId xmlns:p14="http://schemas.microsoft.com/office/powerpoint/2010/main" val="4007271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…buy the user!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63229"/>
            <a:ext cx="2619375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334" r="18442"/>
          <a:stretch/>
        </p:blipFill>
        <p:spPr>
          <a:xfrm>
            <a:off x="4643479" y="1035958"/>
            <a:ext cx="2715837" cy="38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xmlns:p14="http://schemas.microsoft.com/office/powerpoint/2010/main" spd="slow" advTm="500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panose="02020709070000000403" pitchFamily="49" charset="77"/>
              </a:rPr>
              <a:t>Measurement Self-Selection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we first looked at measuring in the Internet, it was all about the network, and the distinction between network management and network measurement was not very clear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ended up measuring what’s </a:t>
            </a:r>
            <a:r>
              <a:rPr lang="en-US" i="1" dirty="0"/>
              <a:t>easy to measure </a:t>
            </a:r>
            <a:r>
              <a:rPr lang="en-US" dirty="0"/>
              <a:t>and often missed measuring what’s </a:t>
            </a:r>
            <a:r>
              <a:rPr lang="en-US" i="1" dirty="0"/>
              <a:t>useful to understand</a:t>
            </a:r>
          </a:p>
        </p:txBody>
      </p:sp>
    </p:spTree>
    <p:extLst>
      <p:ext uri="{BB962C8B-B14F-4D97-AF65-F5344CB8AC3E}">
        <p14:creationId xmlns:p14="http://schemas.microsoft.com/office/powerpoint/2010/main" val="3126599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Ads are ubiquitous</a:t>
            </a:r>
          </a:p>
        </p:txBody>
      </p:sp>
      <p:pic>
        <p:nvPicPr>
          <p:cNvPr id="4" name="Content Placeholder 3" descr="Screen Shot 2013-04-26 at 1.29.3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15768" b="6003"/>
          <a:stretch/>
        </p:blipFill>
        <p:spPr>
          <a:xfrm>
            <a:off x="1485900" y="1063229"/>
            <a:ext cx="5995555" cy="3750842"/>
          </a:xfrm>
          <a:ln w="57150" cmpd="sng">
            <a:solidFill>
              <a:schemeClr val="tx1"/>
            </a:solidFill>
          </a:ln>
        </p:spPr>
      </p:pic>
      <p:sp>
        <p:nvSpPr>
          <p:cNvPr id="7" name="Freeform 6"/>
          <p:cNvSpPr/>
          <p:nvPr/>
        </p:nvSpPr>
        <p:spPr>
          <a:xfrm>
            <a:off x="1295874" y="574337"/>
            <a:ext cx="1501655" cy="4521077"/>
          </a:xfrm>
          <a:custGeom>
            <a:avLst/>
            <a:gdLst>
              <a:gd name="connsiteX0" fmla="*/ 1028816 w 2002207"/>
              <a:gd name="connsiteY0" fmla="*/ 444452 h 6028102"/>
              <a:gd name="connsiteX1" fmla="*/ 199581 w 2002207"/>
              <a:gd name="connsiteY1" fmla="*/ 601335 h 6028102"/>
              <a:gd name="connsiteX2" fmla="*/ 57640 w 2002207"/>
              <a:gd name="connsiteY2" fmla="*/ 2274746 h 6028102"/>
              <a:gd name="connsiteX3" fmla="*/ 5345 w 2002207"/>
              <a:gd name="connsiteY3" fmla="*/ 4037805 h 6028102"/>
              <a:gd name="connsiteX4" fmla="*/ 177169 w 2002207"/>
              <a:gd name="connsiteY4" fmla="*/ 5666393 h 6028102"/>
              <a:gd name="connsiteX5" fmla="*/ 1088581 w 2002207"/>
              <a:gd name="connsiteY5" fmla="*/ 5785923 h 6028102"/>
              <a:gd name="connsiteX6" fmla="*/ 1917816 w 2002207"/>
              <a:gd name="connsiteY6" fmla="*/ 5681335 h 6028102"/>
              <a:gd name="connsiteX7" fmla="*/ 1947698 w 2002207"/>
              <a:gd name="connsiteY7" fmla="*/ 1512746 h 6028102"/>
              <a:gd name="connsiteX8" fmla="*/ 1925287 w 2002207"/>
              <a:gd name="connsiteY8" fmla="*/ 317452 h 6028102"/>
              <a:gd name="connsiteX9" fmla="*/ 998934 w 2002207"/>
              <a:gd name="connsiteY9" fmla="*/ 11158 h 6028102"/>
              <a:gd name="connsiteX10" fmla="*/ 378875 w 2002207"/>
              <a:gd name="connsiteY10" fmla="*/ 601335 h 602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2207" h="6028102">
                <a:moveTo>
                  <a:pt x="1028816" y="444452"/>
                </a:moveTo>
                <a:cubicBezTo>
                  <a:pt x="695130" y="370369"/>
                  <a:pt x="361444" y="296286"/>
                  <a:pt x="199581" y="601335"/>
                </a:cubicBezTo>
                <a:cubicBezTo>
                  <a:pt x="37718" y="906384"/>
                  <a:pt x="90013" y="1702001"/>
                  <a:pt x="57640" y="2274746"/>
                </a:cubicBezTo>
                <a:cubicBezTo>
                  <a:pt x="25267" y="2847491"/>
                  <a:pt x="-14576" y="3472531"/>
                  <a:pt x="5345" y="4037805"/>
                </a:cubicBezTo>
                <a:cubicBezTo>
                  <a:pt x="25266" y="4603079"/>
                  <a:pt x="-3370" y="5375040"/>
                  <a:pt x="177169" y="5666393"/>
                </a:cubicBezTo>
                <a:cubicBezTo>
                  <a:pt x="357708" y="5957746"/>
                  <a:pt x="798473" y="5783433"/>
                  <a:pt x="1088581" y="5785923"/>
                </a:cubicBezTo>
                <a:cubicBezTo>
                  <a:pt x="1378689" y="5788413"/>
                  <a:pt x="1774630" y="6393531"/>
                  <a:pt x="1917816" y="5681335"/>
                </a:cubicBezTo>
                <a:cubicBezTo>
                  <a:pt x="2061002" y="4969139"/>
                  <a:pt x="1946453" y="2406726"/>
                  <a:pt x="1947698" y="1512746"/>
                </a:cubicBezTo>
                <a:cubicBezTo>
                  <a:pt x="1948943" y="618766"/>
                  <a:pt x="2083414" y="567717"/>
                  <a:pt x="1925287" y="317452"/>
                </a:cubicBezTo>
                <a:cubicBezTo>
                  <a:pt x="1767160" y="67187"/>
                  <a:pt x="1256669" y="-36156"/>
                  <a:pt x="998934" y="11158"/>
                </a:cubicBezTo>
                <a:cubicBezTo>
                  <a:pt x="741199" y="58472"/>
                  <a:pt x="560037" y="329903"/>
                  <a:pt x="378875" y="601335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2913822" y="1008530"/>
            <a:ext cx="1686193" cy="1361515"/>
          </a:xfrm>
          <a:custGeom>
            <a:avLst/>
            <a:gdLst>
              <a:gd name="connsiteX0" fmla="*/ 2248257 w 2248257"/>
              <a:gd name="connsiteY0" fmla="*/ 0 h 1815353"/>
              <a:gd name="connsiteX1" fmla="*/ 1045492 w 2248257"/>
              <a:gd name="connsiteY1" fmla="*/ 1113118 h 1815353"/>
              <a:gd name="connsiteX2" fmla="*/ 29492 w 2248257"/>
              <a:gd name="connsiteY2" fmla="*/ 1621118 h 1815353"/>
              <a:gd name="connsiteX3" fmla="*/ 253610 w 2248257"/>
              <a:gd name="connsiteY3" fmla="*/ 1337235 h 1815353"/>
              <a:gd name="connsiteX4" fmla="*/ 44433 w 2248257"/>
              <a:gd name="connsiteY4" fmla="*/ 1651000 h 1815353"/>
              <a:gd name="connsiteX5" fmla="*/ 530022 w 2248257"/>
              <a:gd name="connsiteY5" fmla="*/ 1815353 h 181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257" h="1815353">
                <a:moveTo>
                  <a:pt x="2248257" y="0"/>
                </a:moveTo>
                <a:cubicBezTo>
                  <a:pt x="1831771" y="421466"/>
                  <a:pt x="1415286" y="842932"/>
                  <a:pt x="1045492" y="1113118"/>
                </a:cubicBezTo>
                <a:cubicBezTo>
                  <a:pt x="675698" y="1383304"/>
                  <a:pt x="161472" y="1583765"/>
                  <a:pt x="29492" y="1621118"/>
                </a:cubicBezTo>
                <a:cubicBezTo>
                  <a:pt x="-102488" y="1658471"/>
                  <a:pt x="251120" y="1332255"/>
                  <a:pt x="253610" y="1337235"/>
                </a:cubicBezTo>
                <a:cubicBezTo>
                  <a:pt x="256100" y="1342215"/>
                  <a:pt x="-1636" y="1571314"/>
                  <a:pt x="44433" y="1651000"/>
                </a:cubicBezTo>
                <a:cubicBezTo>
                  <a:pt x="90502" y="1730686"/>
                  <a:pt x="310262" y="1773019"/>
                  <a:pt x="530022" y="181535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4291865" y="1697692"/>
            <a:ext cx="1608915" cy="1218941"/>
          </a:xfrm>
          <a:custGeom>
            <a:avLst/>
            <a:gdLst>
              <a:gd name="connsiteX0" fmla="*/ 1098160 w 2145220"/>
              <a:gd name="connsiteY0" fmla="*/ 97118 h 1625255"/>
              <a:gd name="connsiteX1" fmla="*/ 7454 w 2145220"/>
              <a:gd name="connsiteY1" fmla="*/ 605118 h 1625255"/>
              <a:gd name="connsiteX2" fmla="*/ 679807 w 2145220"/>
              <a:gd name="connsiteY2" fmla="*/ 1553883 h 1625255"/>
              <a:gd name="connsiteX3" fmla="*/ 1852689 w 2145220"/>
              <a:gd name="connsiteY3" fmla="*/ 1434353 h 1625255"/>
              <a:gd name="connsiteX4" fmla="*/ 2084278 w 2145220"/>
              <a:gd name="connsiteY4" fmla="*/ 455706 h 1625255"/>
              <a:gd name="connsiteX5" fmla="*/ 948748 w 2145220"/>
              <a:gd name="connsiteY5" fmla="*/ 0 h 162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5220" h="1625255">
                <a:moveTo>
                  <a:pt x="1098160" y="97118"/>
                </a:moveTo>
                <a:cubicBezTo>
                  <a:pt x="587669" y="229721"/>
                  <a:pt x="77179" y="362324"/>
                  <a:pt x="7454" y="605118"/>
                </a:cubicBezTo>
                <a:cubicBezTo>
                  <a:pt x="-62271" y="847912"/>
                  <a:pt x="372268" y="1415677"/>
                  <a:pt x="679807" y="1553883"/>
                </a:cubicBezTo>
                <a:cubicBezTo>
                  <a:pt x="987346" y="1692089"/>
                  <a:pt x="1618611" y="1617383"/>
                  <a:pt x="1852689" y="1434353"/>
                </a:cubicBezTo>
                <a:cubicBezTo>
                  <a:pt x="2086768" y="1251324"/>
                  <a:pt x="2234935" y="694765"/>
                  <a:pt x="2084278" y="455706"/>
                </a:cubicBezTo>
                <a:cubicBezTo>
                  <a:pt x="1933621" y="216647"/>
                  <a:pt x="948748" y="0"/>
                  <a:pt x="948748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9"/>
          <p:cNvSpPr/>
          <p:nvPr/>
        </p:nvSpPr>
        <p:spPr>
          <a:xfrm>
            <a:off x="5985663" y="877510"/>
            <a:ext cx="1612070" cy="3219683"/>
          </a:xfrm>
          <a:custGeom>
            <a:avLst/>
            <a:gdLst>
              <a:gd name="connsiteX0" fmla="*/ 767175 w 2149426"/>
              <a:gd name="connsiteY0" fmla="*/ 219516 h 4292911"/>
              <a:gd name="connsiteX1" fmla="*/ 64940 w 2149426"/>
              <a:gd name="connsiteY1" fmla="*/ 533281 h 4292911"/>
              <a:gd name="connsiteX2" fmla="*/ 109763 w 2149426"/>
              <a:gd name="connsiteY2" fmla="*/ 3252575 h 4292911"/>
              <a:gd name="connsiteX3" fmla="*/ 759704 w 2149426"/>
              <a:gd name="connsiteY3" fmla="*/ 4283516 h 4292911"/>
              <a:gd name="connsiteX4" fmla="*/ 2029704 w 2149426"/>
              <a:gd name="connsiteY4" fmla="*/ 3626105 h 4292911"/>
              <a:gd name="connsiteX5" fmla="*/ 2052116 w 2149426"/>
              <a:gd name="connsiteY5" fmla="*/ 1467105 h 4292911"/>
              <a:gd name="connsiteX6" fmla="*/ 1641234 w 2149426"/>
              <a:gd name="connsiteY6" fmla="*/ 62634 h 4292911"/>
              <a:gd name="connsiteX7" fmla="*/ 408587 w 2149426"/>
              <a:gd name="connsiteY7" fmla="*/ 226987 h 429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9426" h="4292911">
                <a:moveTo>
                  <a:pt x="767175" y="219516"/>
                </a:moveTo>
                <a:cubicBezTo>
                  <a:pt x="470842" y="123643"/>
                  <a:pt x="174509" y="27771"/>
                  <a:pt x="64940" y="533281"/>
                </a:cubicBezTo>
                <a:cubicBezTo>
                  <a:pt x="-44629" y="1038791"/>
                  <a:pt x="-6031" y="2627536"/>
                  <a:pt x="109763" y="3252575"/>
                </a:cubicBezTo>
                <a:cubicBezTo>
                  <a:pt x="225557" y="3877614"/>
                  <a:pt x="439714" y="4221261"/>
                  <a:pt x="759704" y="4283516"/>
                </a:cubicBezTo>
                <a:cubicBezTo>
                  <a:pt x="1079694" y="4345771"/>
                  <a:pt x="1814302" y="4095507"/>
                  <a:pt x="2029704" y="3626105"/>
                </a:cubicBezTo>
                <a:cubicBezTo>
                  <a:pt x="2245106" y="3156703"/>
                  <a:pt x="2116861" y="2061017"/>
                  <a:pt x="2052116" y="1467105"/>
                </a:cubicBezTo>
                <a:cubicBezTo>
                  <a:pt x="1987371" y="873193"/>
                  <a:pt x="1915155" y="269320"/>
                  <a:pt x="1641234" y="62634"/>
                </a:cubicBezTo>
                <a:cubicBezTo>
                  <a:pt x="1367313" y="-144052"/>
                  <a:pt x="408587" y="226987"/>
                  <a:pt x="408587" y="22698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4628030" y="1014133"/>
            <a:ext cx="712511" cy="941684"/>
          </a:xfrm>
          <a:custGeom>
            <a:avLst/>
            <a:gdLst>
              <a:gd name="connsiteX0" fmla="*/ 0 w 950015"/>
              <a:gd name="connsiteY0" fmla="*/ 0 h 1255579"/>
              <a:gd name="connsiteX1" fmla="*/ 418353 w 950015"/>
              <a:gd name="connsiteY1" fmla="*/ 709706 h 1255579"/>
              <a:gd name="connsiteX2" fmla="*/ 799353 w 950015"/>
              <a:gd name="connsiteY2" fmla="*/ 1157942 h 1255579"/>
              <a:gd name="connsiteX3" fmla="*/ 948765 w 950015"/>
              <a:gd name="connsiteY3" fmla="*/ 911412 h 1255579"/>
              <a:gd name="connsiteX4" fmla="*/ 844176 w 950015"/>
              <a:gd name="connsiteY4" fmla="*/ 1247589 h 1255579"/>
              <a:gd name="connsiteX5" fmla="*/ 425823 w 950015"/>
              <a:gd name="connsiteY5" fmla="*/ 1157942 h 125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015" h="1255579">
                <a:moveTo>
                  <a:pt x="0" y="0"/>
                </a:moveTo>
                <a:cubicBezTo>
                  <a:pt x="142564" y="258358"/>
                  <a:pt x="285128" y="516716"/>
                  <a:pt x="418353" y="709706"/>
                </a:cubicBezTo>
                <a:cubicBezTo>
                  <a:pt x="551578" y="902696"/>
                  <a:pt x="710951" y="1124324"/>
                  <a:pt x="799353" y="1157942"/>
                </a:cubicBezTo>
                <a:cubicBezTo>
                  <a:pt x="887755" y="1191560"/>
                  <a:pt x="941295" y="896471"/>
                  <a:pt x="948765" y="911412"/>
                </a:cubicBezTo>
                <a:cubicBezTo>
                  <a:pt x="956235" y="926353"/>
                  <a:pt x="931333" y="1206501"/>
                  <a:pt x="844176" y="1247589"/>
                </a:cubicBezTo>
                <a:cubicBezTo>
                  <a:pt x="757019" y="1288677"/>
                  <a:pt x="425823" y="1157942"/>
                  <a:pt x="425823" y="1157942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4667250" y="1014132"/>
            <a:ext cx="1316055" cy="580423"/>
          </a:xfrm>
          <a:custGeom>
            <a:avLst/>
            <a:gdLst>
              <a:gd name="connsiteX0" fmla="*/ 0 w 1754740"/>
              <a:gd name="connsiteY0" fmla="*/ 0 h 773897"/>
              <a:gd name="connsiteX1" fmla="*/ 1045882 w 1754740"/>
              <a:gd name="connsiteY1" fmla="*/ 366059 h 773897"/>
              <a:gd name="connsiteX2" fmla="*/ 1733176 w 1754740"/>
              <a:gd name="connsiteY2" fmla="*/ 612589 h 773897"/>
              <a:gd name="connsiteX3" fmla="*/ 1591235 w 1754740"/>
              <a:gd name="connsiteY3" fmla="*/ 291353 h 773897"/>
              <a:gd name="connsiteX4" fmla="*/ 1688353 w 1754740"/>
              <a:gd name="connsiteY4" fmla="*/ 709706 h 773897"/>
              <a:gd name="connsiteX5" fmla="*/ 1292412 w 1754740"/>
              <a:gd name="connsiteY5" fmla="*/ 769471 h 773897"/>
              <a:gd name="connsiteX6" fmla="*/ 1613647 w 1754740"/>
              <a:gd name="connsiteY6" fmla="*/ 679824 h 77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4740" h="773897">
                <a:moveTo>
                  <a:pt x="0" y="0"/>
                </a:moveTo>
                <a:lnTo>
                  <a:pt x="1045882" y="366059"/>
                </a:lnTo>
                <a:cubicBezTo>
                  <a:pt x="1334745" y="468157"/>
                  <a:pt x="1642284" y="625040"/>
                  <a:pt x="1733176" y="612589"/>
                </a:cubicBezTo>
                <a:cubicBezTo>
                  <a:pt x="1824068" y="600138"/>
                  <a:pt x="1598705" y="275167"/>
                  <a:pt x="1591235" y="291353"/>
                </a:cubicBezTo>
                <a:cubicBezTo>
                  <a:pt x="1583765" y="307539"/>
                  <a:pt x="1738157" y="630020"/>
                  <a:pt x="1688353" y="709706"/>
                </a:cubicBezTo>
                <a:cubicBezTo>
                  <a:pt x="1638549" y="789392"/>
                  <a:pt x="1304863" y="774451"/>
                  <a:pt x="1292412" y="769471"/>
                </a:cubicBezTo>
                <a:cubicBezTo>
                  <a:pt x="1279961" y="764491"/>
                  <a:pt x="1613647" y="679824"/>
                  <a:pt x="1613647" y="679824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38845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3-04-26 at 1.25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 b="581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Ads are ubiquitous</a:t>
            </a:r>
          </a:p>
        </p:txBody>
      </p:sp>
      <p:sp>
        <p:nvSpPr>
          <p:cNvPr id="3" name="Freeform 2"/>
          <p:cNvSpPr/>
          <p:nvPr/>
        </p:nvSpPr>
        <p:spPr>
          <a:xfrm>
            <a:off x="2130026" y="3462492"/>
            <a:ext cx="5441009" cy="1039295"/>
          </a:xfrm>
          <a:custGeom>
            <a:avLst/>
            <a:gdLst>
              <a:gd name="connsiteX0" fmla="*/ 3816260 w 7254679"/>
              <a:gd name="connsiteY0" fmla="*/ 328873 h 1385726"/>
              <a:gd name="connsiteX1" fmla="*/ 1933672 w 7254679"/>
              <a:gd name="connsiteY1" fmla="*/ 168 h 1385726"/>
              <a:gd name="connsiteX2" fmla="*/ 215437 w 7254679"/>
              <a:gd name="connsiteY2" fmla="*/ 366226 h 1385726"/>
              <a:gd name="connsiteX3" fmla="*/ 334966 w 7254679"/>
              <a:gd name="connsiteY3" fmla="*/ 1031109 h 1385726"/>
              <a:gd name="connsiteX4" fmla="*/ 3016907 w 7254679"/>
              <a:gd name="connsiteY4" fmla="*/ 1382226 h 1385726"/>
              <a:gd name="connsiteX5" fmla="*/ 7110790 w 7254679"/>
              <a:gd name="connsiteY5" fmla="*/ 829403 h 1385726"/>
              <a:gd name="connsiteX6" fmla="*/ 5967790 w 7254679"/>
              <a:gd name="connsiteY6" fmla="*/ 59932 h 1385726"/>
              <a:gd name="connsiteX7" fmla="*/ 2493966 w 7254679"/>
              <a:gd name="connsiteY7" fmla="*/ 194403 h 13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4679" h="1385726">
                <a:moveTo>
                  <a:pt x="3816260" y="328873"/>
                </a:moveTo>
                <a:cubicBezTo>
                  <a:pt x="3175034" y="161408"/>
                  <a:pt x="2533809" y="-6057"/>
                  <a:pt x="1933672" y="168"/>
                </a:cubicBezTo>
                <a:cubicBezTo>
                  <a:pt x="1333535" y="6393"/>
                  <a:pt x="481888" y="194402"/>
                  <a:pt x="215437" y="366226"/>
                </a:cubicBezTo>
                <a:cubicBezTo>
                  <a:pt x="-51014" y="538050"/>
                  <a:pt x="-131946" y="861776"/>
                  <a:pt x="334966" y="1031109"/>
                </a:cubicBezTo>
                <a:cubicBezTo>
                  <a:pt x="801878" y="1200442"/>
                  <a:pt x="1887603" y="1415844"/>
                  <a:pt x="3016907" y="1382226"/>
                </a:cubicBezTo>
                <a:cubicBezTo>
                  <a:pt x="4146211" y="1348608"/>
                  <a:pt x="6618976" y="1049785"/>
                  <a:pt x="7110790" y="829403"/>
                </a:cubicBezTo>
                <a:cubicBezTo>
                  <a:pt x="7602604" y="609021"/>
                  <a:pt x="6737261" y="165765"/>
                  <a:pt x="5967790" y="59932"/>
                </a:cubicBezTo>
                <a:cubicBezTo>
                  <a:pt x="5198319" y="-45901"/>
                  <a:pt x="3846142" y="74251"/>
                  <a:pt x="2493966" y="194403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3508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67F9D-2D14-6147-B332-39D3771F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3" y="384557"/>
            <a:ext cx="48482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9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67F9D-2D14-6147-B332-39D3771F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3" y="384557"/>
            <a:ext cx="4848225" cy="67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B6AEE-20DC-2240-953F-19A37093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38934"/>
            <a:ext cx="6858000" cy="286563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F13B9DB-EC47-7B4E-B479-B58BDB18A420}"/>
              </a:ext>
            </a:extLst>
          </p:cNvPr>
          <p:cNvSpPr/>
          <p:nvPr/>
        </p:nvSpPr>
        <p:spPr>
          <a:xfrm>
            <a:off x="3139405" y="2179657"/>
            <a:ext cx="1371828" cy="481352"/>
          </a:xfrm>
          <a:custGeom>
            <a:avLst/>
            <a:gdLst>
              <a:gd name="connsiteX0" fmla="*/ 416993 w 1829104"/>
              <a:gd name="connsiteY0" fmla="*/ 438874 h 641802"/>
              <a:gd name="connsiteX1" fmla="*/ 555889 w 1829104"/>
              <a:gd name="connsiteY1" fmla="*/ 438874 h 641802"/>
              <a:gd name="connsiteX2" fmla="*/ 1609185 w 1829104"/>
              <a:gd name="connsiteY2" fmla="*/ 438874 h 641802"/>
              <a:gd name="connsiteX3" fmla="*/ 1551312 w 1829104"/>
              <a:gd name="connsiteY3" fmla="*/ 137932 h 641802"/>
              <a:gd name="connsiteX4" fmla="*/ 139200 w 1829104"/>
              <a:gd name="connsiteY4" fmla="*/ 22185 h 641802"/>
              <a:gd name="connsiteX5" fmla="*/ 243373 w 1829104"/>
              <a:gd name="connsiteY5" fmla="*/ 566195 h 641802"/>
              <a:gd name="connsiteX6" fmla="*/ 1829104 w 1829104"/>
              <a:gd name="connsiteY6" fmla="*/ 624068 h 6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104" h="641802">
                <a:moveTo>
                  <a:pt x="416993" y="438874"/>
                </a:moveTo>
                <a:lnTo>
                  <a:pt x="555889" y="438874"/>
                </a:lnTo>
                <a:cubicBezTo>
                  <a:pt x="754588" y="438874"/>
                  <a:pt x="1443281" y="489031"/>
                  <a:pt x="1609185" y="438874"/>
                </a:cubicBezTo>
                <a:cubicBezTo>
                  <a:pt x="1775089" y="388717"/>
                  <a:pt x="1796309" y="207380"/>
                  <a:pt x="1551312" y="137932"/>
                </a:cubicBezTo>
                <a:cubicBezTo>
                  <a:pt x="1306315" y="68484"/>
                  <a:pt x="357190" y="-49192"/>
                  <a:pt x="139200" y="22185"/>
                </a:cubicBezTo>
                <a:cubicBezTo>
                  <a:pt x="-78790" y="93562"/>
                  <a:pt x="-38278" y="465881"/>
                  <a:pt x="243373" y="566195"/>
                </a:cubicBezTo>
                <a:cubicBezTo>
                  <a:pt x="525024" y="666509"/>
                  <a:pt x="1177064" y="645288"/>
                  <a:pt x="1829104" y="624068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56EC799-2BBC-1242-80DF-1F64865469F2}"/>
              </a:ext>
            </a:extLst>
          </p:cNvPr>
          <p:cNvSpPr/>
          <p:nvPr/>
        </p:nvSpPr>
        <p:spPr>
          <a:xfrm>
            <a:off x="3912243" y="656214"/>
            <a:ext cx="696105" cy="1670863"/>
          </a:xfrm>
          <a:custGeom>
            <a:avLst/>
            <a:gdLst>
              <a:gd name="connsiteX0" fmla="*/ 0 w 928140"/>
              <a:gd name="connsiteY0" fmla="*/ 27874 h 2227817"/>
              <a:gd name="connsiteX1" fmla="*/ 925975 w 928140"/>
              <a:gd name="connsiteY1" fmla="*/ 294092 h 2227817"/>
              <a:gd name="connsiteX2" fmla="*/ 254643 w 928140"/>
              <a:gd name="connsiteY2" fmla="*/ 2134467 h 2227817"/>
              <a:gd name="connsiteX3" fmla="*/ 208344 w 928140"/>
              <a:gd name="connsiteY3" fmla="*/ 1740927 h 2227817"/>
              <a:gd name="connsiteX4" fmla="*/ 196770 w 928140"/>
              <a:gd name="connsiteY4" fmla="*/ 2215490 h 2227817"/>
              <a:gd name="connsiteX5" fmla="*/ 613458 w 928140"/>
              <a:gd name="connsiteY5" fmla="*/ 2041869 h 22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140" h="2227817">
                <a:moveTo>
                  <a:pt x="0" y="27874"/>
                </a:moveTo>
                <a:cubicBezTo>
                  <a:pt x="441767" y="-14567"/>
                  <a:pt x="883534" y="-57007"/>
                  <a:pt x="925975" y="294092"/>
                </a:cubicBezTo>
                <a:cubicBezTo>
                  <a:pt x="968416" y="645191"/>
                  <a:pt x="374248" y="1893328"/>
                  <a:pt x="254643" y="2134467"/>
                </a:cubicBezTo>
                <a:cubicBezTo>
                  <a:pt x="135038" y="2375606"/>
                  <a:pt x="217990" y="1727423"/>
                  <a:pt x="208344" y="1740927"/>
                </a:cubicBezTo>
                <a:cubicBezTo>
                  <a:pt x="198698" y="1754431"/>
                  <a:pt x="129251" y="2165333"/>
                  <a:pt x="196770" y="2215490"/>
                </a:cubicBezTo>
                <a:cubicBezTo>
                  <a:pt x="264289" y="2265647"/>
                  <a:pt x="438873" y="2153758"/>
                  <a:pt x="613458" y="204186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827020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</p:spTree>
    <p:extLst>
      <p:ext uri="{BB962C8B-B14F-4D97-AF65-F5344CB8AC3E}">
        <p14:creationId xmlns:p14="http://schemas.microsoft.com/office/powerpoint/2010/main" val="3458222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1" name="Down Arrow 10"/>
          <p:cNvSpPr/>
          <p:nvPr/>
        </p:nvSpPr>
        <p:spPr>
          <a:xfrm rot="3064605">
            <a:off x="3104926" y="1640229"/>
            <a:ext cx="202955" cy="14037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1938510" y="1912327"/>
            <a:ext cx="13589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1. Ad Impression</a:t>
            </a:r>
          </a:p>
        </p:txBody>
      </p:sp>
    </p:spTree>
    <p:extLst>
      <p:ext uri="{BB962C8B-B14F-4D97-AF65-F5344CB8AC3E}">
        <p14:creationId xmlns:p14="http://schemas.microsoft.com/office/powerpoint/2010/main" val="810203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 rot="10256204">
            <a:off x="2889058" y="287247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 rot="21136446">
            <a:off x="2886808" y="2652347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loud 13"/>
          <p:cNvSpPr/>
          <p:nvPr/>
        </p:nvSpPr>
        <p:spPr>
          <a:xfrm>
            <a:off x="3604847" y="2423788"/>
            <a:ext cx="1414096" cy="681404"/>
          </a:xfrm>
          <a:prstGeom prst="cloud">
            <a:avLst/>
          </a:prstGeom>
          <a:solidFill>
            <a:srgbClr val="C7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DNS Resolvers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0723" y="2142434"/>
            <a:ext cx="1407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2. DNS resolution</a:t>
            </a:r>
          </a:p>
        </p:txBody>
      </p:sp>
    </p:spTree>
    <p:extLst>
      <p:ext uri="{BB962C8B-B14F-4D97-AF65-F5344CB8AC3E}">
        <p14:creationId xmlns:p14="http://schemas.microsoft.com/office/powerpoint/2010/main" val="3317416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952373" y="350231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3917705" y="4303876"/>
            <a:ext cx="11024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3. Web Fetch</a:t>
            </a:r>
          </a:p>
        </p:txBody>
      </p:sp>
      <p:sp>
        <p:nvSpPr>
          <p:cNvPr id="14" name="Right Arrow 13"/>
          <p:cNvSpPr/>
          <p:nvPr/>
        </p:nvSpPr>
        <p:spPr>
          <a:xfrm rot="11650400">
            <a:off x="2836348" y="3697537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78376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952373" y="350231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3693605" y="4303876"/>
            <a:ext cx="1575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4. Result Web Fetch</a:t>
            </a:r>
          </a:p>
        </p:txBody>
      </p:sp>
    </p:spTree>
    <p:extLst>
      <p:ext uri="{BB962C8B-B14F-4D97-AF65-F5344CB8AC3E}">
        <p14:creationId xmlns:p14="http://schemas.microsoft.com/office/powerpoint/2010/main" val="2821520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C2E4-1ACE-A548-BC03-D9F3D97C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can be scripted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6C707-22D3-A947-8431-390C88B6A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sz="2100" dirty="0"/>
              <a:t>Not much:</a:t>
            </a:r>
          </a:p>
          <a:p>
            <a:pPr lvl="1"/>
            <a:r>
              <a:rPr lang="en-AU" sz="1800" dirty="0" err="1"/>
              <a:t>http.FetchImg</a:t>
            </a:r>
            <a:r>
              <a:rPr lang="en-AU" sz="1800" dirty="0"/>
              <a:t>()</a:t>
            </a:r>
          </a:p>
          <a:p>
            <a:pPr marL="685800" lvl="2" indent="0">
              <a:buNone/>
            </a:pPr>
            <a:r>
              <a:rPr lang="en-AU" sz="1500" dirty="0"/>
              <a:t>i.e. attempt to retrieve a URL</a:t>
            </a:r>
          </a:p>
          <a:p>
            <a:pPr marL="685800" lvl="2" indent="0">
              <a:buNone/>
            </a:pPr>
            <a:endParaRPr lang="en-AU" sz="1500" dirty="0"/>
          </a:p>
          <a:p>
            <a:pPr marL="428625" indent="-342900"/>
            <a:r>
              <a:rPr lang="en-AU" sz="2100" dirty="0"/>
              <a:t>But that’s enough!</a:t>
            </a:r>
          </a:p>
          <a:p>
            <a:pPr marL="728663" lvl="1" indent="-342900"/>
            <a:r>
              <a:rPr lang="en-AU" sz="1800" dirty="0"/>
              <a:t>It’s EXACTLY what users do!</a:t>
            </a:r>
          </a:p>
          <a:p>
            <a:pPr marL="728663" lvl="1" indent="-342900"/>
            <a:r>
              <a:rPr lang="en-AU" sz="1800" dirty="0"/>
              <a:t>A URL consists of a DNS question and an HTML question</a:t>
            </a:r>
          </a:p>
          <a:p>
            <a:pPr marL="728663" lvl="1" indent="-342900"/>
            <a:r>
              <a:rPr lang="en-AU" sz="1800" dirty="0"/>
              <a:t>What if we point both the DNS and the HTML to servers we run?</a:t>
            </a:r>
          </a:p>
          <a:p>
            <a:pPr marL="728663" lvl="1" indent="-342900"/>
            <a:r>
              <a:rPr lang="en-AU" sz="1800" dirty="0"/>
              <a:t>As long as each Ad execution uses unique names we can push the user query back to our servers </a:t>
            </a:r>
          </a:p>
        </p:txBody>
      </p:sp>
    </p:spTree>
    <p:extLst>
      <p:ext uri="{BB962C8B-B14F-4D97-AF65-F5344CB8AC3E}">
        <p14:creationId xmlns:p14="http://schemas.microsoft.com/office/powerpoint/2010/main" val="124471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5" y="476250"/>
            <a:ext cx="3094447" cy="3849291"/>
          </a:xfrm>
          <a:prstGeom prst="rect">
            <a:avLst/>
          </a:prstGeom>
        </p:spPr>
      </p:pic>
      <p:pic>
        <p:nvPicPr>
          <p:cNvPr id="2" name="Picture 1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5" y="476250"/>
            <a:ext cx="3094447" cy="384929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89485" y="545307"/>
            <a:ext cx="2857500" cy="37802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User experience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Responsiveness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Sustained Throughput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Application performance quality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Consistency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Routing Stability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Path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Element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Subnet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element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resource consumption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73203" y="545307"/>
            <a:ext cx="3070622" cy="35160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Element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path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element BER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Network path 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Path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Latency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Jitter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Loss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Protocol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Transport protocol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IPv6 penetration levels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Failover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Connection failures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And so on...</a:t>
            </a:r>
          </a:p>
        </p:txBody>
      </p:sp>
    </p:spTree>
    <p:extLst>
      <p:ext uri="{BB962C8B-B14F-4D97-AF65-F5344CB8AC3E}">
        <p14:creationId xmlns:p14="http://schemas.microsoft.com/office/powerpoint/2010/main" val="4251516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8F6E-9467-3B4B-A7F3-71E4EE8E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D04D8-14A0-8B45-9289-32D49F6F7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Think of a URL name as a </a:t>
            </a:r>
            <a:r>
              <a:rPr lang="en-AU" dirty="0" err="1"/>
              <a:t>microcoded</a:t>
            </a:r>
            <a:r>
              <a:rPr lang="en-AU" dirty="0"/>
              <a:t> instruction set directed to programmable DNS and HTTP servers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9B4F3-B324-BB46-85E2-9B827CBFAFD4}"/>
              </a:ext>
            </a:extLst>
          </p:cNvPr>
          <p:cNvSpPr txBox="1"/>
          <p:nvPr/>
        </p:nvSpPr>
        <p:spPr>
          <a:xfrm>
            <a:off x="1307939" y="2521068"/>
            <a:ext cx="6211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http://06s-u69c5b052-c13-s1579128735-icb0a3c4c-0.ap.dotnxdomain.net/v61x1.png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EA64B-BEFF-CA47-B666-EFD263C35C01}"/>
              </a:ext>
            </a:extLst>
          </p:cNvPr>
          <p:cNvSpPr txBox="1"/>
          <p:nvPr/>
        </p:nvSpPr>
        <p:spPr>
          <a:xfrm>
            <a:off x="1485900" y="3090640"/>
            <a:ext cx="1314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IPv6 access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369C2-9722-6841-97DF-9B74168C5348}"/>
              </a:ext>
            </a:extLst>
          </p:cNvPr>
          <p:cNvSpPr txBox="1"/>
          <p:nvPr/>
        </p:nvSpPr>
        <p:spPr>
          <a:xfrm>
            <a:off x="2119608" y="3481195"/>
            <a:ext cx="2475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Valid DNSSEC signature available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A5C3D-E20E-B043-8B8F-21D24C41B07A}"/>
              </a:ext>
            </a:extLst>
          </p:cNvPr>
          <p:cNvSpPr txBox="1"/>
          <p:nvPr/>
        </p:nvSpPr>
        <p:spPr>
          <a:xfrm>
            <a:off x="2641916" y="3908242"/>
            <a:ext cx="2962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User is located in Country 13 (Australia)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0EE9D-CABD-E049-AC5B-951A5FD1A8C5}"/>
              </a:ext>
            </a:extLst>
          </p:cNvPr>
          <p:cNvSpPr txBox="1"/>
          <p:nvPr/>
        </p:nvSpPr>
        <p:spPr>
          <a:xfrm>
            <a:off x="3377909" y="4323855"/>
            <a:ext cx="2477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Time is 16 January 2020 9:52am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12DED-A112-4143-8C7E-39211D11A7F3}"/>
              </a:ext>
            </a:extLst>
          </p:cNvPr>
          <p:cNvSpPr txBox="1"/>
          <p:nvPr/>
        </p:nvSpPr>
        <p:spPr>
          <a:xfrm>
            <a:off x="3752640" y="4706212"/>
            <a:ext cx="26480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User’s IPv4 address is 203.10.60.76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5AEC4-9951-3F4C-9B46-28CEB65AC499}"/>
              </a:ext>
            </a:extLst>
          </p:cNvPr>
          <p:cNvSpPr txBox="1"/>
          <p:nvPr/>
        </p:nvSpPr>
        <p:spPr>
          <a:xfrm>
            <a:off x="1217770" y="2875104"/>
            <a:ext cx="8643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Valid DNS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C9F3BB7-3011-924F-99C7-C5FEAFBE2E78}"/>
              </a:ext>
            </a:extLst>
          </p:cNvPr>
          <p:cNvSpPr/>
          <p:nvPr/>
        </p:nvSpPr>
        <p:spPr>
          <a:xfrm>
            <a:off x="1681223" y="2725813"/>
            <a:ext cx="229701" cy="191012"/>
          </a:xfrm>
          <a:custGeom>
            <a:avLst/>
            <a:gdLst>
              <a:gd name="connsiteX0" fmla="*/ 0 w 306268"/>
              <a:gd name="connsiteY0" fmla="*/ 254683 h 254683"/>
              <a:gd name="connsiteX1" fmla="*/ 254643 w 306268"/>
              <a:gd name="connsiteY1" fmla="*/ 23189 h 254683"/>
              <a:gd name="connsiteX2" fmla="*/ 81023 w 306268"/>
              <a:gd name="connsiteY2" fmla="*/ 69488 h 254683"/>
              <a:gd name="connsiteX3" fmla="*/ 277793 w 306268"/>
              <a:gd name="connsiteY3" fmla="*/ 40 h 254683"/>
              <a:gd name="connsiteX4" fmla="*/ 300942 w 306268"/>
              <a:gd name="connsiteY4" fmla="*/ 81062 h 2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68" h="254683">
                <a:moveTo>
                  <a:pt x="0" y="254683"/>
                </a:moveTo>
                <a:cubicBezTo>
                  <a:pt x="120569" y="154369"/>
                  <a:pt x="241139" y="54055"/>
                  <a:pt x="254643" y="23189"/>
                </a:cubicBezTo>
                <a:cubicBezTo>
                  <a:pt x="268147" y="-7677"/>
                  <a:pt x="77165" y="73346"/>
                  <a:pt x="81023" y="69488"/>
                </a:cubicBezTo>
                <a:cubicBezTo>
                  <a:pt x="84881" y="65630"/>
                  <a:pt x="241140" y="-1889"/>
                  <a:pt x="277793" y="40"/>
                </a:cubicBezTo>
                <a:cubicBezTo>
                  <a:pt x="314446" y="1969"/>
                  <a:pt x="307694" y="41515"/>
                  <a:pt x="300942" y="8106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601948B-21B2-A044-AE53-2011FD73CEBA}"/>
              </a:ext>
            </a:extLst>
          </p:cNvPr>
          <p:cNvSpPr/>
          <p:nvPr/>
        </p:nvSpPr>
        <p:spPr>
          <a:xfrm>
            <a:off x="1967482" y="2723172"/>
            <a:ext cx="204602" cy="445402"/>
          </a:xfrm>
          <a:custGeom>
            <a:avLst/>
            <a:gdLst>
              <a:gd name="connsiteX0" fmla="*/ 266503 w 272802"/>
              <a:gd name="connsiteY0" fmla="*/ 593869 h 593869"/>
              <a:gd name="connsiteX1" fmla="*/ 243353 w 272802"/>
              <a:gd name="connsiteY1" fmla="*/ 431824 h 593869"/>
              <a:gd name="connsiteX2" fmla="*/ 35009 w 272802"/>
              <a:gd name="connsiteY2" fmla="*/ 38285 h 593869"/>
              <a:gd name="connsiteX3" fmla="*/ 285 w 272802"/>
              <a:gd name="connsiteY3" fmla="*/ 188755 h 593869"/>
              <a:gd name="connsiteX4" fmla="*/ 35009 w 272802"/>
              <a:gd name="connsiteY4" fmla="*/ 3561 h 593869"/>
              <a:gd name="connsiteX5" fmla="*/ 185480 w 272802"/>
              <a:gd name="connsiteY5" fmla="*/ 84583 h 59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802" h="593869">
                <a:moveTo>
                  <a:pt x="266503" y="593869"/>
                </a:moveTo>
                <a:cubicBezTo>
                  <a:pt x="274219" y="559145"/>
                  <a:pt x="281935" y="524421"/>
                  <a:pt x="243353" y="431824"/>
                </a:cubicBezTo>
                <a:cubicBezTo>
                  <a:pt x="204771" y="339227"/>
                  <a:pt x="75520" y="78796"/>
                  <a:pt x="35009" y="38285"/>
                </a:cubicBezTo>
                <a:cubicBezTo>
                  <a:pt x="-5502" y="-2226"/>
                  <a:pt x="285" y="194542"/>
                  <a:pt x="285" y="188755"/>
                </a:cubicBezTo>
                <a:cubicBezTo>
                  <a:pt x="285" y="182968"/>
                  <a:pt x="4143" y="20923"/>
                  <a:pt x="35009" y="3561"/>
                </a:cubicBezTo>
                <a:cubicBezTo>
                  <a:pt x="65875" y="-13801"/>
                  <a:pt x="125677" y="35391"/>
                  <a:pt x="185480" y="8458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F3D9D58-82A4-F647-8C78-22B23B38AEBB}"/>
              </a:ext>
            </a:extLst>
          </p:cNvPr>
          <p:cNvSpPr/>
          <p:nvPr/>
        </p:nvSpPr>
        <p:spPr>
          <a:xfrm>
            <a:off x="2071747" y="2710128"/>
            <a:ext cx="1336997" cy="823049"/>
          </a:xfrm>
          <a:custGeom>
            <a:avLst/>
            <a:gdLst>
              <a:gd name="connsiteX0" fmla="*/ 1782662 w 1782662"/>
              <a:gd name="connsiteY0" fmla="*/ 1097398 h 1097398"/>
              <a:gd name="connsiteX1" fmla="*/ 810389 w 1782662"/>
              <a:gd name="connsiteY1" fmla="*/ 460791 h 1097398"/>
              <a:gd name="connsiteX2" fmla="*/ 34885 w 1782662"/>
              <a:gd name="connsiteY2" fmla="*/ 44102 h 1097398"/>
              <a:gd name="connsiteX3" fmla="*/ 127483 w 1782662"/>
              <a:gd name="connsiteY3" fmla="*/ 194573 h 1097398"/>
              <a:gd name="connsiteX4" fmla="*/ 69609 w 1782662"/>
              <a:gd name="connsiteY4" fmla="*/ 9378 h 1097398"/>
              <a:gd name="connsiteX5" fmla="*/ 231655 w 1782662"/>
              <a:gd name="connsiteY5" fmla="*/ 44102 h 109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2662" h="1097398">
                <a:moveTo>
                  <a:pt x="1782662" y="1097398"/>
                </a:moveTo>
                <a:cubicBezTo>
                  <a:pt x="1442173" y="866869"/>
                  <a:pt x="1101685" y="636340"/>
                  <a:pt x="810389" y="460791"/>
                </a:cubicBezTo>
                <a:cubicBezTo>
                  <a:pt x="519093" y="285242"/>
                  <a:pt x="148703" y="88472"/>
                  <a:pt x="34885" y="44102"/>
                </a:cubicBezTo>
                <a:cubicBezTo>
                  <a:pt x="-78933" y="-268"/>
                  <a:pt x="121696" y="200360"/>
                  <a:pt x="127483" y="194573"/>
                </a:cubicBezTo>
                <a:cubicBezTo>
                  <a:pt x="133270" y="188786"/>
                  <a:pt x="52247" y="34456"/>
                  <a:pt x="69609" y="9378"/>
                </a:cubicBezTo>
                <a:cubicBezTo>
                  <a:pt x="86971" y="-15700"/>
                  <a:pt x="159313" y="14201"/>
                  <a:pt x="231655" y="4410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53E34C5-AC92-1F42-BAAE-46E53BE31E12}"/>
              </a:ext>
            </a:extLst>
          </p:cNvPr>
          <p:cNvSpPr/>
          <p:nvPr/>
        </p:nvSpPr>
        <p:spPr>
          <a:xfrm>
            <a:off x="3228781" y="2772185"/>
            <a:ext cx="1621012" cy="1177681"/>
          </a:xfrm>
          <a:custGeom>
            <a:avLst/>
            <a:gdLst>
              <a:gd name="connsiteX0" fmla="*/ 2161349 w 2161349"/>
              <a:gd name="connsiteY0" fmla="*/ 1570241 h 1570241"/>
              <a:gd name="connsiteX1" fmla="*/ 1304822 w 2161349"/>
              <a:gd name="connsiteY1" fmla="*/ 482221 h 1570241"/>
              <a:gd name="connsiteX2" fmla="*/ 54756 w 2161349"/>
              <a:gd name="connsiteY2" fmla="*/ 30808 h 1570241"/>
              <a:gd name="connsiteX3" fmla="*/ 205227 w 2161349"/>
              <a:gd name="connsiteY3" fmla="*/ 308600 h 1570241"/>
              <a:gd name="connsiteX4" fmla="*/ 43182 w 2161349"/>
              <a:gd name="connsiteY4" fmla="*/ 30808 h 1570241"/>
              <a:gd name="connsiteX5" fmla="*/ 182078 w 2161349"/>
              <a:gd name="connsiteY5" fmla="*/ 19233 h 157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1349" h="1570241">
                <a:moveTo>
                  <a:pt x="2161349" y="1570241"/>
                </a:moveTo>
                <a:cubicBezTo>
                  <a:pt x="1908635" y="1154517"/>
                  <a:pt x="1655921" y="738793"/>
                  <a:pt x="1304822" y="482221"/>
                </a:cubicBezTo>
                <a:cubicBezTo>
                  <a:pt x="953723" y="225649"/>
                  <a:pt x="238022" y="59745"/>
                  <a:pt x="54756" y="30808"/>
                </a:cubicBezTo>
                <a:cubicBezTo>
                  <a:pt x="-128510" y="1871"/>
                  <a:pt x="207156" y="308600"/>
                  <a:pt x="205227" y="308600"/>
                </a:cubicBezTo>
                <a:cubicBezTo>
                  <a:pt x="203298" y="308600"/>
                  <a:pt x="47040" y="79036"/>
                  <a:pt x="43182" y="30808"/>
                </a:cubicBezTo>
                <a:cubicBezTo>
                  <a:pt x="39324" y="-17420"/>
                  <a:pt x="110701" y="906"/>
                  <a:pt x="182078" y="1923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E0FDA8D-0A15-1F43-AEB0-8A0A105E1DF3}"/>
              </a:ext>
            </a:extLst>
          </p:cNvPr>
          <p:cNvSpPr/>
          <p:nvPr/>
        </p:nvSpPr>
        <p:spPr>
          <a:xfrm>
            <a:off x="4002299" y="2767113"/>
            <a:ext cx="1882343" cy="1599441"/>
          </a:xfrm>
          <a:custGeom>
            <a:avLst/>
            <a:gdLst>
              <a:gd name="connsiteX0" fmla="*/ 2136988 w 2509790"/>
              <a:gd name="connsiteY0" fmla="*/ 2132588 h 2132588"/>
              <a:gd name="connsiteX1" fmla="*/ 2356907 w 2509790"/>
              <a:gd name="connsiteY1" fmla="*/ 998269 h 2132588"/>
              <a:gd name="connsiteX2" fmla="*/ 134568 w 2509790"/>
              <a:gd name="connsiteY2" fmla="*/ 49145 h 2132588"/>
              <a:gd name="connsiteX3" fmla="*/ 227166 w 2509790"/>
              <a:gd name="connsiteY3" fmla="*/ 199616 h 2132588"/>
              <a:gd name="connsiteX4" fmla="*/ 53545 w 2509790"/>
              <a:gd name="connsiteY4" fmla="*/ 14421 h 2132588"/>
              <a:gd name="connsiteX5" fmla="*/ 250315 w 2509790"/>
              <a:gd name="connsiteY5" fmla="*/ 25995 h 213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9790" h="2132588">
                <a:moveTo>
                  <a:pt x="2136988" y="2132588"/>
                </a:moveTo>
                <a:cubicBezTo>
                  <a:pt x="2413816" y="1739048"/>
                  <a:pt x="2690644" y="1345509"/>
                  <a:pt x="2356907" y="998269"/>
                </a:cubicBezTo>
                <a:cubicBezTo>
                  <a:pt x="2023170" y="651028"/>
                  <a:pt x="489525" y="182254"/>
                  <a:pt x="134568" y="49145"/>
                </a:cubicBezTo>
                <a:cubicBezTo>
                  <a:pt x="-220389" y="-83964"/>
                  <a:pt x="240670" y="205403"/>
                  <a:pt x="227166" y="199616"/>
                </a:cubicBezTo>
                <a:cubicBezTo>
                  <a:pt x="213662" y="193829"/>
                  <a:pt x="49687" y="43358"/>
                  <a:pt x="53545" y="14421"/>
                </a:cubicBezTo>
                <a:cubicBezTo>
                  <a:pt x="57403" y="-14516"/>
                  <a:pt x="153859" y="5739"/>
                  <a:pt x="250315" y="2599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B20787B-C91D-234F-B5E0-B08D28991412}"/>
              </a:ext>
            </a:extLst>
          </p:cNvPr>
          <p:cNvSpPr/>
          <p:nvPr/>
        </p:nvSpPr>
        <p:spPr>
          <a:xfrm>
            <a:off x="4782710" y="2811020"/>
            <a:ext cx="1670961" cy="1954860"/>
          </a:xfrm>
          <a:custGeom>
            <a:avLst/>
            <a:gdLst>
              <a:gd name="connsiteX0" fmla="*/ 1501554 w 2227948"/>
              <a:gd name="connsiteY0" fmla="*/ 2606480 h 2606480"/>
              <a:gd name="connsiteX1" fmla="*/ 2138162 w 2227948"/>
              <a:gd name="connsiteY1" fmla="*/ 1506885 h 2606480"/>
              <a:gd name="connsiteX2" fmla="*/ 1999266 w 2227948"/>
              <a:gd name="connsiteY2" fmla="*/ 870278 h 2606480"/>
              <a:gd name="connsiteX3" fmla="*/ 89443 w 2227948"/>
              <a:gd name="connsiteY3" fmla="*/ 48475 h 2606480"/>
              <a:gd name="connsiteX4" fmla="*/ 286212 w 2227948"/>
              <a:gd name="connsiteY4" fmla="*/ 245245 h 2606480"/>
              <a:gd name="connsiteX5" fmla="*/ 43144 w 2227948"/>
              <a:gd name="connsiteY5" fmla="*/ 25326 h 2606480"/>
              <a:gd name="connsiteX6" fmla="*/ 390385 w 2227948"/>
              <a:gd name="connsiteY6" fmla="*/ 13751 h 260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7948" h="2606480">
                <a:moveTo>
                  <a:pt x="1501554" y="2606480"/>
                </a:moveTo>
                <a:cubicBezTo>
                  <a:pt x="1778382" y="2201366"/>
                  <a:pt x="2055210" y="1796252"/>
                  <a:pt x="2138162" y="1506885"/>
                </a:cubicBezTo>
                <a:cubicBezTo>
                  <a:pt x="2221114" y="1217518"/>
                  <a:pt x="2340719" y="1113346"/>
                  <a:pt x="1999266" y="870278"/>
                </a:cubicBezTo>
                <a:cubicBezTo>
                  <a:pt x="1657813" y="627210"/>
                  <a:pt x="374952" y="152647"/>
                  <a:pt x="89443" y="48475"/>
                </a:cubicBezTo>
                <a:cubicBezTo>
                  <a:pt x="-196066" y="-55697"/>
                  <a:pt x="293928" y="249103"/>
                  <a:pt x="286212" y="245245"/>
                </a:cubicBezTo>
                <a:cubicBezTo>
                  <a:pt x="278496" y="241387"/>
                  <a:pt x="25782" y="63908"/>
                  <a:pt x="43144" y="25326"/>
                </a:cubicBezTo>
                <a:cubicBezTo>
                  <a:pt x="60506" y="-13256"/>
                  <a:pt x="225445" y="247"/>
                  <a:pt x="390385" y="13751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184492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Ad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 low CPM, the advertising network needs to present unique, new eyeballs to harvest impressions and take your money.</a:t>
            </a:r>
          </a:p>
          <a:p>
            <a:pPr lvl="1"/>
            <a:r>
              <a:rPr lang="en-US" dirty="0"/>
              <a:t>Therefore, a ‘good’ advertising network provides fresh crop of unique clients per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1"/>
    </mc:Choice>
    <mc:Fallback xmlns="">
      <p:transition xmlns:p14="http://schemas.microsoft.com/office/powerpoint/2010/main" spd="slow" advTm="871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Unique IPS?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Collect list of unique IP addresses seen</a:t>
            </a:r>
          </a:p>
          <a:p>
            <a:pPr lvl="1"/>
            <a:r>
              <a:rPr lang="en-US" dirty="0"/>
              <a:t>Per day</a:t>
            </a:r>
          </a:p>
          <a:p>
            <a:pPr lvl="1"/>
            <a:r>
              <a:rPr lang="en-US" dirty="0"/>
              <a:t>Since inception</a:t>
            </a:r>
          </a:p>
          <a:p>
            <a:r>
              <a:rPr lang="en-US" dirty="0"/>
              <a:t>Plot to see behaviours of system</a:t>
            </a:r>
          </a:p>
          <a:p>
            <a:pPr lvl="1"/>
            <a:r>
              <a:rPr lang="en-US" dirty="0"/>
              <a:t>Do we see ‘same eyeballs’ all the time?</a:t>
            </a:r>
          </a:p>
        </p:txBody>
      </p:sp>
    </p:spTree>
    <p:extLst>
      <p:ext uri="{BB962C8B-B14F-4D97-AF65-F5344CB8AC3E}">
        <p14:creationId xmlns:p14="http://schemas.microsoft.com/office/powerpoint/2010/main" val="32281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1"/>
    </mc:Choice>
    <mc:Fallback xmlns="">
      <p:transition xmlns:p14="http://schemas.microsoft.com/office/powerpoint/2010/main" spd="slow" advTm="806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Lots of Unique IP’S</a:t>
            </a:r>
          </a:p>
        </p:txBody>
      </p:sp>
      <p:pic>
        <p:nvPicPr>
          <p:cNvPr id="4" name="Content Placeholder 3" descr="sample-uniques-cumulativ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1485900" y="1200151"/>
            <a:ext cx="6172200" cy="3394472"/>
          </a:xfrm>
        </p:spPr>
      </p:pic>
      <p:sp>
        <p:nvSpPr>
          <p:cNvPr id="3" name="TextBox 2"/>
          <p:cNvSpPr txBox="1"/>
          <p:nvPr/>
        </p:nvSpPr>
        <p:spPr>
          <a:xfrm>
            <a:off x="4305300" y="2189976"/>
            <a:ext cx="1469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Unique IPs via 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2950" y="3914001"/>
            <a:ext cx="1905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Unique IPs via Web Sites</a:t>
            </a:r>
          </a:p>
        </p:txBody>
      </p:sp>
    </p:spTree>
    <p:extLst>
      <p:ext uri="{BB962C8B-B14F-4D97-AF65-F5344CB8AC3E}">
        <p14:creationId xmlns:p14="http://schemas.microsoft.com/office/powerpoint/2010/main" val="30200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"/>
    </mc:Choice>
    <mc:Fallback xmlns="">
      <p:transition xmlns:p14="http://schemas.microsoft.com/office/powerpoint/2010/main" spd="slow" advTm="119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7288B-81A2-EB4C-A906-C231D1F9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Ad Presentation Volumes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4470E4-C33C-7E42-8C9F-5E6C02887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684" y="1063229"/>
            <a:ext cx="6172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67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2CAE-6583-014B-A0E2-F271F09E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231" y="205979"/>
            <a:ext cx="7040301" cy="857250"/>
          </a:xfrm>
        </p:spPr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Ad Presentations: Countries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EE9B53-8BF0-5647-9339-42941BD46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354336"/>
            <a:ext cx="6172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39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F823-1FB3-564E-92B6-38C6A05A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3A54-03C2-4D48-B04A-4CD44B6D6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ad presentation is NOT uniform across the Internet’s user population</a:t>
            </a:r>
          </a:p>
          <a:p>
            <a:pPr lvl="1"/>
            <a:r>
              <a:rPr lang="en-AU" dirty="0"/>
              <a:t>The ad machinery ‘over-presents’ in some countries: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4CA93-A747-444A-8C7A-542B58B2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5" y="2725837"/>
            <a:ext cx="4835324" cy="24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35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F823-1FB3-564E-92B6-38C6A05A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3A54-03C2-4D48-B04A-4CD44B6D6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ad presentation is NOT uniform across the Internet’s user population</a:t>
            </a:r>
          </a:p>
          <a:p>
            <a:pPr lvl="1"/>
            <a:r>
              <a:rPr lang="en-AU" dirty="0"/>
              <a:t>The ad machinery ‘under-presents’ in some countries: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64635-123A-E64E-AEAC-83BBD423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641198"/>
            <a:ext cx="4800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338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66DC-BCD3-C547-87F9-6EF07A47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EB3AC-2B17-E744-9A80-4F615A5C2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Use ITU data on Internet users per country as the reference set, and weight the ad results to compensate for ad placement bias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73059-1865-7740-8F7A-28CB3C70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75517"/>
            <a:ext cx="6858000" cy="143080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22BBF3C-7611-C640-AAEB-3BC44F7FA06D}"/>
              </a:ext>
            </a:extLst>
          </p:cNvPr>
          <p:cNvSpPr/>
          <p:nvPr/>
        </p:nvSpPr>
        <p:spPr>
          <a:xfrm>
            <a:off x="5778661" y="2300469"/>
            <a:ext cx="940315" cy="736159"/>
          </a:xfrm>
          <a:custGeom>
            <a:avLst/>
            <a:gdLst>
              <a:gd name="connsiteX0" fmla="*/ 0 w 1253753"/>
              <a:gd name="connsiteY0" fmla="*/ 0 h 981545"/>
              <a:gd name="connsiteX1" fmla="*/ 1157468 w 1253753"/>
              <a:gd name="connsiteY1" fmla="*/ 925975 h 981545"/>
              <a:gd name="connsiteX2" fmla="*/ 1192192 w 1253753"/>
              <a:gd name="connsiteY2" fmla="*/ 601884 h 981545"/>
              <a:gd name="connsiteX3" fmla="*/ 1203767 w 1253753"/>
              <a:gd name="connsiteY3" fmla="*/ 972274 h 981545"/>
              <a:gd name="connsiteX4" fmla="*/ 740780 w 1253753"/>
              <a:gd name="connsiteY4" fmla="*/ 833377 h 98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753" h="981545">
                <a:moveTo>
                  <a:pt x="0" y="0"/>
                </a:moveTo>
                <a:cubicBezTo>
                  <a:pt x="479384" y="412830"/>
                  <a:pt x="958769" y="825661"/>
                  <a:pt x="1157468" y="925975"/>
                </a:cubicBezTo>
                <a:cubicBezTo>
                  <a:pt x="1356167" y="1026289"/>
                  <a:pt x="1184476" y="594168"/>
                  <a:pt x="1192192" y="601884"/>
                </a:cubicBezTo>
                <a:cubicBezTo>
                  <a:pt x="1199908" y="609600"/>
                  <a:pt x="1279002" y="933692"/>
                  <a:pt x="1203767" y="972274"/>
                </a:cubicBezTo>
                <a:cubicBezTo>
                  <a:pt x="1128532" y="1010856"/>
                  <a:pt x="934656" y="922116"/>
                  <a:pt x="740780" y="833377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1260637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Dealing with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Unified web logs, </a:t>
            </a:r>
            <a:r>
              <a:rPr lang="en-US" sz="1800" dirty="0" err="1"/>
              <a:t>dns</a:t>
            </a:r>
            <a:r>
              <a:rPr lang="en-US" sz="1800" dirty="0"/>
              <a:t> query logs, packet capture</a:t>
            </a:r>
          </a:p>
          <a:p>
            <a:r>
              <a:rPr lang="en-US" sz="1800" dirty="0"/>
              <a:t>Map individual DNS and HTML transactions using a common experiment identifier</a:t>
            </a:r>
          </a:p>
          <a:p>
            <a:r>
              <a:rPr lang="en-US" sz="1800" dirty="0"/>
              <a:t>For example:</a:t>
            </a:r>
          </a:p>
          <a:p>
            <a:pPr lvl="1"/>
            <a:r>
              <a:rPr lang="en-US" sz="1500" dirty="0"/>
              <a:t>DNSSEC validation implies:</a:t>
            </a:r>
          </a:p>
          <a:p>
            <a:pPr lvl="2"/>
            <a:r>
              <a:rPr lang="en-US" sz="1200" dirty="0"/>
              <a:t>DNS queries include EDNS(0) DNSSEC OK flag set</a:t>
            </a:r>
          </a:p>
          <a:p>
            <a:pPr lvl="2"/>
            <a:r>
              <a:rPr lang="en-US" sz="1200" dirty="0"/>
              <a:t>See DNS queries for DNSSEC signature records (DNSKEY / DS)</a:t>
            </a:r>
          </a:p>
          <a:p>
            <a:pPr lvl="2"/>
            <a:r>
              <a:rPr lang="en-US" sz="1200" dirty="0"/>
              <a:t>User fetches URL corresponding to a validly signed DNS name</a:t>
            </a:r>
          </a:p>
          <a:p>
            <a:pPr lvl="2"/>
            <a:r>
              <a:rPr lang="en-US" sz="1200" dirty="0"/>
              <a:t>User does not fetch URL corresponding to a in validly signed DNS name</a:t>
            </a:r>
          </a:p>
        </p:txBody>
      </p:sp>
    </p:spTree>
    <p:extLst>
      <p:ext uri="{BB962C8B-B14F-4D97-AF65-F5344CB8AC3E}">
        <p14:creationId xmlns:p14="http://schemas.microsoft.com/office/powerpoint/2010/main" val="37253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xmlns:p14="http://schemas.microsoft.com/office/powerpoint/2010/main" spd="slow" advTm="23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5" y="476250"/>
            <a:ext cx="3094447" cy="3849291"/>
          </a:xfrm>
          <a:prstGeom prst="rect">
            <a:avLst/>
          </a:prstGeom>
        </p:spPr>
      </p:pic>
      <p:pic>
        <p:nvPicPr>
          <p:cNvPr id="2" name="Picture 1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5" y="476250"/>
            <a:ext cx="3094447" cy="384929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89485" y="545307"/>
            <a:ext cx="2857500" cy="37802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User experience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Responsiveness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Sustained Throughput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Application performance quality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Consistency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Routing Stability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Path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Element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Subnet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element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resource consumption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73203" y="545307"/>
            <a:ext cx="3070622" cy="35160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Element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path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element BER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Network path 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Path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Latency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Jitter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Loss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Protocol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Transport protocol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IPv6 penetration levels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Failover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Connection failures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And so on...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 rot="20571085">
            <a:off x="1446610" y="2160985"/>
            <a:ext cx="6229350" cy="857250"/>
          </a:xfrm>
          <a:solidFill>
            <a:schemeClr val="bg1">
              <a:alpha val="71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What are you trying to measure?</a:t>
            </a:r>
          </a:p>
        </p:txBody>
      </p:sp>
    </p:spTree>
    <p:extLst>
      <p:ext uri="{BB962C8B-B14F-4D97-AF65-F5344CB8AC3E}">
        <p14:creationId xmlns:p14="http://schemas.microsoft.com/office/powerpoint/2010/main" val="4051059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 are we measuring?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IPv6 adoption</a:t>
            </a:r>
          </a:p>
          <a:p>
            <a:r>
              <a:rPr lang="en-US" dirty="0"/>
              <a:t>IPv6 performance</a:t>
            </a:r>
          </a:p>
          <a:p>
            <a:r>
              <a:rPr lang="en-US" dirty="0"/>
              <a:t>IPv6 Extension header fragility</a:t>
            </a:r>
          </a:p>
          <a:p>
            <a:r>
              <a:rPr lang="en-US" dirty="0"/>
              <a:t>IPv4 and IPv4 Packet fragmentation resilience </a:t>
            </a:r>
          </a:p>
          <a:p>
            <a:r>
              <a:rPr lang="en-US" dirty="0"/>
              <a:t>DNS resolver centrality</a:t>
            </a:r>
          </a:p>
          <a:p>
            <a:r>
              <a:rPr lang="en-US" dirty="0"/>
              <a:t>DNS performance</a:t>
            </a:r>
          </a:p>
          <a:p>
            <a:r>
              <a:rPr lang="en-US" dirty="0"/>
              <a:t>DNSSEC validation</a:t>
            </a:r>
          </a:p>
          <a:p>
            <a:r>
              <a:rPr lang="en-US" dirty="0"/>
              <a:t>DNS over TCP</a:t>
            </a:r>
          </a:p>
          <a:p>
            <a:r>
              <a:rPr lang="en-US" dirty="0"/>
              <a:t>DNS NSEC caching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B5C0C-A8CB-4E45-A6AB-0BFC2BD1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860" y="2879452"/>
            <a:ext cx="2756208" cy="21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7"/>
    </mc:Choice>
    <mc:Fallback xmlns="">
      <p:transition xmlns:p14="http://schemas.microsoft.com/office/powerpoint/2010/main" spd="slow" advTm="44767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 are we seeing?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647" y="1473414"/>
            <a:ext cx="4408801" cy="29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"/>
    </mc:Choice>
    <mc:Fallback xmlns="">
      <p:transition xmlns:p14="http://schemas.microsoft.com/office/powerpoint/2010/main" spd="slow" advTm="101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855D-1DDA-B74D-89E6-0AB32D41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IPv6 Adoption by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6EFC8-61F6-964B-8339-6DC9CFEB0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16532-9B74-0C45-B2A3-9D7AAB167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352" y="1215981"/>
            <a:ext cx="6029806" cy="31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6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EB52-7A10-2F48-9227-DD48679C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IPv6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044C3-3929-744F-8C9F-3D7938439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6E64F-EA64-F24E-903E-734D4F50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53722"/>
            <a:ext cx="6858000" cy="317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0DDA7-C89C-CE4A-8E22-00FF398E1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1" y="1256382"/>
            <a:ext cx="2356895" cy="3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27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21C0-9A08-604D-9554-4D4B1C5A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48" y="205979"/>
            <a:ext cx="6788552" cy="857250"/>
          </a:xfrm>
        </p:spPr>
        <p:txBody>
          <a:bodyPr>
            <a:noAutofit/>
          </a:bodyPr>
          <a:lstStyle/>
          <a:p>
            <a:r>
              <a:rPr lang="en-AU" sz="3000" dirty="0">
                <a:latin typeface="Powderfinger Type" panose="02020709070000000403" pitchFamily="49" charset="77"/>
              </a:rPr>
              <a:t>DNSSEC validation by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87A8-411C-F647-A792-B2DF9739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32B63-1B02-7042-A6A3-DA47F23B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438" y="1482343"/>
            <a:ext cx="5755511" cy="28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4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E79D-C167-F649-92E9-9451FB59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Users per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DFC66F-23BF-F445-AA6F-D5BA616D4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45876"/>
            <a:ext cx="8229600" cy="1902623"/>
          </a:xfrm>
        </p:spPr>
      </p:pic>
    </p:spTree>
    <p:extLst>
      <p:ext uri="{BB962C8B-B14F-4D97-AF65-F5344CB8AC3E}">
        <p14:creationId xmlns:p14="http://schemas.microsoft.com/office/powerpoint/2010/main" val="280935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72368-0CA7-0B46-9D5D-BC5283F8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DNS Resolver Centrality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5EEF5-F9A5-CF43-A069-3A7504831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07E29-979C-394D-94A6-FEB0320F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26" y="978356"/>
            <a:ext cx="5955175" cy="36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8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09B5C-42A8-B746-91B0-27D3DDF3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Zombies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C8BB2-85AF-A141-A260-CD7B83EFD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Remember the use of the current time in the URL?</a:t>
            </a:r>
          </a:p>
          <a:p>
            <a:r>
              <a:rPr lang="en-AU" dirty="0"/>
              <a:t>We can distinguish between “current” and “old” DNS and HTML queries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01A49-0C00-C841-AB9D-C5326D121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11" y="2844913"/>
            <a:ext cx="3054365" cy="2196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46EE4-06BD-2E48-BB2A-4A65E4DB7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444" y="2925261"/>
            <a:ext cx="2828966" cy="20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1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But…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It’s not a general purpose compute platform, so it can’t do many things</a:t>
            </a:r>
          </a:p>
          <a:p>
            <a:pPr lvl="1"/>
            <a:r>
              <a:rPr lang="en-US" dirty="0"/>
              <a:t>Ping, </a:t>
            </a:r>
            <a:r>
              <a:rPr lang="en-US" dirty="0" err="1"/>
              <a:t>traceroute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Send data to any destination</a:t>
            </a:r>
          </a:p>
          <a:p>
            <a:pPr lvl="1"/>
            <a:r>
              <a:rPr lang="en-US" dirty="0"/>
              <a:t>Pull data from any destination</a:t>
            </a:r>
          </a:p>
          <a:p>
            <a:pPr lvl="1"/>
            <a:r>
              <a:rPr lang="en-US" dirty="0"/>
              <a:t>Use different protocols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This is a “many-to-one” styled setup where the server instrumentation provides insight on the inferred </a:t>
            </a:r>
            <a:r>
              <a:rPr lang="en-US" dirty="0" err="1"/>
              <a:t>behaviour</a:t>
            </a:r>
            <a:r>
              <a:rPr lang="en-US" dirty="0"/>
              <a:t> of the edges</a:t>
            </a:r>
          </a:p>
        </p:txBody>
      </p:sp>
    </p:spTree>
    <p:extLst>
      <p:ext uri="{BB962C8B-B14F-4D97-AF65-F5344CB8AC3E}">
        <p14:creationId xmlns:p14="http://schemas.microsoft.com/office/powerpoint/2010/main" val="3352557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70C5-4B75-4D41-BF1F-3C0FEDC2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Measurement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134EF-DFE2-C046-AEFF-0C697ED1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no user consent</a:t>
            </a:r>
          </a:p>
          <a:p>
            <a:r>
              <a:rPr lang="en-AU" dirty="0"/>
              <a:t>And cookies (even “don’t measurement me!” cookies) are progressively being frowned upon</a:t>
            </a:r>
          </a:p>
          <a:p>
            <a:r>
              <a:rPr lang="en-AU" dirty="0"/>
              <a:t>Don’t generate large data volumes</a:t>
            </a:r>
          </a:p>
          <a:p>
            <a:r>
              <a:rPr lang="en-AU" dirty="0"/>
              <a:t>Don’t publish PII</a:t>
            </a:r>
          </a:p>
          <a:p>
            <a:r>
              <a:rPr lang="en-AU" dirty="0"/>
              <a:t>Don’t use ‘compromising’ URL names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451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067" y="141685"/>
            <a:ext cx="7196666" cy="85725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Network Measurement Approaches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119" y="1113235"/>
            <a:ext cx="6373416" cy="234315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100" dirty="0"/>
              <a:t>PING and related probe techniques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Send an ICMP echo request to a target device and measure the time to respond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Often used to interpret some indication of delay, loss and jitter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BUT has little relationship to application performance,  as the probe measurement  is heavily impacted by the </a:t>
            </a:r>
            <a:r>
              <a:rPr lang="en-US" sz="1800" dirty="0" err="1"/>
              <a:t>behaviour</a:t>
            </a:r>
            <a:r>
              <a:rPr lang="en-US" sz="1800" dirty="0"/>
              <a:t> of the probe and the echo point</a:t>
            </a:r>
          </a:p>
          <a:p>
            <a:pPr lvl="2">
              <a:lnSpc>
                <a:spcPct val="80000"/>
              </a:lnSpc>
            </a:pPr>
            <a:r>
              <a:rPr lang="en-US" sz="1500" dirty="0"/>
              <a:t>i.e. beyond being a remote device availability beacon, its of little practical use</a:t>
            </a:r>
          </a:p>
          <a:p>
            <a:pPr lvl="2">
              <a:lnSpc>
                <a:spcPct val="80000"/>
              </a:lnSpc>
            </a:pPr>
            <a:endParaRPr lang="en-US" sz="1500" dirty="0"/>
          </a:p>
          <a:p>
            <a:pPr lvl="2">
              <a:lnSpc>
                <a:spcPct val="8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85324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In Summary…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1026"/>
              </a:spcBef>
            </a:pPr>
            <a:r>
              <a:rPr lang="en-US" dirty="0"/>
              <a:t>Measuring what happens at the user level by measuring some artifact or </a:t>
            </a:r>
            <a:r>
              <a:rPr lang="en-US" dirty="0" err="1"/>
              <a:t>behaviour</a:t>
            </a:r>
            <a:r>
              <a:rPr lang="en-US" dirty="0"/>
              <a:t> in the infrastructure and inferring some form of user </a:t>
            </a:r>
            <a:r>
              <a:rPr lang="en-US" dirty="0" err="1"/>
              <a:t>behaviour</a:t>
            </a:r>
            <a:r>
              <a:rPr lang="en-US" dirty="0"/>
              <a:t> is always going to be a guess of some form</a:t>
            </a:r>
          </a:p>
          <a:p>
            <a:pPr>
              <a:spcBef>
                <a:spcPts val="1026"/>
              </a:spcBef>
            </a:pPr>
            <a:r>
              <a:rPr lang="en-US" dirty="0"/>
              <a:t>If you really want to measure user </a:t>
            </a:r>
            <a:r>
              <a:rPr lang="en-US" dirty="0" err="1"/>
              <a:t>behaviour</a:t>
            </a:r>
            <a:r>
              <a:rPr lang="en-US" dirty="0"/>
              <a:t> then its useful to trigger the user to behave in the way you want to study or measure </a:t>
            </a:r>
          </a:p>
          <a:p>
            <a:pPr>
              <a:spcBef>
                <a:spcPts val="1026"/>
              </a:spcBef>
            </a:pPr>
            <a:r>
              <a:rPr lang="en-US" dirty="0"/>
              <a:t>The technique of embedding simple test code behind ads is one way of achieving this objective</a:t>
            </a:r>
          </a:p>
          <a:p>
            <a:pPr lvl="1">
              <a:spcBef>
                <a:spcPts val="1026"/>
              </a:spcBef>
            </a:pPr>
            <a:r>
              <a:rPr lang="en-US" dirty="0"/>
              <a:t>for certain kinds of </a:t>
            </a:r>
            <a:r>
              <a:rPr lang="en-US" dirty="0" err="1"/>
              <a:t>behaviours</a:t>
            </a:r>
            <a:r>
              <a:rPr lang="en-US" dirty="0"/>
              <a:t> relating to the DNS and to URL fetching</a:t>
            </a:r>
          </a:p>
          <a:p>
            <a:pPr>
              <a:spcBef>
                <a:spcPts val="1026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09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28763" y="428626"/>
            <a:ext cx="2333625" cy="7239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hnbergHand"/>
                <a:cs typeface="AhnbergHand"/>
              </a:rPr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0"/>
            <a:ext cx="3810000" cy="2857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905" y="3725999"/>
            <a:ext cx="2333625" cy="7239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hnbergHand"/>
                <a:cs typeface="AhnbergHand"/>
              </a:rPr>
              <a:t>Discussion?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119" y="4656028"/>
            <a:ext cx="1905000" cy="466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3771" y="4805059"/>
            <a:ext cx="55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labs</a:t>
            </a:r>
          </a:p>
        </p:txBody>
      </p:sp>
    </p:spTree>
    <p:extLst>
      <p:ext uri="{BB962C8B-B14F-4D97-AF65-F5344CB8AC3E}">
        <p14:creationId xmlns:p14="http://schemas.microsoft.com/office/powerpoint/2010/main" val="147667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Network Measurement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dirty="0"/>
              <a:t>SNMP and device polling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Per-element probe to poll various aspects of an element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current status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Of little practical value in determining end-to-end network performance, as there is a distinct gap between end-to-end path performance and periodic polling of network element state</a:t>
            </a:r>
          </a:p>
        </p:txBody>
      </p:sp>
    </p:spTree>
    <p:extLst>
      <p:ext uri="{BB962C8B-B14F-4D97-AF65-F5344CB8AC3E}">
        <p14:creationId xmlns:p14="http://schemas.microsoft.com/office/powerpoint/2010/main" val="2838075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Network Measurement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100" dirty="0"/>
              <a:t>Active Test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Perform a particular network transaction in a periodic fashion and correlate application performance across invocations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Often measures the performance limitations of the test gear and the target rather than the network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Tests only a small number of network transit paths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Provides only a weak correlation between measurement results and actual end-user experiences of application performance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4901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What, Where and Why?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8991" y="1092364"/>
            <a:ext cx="6209110" cy="23431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Using a combination of active and passive measurement techniques there is a massive set of possible aspects of network </a:t>
            </a:r>
            <a:r>
              <a:rPr lang="en-US" sz="1800" dirty="0" err="1"/>
              <a:t>behaviour</a:t>
            </a:r>
            <a:r>
              <a:rPr lang="en-US" sz="1800" dirty="0"/>
              <a:t> that can be measured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Few network measurements have any real bearing on the performance characteristics of applications that include some form of network interaction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i.e. there</a:t>
            </a:r>
            <a:r>
              <a:rPr lang="ja-JP" altLang="en-US" sz="1350" dirty="0">
                <a:latin typeface="Arial"/>
              </a:rPr>
              <a:t>’</a:t>
            </a:r>
            <a:r>
              <a:rPr lang="en-US" sz="1350" dirty="0"/>
              <a:t>s a difference between measuring any old thing and measuring something relevant and useful</a:t>
            </a:r>
          </a:p>
          <a:p>
            <a:pPr lvl="1">
              <a:lnSpc>
                <a:spcPct val="80000"/>
              </a:lnSpc>
            </a:pPr>
            <a:endParaRPr lang="en-US" sz="135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If you are going to measure something…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Know </a:t>
            </a:r>
            <a:r>
              <a:rPr lang="en-US" sz="1350" u="sng" dirty="0"/>
              <a:t>why</a:t>
            </a:r>
            <a:r>
              <a:rPr lang="en-US" sz="1350" dirty="0"/>
              <a:t> you are measuring it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Understand the </a:t>
            </a:r>
            <a:r>
              <a:rPr lang="en-US" sz="1350" u="sng" dirty="0"/>
              <a:t>limitations</a:t>
            </a:r>
            <a:r>
              <a:rPr lang="en-US" sz="1350" dirty="0"/>
              <a:t> of the measurement technique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Understand the limitations of any </a:t>
            </a:r>
            <a:r>
              <a:rPr lang="en-US" sz="1350" u="sng" dirty="0"/>
              <a:t>interpretation</a:t>
            </a:r>
            <a:r>
              <a:rPr lang="en-US" sz="1350" dirty="0"/>
              <a:t> of the measurement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Understand who is the </a:t>
            </a:r>
            <a:r>
              <a:rPr lang="en-US" sz="1350" u="sng" dirty="0"/>
              <a:t>consumer</a:t>
            </a:r>
            <a:r>
              <a:rPr lang="en-US" sz="1350" dirty="0"/>
              <a:t> of the measurement</a:t>
            </a:r>
          </a:p>
        </p:txBody>
      </p:sp>
    </p:spTree>
    <p:extLst>
      <p:ext uri="{BB962C8B-B14F-4D97-AF65-F5344CB8AC3E}">
        <p14:creationId xmlns:p14="http://schemas.microsoft.com/office/powerpoint/2010/main" val="4223095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7030</TotalTime>
  <Words>2111</Words>
  <Application>Microsoft Macintosh PowerPoint</Application>
  <PresentationFormat>On-screen Show (16:9)</PresentationFormat>
  <Paragraphs>326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AhnbergHand</vt:lpstr>
      <vt:lpstr>Arial</vt:lpstr>
      <vt:lpstr>Calibri</vt:lpstr>
      <vt:lpstr>Powderfinger Type</vt:lpstr>
      <vt:lpstr>Office Theme</vt:lpstr>
      <vt:lpstr>Measuring the End User </vt:lpstr>
      <vt:lpstr>How to measure “the Internet”</vt:lpstr>
      <vt:lpstr>Measurement Self-Selection</vt:lpstr>
      <vt:lpstr>PowerPoint Presentation</vt:lpstr>
      <vt:lpstr>What are you trying to measure?</vt:lpstr>
      <vt:lpstr>Network Measurement Approaches</vt:lpstr>
      <vt:lpstr>Network Measurement Approaches</vt:lpstr>
      <vt:lpstr>Network Measurement Approaches</vt:lpstr>
      <vt:lpstr>What, Where and Why?</vt:lpstr>
      <vt:lpstr>IP Performance</vt:lpstr>
      <vt:lpstr>TCP Performance</vt:lpstr>
      <vt:lpstr>Observations</vt:lpstr>
      <vt:lpstr>Approaches to Measurement...</vt:lpstr>
      <vt:lpstr>Maybe asking how to measure “network performance” is the wrong question</vt:lpstr>
      <vt:lpstr>The Internet is all about users and use!</vt:lpstr>
      <vt:lpstr>Measuring the End User </vt:lpstr>
      <vt:lpstr>The Challenge:</vt:lpstr>
      <vt:lpstr>For example… IPv6</vt:lpstr>
      <vt:lpstr>For example… IPv6</vt:lpstr>
      <vt:lpstr>Approaches to Measurement...</vt:lpstr>
      <vt:lpstr>Approaches to Measurement...</vt:lpstr>
      <vt:lpstr>Approaches to Measurement...</vt:lpstr>
      <vt:lpstr>Approaches to Measurement...</vt:lpstr>
      <vt:lpstr>Observations</vt:lpstr>
      <vt:lpstr>How to measure millions of end devices for their IPv6 capability?</vt:lpstr>
      <vt:lpstr>How to measure millions of end devices for their IPv6 capability?</vt:lpstr>
      <vt:lpstr>How to measure millions of end devices for their IPv6 capability?</vt:lpstr>
      <vt:lpstr>Approaches to Measurement</vt:lpstr>
      <vt:lpstr>…buy the user!</vt:lpstr>
      <vt:lpstr>Ads are ubiquitous</vt:lpstr>
      <vt:lpstr>Ads are ubiquitous</vt:lpstr>
      <vt:lpstr>PowerPoint Presentation</vt:lpstr>
      <vt:lpstr>PowerPoint Presentation</vt:lpstr>
      <vt:lpstr>The Ad Measurement Technique</vt:lpstr>
      <vt:lpstr>The Ad Measurement Technique</vt:lpstr>
      <vt:lpstr>The Ad Measurement Technique</vt:lpstr>
      <vt:lpstr>The Ad Measurement Technique</vt:lpstr>
      <vt:lpstr>The Ad Measurement Technique</vt:lpstr>
      <vt:lpstr>What can be scripted</vt:lpstr>
      <vt:lpstr>Tests</vt:lpstr>
      <vt:lpstr>Ad Placement</vt:lpstr>
      <vt:lpstr>Unique IPS?</vt:lpstr>
      <vt:lpstr>Lots of Unique IP’S</vt:lpstr>
      <vt:lpstr>Ad Presentation Volumes</vt:lpstr>
      <vt:lpstr>Ad Presentations: Countries</vt:lpstr>
      <vt:lpstr>Bias Compensation</vt:lpstr>
      <vt:lpstr>Bias Compensation</vt:lpstr>
      <vt:lpstr>Bias Compensation</vt:lpstr>
      <vt:lpstr>Dealing with the data</vt:lpstr>
      <vt:lpstr>What are we measuring?</vt:lpstr>
      <vt:lpstr>What are we seeing?</vt:lpstr>
      <vt:lpstr>IPv6 Adoption by Country</vt:lpstr>
      <vt:lpstr>IPv6 Performance</vt:lpstr>
      <vt:lpstr>DNSSEC validation by Country</vt:lpstr>
      <vt:lpstr>Users per Network</vt:lpstr>
      <vt:lpstr>DNS Resolver Centrality</vt:lpstr>
      <vt:lpstr>Zombies</vt:lpstr>
      <vt:lpstr>But…</vt:lpstr>
      <vt:lpstr>Measurement Ethics</vt:lpstr>
      <vt:lpstr>In Summary…</vt:lpstr>
      <vt:lpstr>PowerPoint Presentation</vt:lpstr>
    </vt:vector>
  </TitlesOfParts>
  <Company>APNIC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the right choice: An analysis of Dual Stack behaviour</dc:title>
  <dc:creator>Geoff Huston</dc:creator>
  <cp:lastModifiedBy>Geoff Huston</cp:lastModifiedBy>
  <cp:revision>133</cp:revision>
  <dcterms:created xsi:type="dcterms:W3CDTF">2012-02-22T23:57:34Z</dcterms:created>
  <dcterms:modified xsi:type="dcterms:W3CDTF">2020-02-02T23:34:26Z</dcterms:modified>
</cp:coreProperties>
</file>