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69" r:id="rId2"/>
    <p:sldId id="270" r:id="rId3"/>
    <p:sldId id="271" r:id="rId4"/>
    <p:sldId id="304" r:id="rId5"/>
    <p:sldId id="272" r:id="rId6"/>
    <p:sldId id="273" r:id="rId7"/>
    <p:sldId id="274" r:id="rId8"/>
    <p:sldId id="275" r:id="rId9"/>
    <p:sldId id="315" r:id="rId10"/>
    <p:sldId id="316" r:id="rId11"/>
    <p:sldId id="314" r:id="rId12"/>
    <p:sldId id="303" r:id="rId13"/>
    <p:sldId id="305" r:id="rId14"/>
    <p:sldId id="308" r:id="rId15"/>
    <p:sldId id="306" r:id="rId16"/>
    <p:sldId id="309" r:id="rId17"/>
    <p:sldId id="310" r:id="rId18"/>
    <p:sldId id="311" r:id="rId19"/>
    <p:sldId id="312" r:id="rId20"/>
    <p:sldId id="313" r:id="rId21"/>
    <p:sldId id="318" r:id="rId22"/>
    <p:sldId id="319" r:id="rId23"/>
    <p:sldId id="320"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300" r:id="rId37"/>
    <p:sldId id="301" r:id="rId38"/>
    <p:sldId id="291" r:id="rId39"/>
    <p:sldId id="292" r:id="rId40"/>
    <p:sldId id="293" r:id="rId41"/>
    <p:sldId id="294" r:id="rId42"/>
    <p:sldId id="322" r:id="rId43"/>
    <p:sldId id="323" r:id="rId44"/>
    <p:sldId id="434" r:id="rId45"/>
    <p:sldId id="296" r:id="rId46"/>
    <p:sldId id="302" r:id="rId47"/>
    <p:sldId id="297" r:id="rId48"/>
    <p:sldId id="321" r:id="rId49"/>
    <p:sldId id="2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28"/>
    <p:restoredTop sz="94704"/>
  </p:normalViewPr>
  <p:slideViewPr>
    <p:cSldViewPr snapToGrid="0">
      <p:cViewPr varScale="1">
        <p:scale>
          <a:sx n="153" d="100"/>
          <a:sy n="153" d="100"/>
        </p:scale>
        <p:origin x="176" y="60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5324C-96E2-624D-B096-BEA17FEC24EE}" type="datetimeFigureOut">
              <a:rPr lang="en-AU" smtClean="0"/>
              <a:t>17/9/2023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EC318-25C0-CA42-9D47-BEE207B03E97}" type="slidenum">
              <a:rPr lang="en-AU" smtClean="0"/>
              <a:t>‹#›</a:t>
            </a:fld>
            <a:endParaRPr lang="en-AU"/>
          </a:p>
        </p:txBody>
      </p:sp>
    </p:spTree>
    <p:extLst>
      <p:ext uri="{BB962C8B-B14F-4D97-AF65-F5344CB8AC3E}">
        <p14:creationId xmlns:p14="http://schemas.microsoft.com/office/powerpoint/2010/main" val="302588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4EC318-25C0-CA42-9D47-BEE207B03E97}" type="slidenum">
              <a:rPr lang="en-AU" smtClean="0"/>
              <a:t>12</a:t>
            </a:fld>
            <a:endParaRPr lang="en-AU"/>
          </a:p>
        </p:txBody>
      </p:sp>
    </p:spTree>
    <p:extLst>
      <p:ext uri="{BB962C8B-B14F-4D97-AF65-F5344CB8AC3E}">
        <p14:creationId xmlns:p14="http://schemas.microsoft.com/office/powerpoint/2010/main" val="157495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4EC318-25C0-CA42-9D47-BEE207B03E97}" type="slidenum">
              <a:rPr lang="en-AU" smtClean="0"/>
              <a:t>17</a:t>
            </a:fld>
            <a:endParaRPr lang="en-AU"/>
          </a:p>
        </p:txBody>
      </p:sp>
    </p:spTree>
    <p:extLst>
      <p:ext uri="{BB962C8B-B14F-4D97-AF65-F5344CB8AC3E}">
        <p14:creationId xmlns:p14="http://schemas.microsoft.com/office/powerpoint/2010/main" val="108770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E4EC318-25C0-CA42-9D47-BEE207B03E97}" type="slidenum">
              <a:rPr lang="en-AU" smtClean="0"/>
              <a:t>19</a:t>
            </a:fld>
            <a:endParaRPr lang="en-AU"/>
          </a:p>
        </p:txBody>
      </p:sp>
    </p:spTree>
    <p:extLst>
      <p:ext uri="{BB962C8B-B14F-4D97-AF65-F5344CB8AC3E}">
        <p14:creationId xmlns:p14="http://schemas.microsoft.com/office/powerpoint/2010/main" val="1820653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440D-2EF7-8FA8-63CD-8F10C58B72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ED24C374-F70E-938F-EC59-9C741408A7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97C44235-915B-D2D2-709D-B173B4BCE387}"/>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5" name="Footer Placeholder 4">
            <a:extLst>
              <a:ext uri="{FF2B5EF4-FFF2-40B4-BE49-F238E27FC236}">
                <a16:creationId xmlns:a16="http://schemas.microsoft.com/office/drawing/2014/main" id="{B3562694-F984-5D4C-D169-84452DC343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6B4447A-CD85-0DBE-E4BF-3FCF153DFA15}"/>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84113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B4EA0-D804-762B-F437-6C94EA3A169E}"/>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5AA5D9BB-670C-C6AC-6C85-35CCE6FD1D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A5401563-3C01-1C11-0814-53BFC4FEB3ED}"/>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5" name="Footer Placeholder 4">
            <a:extLst>
              <a:ext uri="{FF2B5EF4-FFF2-40B4-BE49-F238E27FC236}">
                <a16:creationId xmlns:a16="http://schemas.microsoft.com/office/drawing/2014/main" id="{07376583-983F-4C85-4979-F0F77CD538B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4D24C52-C3A2-E3E7-D14D-97A553440FA8}"/>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630741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93CB76-855C-F6AD-43A6-5BC9982C7D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0A24B0FA-3DD1-B65E-F5C7-D1F3B11419D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05F5866-4BCC-CEF6-C95E-5C42EAD67E79}"/>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5" name="Footer Placeholder 4">
            <a:extLst>
              <a:ext uri="{FF2B5EF4-FFF2-40B4-BE49-F238E27FC236}">
                <a16:creationId xmlns:a16="http://schemas.microsoft.com/office/drawing/2014/main" id="{79245907-7418-4D31-94CF-FF381159ECC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E44D4F0-70FD-B345-36D7-B8412479CCF4}"/>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515639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D3BA9-29B2-FD54-117A-53F49BE3A9A0}"/>
              </a:ext>
            </a:extLst>
          </p:cNvPr>
          <p:cNvSpPr>
            <a:spLocks noGrp="1"/>
          </p:cNvSpPr>
          <p:nvPr>
            <p:ph type="title"/>
          </p:nvPr>
        </p:nvSpPr>
        <p:spPr/>
        <p:txBody>
          <a:bodyPr/>
          <a:lstStyle>
            <a:lvl1pPr>
              <a:defRPr baseline="0">
                <a:solidFill>
                  <a:schemeClr val="accent1">
                    <a:lumMod val="50000"/>
                  </a:schemeClr>
                </a:solidFill>
                <a:latin typeface="Powderfinger Type" panose="02020709070000000403" pitchFamily="49" charset="77"/>
              </a:defRPr>
            </a:lvl1pPr>
          </a:lstStyle>
          <a:p>
            <a:r>
              <a:rPr lang="en-GB" dirty="0"/>
              <a:t>Click to edit Master title style</a:t>
            </a:r>
            <a:endParaRPr lang="en-AU" dirty="0"/>
          </a:p>
        </p:txBody>
      </p:sp>
      <p:sp>
        <p:nvSpPr>
          <p:cNvPr id="3" name="Content Placeholder 2">
            <a:extLst>
              <a:ext uri="{FF2B5EF4-FFF2-40B4-BE49-F238E27FC236}">
                <a16:creationId xmlns:a16="http://schemas.microsoft.com/office/drawing/2014/main" id="{B76893CF-FE9F-333F-3622-4ACC575E8BB4}"/>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U" dirty="0"/>
          </a:p>
        </p:txBody>
      </p:sp>
      <p:sp>
        <p:nvSpPr>
          <p:cNvPr id="4" name="Date Placeholder 3">
            <a:extLst>
              <a:ext uri="{FF2B5EF4-FFF2-40B4-BE49-F238E27FC236}">
                <a16:creationId xmlns:a16="http://schemas.microsoft.com/office/drawing/2014/main" id="{0EDAE243-C011-F727-CA0C-1BC0CA940975}"/>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5" name="Footer Placeholder 4">
            <a:extLst>
              <a:ext uri="{FF2B5EF4-FFF2-40B4-BE49-F238E27FC236}">
                <a16:creationId xmlns:a16="http://schemas.microsoft.com/office/drawing/2014/main" id="{9D8B1CA5-086D-2A73-E92C-0D3EEB326A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C1EF3FC-A866-8EC2-C924-5AC25AE0935C}"/>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36843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E458-94F7-E7C4-ECE1-A234C013F79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32E0E800-C041-9C87-47E7-6804DE64E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859E32-AB2D-D598-874E-F797B13DD74F}"/>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5" name="Footer Placeholder 4">
            <a:extLst>
              <a:ext uri="{FF2B5EF4-FFF2-40B4-BE49-F238E27FC236}">
                <a16:creationId xmlns:a16="http://schemas.microsoft.com/office/drawing/2014/main" id="{4047AFDD-4AC1-4F8B-3420-495B8406A0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C3BA814-E11E-CE31-FACE-477E1A6B2476}"/>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80942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8A59-401C-A7B5-B86A-DE567706301A}"/>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93805E7D-664E-AAF4-1D86-6F5EDD90665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C642DB65-089F-5655-DD2B-990AF6E80B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04472F69-BCEE-CF9C-F524-8281C5756916}"/>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6" name="Footer Placeholder 5">
            <a:extLst>
              <a:ext uri="{FF2B5EF4-FFF2-40B4-BE49-F238E27FC236}">
                <a16:creationId xmlns:a16="http://schemas.microsoft.com/office/drawing/2014/main" id="{4E49C3E3-7845-023B-DDB3-9B5FA0C9A7C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D50AA85-0BE4-547F-1143-FA8F01F9BC7C}"/>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986139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73A89-040B-08E8-62B6-5ED9A089FFEC}"/>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0731D576-0346-BC80-4C5C-F7A16D7FE0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516EDE-3B16-C5DB-23AB-D9A36EA638D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DC85AA4D-BCF7-CF07-0AED-64DD236EEA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1BD2403-E1CD-AF48-C65D-BF2928AD15E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1C117E9B-D9C2-FCBD-E7E2-47C001FECD4E}"/>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8" name="Footer Placeholder 7">
            <a:extLst>
              <a:ext uri="{FF2B5EF4-FFF2-40B4-BE49-F238E27FC236}">
                <a16:creationId xmlns:a16="http://schemas.microsoft.com/office/drawing/2014/main" id="{6483E3C4-B364-4CDC-8C38-FAE371DECE9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AF0FA26-4F24-9D59-F996-00413462F239}"/>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2415533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31DD-D94A-B708-1295-051A040E4891}"/>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25F9BDDC-AD5D-5EED-3BAA-6303A6708440}"/>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4" name="Footer Placeholder 3">
            <a:extLst>
              <a:ext uri="{FF2B5EF4-FFF2-40B4-BE49-F238E27FC236}">
                <a16:creationId xmlns:a16="http://schemas.microsoft.com/office/drawing/2014/main" id="{95008B3A-25C9-E9FB-66DC-FABB4B8FDFB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7EB1949-3F82-4327-B978-9A35038D924D}"/>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404424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77B9E6-9501-8B5A-A633-CD11B0FB6ACB}"/>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3" name="Footer Placeholder 2">
            <a:extLst>
              <a:ext uri="{FF2B5EF4-FFF2-40B4-BE49-F238E27FC236}">
                <a16:creationId xmlns:a16="http://schemas.microsoft.com/office/drawing/2014/main" id="{DEF812C4-9DBD-285E-6B66-B9F42943368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5166830-CBF5-780A-13F1-D5CC6FC224BD}"/>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76731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5EEEB-6B02-93C2-B86A-89D6BB9E2CB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AF7C3871-B6CE-6C2C-2046-E4DE0922B4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173C1873-E55A-0B45-FE5F-6C2C51159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4EF8DB-7F3C-9300-E414-0B2AB85AFDB8}"/>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6" name="Footer Placeholder 5">
            <a:extLst>
              <a:ext uri="{FF2B5EF4-FFF2-40B4-BE49-F238E27FC236}">
                <a16:creationId xmlns:a16="http://schemas.microsoft.com/office/drawing/2014/main" id="{47722837-AA4D-9DA1-923F-F1218DB656A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73031C-6DEB-F3DC-A34D-105F3562AB6F}"/>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3796439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99A1-718B-8478-E492-202B31FEB0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C0743EF3-D929-9693-70CC-91E444ED1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85D781A3-3D98-F6C8-DAF3-FB473FEC5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2D56C77-8DA0-4CB4-2468-8FE0FE4921CC}"/>
              </a:ext>
            </a:extLst>
          </p:cNvPr>
          <p:cNvSpPr>
            <a:spLocks noGrp="1"/>
          </p:cNvSpPr>
          <p:nvPr>
            <p:ph type="dt" sz="half" idx="10"/>
          </p:nvPr>
        </p:nvSpPr>
        <p:spPr/>
        <p:txBody>
          <a:bodyPr/>
          <a:lstStyle/>
          <a:p>
            <a:fld id="{3F55D5E2-1A86-A24C-8CA3-2082516F1EB6}" type="datetimeFigureOut">
              <a:rPr lang="en-AU" smtClean="0"/>
              <a:t>17/9/2023</a:t>
            </a:fld>
            <a:endParaRPr lang="en-AU"/>
          </a:p>
        </p:txBody>
      </p:sp>
      <p:sp>
        <p:nvSpPr>
          <p:cNvPr id="6" name="Footer Placeholder 5">
            <a:extLst>
              <a:ext uri="{FF2B5EF4-FFF2-40B4-BE49-F238E27FC236}">
                <a16:creationId xmlns:a16="http://schemas.microsoft.com/office/drawing/2014/main" id="{F8297102-3CB0-EDC3-F0AC-AEE7A3D15C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1F62BA7-687B-73A7-3944-EA24A0AA69D7}"/>
              </a:ext>
            </a:extLst>
          </p:cNvPr>
          <p:cNvSpPr>
            <a:spLocks noGrp="1"/>
          </p:cNvSpPr>
          <p:nvPr>
            <p:ph type="sldNum" sz="quarter" idx="12"/>
          </p:nvPr>
        </p:nvSpPr>
        <p:spPr/>
        <p:txBody>
          <a:bodyPr/>
          <a:lstStyle/>
          <a:p>
            <a:fld id="{BC769A61-C77C-9A4F-91E6-9D83EEEE8296}" type="slidenum">
              <a:rPr lang="en-AU" smtClean="0"/>
              <a:t>‹#›</a:t>
            </a:fld>
            <a:endParaRPr lang="en-AU"/>
          </a:p>
        </p:txBody>
      </p:sp>
    </p:spTree>
    <p:extLst>
      <p:ext uri="{BB962C8B-B14F-4D97-AF65-F5344CB8AC3E}">
        <p14:creationId xmlns:p14="http://schemas.microsoft.com/office/powerpoint/2010/main" val="141440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5D5A8A-A244-BEDF-06F5-CEBE14FF05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882C322F-AE9C-0024-56FE-2D7DC2E63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6F849A92-7B1D-8504-803F-55E8C97358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5D5E2-1A86-A24C-8CA3-2082516F1EB6}" type="datetimeFigureOut">
              <a:rPr lang="en-AU" smtClean="0"/>
              <a:t>17/9/2023</a:t>
            </a:fld>
            <a:endParaRPr lang="en-AU"/>
          </a:p>
        </p:txBody>
      </p:sp>
      <p:sp>
        <p:nvSpPr>
          <p:cNvPr id="5" name="Footer Placeholder 4">
            <a:extLst>
              <a:ext uri="{FF2B5EF4-FFF2-40B4-BE49-F238E27FC236}">
                <a16:creationId xmlns:a16="http://schemas.microsoft.com/office/drawing/2014/main" id="{06BE9022-9BDE-FAF5-4469-DF876A9339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10862CD-D1C3-D456-18B9-9162DD10BC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69A61-C77C-9A4F-91E6-9D83EEEE8296}" type="slidenum">
              <a:rPr lang="en-AU" smtClean="0"/>
              <a:t>‹#›</a:t>
            </a:fld>
            <a:endParaRPr lang="en-AU"/>
          </a:p>
        </p:txBody>
      </p:sp>
    </p:spTree>
    <p:extLst>
      <p:ext uri="{BB962C8B-B14F-4D97-AF65-F5344CB8AC3E}">
        <p14:creationId xmlns:p14="http://schemas.microsoft.com/office/powerpoint/2010/main" val="1075716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9B204-E4D9-9F4C-1EB7-42D15F9FA913}"/>
              </a:ext>
            </a:extLst>
          </p:cNvPr>
          <p:cNvSpPr>
            <a:spLocks noGrp="1"/>
          </p:cNvSpPr>
          <p:nvPr>
            <p:ph type="ctrTitle"/>
          </p:nvPr>
        </p:nvSpPr>
        <p:spPr>
          <a:xfrm>
            <a:off x="711200" y="1122363"/>
            <a:ext cx="9956800" cy="2387600"/>
          </a:xfrm>
        </p:spPr>
        <p:txBody>
          <a:bodyPr>
            <a:normAutofit/>
          </a:bodyPr>
          <a:lstStyle/>
          <a:p>
            <a:r>
              <a:rPr lang="en-AU" dirty="0">
                <a:solidFill>
                  <a:schemeClr val="accent5">
                    <a:lumMod val="50000"/>
                  </a:schemeClr>
                </a:solidFill>
                <a:latin typeface="Powderfinger Type" panose="02020709070000000403" pitchFamily="49" charset="77"/>
              </a:rPr>
              <a:t>On GEOs, LEOs and </a:t>
            </a:r>
            <a:r>
              <a:rPr lang="en-AU" dirty="0" err="1">
                <a:solidFill>
                  <a:schemeClr val="accent5">
                    <a:lumMod val="50000"/>
                  </a:schemeClr>
                </a:solidFill>
                <a:latin typeface="Powderfinger Type" panose="02020709070000000403" pitchFamily="49" charset="77"/>
              </a:rPr>
              <a:t>Starlink</a:t>
            </a:r>
            <a:endParaRPr lang="en-AU" dirty="0">
              <a:solidFill>
                <a:schemeClr val="accent5">
                  <a:lumMod val="50000"/>
                </a:schemeClr>
              </a:solidFill>
              <a:latin typeface="Powderfinger Type" panose="02020709070000000403" pitchFamily="49" charset="77"/>
            </a:endParaRPr>
          </a:p>
        </p:txBody>
      </p:sp>
      <p:sp>
        <p:nvSpPr>
          <p:cNvPr id="3" name="Subtitle 2">
            <a:extLst>
              <a:ext uri="{FF2B5EF4-FFF2-40B4-BE49-F238E27FC236}">
                <a16:creationId xmlns:a16="http://schemas.microsoft.com/office/drawing/2014/main" id="{6442BFE2-19A5-C659-1094-22BABB587051}"/>
              </a:ext>
            </a:extLst>
          </p:cNvPr>
          <p:cNvSpPr>
            <a:spLocks noGrp="1"/>
          </p:cNvSpPr>
          <p:nvPr>
            <p:ph type="subTitle" idx="1"/>
          </p:nvPr>
        </p:nvSpPr>
        <p:spPr/>
        <p:txBody>
          <a:bodyPr>
            <a:normAutofit/>
          </a:bodyPr>
          <a:lstStyle/>
          <a:p>
            <a:pPr algn="r"/>
            <a:r>
              <a:rPr lang="en-AU" sz="2133" dirty="0">
                <a:latin typeface="AhnbergHand" pitchFamily="2" charset="0"/>
              </a:rPr>
              <a:t>Geoff Huston</a:t>
            </a:r>
          </a:p>
          <a:p>
            <a:pPr algn="r"/>
            <a:r>
              <a:rPr lang="en-AU" sz="2133" dirty="0">
                <a:latin typeface="AhnbergHand" pitchFamily="2" charset="0"/>
              </a:rPr>
              <a:t>APNIC</a:t>
            </a:r>
          </a:p>
        </p:txBody>
      </p:sp>
    </p:spTree>
    <p:extLst>
      <p:ext uri="{BB962C8B-B14F-4D97-AF65-F5344CB8AC3E}">
        <p14:creationId xmlns:p14="http://schemas.microsoft.com/office/powerpoint/2010/main" val="96714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9D5E-3265-5546-8D43-70168124419C}"/>
              </a:ext>
            </a:extLst>
          </p:cNvPr>
          <p:cNvSpPr>
            <a:spLocks noGrp="1"/>
          </p:cNvSpPr>
          <p:nvPr>
            <p:ph type="title"/>
          </p:nvPr>
        </p:nvSpPr>
        <p:spPr/>
        <p:txBody>
          <a:bodyPr/>
          <a:lstStyle/>
          <a:p>
            <a:r>
              <a:rPr lang="en-AU" dirty="0"/>
              <a:t>LEO coverage</a:t>
            </a:r>
          </a:p>
        </p:txBody>
      </p:sp>
      <p:pic>
        <p:nvPicPr>
          <p:cNvPr id="4" name="Picture 3">
            <a:extLst>
              <a:ext uri="{FF2B5EF4-FFF2-40B4-BE49-F238E27FC236}">
                <a16:creationId xmlns:a16="http://schemas.microsoft.com/office/drawing/2014/main" id="{69C279E0-1D30-1917-8877-3BB9420BA608}"/>
              </a:ext>
            </a:extLst>
          </p:cNvPr>
          <p:cNvPicPr>
            <a:picLocks noChangeAspect="1"/>
          </p:cNvPicPr>
          <p:nvPr/>
        </p:nvPicPr>
        <p:blipFill>
          <a:blip r:embed="rId2"/>
          <a:stretch>
            <a:fillRect/>
          </a:stretch>
        </p:blipFill>
        <p:spPr>
          <a:xfrm>
            <a:off x="663674" y="1825625"/>
            <a:ext cx="4313625" cy="3947547"/>
          </a:xfrm>
          <a:prstGeom prst="rect">
            <a:avLst/>
          </a:prstGeom>
        </p:spPr>
      </p:pic>
      <p:sp>
        <p:nvSpPr>
          <p:cNvPr id="5" name="TextBox 4">
            <a:extLst>
              <a:ext uri="{FF2B5EF4-FFF2-40B4-BE49-F238E27FC236}">
                <a16:creationId xmlns:a16="http://schemas.microsoft.com/office/drawing/2014/main" id="{4F178D79-A77D-61B8-8172-48C1F2C758CE}"/>
              </a:ext>
            </a:extLst>
          </p:cNvPr>
          <p:cNvSpPr txBox="1"/>
          <p:nvPr/>
        </p:nvSpPr>
        <p:spPr>
          <a:xfrm>
            <a:off x="5791200" y="2132298"/>
            <a:ext cx="4162096" cy="2031325"/>
          </a:xfrm>
          <a:prstGeom prst="rect">
            <a:avLst/>
          </a:prstGeom>
          <a:noFill/>
        </p:spPr>
        <p:txBody>
          <a:bodyPr wrap="square" rtlCol="0">
            <a:spAutoFit/>
          </a:bodyPr>
          <a:lstStyle/>
          <a:p>
            <a:r>
              <a:rPr lang="en-AU" dirty="0"/>
              <a:t>It needs a minimum of some 500 LEO satellites to provide global continuous coverage everywhere (at 550km altitude)</a:t>
            </a:r>
          </a:p>
          <a:p>
            <a:endParaRPr lang="en-AU" dirty="0"/>
          </a:p>
          <a:p>
            <a:r>
              <a:rPr lang="en-AU" dirty="0"/>
              <a:t>Depending on the quality of coverage you are after, you may need some thousands of LEO spacecraft!</a:t>
            </a:r>
          </a:p>
        </p:txBody>
      </p:sp>
    </p:spTree>
    <p:extLst>
      <p:ext uri="{BB962C8B-B14F-4D97-AF65-F5344CB8AC3E}">
        <p14:creationId xmlns:p14="http://schemas.microsoft.com/office/powerpoint/2010/main" val="3005411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A6E18-9F25-CCB7-F3FE-5B4067BAFC9E}"/>
              </a:ext>
            </a:extLst>
          </p:cNvPr>
          <p:cNvSpPr>
            <a:spLocks noGrp="1"/>
          </p:cNvSpPr>
          <p:nvPr>
            <p:ph type="title"/>
          </p:nvPr>
        </p:nvSpPr>
        <p:spPr/>
        <p:txBody>
          <a:bodyPr/>
          <a:lstStyle/>
          <a:p>
            <a:r>
              <a:rPr lang="en-AU" dirty="0"/>
              <a:t>So LEOs are “interesting”!</a:t>
            </a:r>
          </a:p>
        </p:txBody>
      </p:sp>
      <p:sp>
        <p:nvSpPr>
          <p:cNvPr id="3" name="Content Placeholder 2">
            <a:extLst>
              <a:ext uri="{FF2B5EF4-FFF2-40B4-BE49-F238E27FC236}">
                <a16:creationId xmlns:a16="http://schemas.microsoft.com/office/drawing/2014/main" id="{11E667AB-72EF-C2A2-7BAA-4D76088718F7}"/>
              </a:ext>
            </a:extLst>
          </p:cNvPr>
          <p:cNvSpPr>
            <a:spLocks noGrp="1"/>
          </p:cNvSpPr>
          <p:nvPr>
            <p:ph idx="1"/>
          </p:nvPr>
        </p:nvSpPr>
        <p:spPr/>
        <p:txBody>
          <a:bodyPr>
            <a:normAutofit fontScale="92500" lnSpcReduction="20000"/>
          </a:bodyPr>
          <a:lstStyle/>
          <a:p>
            <a:r>
              <a:rPr lang="en-AU" dirty="0"/>
              <a:t>They are very close to the Earth – which means:</a:t>
            </a:r>
          </a:p>
          <a:p>
            <a:pPr lvl="1"/>
            <a:r>
              <a:rPr lang="en-AU" dirty="0"/>
              <a:t>They don’t need specialised high-power equipment to send and receive signals</a:t>
            </a:r>
          </a:p>
          <a:p>
            <a:pPr lvl="2"/>
            <a:r>
              <a:rPr lang="en-AU" dirty="0"/>
              <a:t>Even hand-held mobile devices can send and receive signals with a LEO!</a:t>
            </a:r>
          </a:p>
          <a:p>
            <a:pPr lvl="1"/>
            <a:r>
              <a:rPr lang="en-AU" dirty="0"/>
              <a:t>They can achieve very high signal speeds</a:t>
            </a:r>
          </a:p>
          <a:p>
            <a:pPr lvl="2"/>
            <a:r>
              <a:rPr lang="en-AU" dirty="0"/>
              <a:t>It’s a highly focussed signal beam</a:t>
            </a:r>
          </a:p>
          <a:p>
            <a:r>
              <a:rPr lang="en-AU" dirty="0"/>
              <a:t>But you need a large number of them to provide a continuous service</a:t>
            </a:r>
          </a:p>
          <a:p>
            <a:pPr lvl="1"/>
            <a:r>
              <a:rPr lang="en-AU" dirty="0"/>
              <a:t>Each satellite spans footprint of no more than ~900Km radius, or 2M K</a:t>
            </a:r>
            <a:r>
              <a:rPr lang="en-AU" baseline="30000" dirty="0"/>
              <a:t>2</a:t>
            </a:r>
          </a:p>
          <a:p>
            <a:pPr lvl="1"/>
            <a:r>
              <a:rPr lang="en-AU" dirty="0"/>
              <a:t>At a minimum you’ll need 500 satellites to provide continuous coverage</a:t>
            </a:r>
          </a:p>
          <a:p>
            <a:pPr lvl="1"/>
            <a:r>
              <a:rPr lang="en-AU" dirty="0"/>
              <a:t>But if you want high quality coverage you are going to need 6x-20x that number (or more)</a:t>
            </a:r>
          </a:p>
          <a:p>
            <a:r>
              <a:rPr lang="en-AU" dirty="0"/>
              <a:t>The extremely host cost of launching a large constellation of LEO spacecraft has been the major problem with LEO service</a:t>
            </a:r>
          </a:p>
          <a:p>
            <a:pPr lvl="1"/>
            <a:r>
              <a:rPr lang="en-AU" dirty="0"/>
              <a:t>Which is why Motorola’s Iridium service went bankrupt soon after launch</a:t>
            </a:r>
          </a:p>
          <a:p>
            <a:pPr lvl="1"/>
            <a:endParaRPr lang="en-AU" dirty="0"/>
          </a:p>
          <a:p>
            <a:pPr lvl="1"/>
            <a:endParaRPr lang="en-AU" baseline="30000" dirty="0"/>
          </a:p>
          <a:p>
            <a:pPr marL="914400" lvl="2" indent="0">
              <a:buNone/>
            </a:pPr>
            <a:endParaRPr lang="en-AU" dirty="0"/>
          </a:p>
          <a:p>
            <a:pPr lvl="1"/>
            <a:endParaRPr lang="en-AU" dirty="0"/>
          </a:p>
        </p:txBody>
      </p:sp>
    </p:spTree>
    <p:extLst>
      <p:ext uri="{BB962C8B-B14F-4D97-AF65-F5344CB8AC3E}">
        <p14:creationId xmlns:p14="http://schemas.microsoft.com/office/powerpoint/2010/main" val="873025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4430-0700-5C4F-C87F-3F0C6133C1F4}"/>
              </a:ext>
            </a:extLst>
          </p:cNvPr>
          <p:cNvSpPr>
            <a:spLocks noGrp="1"/>
          </p:cNvSpPr>
          <p:nvPr>
            <p:ph type="title"/>
          </p:nvPr>
        </p:nvSpPr>
        <p:spPr/>
        <p:txBody>
          <a:bodyPr/>
          <a:lstStyle/>
          <a:p>
            <a:r>
              <a:rPr lang="en-AU" dirty="0"/>
              <a:t>What’s changed recently?</a:t>
            </a:r>
          </a:p>
        </p:txBody>
      </p:sp>
      <p:sp>
        <p:nvSpPr>
          <p:cNvPr id="3" name="Content Placeholder 2">
            <a:extLst>
              <a:ext uri="{FF2B5EF4-FFF2-40B4-BE49-F238E27FC236}">
                <a16:creationId xmlns:a16="http://schemas.microsoft.com/office/drawing/2014/main" id="{159B4CA0-2466-C37F-E77B-6FACE0CAA7D2}"/>
              </a:ext>
            </a:extLst>
          </p:cNvPr>
          <p:cNvSpPr>
            <a:spLocks noGrp="1"/>
          </p:cNvSpPr>
          <p:nvPr>
            <p:ph idx="1"/>
          </p:nvPr>
        </p:nvSpPr>
        <p:spPr/>
        <p:txBody>
          <a:bodyPr/>
          <a:lstStyle/>
          <a:p>
            <a:r>
              <a:rPr lang="en-AU" dirty="0"/>
              <a:t>SpaceX’s reusable rocket technology has slashed the cost of lifting spacecraft into low earth orbit</a:t>
            </a:r>
          </a:p>
          <a:p>
            <a:endParaRPr lang="en-AU" dirty="0"/>
          </a:p>
          <a:p>
            <a:endParaRPr lang="en-AU" dirty="0"/>
          </a:p>
        </p:txBody>
      </p:sp>
      <p:pic>
        <p:nvPicPr>
          <p:cNvPr id="5" name="Picture 4">
            <a:extLst>
              <a:ext uri="{FF2B5EF4-FFF2-40B4-BE49-F238E27FC236}">
                <a16:creationId xmlns:a16="http://schemas.microsoft.com/office/drawing/2014/main" id="{187C1A95-7D56-A9D8-F6FD-A26E862A73CB}"/>
              </a:ext>
            </a:extLst>
          </p:cNvPr>
          <p:cNvPicPr>
            <a:picLocks noChangeAspect="1"/>
          </p:cNvPicPr>
          <p:nvPr/>
        </p:nvPicPr>
        <p:blipFill>
          <a:blip r:embed="rId3"/>
          <a:stretch>
            <a:fillRect/>
          </a:stretch>
        </p:blipFill>
        <p:spPr>
          <a:xfrm>
            <a:off x="3257640" y="2790092"/>
            <a:ext cx="5714908" cy="3785134"/>
          </a:xfrm>
          <a:prstGeom prst="rect">
            <a:avLst/>
          </a:prstGeom>
        </p:spPr>
      </p:pic>
      <p:sp>
        <p:nvSpPr>
          <p:cNvPr id="6" name="Freeform 5">
            <a:extLst>
              <a:ext uri="{FF2B5EF4-FFF2-40B4-BE49-F238E27FC236}">
                <a16:creationId xmlns:a16="http://schemas.microsoft.com/office/drawing/2014/main" id="{0082E52C-2EFE-8FA4-D237-908CB965511A}"/>
              </a:ext>
            </a:extLst>
          </p:cNvPr>
          <p:cNvSpPr/>
          <p:nvPr/>
        </p:nvSpPr>
        <p:spPr>
          <a:xfrm>
            <a:off x="7271148" y="5491619"/>
            <a:ext cx="1247621" cy="602806"/>
          </a:xfrm>
          <a:custGeom>
            <a:avLst/>
            <a:gdLst>
              <a:gd name="connsiteX0" fmla="*/ 1247621 w 1247621"/>
              <a:gd name="connsiteY0" fmla="*/ 526227 h 602806"/>
              <a:gd name="connsiteX1" fmla="*/ 981898 w 1247621"/>
              <a:gd name="connsiteY1" fmla="*/ 166719 h 602806"/>
              <a:gd name="connsiteX2" fmla="*/ 4975 w 1247621"/>
              <a:gd name="connsiteY2" fmla="*/ 18227 h 602806"/>
              <a:gd name="connsiteX3" fmla="*/ 622390 w 1247621"/>
              <a:gd name="connsiteY3" fmla="*/ 565304 h 602806"/>
              <a:gd name="connsiteX4" fmla="*/ 1083498 w 1247621"/>
              <a:gd name="connsiteY4" fmla="*/ 510596 h 602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621" h="602806">
                <a:moveTo>
                  <a:pt x="1247621" y="526227"/>
                </a:moveTo>
                <a:cubicBezTo>
                  <a:pt x="1218313" y="388806"/>
                  <a:pt x="1189006" y="251386"/>
                  <a:pt x="981898" y="166719"/>
                </a:cubicBezTo>
                <a:cubicBezTo>
                  <a:pt x="774790" y="82052"/>
                  <a:pt x="64893" y="-48204"/>
                  <a:pt x="4975" y="18227"/>
                </a:cubicBezTo>
                <a:cubicBezTo>
                  <a:pt x="-54943" y="84658"/>
                  <a:pt x="442636" y="483242"/>
                  <a:pt x="622390" y="565304"/>
                </a:cubicBezTo>
                <a:cubicBezTo>
                  <a:pt x="802144" y="647366"/>
                  <a:pt x="942821" y="578981"/>
                  <a:pt x="1083498" y="510596"/>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C5324336-797F-DA53-C8A9-F9476418469C}"/>
              </a:ext>
            </a:extLst>
          </p:cNvPr>
          <p:cNvSpPr txBox="1"/>
          <p:nvPr/>
        </p:nvSpPr>
        <p:spPr>
          <a:xfrm>
            <a:off x="8424985" y="5491619"/>
            <a:ext cx="963725" cy="461665"/>
          </a:xfrm>
          <a:prstGeom prst="rect">
            <a:avLst/>
          </a:prstGeom>
          <a:noFill/>
        </p:spPr>
        <p:txBody>
          <a:bodyPr wrap="none" rtlCol="0">
            <a:spAutoFit/>
          </a:bodyPr>
          <a:lstStyle/>
          <a:p>
            <a:r>
              <a:rPr lang="en-AU" sz="2400" b="1" dirty="0">
                <a:solidFill>
                  <a:srgbClr val="FF0000"/>
                </a:solidFill>
                <a:latin typeface="Max's Handwritin" pitchFamily="2" charset="0"/>
              </a:rPr>
              <a:t>SpaceX </a:t>
            </a:r>
          </a:p>
        </p:txBody>
      </p:sp>
      <p:sp>
        <p:nvSpPr>
          <p:cNvPr id="8" name="TextBox 7">
            <a:extLst>
              <a:ext uri="{FF2B5EF4-FFF2-40B4-BE49-F238E27FC236}">
                <a16:creationId xmlns:a16="http://schemas.microsoft.com/office/drawing/2014/main" id="{35F75FDB-0609-9193-7B96-AB2535727490}"/>
              </a:ext>
            </a:extLst>
          </p:cNvPr>
          <p:cNvSpPr txBox="1"/>
          <p:nvPr/>
        </p:nvSpPr>
        <p:spPr>
          <a:xfrm>
            <a:off x="7332484" y="6596390"/>
            <a:ext cx="4370107" cy="261610"/>
          </a:xfrm>
          <a:prstGeom prst="rect">
            <a:avLst/>
          </a:prstGeom>
          <a:noFill/>
        </p:spPr>
        <p:txBody>
          <a:bodyPr wrap="none" rtlCol="0">
            <a:spAutoFit/>
          </a:bodyPr>
          <a:lstStyle/>
          <a:p>
            <a:r>
              <a:rPr lang="en-AU" sz="1100" dirty="0"/>
              <a:t>https://</a:t>
            </a:r>
            <a:r>
              <a:rPr lang="en-AU" sz="1100" dirty="0" err="1"/>
              <a:t>ourworldindata.org</a:t>
            </a:r>
            <a:r>
              <a:rPr lang="en-AU" sz="1100" dirty="0"/>
              <a:t>/</a:t>
            </a:r>
            <a:r>
              <a:rPr lang="en-AU" sz="1100" dirty="0" err="1"/>
              <a:t>grapher</a:t>
            </a:r>
            <a:r>
              <a:rPr lang="en-AU" sz="1100" dirty="0"/>
              <a:t>/cost-space-launches-low-earth-orbit</a:t>
            </a:r>
          </a:p>
        </p:txBody>
      </p:sp>
      <p:sp>
        <p:nvSpPr>
          <p:cNvPr id="4" name="TextBox 3">
            <a:extLst>
              <a:ext uri="{FF2B5EF4-FFF2-40B4-BE49-F238E27FC236}">
                <a16:creationId xmlns:a16="http://schemas.microsoft.com/office/drawing/2014/main" id="{77B545EF-E46A-900B-E08C-5CD95F8B784F}"/>
              </a:ext>
            </a:extLst>
          </p:cNvPr>
          <p:cNvSpPr txBox="1"/>
          <p:nvPr/>
        </p:nvSpPr>
        <p:spPr>
          <a:xfrm rot="16200000">
            <a:off x="2148233" y="4367426"/>
            <a:ext cx="1598515" cy="400110"/>
          </a:xfrm>
          <a:prstGeom prst="rect">
            <a:avLst/>
          </a:prstGeom>
          <a:noFill/>
        </p:spPr>
        <p:txBody>
          <a:bodyPr wrap="none" rtlCol="0">
            <a:spAutoFit/>
          </a:bodyPr>
          <a:lstStyle/>
          <a:p>
            <a:r>
              <a:rPr lang="en-AU" sz="2000" dirty="0">
                <a:solidFill>
                  <a:srgbClr val="FF0000"/>
                </a:solidFill>
                <a:latin typeface="Max's Handwritin" pitchFamily="2" charset="0"/>
              </a:rPr>
              <a:t>Cost/Kg (log scale)</a:t>
            </a:r>
          </a:p>
        </p:txBody>
      </p:sp>
      <p:sp>
        <p:nvSpPr>
          <p:cNvPr id="9" name="TextBox 8">
            <a:extLst>
              <a:ext uri="{FF2B5EF4-FFF2-40B4-BE49-F238E27FC236}">
                <a16:creationId xmlns:a16="http://schemas.microsoft.com/office/drawing/2014/main" id="{9D932961-F39A-BDEA-F586-34712C05B506}"/>
              </a:ext>
            </a:extLst>
          </p:cNvPr>
          <p:cNvSpPr txBox="1"/>
          <p:nvPr/>
        </p:nvSpPr>
        <p:spPr>
          <a:xfrm>
            <a:off x="5462006" y="6492875"/>
            <a:ext cx="660758" cy="461665"/>
          </a:xfrm>
          <a:prstGeom prst="rect">
            <a:avLst/>
          </a:prstGeom>
          <a:noFill/>
        </p:spPr>
        <p:txBody>
          <a:bodyPr wrap="none" rtlCol="0">
            <a:spAutoFit/>
          </a:bodyPr>
          <a:lstStyle/>
          <a:p>
            <a:r>
              <a:rPr lang="en-AU" sz="2400" b="1" dirty="0">
                <a:solidFill>
                  <a:srgbClr val="FF0000"/>
                </a:solidFill>
                <a:latin typeface="Max's Handwritin" pitchFamily="2" charset="0"/>
              </a:rPr>
              <a:t>Time </a:t>
            </a:r>
          </a:p>
        </p:txBody>
      </p:sp>
    </p:spTree>
    <p:extLst>
      <p:ext uri="{BB962C8B-B14F-4D97-AF65-F5344CB8AC3E}">
        <p14:creationId xmlns:p14="http://schemas.microsoft.com/office/powerpoint/2010/main" val="3775153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5355F3-C2FA-79E8-9283-341696F66411}"/>
              </a:ext>
            </a:extLst>
          </p:cNvPr>
          <p:cNvPicPr>
            <a:picLocks noGrp="1" noChangeAspect="1"/>
          </p:cNvPicPr>
          <p:nvPr>
            <p:ph idx="1"/>
          </p:nvPr>
        </p:nvPicPr>
        <p:blipFill>
          <a:blip r:embed="rId2"/>
          <a:stretch>
            <a:fillRect/>
          </a:stretch>
        </p:blipFill>
        <p:spPr>
          <a:xfrm>
            <a:off x="884664" y="712027"/>
            <a:ext cx="4988312" cy="5943323"/>
          </a:xfrm>
        </p:spPr>
      </p:pic>
      <p:sp>
        <p:nvSpPr>
          <p:cNvPr id="3" name="TextBox 2">
            <a:extLst>
              <a:ext uri="{FF2B5EF4-FFF2-40B4-BE49-F238E27FC236}">
                <a16:creationId xmlns:a16="http://schemas.microsoft.com/office/drawing/2014/main" id="{35BD6149-7145-6403-BE61-E9CBAEE875D7}"/>
              </a:ext>
            </a:extLst>
          </p:cNvPr>
          <p:cNvSpPr txBox="1"/>
          <p:nvPr/>
        </p:nvSpPr>
        <p:spPr>
          <a:xfrm flipH="1">
            <a:off x="6520859" y="2371493"/>
            <a:ext cx="4674964" cy="369332"/>
          </a:xfrm>
          <a:prstGeom prst="rect">
            <a:avLst/>
          </a:prstGeom>
          <a:noFill/>
        </p:spPr>
        <p:txBody>
          <a:bodyPr wrap="square" rtlCol="0">
            <a:spAutoFit/>
          </a:bodyPr>
          <a:lstStyle/>
          <a:p>
            <a:r>
              <a:rPr lang="en-AU" dirty="0"/>
              <a:t>Current and Planned satellite constellations</a:t>
            </a:r>
          </a:p>
        </p:txBody>
      </p:sp>
    </p:spTree>
    <p:extLst>
      <p:ext uri="{BB962C8B-B14F-4D97-AF65-F5344CB8AC3E}">
        <p14:creationId xmlns:p14="http://schemas.microsoft.com/office/powerpoint/2010/main" val="1564242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2F72-DAAE-060A-D163-054327BBECAC}"/>
              </a:ext>
            </a:extLst>
          </p:cNvPr>
          <p:cNvSpPr>
            <a:spLocks noGrp="1"/>
          </p:cNvSpPr>
          <p:nvPr>
            <p:ph type="title"/>
          </p:nvPr>
        </p:nvSpPr>
        <p:spPr>
          <a:xfrm>
            <a:off x="406401" y="365125"/>
            <a:ext cx="11285414" cy="1325563"/>
          </a:xfrm>
        </p:spPr>
        <p:txBody>
          <a:bodyPr/>
          <a:lstStyle/>
          <a:p>
            <a:r>
              <a:rPr lang="en-AU" dirty="0"/>
              <a:t>Low altitude: smaller footprint</a:t>
            </a:r>
          </a:p>
        </p:txBody>
      </p:sp>
      <p:pic>
        <p:nvPicPr>
          <p:cNvPr id="5" name="Content Placeholder 4">
            <a:extLst>
              <a:ext uri="{FF2B5EF4-FFF2-40B4-BE49-F238E27FC236}">
                <a16:creationId xmlns:a16="http://schemas.microsoft.com/office/drawing/2014/main" id="{FAF4441A-96BA-3D30-AB7E-A6A0FBC2CF4E}"/>
              </a:ext>
            </a:extLst>
          </p:cNvPr>
          <p:cNvPicPr>
            <a:picLocks noGrp="1" noChangeAspect="1"/>
          </p:cNvPicPr>
          <p:nvPr>
            <p:ph idx="1"/>
          </p:nvPr>
        </p:nvPicPr>
        <p:blipFill>
          <a:blip r:embed="rId2"/>
          <a:stretch>
            <a:fillRect/>
          </a:stretch>
        </p:blipFill>
        <p:spPr>
          <a:xfrm>
            <a:off x="1179071" y="1825625"/>
            <a:ext cx="9833858" cy="4351338"/>
          </a:xfrm>
        </p:spPr>
      </p:pic>
    </p:spTree>
    <p:extLst>
      <p:ext uri="{BB962C8B-B14F-4D97-AF65-F5344CB8AC3E}">
        <p14:creationId xmlns:p14="http://schemas.microsoft.com/office/powerpoint/2010/main" val="4067112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C6FC2-C414-B418-5DD8-49EFB6D555F7}"/>
              </a:ext>
            </a:extLst>
          </p:cNvPr>
          <p:cNvSpPr>
            <a:spLocks noGrp="1"/>
          </p:cNvSpPr>
          <p:nvPr>
            <p:ph type="title"/>
          </p:nvPr>
        </p:nvSpPr>
        <p:spPr/>
        <p:txBody>
          <a:bodyPr/>
          <a:lstStyle/>
          <a:p>
            <a:r>
              <a:rPr lang="en-AU" dirty="0"/>
              <a:t>Tracking a LEO satellite</a:t>
            </a:r>
          </a:p>
        </p:txBody>
      </p:sp>
      <p:sp>
        <p:nvSpPr>
          <p:cNvPr id="4" name="Rectangle 3">
            <a:extLst>
              <a:ext uri="{FF2B5EF4-FFF2-40B4-BE49-F238E27FC236}">
                <a16:creationId xmlns:a16="http://schemas.microsoft.com/office/drawing/2014/main" id="{76B031E8-3B7B-1EE5-7815-0BC864FFAA83}"/>
              </a:ext>
            </a:extLst>
          </p:cNvPr>
          <p:cNvSpPr/>
          <p:nvPr/>
        </p:nvSpPr>
        <p:spPr>
          <a:xfrm>
            <a:off x="4149969" y="2991399"/>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387BBB5D-35CC-6EC3-3325-D7D2D053840D}"/>
              </a:ext>
            </a:extLst>
          </p:cNvPr>
          <p:cNvCxnSpPr>
            <a:cxnSpLocks/>
            <a:stCxn id="4" idx="0"/>
          </p:cNvCxnSpPr>
          <p:nvPr/>
        </p:nvCxnSpPr>
        <p:spPr>
          <a:xfrm flipH="1">
            <a:off x="4212492" y="2991399"/>
            <a:ext cx="3908" cy="232306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957C4B-FD92-CE7C-C182-DC92333461F8}"/>
              </a:ext>
            </a:extLst>
          </p:cNvPr>
          <p:cNvSpPr txBox="1"/>
          <p:nvPr/>
        </p:nvSpPr>
        <p:spPr>
          <a:xfrm>
            <a:off x="4149969" y="4200366"/>
            <a:ext cx="824265" cy="369332"/>
          </a:xfrm>
          <a:prstGeom prst="rect">
            <a:avLst/>
          </a:prstGeom>
          <a:noFill/>
        </p:spPr>
        <p:txBody>
          <a:bodyPr wrap="none" rtlCol="0">
            <a:spAutoFit/>
          </a:bodyPr>
          <a:lstStyle/>
          <a:p>
            <a:r>
              <a:rPr lang="en-AU" dirty="0"/>
              <a:t>550km</a:t>
            </a:r>
          </a:p>
        </p:txBody>
      </p:sp>
      <p:sp>
        <p:nvSpPr>
          <p:cNvPr id="15" name="TextBox 14">
            <a:extLst>
              <a:ext uri="{FF2B5EF4-FFF2-40B4-BE49-F238E27FC236}">
                <a16:creationId xmlns:a16="http://schemas.microsoft.com/office/drawing/2014/main" id="{EE65B5EF-4916-1161-0BBB-142B8264B278}"/>
              </a:ext>
            </a:extLst>
          </p:cNvPr>
          <p:cNvSpPr txBox="1"/>
          <p:nvPr/>
        </p:nvSpPr>
        <p:spPr>
          <a:xfrm>
            <a:off x="4624625" y="2806733"/>
            <a:ext cx="1380506" cy="369332"/>
          </a:xfrm>
          <a:prstGeom prst="rect">
            <a:avLst/>
          </a:prstGeom>
          <a:noFill/>
        </p:spPr>
        <p:txBody>
          <a:bodyPr wrap="none" rtlCol="0">
            <a:spAutoFit/>
          </a:bodyPr>
          <a:lstStyle/>
          <a:p>
            <a:r>
              <a:rPr lang="en-AU" dirty="0"/>
              <a:t>27,000 km/h</a:t>
            </a:r>
          </a:p>
        </p:txBody>
      </p:sp>
      <p:sp>
        <p:nvSpPr>
          <p:cNvPr id="16" name="TextBox 15">
            <a:extLst>
              <a:ext uri="{FF2B5EF4-FFF2-40B4-BE49-F238E27FC236}">
                <a16:creationId xmlns:a16="http://schemas.microsoft.com/office/drawing/2014/main" id="{76813793-5795-25E5-33FA-6C0D86D9ABE9}"/>
              </a:ext>
            </a:extLst>
          </p:cNvPr>
          <p:cNvSpPr txBox="1"/>
          <p:nvPr/>
        </p:nvSpPr>
        <p:spPr>
          <a:xfrm>
            <a:off x="3681283" y="2481781"/>
            <a:ext cx="937372" cy="369332"/>
          </a:xfrm>
          <a:prstGeom prst="rect">
            <a:avLst/>
          </a:prstGeom>
          <a:noFill/>
        </p:spPr>
        <p:txBody>
          <a:bodyPr wrap="none" rtlCol="0">
            <a:spAutoFit/>
          </a:bodyPr>
          <a:lstStyle/>
          <a:p>
            <a:r>
              <a:rPr lang="en-AU" dirty="0"/>
              <a:t>Satellite</a:t>
            </a:r>
          </a:p>
        </p:txBody>
      </p:sp>
      <p:sp>
        <p:nvSpPr>
          <p:cNvPr id="23" name="TextBox 22">
            <a:extLst>
              <a:ext uri="{FF2B5EF4-FFF2-40B4-BE49-F238E27FC236}">
                <a16:creationId xmlns:a16="http://schemas.microsoft.com/office/drawing/2014/main" id="{077EE903-CD21-4630-2ED8-A9C8620F7FCC}"/>
              </a:ext>
            </a:extLst>
          </p:cNvPr>
          <p:cNvSpPr txBox="1"/>
          <p:nvPr/>
        </p:nvSpPr>
        <p:spPr>
          <a:xfrm>
            <a:off x="6056938" y="2786115"/>
            <a:ext cx="3061607" cy="369332"/>
          </a:xfrm>
          <a:prstGeom prst="rect">
            <a:avLst/>
          </a:prstGeom>
          <a:noFill/>
        </p:spPr>
        <p:txBody>
          <a:bodyPr wrap="none" rtlCol="0">
            <a:spAutoFit/>
          </a:bodyPr>
          <a:lstStyle/>
          <a:p>
            <a:r>
              <a:rPr lang="en-AU" dirty="0"/>
              <a:t>horizon to horizon: ~5 minutes</a:t>
            </a:r>
          </a:p>
        </p:txBody>
      </p:sp>
      <p:sp>
        <p:nvSpPr>
          <p:cNvPr id="6" name="Freeform 5">
            <a:extLst>
              <a:ext uri="{FF2B5EF4-FFF2-40B4-BE49-F238E27FC236}">
                <a16:creationId xmlns:a16="http://schemas.microsoft.com/office/drawing/2014/main" id="{E085C128-F95F-DEC0-856A-0523F95088A8}"/>
              </a:ext>
            </a:extLst>
          </p:cNvPr>
          <p:cNvSpPr/>
          <p:nvPr/>
        </p:nvSpPr>
        <p:spPr>
          <a:xfrm>
            <a:off x="1051034" y="5297067"/>
            <a:ext cx="6579476" cy="809443"/>
          </a:xfrm>
          <a:custGeom>
            <a:avLst/>
            <a:gdLst>
              <a:gd name="connsiteX0" fmla="*/ 0 w 6579476"/>
              <a:gd name="connsiteY0" fmla="*/ 809443 h 809443"/>
              <a:gd name="connsiteX1" fmla="*/ 3142594 w 6579476"/>
              <a:gd name="connsiteY1" fmla="*/ 147 h 809443"/>
              <a:gd name="connsiteX2" fmla="*/ 6579476 w 6579476"/>
              <a:gd name="connsiteY2" fmla="*/ 756892 h 809443"/>
            </a:gdLst>
            <a:ahLst/>
            <a:cxnLst>
              <a:cxn ang="0">
                <a:pos x="connsiteX0" y="connsiteY0"/>
              </a:cxn>
              <a:cxn ang="0">
                <a:pos x="connsiteX1" y="connsiteY1"/>
              </a:cxn>
              <a:cxn ang="0">
                <a:pos x="connsiteX2" y="connsiteY2"/>
              </a:cxn>
            </a:cxnLst>
            <a:rect l="l" t="t" r="r" b="b"/>
            <a:pathLst>
              <a:path w="6579476" h="809443">
                <a:moveTo>
                  <a:pt x="0" y="809443"/>
                </a:moveTo>
                <a:cubicBezTo>
                  <a:pt x="1023007" y="409174"/>
                  <a:pt x="2046015" y="8906"/>
                  <a:pt x="3142594" y="147"/>
                </a:cubicBezTo>
                <a:cubicBezTo>
                  <a:pt x="4239173" y="-8612"/>
                  <a:pt x="5409324" y="374140"/>
                  <a:pt x="6579476" y="75689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a:extLst>
              <a:ext uri="{FF2B5EF4-FFF2-40B4-BE49-F238E27FC236}">
                <a16:creationId xmlns:a16="http://schemas.microsoft.com/office/drawing/2014/main" id="{19FBD26E-5EC9-B922-5480-647D28FE6E35}"/>
              </a:ext>
            </a:extLst>
          </p:cNvPr>
          <p:cNvSpPr/>
          <p:nvPr/>
        </p:nvSpPr>
        <p:spPr>
          <a:xfrm>
            <a:off x="462455" y="3063632"/>
            <a:ext cx="7598979" cy="1256120"/>
          </a:xfrm>
          <a:custGeom>
            <a:avLst/>
            <a:gdLst>
              <a:gd name="connsiteX0" fmla="*/ 0 w 7598979"/>
              <a:gd name="connsiteY0" fmla="*/ 1587064 h 1587064"/>
              <a:gd name="connsiteX1" fmla="*/ 3741683 w 7598979"/>
              <a:gd name="connsiteY1" fmla="*/ 2 h 1587064"/>
              <a:gd name="connsiteX2" fmla="*/ 7598979 w 7598979"/>
              <a:gd name="connsiteY2" fmla="*/ 1576553 h 1587064"/>
            </a:gdLst>
            <a:ahLst/>
            <a:cxnLst>
              <a:cxn ang="0">
                <a:pos x="connsiteX0" y="connsiteY0"/>
              </a:cxn>
              <a:cxn ang="0">
                <a:pos x="connsiteX1" y="connsiteY1"/>
              </a:cxn>
              <a:cxn ang="0">
                <a:pos x="connsiteX2" y="connsiteY2"/>
              </a:cxn>
            </a:cxnLst>
            <a:rect l="l" t="t" r="r" b="b"/>
            <a:pathLst>
              <a:path w="7598979" h="1587064">
                <a:moveTo>
                  <a:pt x="0" y="1587064"/>
                </a:moveTo>
                <a:cubicBezTo>
                  <a:pt x="1237593" y="794409"/>
                  <a:pt x="2475187" y="1754"/>
                  <a:pt x="3741683" y="2"/>
                </a:cubicBezTo>
                <a:cubicBezTo>
                  <a:pt x="5008179" y="-1750"/>
                  <a:pt x="6303579" y="787401"/>
                  <a:pt x="7598979" y="157655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a:extLst>
              <a:ext uri="{FF2B5EF4-FFF2-40B4-BE49-F238E27FC236}">
                <a16:creationId xmlns:a16="http://schemas.microsoft.com/office/drawing/2014/main" id="{A4BB715F-CAE8-C9CA-D9FE-BA5A56E82615}"/>
              </a:ext>
            </a:extLst>
          </p:cNvPr>
          <p:cNvSpPr/>
          <p:nvPr/>
        </p:nvSpPr>
        <p:spPr>
          <a:xfrm>
            <a:off x="1587062" y="5370168"/>
            <a:ext cx="5244662" cy="842312"/>
          </a:xfrm>
          <a:custGeom>
            <a:avLst/>
            <a:gdLst>
              <a:gd name="connsiteX0" fmla="*/ 0 w 5244662"/>
              <a:gd name="connsiteY0" fmla="*/ 820425 h 842312"/>
              <a:gd name="connsiteX1" fmla="*/ 746235 w 5244662"/>
              <a:gd name="connsiteY1" fmla="*/ 284398 h 842312"/>
              <a:gd name="connsiteX2" fmla="*/ 472966 w 5244662"/>
              <a:gd name="connsiteY2" fmla="*/ 841446 h 842312"/>
              <a:gd name="connsiteX3" fmla="*/ 1397876 w 5244662"/>
              <a:gd name="connsiteY3" fmla="*/ 126742 h 842312"/>
              <a:gd name="connsiteX4" fmla="*/ 1219200 w 5244662"/>
              <a:gd name="connsiteY4" fmla="*/ 746853 h 842312"/>
              <a:gd name="connsiteX5" fmla="*/ 2270235 w 5244662"/>
              <a:gd name="connsiteY5" fmla="*/ 21639 h 842312"/>
              <a:gd name="connsiteX6" fmla="*/ 2070538 w 5244662"/>
              <a:gd name="connsiteY6" fmla="*/ 757363 h 842312"/>
              <a:gd name="connsiteX7" fmla="*/ 3216166 w 5244662"/>
              <a:gd name="connsiteY7" fmla="*/ 618 h 842312"/>
              <a:gd name="connsiteX8" fmla="*/ 2921876 w 5244662"/>
              <a:gd name="connsiteY8" fmla="*/ 620729 h 842312"/>
              <a:gd name="connsiteX9" fmla="*/ 3930869 w 5244662"/>
              <a:gd name="connsiteY9" fmla="*/ 179294 h 842312"/>
              <a:gd name="connsiteX10" fmla="*/ 3678621 w 5244662"/>
              <a:gd name="connsiteY10" fmla="*/ 568177 h 842312"/>
              <a:gd name="connsiteX11" fmla="*/ 4645572 w 5244662"/>
              <a:gd name="connsiteY11" fmla="*/ 294908 h 842312"/>
              <a:gd name="connsiteX12" fmla="*/ 4866290 w 5244662"/>
              <a:gd name="connsiteY12" fmla="*/ 683791 h 842312"/>
              <a:gd name="connsiteX13" fmla="*/ 5244662 w 5244662"/>
              <a:gd name="connsiteY13" fmla="*/ 515625 h 8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44662" h="842312">
                <a:moveTo>
                  <a:pt x="0" y="820425"/>
                </a:moveTo>
                <a:cubicBezTo>
                  <a:pt x="333704" y="550660"/>
                  <a:pt x="667408" y="280895"/>
                  <a:pt x="746235" y="284398"/>
                </a:cubicBezTo>
                <a:cubicBezTo>
                  <a:pt x="825062" y="287901"/>
                  <a:pt x="364359" y="867722"/>
                  <a:pt x="472966" y="841446"/>
                </a:cubicBezTo>
                <a:cubicBezTo>
                  <a:pt x="581573" y="815170"/>
                  <a:pt x="1273504" y="142507"/>
                  <a:pt x="1397876" y="126742"/>
                </a:cubicBezTo>
                <a:cubicBezTo>
                  <a:pt x="1522248" y="110977"/>
                  <a:pt x="1073807" y="764370"/>
                  <a:pt x="1219200" y="746853"/>
                </a:cubicBezTo>
                <a:cubicBezTo>
                  <a:pt x="1364593" y="729336"/>
                  <a:pt x="2128345" y="19887"/>
                  <a:pt x="2270235" y="21639"/>
                </a:cubicBezTo>
                <a:cubicBezTo>
                  <a:pt x="2412125" y="23391"/>
                  <a:pt x="1912883" y="760866"/>
                  <a:pt x="2070538" y="757363"/>
                </a:cubicBezTo>
                <a:cubicBezTo>
                  <a:pt x="2228193" y="753860"/>
                  <a:pt x="3074276" y="23390"/>
                  <a:pt x="3216166" y="618"/>
                </a:cubicBezTo>
                <a:cubicBezTo>
                  <a:pt x="3358056" y="-22154"/>
                  <a:pt x="2802759" y="590950"/>
                  <a:pt x="2921876" y="620729"/>
                </a:cubicBezTo>
                <a:cubicBezTo>
                  <a:pt x="3040993" y="650508"/>
                  <a:pt x="3804745" y="188053"/>
                  <a:pt x="3930869" y="179294"/>
                </a:cubicBezTo>
                <a:cubicBezTo>
                  <a:pt x="4056993" y="170535"/>
                  <a:pt x="3559504" y="548908"/>
                  <a:pt x="3678621" y="568177"/>
                </a:cubicBezTo>
                <a:cubicBezTo>
                  <a:pt x="3797738" y="587446"/>
                  <a:pt x="4447627" y="275639"/>
                  <a:pt x="4645572" y="294908"/>
                </a:cubicBezTo>
                <a:cubicBezTo>
                  <a:pt x="4843517" y="314177"/>
                  <a:pt x="4766442" y="647005"/>
                  <a:pt x="4866290" y="683791"/>
                </a:cubicBezTo>
                <a:cubicBezTo>
                  <a:pt x="4966138" y="720577"/>
                  <a:pt x="5105400" y="618101"/>
                  <a:pt x="5244662" y="515625"/>
                </a:cubicBezTo>
              </a:path>
            </a:pathLst>
          </a:cu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a:extLst>
              <a:ext uri="{FF2B5EF4-FFF2-40B4-BE49-F238E27FC236}">
                <a16:creationId xmlns:a16="http://schemas.microsoft.com/office/drawing/2014/main" id="{0C650AFD-1368-3720-047B-CBBCEA2344F3}"/>
              </a:ext>
            </a:extLst>
          </p:cNvPr>
          <p:cNvSpPr/>
          <p:nvPr/>
        </p:nvSpPr>
        <p:spPr>
          <a:xfrm>
            <a:off x="4046482" y="5128874"/>
            <a:ext cx="294290" cy="168193"/>
          </a:xfrm>
          <a:custGeom>
            <a:avLst/>
            <a:gdLst>
              <a:gd name="connsiteX0" fmla="*/ 0 w 294290"/>
              <a:gd name="connsiteY0" fmla="*/ 10510 h 168193"/>
              <a:gd name="connsiteX1" fmla="*/ 157656 w 294290"/>
              <a:gd name="connsiteY1" fmla="*/ 168165 h 168193"/>
              <a:gd name="connsiteX2" fmla="*/ 294290 w 294290"/>
              <a:gd name="connsiteY2" fmla="*/ 0 h 168193"/>
            </a:gdLst>
            <a:ahLst/>
            <a:cxnLst>
              <a:cxn ang="0">
                <a:pos x="connsiteX0" y="connsiteY0"/>
              </a:cxn>
              <a:cxn ang="0">
                <a:pos x="connsiteX1" y="connsiteY1"/>
              </a:cxn>
              <a:cxn ang="0">
                <a:pos x="connsiteX2" y="connsiteY2"/>
              </a:cxn>
            </a:cxnLst>
            <a:rect l="l" t="t" r="r" b="b"/>
            <a:pathLst>
              <a:path w="294290" h="168193">
                <a:moveTo>
                  <a:pt x="0" y="10510"/>
                </a:moveTo>
                <a:cubicBezTo>
                  <a:pt x="54304" y="90213"/>
                  <a:pt x="108608" y="169917"/>
                  <a:pt x="157656" y="168165"/>
                </a:cubicBezTo>
                <a:cubicBezTo>
                  <a:pt x="206704" y="166413"/>
                  <a:pt x="250497" y="83206"/>
                  <a:pt x="294290" y="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a:extLst>
              <a:ext uri="{FF2B5EF4-FFF2-40B4-BE49-F238E27FC236}">
                <a16:creationId xmlns:a16="http://schemas.microsoft.com/office/drawing/2014/main" id="{890816CD-EA53-8D8A-9892-F4EC3224CB4B}"/>
              </a:ext>
            </a:extLst>
          </p:cNvPr>
          <p:cNvSpPr/>
          <p:nvPr/>
        </p:nvSpPr>
        <p:spPr>
          <a:xfrm>
            <a:off x="1739590" y="2728156"/>
            <a:ext cx="2911606" cy="706420"/>
          </a:xfrm>
          <a:custGeom>
            <a:avLst/>
            <a:gdLst>
              <a:gd name="connsiteX0" fmla="*/ 0 w 2911606"/>
              <a:gd name="connsiteY0" fmla="*/ 706420 h 706420"/>
              <a:gd name="connsiteX1" fmla="*/ 498088 w 2911606"/>
              <a:gd name="connsiteY1" fmla="*/ 498264 h 706420"/>
              <a:gd name="connsiteX2" fmla="*/ 1048215 w 2911606"/>
              <a:gd name="connsiteY2" fmla="*/ 275239 h 706420"/>
              <a:gd name="connsiteX3" fmla="*/ 1680117 w 2911606"/>
              <a:gd name="connsiteY3" fmla="*/ 148859 h 706420"/>
              <a:gd name="connsiteX4" fmla="*/ 2051825 w 2911606"/>
              <a:gd name="connsiteY4" fmla="*/ 89385 h 706420"/>
              <a:gd name="connsiteX5" fmla="*/ 2639122 w 2911606"/>
              <a:gd name="connsiteY5" fmla="*/ 81951 h 706420"/>
              <a:gd name="connsiteX6" fmla="*/ 2906751 w 2911606"/>
              <a:gd name="connsiteY6" fmla="*/ 104254 h 706420"/>
              <a:gd name="connsiteX7" fmla="*/ 2817542 w 2911606"/>
              <a:gd name="connsiteY7" fmla="*/ 176 h 706420"/>
              <a:gd name="connsiteX8" fmla="*/ 2891883 w 2911606"/>
              <a:gd name="connsiteY8" fmla="*/ 81951 h 706420"/>
              <a:gd name="connsiteX9" fmla="*/ 2780371 w 2911606"/>
              <a:gd name="connsiteY9" fmla="*/ 178595 h 70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1606" h="706420">
                <a:moveTo>
                  <a:pt x="0" y="706420"/>
                </a:moveTo>
                <a:lnTo>
                  <a:pt x="498088" y="498264"/>
                </a:lnTo>
                <a:cubicBezTo>
                  <a:pt x="672790" y="426401"/>
                  <a:pt x="851210" y="333473"/>
                  <a:pt x="1048215" y="275239"/>
                </a:cubicBezTo>
                <a:cubicBezTo>
                  <a:pt x="1245220" y="217005"/>
                  <a:pt x="1512849" y="179835"/>
                  <a:pt x="1680117" y="148859"/>
                </a:cubicBezTo>
                <a:cubicBezTo>
                  <a:pt x="1847385" y="117883"/>
                  <a:pt x="1891991" y="100536"/>
                  <a:pt x="2051825" y="89385"/>
                </a:cubicBezTo>
                <a:cubicBezTo>
                  <a:pt x="2211659" y="78234"/>
                  <a:pt x="2496634" y="79473"/>
                  <a:pt x="2639122" y="81951"/>
                </a:cubicBezTo>
                <a:cubicBezTo>
                  <a:pt x="2781610" y="84429"/>
                  <a:pt x="2877014" y="117883"/>
                  <a:pt x="2906751" y="104254"/>
                </a:cubicBezTo>
                <a:cubicBezTo>
                  <a:pt x="2936488" y="90625"/>
                  <a:pt x="2820020" y="3893"/>
                  <a:pt x="2817542" y="176"/>
                </a:cubicBezTo>
                <a:cubicBezTo>
                  <a:pt x="2815064" y="-3541"/>
                  <a:pt x="2898078" y="52214"/>
                  <a:pt x="2891883" y="81951"/>
                </a:cubicBezTo>
                <a:cubicBezTo>
                  <a:pt x="2885688" y="111688"/>
                  <a:pt x="2833029" y="145141"/>
                  <a:pt x="2780371" y="178595"/>
                </a:cubicBezTo>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7" name="Group 36">
            <a:extLst>
              <a:ext uri="{FF2B5EF4-FFF2-40B4-BE49-F238E27FC236}">
                <a16:creationId xmlns:a16="http://schemas.microsoft.com/office/drawing/2014/main" id="{78ACF8A8-FE34-AB8A-FDD9-D3D3EF88A25A}"/>
              </a:ext>
            </a:extLst>
          </p:cNvPr>
          <p:cNvGrpSpPr/>
          <p:nvPr/>
        </p:nvGrpSpPr>
        <p:grpSpPr>
          <a:xfrm>
            <a:off x="3681283" y="3132076"/>
            <a:ext cx="1165037" cy="2182386"/>
            <a:chOff x="3681283" y="3132076"/>
            <a:chExt cx="1165037" cy="2182386"/>
          </a:xfrm>
        </p:grpSpPr>
        <p:cxnSp>
          <p:nvCxnSpPr>
            <p:cNvPr id="8" name="Straight Connector 7">
              <a:extLst>
                <a:ext uri="{FF2B5EF4-FFF2-40B4-BE49-F238E27FC236}">
                  <a16:creationId xmlns:a16="http://schemas.microsoft.com/office/drawing/2014/main" id="{166FB58C-F4F6-00D8-47BF-F01563E2EAA8}"/>
                </a:ext>
              </a:extLst>
            </p:cNvPr>
            <p:cNvCxnSpPr>
              <a:cxnSpLocks/>
              <a:stCxn id="4" idx="2"/>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7B347A7-E1B1-33DF-8E2D-B420D9E6102F}"/>
                </a:ext>
              </a:extLst>
            </p:cNvPr>
            <p:cNvCxnSpPr>
              <a:cxnSpLocks/>
              <a:stCxn id="4" idx="2"/>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133CEF70-EA38-C97C-DE7F-77FC1EE7358E}"/>
              </a:ext>
            </a:extLst>
          </p:cNvPr>
          <p:cNvSpPr/>
          <p:nvPr/>
        </p:nvSpPr>
        <p:spPr>
          <a:xfrm>
            <a:off x="2172732" y="3417223"/>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5F560B7D-392A-E0D6-94D9-A0B43FF77688}"/>
              </a:ext>
            </a:extLst>
          </p:cNvPr>
          <p:cNvSpPr/>
          <p:nvPr/>
        </p:nvSpPr>
        <p:spPr>
          <a:xfrm>
            <a:off x="1013257" y="3882816"/>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C57D68B-64A7-246F-505B-0E19E5AB503A}"/>
              </a:ext>
            </a:extLst>
          </p:cNvPr>
          <p:cNvSpPr/>
          <p:nvPr/>
        </p:nvSpPr>
        <p:spPr>
          <a:xfrm>
            <a:off x="5691095" y="3249870"/>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AFB39466-D29B-4ECD-5ADA-5A2707729FA3}"/>
              </a:ext>
            </a:extLst>
          </p:cNvPr>
          <p:cNvSpPr/>
          <p:nvPr/>
        </p:nvSpPr>
        <p:spPr>
          <a:xfrm>
            <a:off x="6937656" y="3752490"/>
            <a:ext cx="132862" cy="1406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8" name="Group 37">
            <a:extLst>
              <a:ext uri="{FF2B5EF4-FFF2-40B4-BE49-F238E27FC236}">
                <a16:creationId xmlns:a16="http://schemas.microsoft.com/office/drawing/2014/main" id="{EB74DC25-E899-C7D8-CBB4-B6ECC832679D}"/>
              </a:ext>
            </a:extLst>
          </p:cNvPr>
          <p:cNvGrpSpPr/>
          <p:nvPr/>
        </p:nvGrpSpPr>
        <p:grpSpPr>
          <a:xfrm rot="559709">
            <a:off x="5049675" y="3351288"/>
            <a:ext cx="1165037" cy="2182386"/>
            <a:chOff x="3681283" y="3132076"/>
            <a:chExt cx="1165037" cy="2182386"/>
          </a:xfrm>
        </p:grpSpPr>
        <p:cxnSp>
          <p:nvCxnSpPr>
            <p:cNvPr id="39" name="Straight Connector 38">
              <a:extLst>
                <a:ext uri="{FF2B5EF4-FFF2-40B4-BE49-F238E27FC236}">
                  <a16:creationId xmlns:a16="http://schemas.microsoft.com/office/drawing/2014/main" id="{2D5EE278-7F8A-0571-5BD9-3BF83EC5B5DB}"/>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CE60A6-E3E7-3B4A-E206-01024B5957F2}"/>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437545C-9C0C-F3C6-AFC7-2DA0F7FA6295}"/>
              </a:ext>
            </a:extLst>
          </p:cNvPr>
          <p:cNvGrpSpPr/>
          <p:nvPr/>
        </p:nvGrpSpPr>
        <p:grpSpPr>
          <a:xfrm rot="1012618">
            <a:off x="6143442" y="3804906"/>
            <a:ext cx="1165037" cy="2182386"/>
            <a:chOff x="3681283" y="3132076"/>
            <a:chExt cx="1165037" cy="2182386"/>
          </a:xfrm>
        </p:grpSpPr>
        <p:cxnSp>
          <p:nvCxnSpPr>
            <p:cNvPr id="42" name="Straight Connector 41">
              <a:extLst>
                <a:ext uri="{FF2B5EF4-FFF2-40B4-BE49-F238E27FC236}">
                  <a16:creationId xmlns:a16="http://schemas.microsoft.com/office/drawing/2014/main" id="{9C1AD420-1778-9333-36D3-A857A5652992}"/>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2460764-294A-3BFD-E7F8-CB5316936156}"/>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30D8DA7D-7B4E-999E-028D-88FA971E4B0C}"/>
              </a:ext>
            </a:extLst>
          </p:cNvPr>
          <p:cNvGrpSpPr/>
          <p:nvPr/>
        </p:nvGrpSpPr>
        <p:grpSpPr>
          <a:xfrm rot="20359129">
            <a:off x="2102049" y="3425516"/>
            <a:ext cx="1165037" cy="2182386"/>
            <a:chOff x="3681283" y="3132076"/>
            <a:chExt cx="1165037" cy="2182386"/>
          </a:xfrm>
        </p:grpSpPr>
        <p:cxnSp>
          <p:nvCxnSpPr>
            <p:cNvPr id="45" name="Straight Connector 44">
              <a:extLst>
                <a:ext uri="{FF2B5EF4-FFF2-40B4-BE49-F238E27FC236}">
                  <a16:creationId xmlns:a16="http://schemas.microsoft.com/office/drawing/2014/main" id="{81E1EC49-8A35-BDE5-3C3C-023297F0F3D5}"/>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33EB25-8003-4BB9-9F84-133CFB654B5A}"/>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5C6B14CD-CBDA-BCCC-FD55-141DFCD709C6}"/>
              </a:ext>
            </a:extLst>
          </p:cNvPr>
          <p:cNvGrpSpPr/>
          <p:nvPr/>
        </p:nvGrpSpPr>
        <p:grpSpPr>
          <a:xfrm rot="20397813">
            <a:off x="873542" y="3749613"/>
            <a:ext cx="1165037" cy="2182386"/>
            <a:chOff x="3681283" y="3132076"/>
            <a:chExt cx="1165037" cy="2182386"/>
          </a:xfrm>
        </p:grpSpPr>
        <p:cxnSp>
          <p:nvCxnSpPr>
            <p:cNvPr id="48" name="Straight Connector 47">
              <a:extLst>
                <a:ext uri="{FF2B5EF4-FFF2-40B4-BE49-F238E27FC236}">
                  <a16:creationId xmlns:a16="http://schemas.microsoft.com/office/drawing/2014/main" id="{A5FBD718-01D3-0B9B-94F7-1AD533A2F73C}"/>
                </a:ext>
              </a:extLst>
            </p:cNvPr>
            <p:cNvCxnSpPr>
              <a:cxnSpLocks/>
            </p:cNvCxnSpPr>
            <p:nvPr/>
          </p:nvCxnSpPr>
          <p:spPr>
            <a:xfrm>
              <a:off x="4216400" y="3132076"/>
              <a:ext cx="629920" cy="218238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42D2D39-E9E5-AC4B-EADB-1848EFB9AFBE}"/>
                </a:ext>
              </a:extLst>
            </p:cNvPr>
            <p:cNvCxnSpPr>
              <a:cxnSpLocks/>
            </p:cNvCxnSpPr>
            <p:nvPr/>
          </p:nvCxnSpPr>
          <p:spPr>
            <a:xfrm flipH="1">
              <a:off x="3681283" y="3132076"/>
              <a:ext cx="535117" cy="2164991"/>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82050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752F3-A254-C3FF-09A5-119ED31DD9C9}"/>
              </a:ext>
            </a:extLst>
          </p:cNvPr>
          <p:cNvSpPr>
            <a:spLocks noGrp="1"/>
          </p:cNvSpPr>
          <p:nvPr>
            <p:ph type="title"/>
          </p:nvPr>
        </p:nvSpPr>
        <p:spPr/>
        <p:txBody>
          <a:bodyPr/>
          <a:lstStyle/>
          <a:p>
            <a:r>
              <a:rPr lang="en-AU" dirty="0"/>
              <a:t>Earth Dishes for LEOs</a:t>
            </a:r>
          </a:p>
        </p:txBody>
      </p:sp>
      <p:pic>
        <p:nvPicPr>
          <p:cNvPr id="5" name="Content Placeholder 4">
            <a:extLst>
              <a:ext uri="{FF2B5EF4-FFF2-40B4-BE49-F238E27FC236}">
                <a16:creationId xmlns:a16="http://schemas.microsoft.com/office/drawing/2014/main" id="{D392D66A-59B8-DDA3-49E5-294A844C200C}"/>
              </a:ext>
            </a:extLst>
          </p:cNvPr>
          <p:cNvPicPr>
            <a:picLocks noGrp="1" noChangeAspect="1"/>
          </p:cNvPicPr>
          <p:nvPr>
            <p:ph idx="1"/>
          </p:nvPr>
        </p:nvPicPr>
        <p:blipFill>
          <a:blip r:embed="rId2"/>
          <a:stretch>
            <a:fillRect/>
          </a:stretch>
        </p:blipFill>
        <p:spPr>
          <a:xfrm>
            <a:off x="1915965" y="1825625"/>
            <a:ext cx="4378131" cy="4351338"/>
          </a:xfrm>
        </p:spPr>
      </p:pic>
      <p:sp>
        <p:nvSpPr>
          <p:cNvPr id="6" name="Freeform 5">
            <a:extLst>
              <a:ext uri="{FF2B5EF4-FFF2-40B4-BE49-F238E27FC236}">
                <a16:creationId xmlns:a16="http://schemas.microsoft.com/office/drawing/2014/main" id="{E3480EA8-E568-8F64-68CE-A96426EE2C9E}"/>
              </a:ext>
            </a:extLst>
          </p:cNvPr>
          <p:cNvSpPr/>
          <p:nvPr/>
        </p:nvSpPr>
        <p:spPr>
          <a:xfrm>
            <a:off x="1627554" y="1828800"/>
            <a:ext cx="5111262" cy="4204677"/>
          </a:xfrm>
          <a:custGeom>
            <a:avLst/>
            <a:gdLst>
              <a:gd name="connsiteX0" fmla="*/ 0 w 5111262"/>
              <a:gd name="connsiteY0" fmla="*/ 0 h 4204677"/>
              <a:gd name="connsiteX1" fmla="*/ 1633415 w 5111262"/>
              <a:gd name="connsiteY1" fmla="*/ 1281723 h 4204677"/>
              <a:gd name="connsiteX2" fmla="*/ 5111262 w 5111262"/>
              <a:gd name="connsiteY2" fmla="*/ 4204677 h 4204677"/>
            </a:gdLst>
            <a:ahLst/>
            <a:cxnLst>
              <a:cxn ang="0">
                <a:pos x="connsiteX0" y="connsiteY0"/>
              </a:cxn>
              <a:cxn ang="0">
                <a:pos x="connsiteX1" y="connsiteY1"/>
              </a:cxn>
              <a:cxn ang="0">
                <a:pos x="connsiteX2" y="connsiteY2"/>
              </a:cxn>
            </a:cxnLst>
            <a:rect l="l" t="t" r="r" b="b"/>
            <a:pathLst>
              <a:path w="5111262" h="4204677">
                <a:moveTo>
                  <a:pt x="0" y="0"/>
                </a:moveTo>
                <a:cubicBezTo>
                  <a:pt x="390769" y="290472"/>
                  <a:pt x="781538" y="580944"/>
                  <a:pt x="1633415" y="1281723"/>
                </a:cubicBezTo>
                <a:cubicBezTo>
                  <a:pt x="2485292" y="1982503"/>
                  <a:pt x="3798277" y="3093590"/>
                  <a:pt x="5111262" y="4204677"/>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BA9F8C14-6666-1480-E961-0CCEE6674E11}"/>
              </a:ext>
            </a:extLst>
          </p:cNvPr>
          <p:cNvSpPr/>
          <p:nvPr/>
        </p:nvSpPr>
        <p:spPr>
          <a:xfrm>
            <a:off x="838200" y="2579077"/>
            <a:ext cx="5705231" cy="3454400"/>
          </a:xfrm>
          <a:custGeom>
            <a:avLst/>
            <a:gdLst>
              <a:gd name="connsiteX0" fmla="*/ 0 w 5705231"/>
              <a:gd name="connsiteY0" fmla="*/ 3454400 h 3454400"/>
              <a:gd name="connsiteX1" fmla="*/ 1774093 w 5705231"/>
              <a:gd name="connsiteY1" fmla="*/ 2500923 h 3454400"/>
              <a:gd name="connsiteX2" fmla="*/ 3415323 w 5705231"/>
              <a:gd name="connsiteY2" fmla="*/ 1336431 h 3454400"/>
              <a:gd name="connsiteX3" fmla="*/ 5705231 w 5705231"/>
              <a:gd name="connsiteY3" fmla="*/ 0 h 3454400"/>
            </a:gdLst>
            <a:ahLst/>
            <a:cxnLst>
              <a:cxn ang="0">
                <a:pos x="connsiteX0" y="connsiteY0"/>
              </a:cxn>
              <a:cxn ang="0">
                <a:pos x="connsiteX1" y="connsiteY1"/>
              </a:cxn>
              <a:cxn ang="0">
                <a:pos x="connsiteX2" y="connsiteY2"/>
              </a:cxn>
              <a:cxn ang="0">
                <a:pos x="connsiteX3" y="connsiteY3"/>
              </a:cxn>
            </a:cxnLst>
            <a:rect l="l" t="t" r="r" b="b"/>
            <a:pathLst>
              <a:path w="5705231" h="3454400">
                <a:moveTo>
                  <a:pt x="0" y="3454400"/>
                </a:moveTo>
                <a:cubicBezTo>
                  <a:pt x="602436" y="3154159"/>
                  <a:pt x="1204873" y="2853918"/>
                  <a:pt x="1774093" y="2500923"/>
                </a:cubicBezTo>
                <a:cubicBezTo>
                  <a:pt x="2343313" y="2147928"/>
                  <a:pt x="2760133" y="1753251"/>
                  <a:pt x="3415323" y="1336431"/>
                </a:cubicBezTo>
                <a:cubicBezTo>
                  <a:pt x="4070513" y="919611"/>
                  <a:pt x="4887872" y="459805"/>
                  <a:pt x="5705231"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C402813-1134-9FAA-3F0F-627EC43C7184}"/>
              </a:ext>
            </a:extLst>
          </p:cNvPr>
          <p:cNvSpPr txBox="1"/>
          <p:nvPr/>
        </p:nvSpPr>
        <p:spPr>
          <a:xfrm>
            <a:off x="7526215" y="2868246"/>
            <a:ext cx="2443811" cy="923330"/>
          </a:xfrm>
          <a:prstGeom prst="rect">
            <a:avLst/>
          </a:prstGeom>
          <a:noFill/>
        </p:spPr>
        <p:txBody>
          <a:bodyPr wrap="none" rtlCol="0">
            <a:spAutoFit/>
          </a:bodyPr>
          <a:lstStyle/>
          <a:p>
            <a:r>
              <a:rPr lang="en-AU" dirty="0"/>
              <a:t>Just overkill!</a:t>
            </a:r>
          </a:p>
          <a:p>
            <a:endParaRPr lang="en-AU" dirty="0"/>
          </a:p>
          <a:p>
            <a:r>
              <a:rPr lang="en-AU" dirty="0"/>
              <a:t>(in every possible way!) </a:t>
            </a:r>
          </a:p>
        </p:txBody>
      </p:sp>
    </p:spTree>
    <p:extLst>
      <p:ext uri="{BB962C8B-B14F-4D97-AF65-F5344CB8AC3E}">
        <p14:creationId xmlns:p14="http://schemas.microsoft.com/office/powerpoint/2010/main" val="150307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DDD8-E6F2-0797-7C6C-6745E314830F}"/>
              </a:ext>
            </a:extLst>
          </p:cNvPr>
          <p:cNvSpPr>
            <a:spLocks noGrp="1"/>
          </p:cNvSpPr>
          <p:nvPr>
            <p:ph type="title"/>
          </p:nvPr>
        </p:nvSpPr>
        <p:spPr/>
        <p:txBody>
          <a:bodyPr/>
          <a:lstStyle/>
          <a:p>
            <a:r>
              <a:rPr lang="en-AU" dirty="0"/>
              <a:t>Earth Dishes for LEOs</a:t>
            </a:r>
          </a:p>
        </p:txBody>
      </p:sp>
      <p:pic>
        <p:nvPicPr>
          <p:cNvPr id="5" name="Content Placeholder 4">
            <a:extLst>
              <a:ext uri="{FF2B5EF4-FFF2-40B4-BE49-F238E27FC236}">
                <a16:creationId xmlns:a16="http://schemas.microsoft.com/office/drawing/2014/main" id="{2D74B6F2-5BB4-3059-43E2-8BC003D2097D}"/>
              </a:ext>
            </a:extLst>
          </p:cNvPr>
          <p:cNvPicPr>
            <a:picLocks noGrp="1" noChangeAspect="1"/>
          </p:cNvPicPr>
          <p:nvPr>
            <p:ph idx="1"/>
          </p:nvPr>
        </p:nvPicPr>
        <p:blipFill>
          <a:blip r:embed="rId3"/>
          <a:stretch>
            <a:fillRect/>
          </a:stretch>
        </p:blipFill>
        <p:spPr>
          <a:xfrm>
            <a:off x="1047750" y="1937544"/>
            <a:ext cx="5626100" cy="4127500"/>
          </a:xfrm>
        </p:spPr>
      </p:pic>
      <p:sp>
        <p:nvSpPr>
          <p:cNvPr id="6" name="Freeform 5">
            <a:extLst>
              <a:ext uri="{FF2B5EF4-FFF2-40B4-BE49-F238E27FC236}">
                <a16:creationId xmlns:a16="http://schemas.microsoft.com/office/drawing/2014/main" id="{5E3B0BB6-A076-2F01-EFF4-9B63F4E26E4A}"/>
              </a:ext>
            </a:extLst>
          </p:cNvPr>
          <p:cNvSpPr/>
          <p:nvPr/>
        </p:nvSpPr>
        <p:spPr>
          <a:xfrm>
            <a:off x="1627554" y="1828800"/>
            <a:ext cx="5111262" cy="4204677"/>
          </a:xfrm>
          <a:custGeom>
            <a:avLst/>
            <a:gdLst>
              <a:gd name="connsiteX0" fmla="*/ 0 w 5111262"/>
              <a:gd name="connsiteY0" fmla="*/ 0 h 4204677"/>
              <a:gd name="connsiteX1" fmla="*/ 1633415 w 5111262"/>
              <a:gd name="connsiteY1" fmla="*/ 1281723 h 4204677"/>
              <a:gd name="connsiteX2" fmla="*/ 5111262 w 5111262"/>
              <a:gd name="connsiteY2" fmla="*/ 4204677 h 4204677"/>
            </a:gdLst>
            <a:ahLst/>
            <a:cxnLst>
              <a:cxn ang="0">
                <a:pos x="connsiteX0" y="connsiteY0"/>
              </a:cxn>
              <a:cxn ang="0">
                <a:pos x="connsiteX1" y="connsiteY1"/>
              </a:cxn>
              <a:cxn ang="0">
                <a:pos x="connsiteX2" y="connsiteY2"/>
              </a:cxn>
            </a:cxnLst>
            <a:rect l="l" t="t" r="r" b="b"/>
            <a:pathLst>
              <a:path w="5111262" h="4204677">
                <a:moveTo>
                  <a:pt x="0" y="0"/>
                </a:moveTo>
                <a:cubicBezTo>
                  <a:pt x="390769" y="290472"/>
                  <a:pt x="781538" y="580944"/>
                  <a:pt x="1633415" y="1281723"/>
                </a:cubicBezTo>
                <a:cubicBezTo>
                  <a:pt x="2485292" y="1982503"/>
                  <a:pt x="3798277" y="3093590"/>
                  <a:pt x="5111262" y="4204677"/>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ED030FF9-3952-398C-73A4-178552B558F1}"/>
              </a:ext>
            </a:extLst>
          </p:cNvPr>
          <p:cNvSpPr/>
          <p:nvPr/>
        </p:nvSpPr>
        <p:spPr>
          <a:xfrm>
            <a:off x="838200" y="2579077"/>
            <a:ext cx="5705231" cy="3454400"/>
          </a:xfrm>
          <a:custGeom>
            <a:avLst/>
            <a:gdLst>
              <a:gd name="connsiteX0" fmla="*/ 0 w 5705231"/>
              <a:gd name="connsiteY0" fmla="*/ 3454400 h 3454400"/>
              <a:gd name="connsiteX1" fmla="*/ 1774093 w 5705231"/>
              <a:gd name="connsiteY1" fmla="*/ 2500923 h 3454400"/>
              <a:gd name="connsiteX2" fmla="*/ 3415323 w 5705231"/>
              <a:gd name="connsiteY2" fmla="*/ 1336431 h 3454400"/>
              <a:gd name="connsiteX3" fmla="*/ 5705231 w 5705231"/>
              <a:gd name="connsiteY3" fmla="*/ 0 h 3454400"/>
            </a:gdLst>
            <a:ahLst/>
            <a:cxnLst>
              <a:cxn ang="0">
                <a:pos x="connsiteX0" y="connsiteY0"/>
              </a:cxn>
              <a:cxn ang="0">
                <a:pos x="connsiteX1" y="connsiteY1"/>
              </a:cxn>
              <a:cxn ang="0">
                <a:pos x="connsiteX2" y="connsiteY2"/>
              </a:cxn>
              <a:cxn ang="0">
                <a:pos x="connsiteX3" y="connsiteY3"/>
              </a:cxn>
            </a:cxnLst>
            <a:rect l="l" t="t" r="r" b="b"/>
            <a:pathLst>
              <a:path w="5705231" h="3454400">
                <a:moveTo>
                  <a:pt x="0" y="3454400"/>
                </a:moveTo>
                <a:cubicBezTo>
                  <a:pt x="602436" y="3154159"/>
                  <a:pt x="1204873" y="2853918"/>
                  <a:pt x="1774093" y="2500923"/>
                </a:cubicBezTo>
                <a:cubicBezTo>
                  <a:pt x="2343313" y="2147928"/>
                  <a:pt x="2760133" y="1753251"/>
                  <a:pt x="3415323" y="1336431"/>
                </a:cubicBezTo>
                <a:cubicBezTo>
                  <a:pt x="4070513" y="919611"/>
                  <a:pt x="4887872" y="459805"/>
                  <a:pt x="5705231"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9FF8C36B-5BE2-371E-9B6F-2C853E073C83}"/>
              </a:ext>
            </a:extLst>
          </p:cNvPr>
          <p:cNvSpPr txBox="1"/>
          <p:nvPr/>
        </p:nvSpPr>
        <p:spPr>
          <a:xfrm>
            <a:off x="7282962" y="1937544"/>
            <a:ext cx="3935866" cy="923330"/>
          </a:xfrm>
          <a:prstGeom prst="rect">
            <a:avLst/>
          </a:prstGeom>
          <a:noFill/>
        </p:spPr>
        <p:txBody>
          <a:bodyPr wrap="square" rtlCol="0">
            <a:spAutoFit/>
          </a:bodyPr>
          <a:lstStyle/>
          <a:p>
            <a:r>
              <a:rPr lang="en-AU" dirty="0"/>
              <a:t>Still too big</a:t>
            </a:r>
          </a:p>
          <a:p>
            <a:endParaRPr lang="en-AU" dirty="0"/>
          </a:p>
          <a:p>
            <a:r>
              <a:rPr lang="en-AU" dirty="0"/>
              <a:t>And it needs to be steered</a:t>
            </a:r>
          </a:p>
        </p:txBody>
      </p:sp>
    </p:spTree>
    <p:extLst>
      <p:ext uri="{BB962C8B-B14F-4D97-AF65-F5344CB8AC3E}">
        <p14:creationId xmlns:p14="http://schemas.microsoft.com/office/powerpoint/2010/main" val="579677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63BF-FFDF-D7A3-B227-730744646790}"/>
              </a:ext>
            </a:extLst>
          </p:cNvPr>
          <p:cNvSpPr>
            <a:spLocks noGrp="1"/>
          </p:cNvSpPr>
          <p:nvPr>
            <p:ph type="title"/>
          </p:nvPr>
        </p:nvSpPr>
        <p:spPr/>
        <p:txBody>
          <a:bodyPr/>
          <a:lstStyle/>
          <a:p>
            <a:r>
              <a:rPr lang="en-AU" dirty="0"/>
              <a:t>Earth Dishes for LEOs</a:t>
            </a:r>
          </a:p>
        </p:txBody>
      </p:sp>
      <p:pic>
        <p:nvPicPr>
          <p:cNvPr id="5" name="Content Placeholder 4">
            <a:extLst>
              <a:ext uri="{FF2B5EF4-FFF2-40B4-BE49-F238E27FC236}">
                <a16:creationId xmlns:a16="http://schemas.microsoft.com/office/drawing/2014/main" id="{D8BD3AB9-910B-8242-C878-CC318A4FC53B}"/>
              </a:ext>
            </a:extLst>
          </p:cNvPr>
          <p:cNvPicPr>
            <a:picLocks noGrp="1" noChangeAspect="1"/>
          </p:cNvPicPr>
          <p:nvPr>
            <p:ph idx="1"/>
          </p:nvPr>
        </p:nvPicPr>
        <p:blipFill>
          <a:blip r:embed="rId2"/>
          <a:stretch>
            <a:fillRect/>
          </a:stretch>
        </p:blipFill>
        <p:spPr>
          <a:xfrm>
            <a:off x="1173607" y="1872517"/>
            <a:ext cx="3592477" cy="4351338"/>
          </a:xfrm>
        </p:spPr>
      </p:pic>
      <p:sp>
        <p:nvSpPr>
          <p:cNvPr id="6" name="TextBox 5">
            <a:extLst>
              <a:ext uri="{FF2B5EF4-FFF2-40B4-BE49-F238E27FC236}">
                <a16:creationId xmlns:a16="http://schemas.microsoft.com/office/drawing/2014/main" id="{4C906E76-6582-047F-A38F-EE3D7EE0E5EA}"/>
              </a:ext>
            </a:extLst>
          </p:cNvPr>
          <p:cNvSpPr txBox="1"/>
          <p:nvPr/>
        </p:nvSpPr>
        <p:spPr>
          <a:xfrm>
            <a:off x="5727700" y="1804682"/>
            <a:ext cx="5471746" cy="2862322"/>
          </a:xfrm>
          <a:prstGeom prst="rect">
            <a:avLst/>
          </a:prstGeom>
          <a:noFill/>
        </p:spPr>
        <p:txBody>
          <a:bodyPr wrap="square" rtlCol="0">
            <a:spAutoFit/>
          </a:bodyPr>
          <a:lstStyle/>
          <a:p>
            <a:r>
              <a:rPr lang="en-AU" dirty="0"/>
              <a:t>Phased array antennae</a:t>
            </a:r>
          </a:p>
          <a:p>
            <a:endParaRPr lang="en-AU" dirty="0"/>
          </a:p>
          <a:p>
            <a:r>
              <a:rPr lang="en-AU" dirty="0"/>
              <a:t>An array of smaller antenna with software-controlled phase alignment means that the dish can steer its focal angle in two dimensions with minimal lag</a:t>
            </a:r>
          </a:p>
          <a:p>
            <a:endParaRPr lang="en-AU" dirty="0"/>
          </a:p>
          <a:p>
            <a:r>
              <a:rPr lang="en-AU" dirty="0"/>
              <a:t>This is ideal for LEO systems which use low power but high traversal speed </a:t>
            </a:r>
          </a:p>
          <a:p>
            <a:endParaRPr lang="en-AU" dirty="0"/>
          </a:p>
          <a:p>
            <a:r>
              <a:rPr lang="en-AU" dirty="0"/>
              <a:t>Small, light, cheap, self-aligning!</a:t>
            </a:r>
          </a:p>
        </p:txBody>
      </p:sp>
    </p:spTree>
    <p:extLst>
      <p:ext uri="{BB962C8B-B14F-4D97-AF65-F5344CB8AC3E}">
        <p14:creationId xmlns:p14="http://schemas.microsoft.com/office/powerpoint/2010/main" val="4152276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20A10-BFAE-65AA-23D7-0564A71D528E}"/>
              </a:ext>
            </a:extLst>
          </p:cNvPr>
          <p:cNvSpPr>
            <a:spLocks noGrp="1"/>
          </p:cNvSpPr>
          <p:nvPr>
            <p:ph type="title"/>
          </p:nvPr>
        </p:nvSpPr>
        <p:spPr/>
        <p:txBody>
          <a:bodyPr/>
          <a:lstStyle/>
          <a:p>
            <a:r>
              <a:rPr lang="en-AU" dirty="0"/>
              <a:t>Self Installed!</a:t>
            </a:r>
          </a:p>
        </p:txBody>
      </p:sp>
      <p:pic>
        <p:nvPicPr>
          <p:cNvPr id="5" name="Content Placeholder 4">
            <a:extLst>
              <a:ext uri="{FF2B5EF4-FFF2-40B4-BE49-F238E27FC236}">
                <a16:creationId xmlns:a16="http://schemas.microsoft.com/office/drawing/2014/main" id="{6FE6919D-9FCC-AA32-ADEE-0F84A0ADEB29}"/>
              </a:ext>
            </a:extLst>
          </p:cNvPr>
          <p:cNvPicPr>
            <a:picLocks noGrp="1" noChangeAspect="1"/>
          </p:cNvPicPr>
          <p:nvPr>
            <p:ph idx="1"/>
          </p:nvPr>
        </p:nvPicPr>
        <p:blipFill>
          <a:blip r:embed="rId3"/>
          <a:stretch>
            <a:fillRect/>
          </a:stretch>
        </p:blipFill>
        <p:spPr>
          <a:xfrm>
            <a:off x="2320236" y="1825625"/>
            <a:ext cx="7551528" cy="4351338"/>
          </a:xfrm>
        </p:spPr>
      </p:pic>
      <p:sp>
        <p:nvSpPr>
          <p:cNvPr id="3" name="Freeform 2">
            <a:extLst>
              <a:ext uri="{FF2B5EF4-FFF2-40B4-BE49-F238E27FC236}">
                <a16:creationId xmlns:a16="http://schemas.microsoft.com/office/drawing/2014/main" id="{5310869B-5840-9902-F312-2A45430D4440}"/>
              </a:ext>
            </a:extLst>
          </p:cNvPr>
          <p:cNvSpPr/>
          <p:nvPr/>
        </p:nvSpPr>
        <p:spPr>
          <a:xfrm>
            <a:off x="1426186" y="3224705"/>
            <a:ext cx="4372402" cy="2314247"/>
          </a:xfrm>
          <a:custGeom>
            <a:avLst/>
            <a:gdLst>
              <a:gd name="connsiteX0" fmla="*/ 1958145 w 4372402"/>
              <a:gd name="connsiteY0" fmla="*/ 2093529 h 2314247"/>
              <a:gd name="connsiteX1" fmla="*/ 3566228 w 4372402"/>
              <a:gd name="connsiteY1" fmla="*/ 1841281 h 2314247"/>
              <a:gd name="connsiteX2" fmla="*/ 4186338 w 4372402"/>
              <a:gd name="connsiteY2" fmla="*/ 201667 h 2314247"/>
              <a:gd name="connsiteX3" fmla="*/ 287000 w 4372402"/>
              <a:gd name="connsiteY3" fmla="*/ 170136 h 2314247"/>
              <a:gd name="connsiteX4" fmla="*/ 518228 w 4372402"/>
              <a:gd name="connsiteY4" fmla="*/ 1504950 h 2314247"/>
              <a:gd name="connsiteX5" fmla="*/ 2315497 w 4372402"/>
              <a:gd name="connsiteY5" fmla="*/ 2314247 h 231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402" h="2314247">
                <a:moveTo>
                  <a:pt x="1958145" y="2093529"/>
                </a:moveTo>
                <a:cubicBezTo>
                  <a:pt x="2576504" y="2125060"/>
                  <a:pt x="3194863" y="2156591"/>
                  <a:pt x="3566228" y="1841281"/>
                </a:cubicBezTo>
                <a:cubicBezTo>
                  <a:pt x="3937593" y="1525971"/>
                  <a:pt x="4732876" y="480191"/>
                  <a:pt x="4186338" y="201667"/>
                </a:cubicBezTo>
                <a:cubicBezTo>
                  <a:pt x="3639800" y="-76857"/>
                  <a:pt x="898351" y="-47078"/>
                  <a:pt x="287000" y="170136"/>
                </a:cubicBezTo>
                <a:cubicBezTo>
                  <a:pt x="-324351" y="387350"/>
                  <a:pt x="180145" y="1147598"/>
                  <a:pt x="518228" y="1504950"/>
                </a:cubicBezTo>
                <a:cubicBezTo>
                  <a:pt x="856311" y="1862302"/>
                  <a:pt x="1585904" y="2088274"/>
                  <a:pt x="2315497" y="2314247"/>
                </a:cubicBezTo>
              </a:path>
            </a:pathLst>
          </a:cu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360776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DBE376E-BFDD-443D-7330-486FBFB15F84}"/>
              </a:ext>
            </a:extLst>
          </p:cNvPr>
          <p:cNvPicPr>
            <a:picLocks noGrp="1" noChangeAspect="1"/>
          </p:cNvPicPr>
          <p:nvPr>
            <p:ph idx="1"/>
          </p:nvPr>
        </p:nvPicPr>
        <p:blipFill>
          <a:blip r:embed="rId2"/>
          <a:stretch>
            <a:fillRect/>
          </a:stretch>
        </p:blipFill>
        <p:spPr>
          <a:xfrm>
            <a:off x="198784" y="4303551"/>
            <a:ext cx="4588565" cy="2212344"/>
          </a:xfrm>
        </p:spPr>
      </p:pic>
      <p:pic>
        <p:nvPicPr>
          <p:cNvPr id="7" name="Picture 6">
            <a:extLst>
              <a:ext uri="{FF2B5EF4-FFF2-40B4-BE49-F238E27FC236}">
                <a16:creationId xmlns:a16="http://schemas.microsoft.com/office/drawing/2014/main" id="{1B44C4C3-384D-5907-B8D7-7AA0F087B5FD}"/>
              </a:ext>
            </a:extLst>
          </p:cNvPr>
          <p:cNvPicPr>
            <a:picLocks noChangeAspect="1"/>
          </p:cNvPicPr>
          <p:nvPr/>
        </p:nvPicPr>
        <p:blipFill rotWithShape="1">
          <a:blip r:embed="rId3"/>
          <a:srcRect b="43127"/>
          <a:stretch/>
        </p:blipFill>
        <p:spPr>
          <a:xfrm>
            <a:off x="4320209" y="1876827"/>
            <a:ext cx="7772400" cy="3120888"/>
          </a:xfrm>
          <a:prstGeom prst="rect">
            <a:avLst/>
          </a:prstGeom>
        </p:spPr>
      </p:pic>
      <p:pic>
        <p:nvPicPr>
          <p:cNvPr id="9" name="Picture 8">
            <a:extLst>
              <a:ext uri="{FF2B5EF4-FFF2-40B4-BE49-F238E27FC236}">
                <a16:creationId xmlns:a16="http://schemas.microsoft.com/office/drawing/2014/main" id="{61C8BEA7-22BC-5E16-A6AE-5778F6203480}"/>
              </a:ext>
            </a:extLst>
          </p:cNvPr>
          <p:cNvPicPr>
            <a:picLocks noChangeAspect="1"/>
          </p:cNvPicPr>
          <p:nvPr/>
        </p:nvPicPr>
        <p:blipFill>
          <a:blip r:embed="rId4"/>
          <a:stretch>
            <a:fillRect/>
          </a:stretch>
        </p:blipFill>
        <p:spPr>
          <a:xfrm>
            <a:off x="663675" y="698025"/>
            <a:ext cx="3410304" cy="3120887"/>
          </a:xfrm>
          <a:prstGeom prst="rect">
            <a:avLst/>
          </a:prstGeom>
        </p:spPr>
      </p:pic>
      <p:sp>
        <p:nvSpPr>
          <p:cNvPr id="2" name="TextBox 1">
            <a:extLst>
              <a:ext uri="{FF2B5EF4-FFF2-40B4-BE49-F238E27FC236}">
                <a16:creationId xmlns:a16="http://schemas.microsoft.com/office/drawing/2014/main" id="{02343509-98E0-4A1E-255E-0F2D6947339B}"/>
              </a:ext>
            </a:extLst>
          </p:cNvPr>
          <p:cNvSpPr txBox="1"/>
          <p:nvPr/>
        </p:nvSpPr>
        <p:spPr>
          <a:xfrm>
            <a:off x="820549" y="3818911"/>
            <a:ext cx="1329210" cy="200055"/>
          </a:xfrm>
          <a:prstGeom prst="rect">
            <a:avLst/>
          </a:prstGeom>
          <a:noFill/>
        </p:spPr>
        <p:txBody>
          <a:bodyPr wrap="none" rtlCol="0">
            <a:spAutoFit/>
          </a:bodyPr>
          <a:lstStyle/>
          <a:p>
            <a:r>
              <a:rPr lang="en-AU" sz="700" dirty="0"/>
              <a:t>screenshot from </a:t>
            </a:r>
            <a:r>
              <a:rPr lang="en-AU" sz="700" dirty="0" err="1"/>
              <a:t>starwatch</a:t>
            </a:r>
            <a:r>
              <a:rPr lang="en-AU" sz="700" dirty="0"/>
              <a:t> app</a:t>
            </a:r>
          </a:p>
        </p:txBody>
      </p:sp>
      <p:sp>
        <p:nvSpPr>
          <p:cNvPr id="3" name="TextBox 2">
            <a:extLst>
              <a:ext uri="{FF2B5EF4-FFF2-40B4-BE49-F238E27FC236}">
                <a16:creationId xmlns:a16="http://schemas.microsoft.com/office/drawing/2014/main" id="{2A635F34-9F8A-1D67-B128-909C739E594C}"/>
              </a:ext>
            </a:extLst>
          </p:cNvPr>
          <p:cNvSpPr txBox="1"/>
          <p:nvPr/>
        </p:nvSpPr>
        <p:spPr>
          <a:xfrm>
            <a:off x="155714" y="6600426"/>
            <a:ext cx="4289957" cy="184666"/>
          </a:xfrm>
          <a:prstGeom prst="rect">
            <a:avLst/>
          </a:prstGeom>
          <a:noFill/>
        </p:spPr>
        <p:txBody>
          <a:bodyPr wrap="none" rtlCol="0">
            <a:spAutoFit/>
          </a:bodyPr>
          <a:lstStyle/>
          <a:p>
            <a:r>
              <a:rPr lang="en-AU" sz="600" dirty="0"/>
              <a:t>Screenshot: https://</a:t>
            </a:r>
            <a:r>
              <a:rPr lang="en-AU" sz="600" dirty="0" err="1"/>
              <a:t>asia.nikkei.com</a:t>
            </a:r>
            <a:r>
              <a:rPr lang="en-AU" sz="600" dirty="0"/>
              <a:t>/Business/Telecommunication/Elon-Musk-s-Starlink-launches-satellite-internet-service-in-Japan</a:t>
            </a:r>
          </a:p>
        </p:txBody>
      </p:sp>
      <p:sp>
        <p:nvSpPr>
          <p:cNvPr id="4" name="TextBox 3">
            <a:extLst>
              <a:ext uri="{FF2B5EF4-FFF2-40B4-BE49-F238E27FC236}">
                <a16:creationId xmlns:a16="http://schemas.microsoft.com/office/drawing/2014/main" id="{400AAE97-9434-0153-C2C5-188564FBAF01}"/>
              </a:ext>
            </a:extLst>
          </p:cNvPr>
          <p:cNvSpPr txBox="1"/>
          <p:nvPr/>
        </p:nvSpPr>
        <p:spPr>
          <a:xfrm>
            <a:off x="4903304" y="4997715"/>
            <a:ext cx="4730782" cy="200055"/>
          </a:xfrm>
          <a:prstGeom prst="rect">
            <a:avLst/>
          </a:prstGeom>
          <a:noFill/>
        </p:spPr>
        <p:txBody>
          <a:bodyPr wrap="none" rtlCol="0">
            <a:spAutoFit/>
          </a:bodyPr>
          <a:lstStyle/>
          <a:p>
            <a:r>
              <a:rPr lang="en-AU" sz="700" dirty="0"/>
              <a:t>Screenshot - https://</a:t>
            </a:r>
            <a:r>
              <a:rPr lang="en-AU" sz="700" dirty="0" err="1"/>
              <a:t>www.theverge.com</a:t>
            </a:r>
            <a:r>
              <a:rPr lang="en-AU" sz="700" dirty="0"/>
              <a:t>/2022/8/25/23320722/</a:t>
            </a:r>
            <a:r>
              <a:rPr lang="en-AU" sz="700" dirty="0" err="1"/>
              <a:t>spacex</a:t>
            </a:r>
            <a:r>
              <a:rPr lang="en-AU" sz="700" dirty="0"/>
              <a:t>-</a:t>
            </a:r>
            <a:r>
              <a:rPr lang="en-AU" sz="700" dirty="0" err="1"/>
              <a:t>starlink</a:t>
            </a:r>
            <a:r>
              <a:rPr lang="en-AU" sz="700" dirty="0"/>
              <a:t>-</a:t>
            </a:r>
            <a:r>
              <a:rPr lang="en-AU" sz="700" dirty="0" err="1"/>
              <a:t>t-mobile</a:t>
            </a:r>
            <a:r>
              <a:rPr lang="en-AU" sz="700" dirty="0"/>
              <a:t>-satellite-internet-mobile-messaging</a:t>
            </a:r>
          </a:p>
        </p:txBody>
      </p:sp>
      <p:sp>
        <p:nvSpPr>
          <p:cNvPr id="6" name="TextBox 5">
            <a:extLst>
              <a:ext uri="{FF2B5EF4-FFF2-40B4-BE49-F238E27FC236}">
                <a16:creationId xmlns:a16="http://schemas.microsoft.com/office/drawing/2014/main" id="{7860307A-1B8D-EEB4-65AD-3D48F08C7904}"/>
              </a:ext>
            </a:extLst>
          </p:cNvPr>
          <p:cNvSpPr txBox="1"/>
          <p:nvPr/>
        </p:nvSpPr>
        <p:spPr>
          <a:xfrm>
            <a:off x="4477408" y="546537"/>
            <a:ext cx="5709574" cy="779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4267" dirty="0">
                <a:solidFill>
                  <a:schemeClr val="accent5">
                    <a:lumMod val="50000"/>
                  </a:schemeClr>
                </a:solidFill>
                <a:latin typeface="Powderfinger Type" panose="02020709070000000403" pitchFamily="49" charset="77"/>
                <a:sym typeface="Arial"/>
              </a:rPr>
              <a:t>LEOs in the News </a:t>
            </a:r>
          </a:p>
        </p:txBody>
      </p:sp>
      <p:pic>
        <p:nvPicPr>
          <p:cNvPr id="10" name="Picture 9">
            <a:extLst>
              <a:ext uri="{FF2B5EF4-FFF2-40B4-BE49-F238E27FC236}">
                <a16:creationId xmlns:a16="http://schemas.microsoft.com/office/drawing/2014/main" id="{893EE012-E319-3665-FEED-68B17CA3EBE7}"/>
              </a:ext>
            </a:extLst>
          </p:cNvPr>
          <p:cNvPicPr>
            <a:picLocks noChangeAspect="1"/>
          </p:cNvPicPr>
          <p:nvPr/>
        </p:nvPicPr>
        <p:blipFill>
          <a:blip r:embed="rId5"/>
          <a:stretch>
            <a:fillRect/>
          </a:stretch>
        </p:blipFill>
        <p:spPr>
          <a:xfrm>
            <a:off x="4259384" y="1610885"/>
            <a:ext cx="5243635" cy="1693067"/>
          </a:xfrm>
          <a:prstGeom prst="rect">
            <a:avLst/>
          </a:prstGeom>
        </p:spPr>
      </p:pic>
      <p:pic>
        <p:nvPicPr>
          <p:cNvPr id="12" name="Picture 11">
            <a:extLst>
              <a:ext uri="{FF2B5EF4-FFF2-40B4-BE49-F238E27FC236}">
                <a16:creationId xmlns:a16="http://schemas.microsoft.com/office/drawing/2014/main" id="{1149D8B1-4EFD-6B80-DC79-01EF61D1202A}"/>
              </a:ext>
            </a:extLst>
          </p:cNvPr>
          <p:cNvPicPr>
            <a:picLocks noChangeAspect="1"/>
          </p:cNvPicPr>
          <p:nvPr/>
        </p:nvPicPr>
        <p:blipFill>
          <a:blip r:embed="rId6"/>
          <a:stretch>
            <a:fillRect/>
          </a:stretch>
        </p:blipFill>
        <p:spPr>
          <a:xfrm>
            <a:off x="7581106" y="4588124"/>
            <a:ext cx="3372664" cy="2102658"/>
          </a:xfrm>
          <a:prstGeom prst="rect">
            <a:avLst/>
          </a:prstGeom>
        </p:spPr>
      </p:pic>
    </p:spTree>
    <p:extLst>
      <p:ext uri="{BB962C8B-B14F-4D97-AF65-F5344CB8AC3E}">
        <p14:creationId xmlns:p14="http://schemas.microsoft.com/office/powerpoint/2010/main" val="411595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8671-9794-ED71-75DE-0313DB1EBD4B}"/>
              </a:ext>
            </a:extLst>
          </p:cNvPr>
          <p:cNvSpPr>
            <a:spLocks noGrp="1"/>
          </p:cNvSpPr>
          <p:nvPr>
            <p:ph type="title"/>
          </p:nvPr>
        </p:nvSpPr>
        <p:spPr/>
        <p:txBody>
          <a:bodyPr/>
          <a:lstStyle/>
          <a:p>
            <a:r>
              <a:rPr lang="en-AU" dirty="0"/>
              <a:t>Gen1 vs Gen2</a:t>
            </a:r>
          </a:p>
        </p:txBody>
      </p:sp>
      <p:sp>
        <p:nvSpPr>
          <p:cNvPr id="3" name="TextBox 2">
            <a:extLst>
              <a:ext uri="{FF2B5EF4-FFF2-40B4-BE49-F238E27FC236}">
                <a16:creationId xmlns:a16="http://schemas.microsoft.com/office/drawing/2014/main" id="{077C9C9B-04AC-2684-B373-7AEAE25660B3}"/>
              </a:ext>
            </a:extLst>
          </p:cNvPr>
          <p:cNvSpPr txBox="1"/>
          <p:nvPr/>
        </p:nvSpPr>
        <p:spPr>
          <a:xfrm>
            <a:off x="1187669" y="1975945"/>
            <a:ext cx="2713692" cy="369332"/>
          </a:xfrm>
          <a:prstGeom prst="rect">
            <a:avLst/>
          </a:prstGeom>
          <a:noFill/>
        </p:spPr>
        <p:txBody>
          <a:bodyPr wrap="none" rtlCol="0">
            <a:spAutoFit/>
          </a:bodyPr>
          <a:lstStyle/>
          <a:p>
            <a:r>
              <a:rPr lang="en-AU" dirty="0"/>
              <a:t>GEN 1 – “mirror in the sky”</a:t>
            </a:r>
          </a:p>
        </p:txBody>
      </p:sp>
      <p:sp>
        <p:nvSpPr>
          <p:cNvPr id="5" name="Freeform 4">
            <a:extLst>
              <a:ext uri="{FF2B5EF4-FFF2-40B4-BE49-F238E27FC236}">
                <a16:creationId xmlns:a16="http://schemas.microsoft.com/office/drawing/2014/main" id="{8F49BE7A-6108-11E4-1C40-EA3C2A8A29DA}"/>
              </a:ext>
            </a:extLst>
          </p:cNvPr>
          <p:cNvSpPr/>
          <p:nvPr/>
        </p:nvSpPr>
        <p:spPr>
          <a:xfrm>
            <a:off x="1902372" y="4937235"/>
            <a:ext cx="7683062" cy="780393"/>
          </a:xfrm>
          <a:custGeom>
            <a:avLst/>
            <a:gdLst>
              <a:gd name="connsiteX0" fmla="*/ 0 w 7683062"/>
              <a:gd name="connsiteY0" fmla="*/ 780393 h 780393"/>
              <a:gd name="connsiteX1" fmla="*/ 2564525 w 7683062"/>
              <a:gd name="connsiteY1" fmla="*/ 86710 h 780393"/>
              <a:gd name="connsiteX2" fmla="*/ 4666594 w 7683062"/>
              <a:gd name="connsiteY2" fmla="*/ 86710 h 780393"/>
              <a:gd name="connsiteX3" fmla="*/ 7683062 w 7683062"/>
              <a:gd name="connsiteY3" fmla="*/ 780393 h 780393"/>
            </a:gdLst>
            <a:ahLst/>
            <a:cxnLst>
              <a:cxn ang="0">
                <a:pos x="connsiteX0" y="connsiteY0"/>
              </a:cxn>
              <a:cxn ang="0">
                <a:pos x="connsiteX1" y="connsiteY1"/>
              </a:cxn>
              <a:cxn ang="0">
                <a:pos x="connsiteX2" y="connsiteY2"/>
              </a:cxn>
              <a:cxn ang="0">
                <a:pos x="connsiteX3" y="connsiteY3"/>
              </a:cxn>
            </a:cxnLst>
            <a:rect l="l" t="t" r="r" b="b"/>
            <a:pathLst>
              <a:path w="7683062" h="780393">
                <a:moveTo>
                  <a:pt x="0" y="780393"/>
                </a:moveTo>
                <a:cubicBezTo>
                  <a:pt x="893379" y="491358"/>
                  <a:pt x="1786759" y="202324"/>
                  <a:pt x="2564525" y="86710"/>
                </a:cubicBezTo>
                <a:cubicBezTo>
                  <a:pt x="3342291" y="-28904"/>
                  <a:pt x="3813505" y="-28904"/>
                  <a:pt x="4666594" y="86710"/>
                </a:cubicBezTo>
                <a:cubicBezTo>
                  <a:pt x="5519683" y="202324"/>
                  <a:pt x="6601372" y="491358"/>
                  <a:pt x="7683062" y="78039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5959D6A8-FA3D-79B7-F6A9-C32C85E60EA6}"/>
              </a:ext>
            </a:extLst>
          </p:cNvPr>
          <p:cNvSpPr/>
          <p:nvPr/>
        </p:nvSpPr>
        <p:spPr>
          <a:xfrm>
            <a:off x="5076497" y="2606566"/>
            <a:ext cx="199696" cy="241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89AC8ED-C406-9C62-54C2-6329B36AC810}"/>
              </a:ext>
            </a:extLst>
          </p:cNvPr>
          <p:cNvSpPr/>
          <p:nvPr/>
        </p:nvSpPr>
        <p:spPr>
          <a:xfrm>
            <a:off x="7856483" y="5085694"/>
            <a:ext cx="199696" cy="241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a:extLst>
              <a:ext uri="{FF2B5EF4-FFF2-40B4-BE49-F238E27FC236}">
                <a16:creationId xmlns:a16="http://schemas.microsoft.com/office/drawing/2014/main" id="{096D6450-27F5-05D2-ABC9-75AE9D254B1B}"/>
              </a:ext>
            </a:extLst>
          </p:cNvPr>
          <p:cNvSpPr/>
          <p:nvPr/>
        </p:nvSpPr>
        <p:spPr>
          <a:xfrm>
            <a:off x="2356738" y="5196393"/>
            <a:ext cx="407503" cy="395110"/>
          </a:xfrm>
          <a:custGeom>
            <a:avLst/>
            <a:gdLst>
              <a:gd name="connsiteX0" fmla="*/ 8090 w 407503"/>
              <a:gd name="connsiteY0" fmla="*/ 395110 h 395110"/>
              <a:gd name="connsiteX1" fmla="*/ 8090 w 407503"/>
              <a:gd name="connsiteY1" fmla="*/ 27248 h 395110"/>
              <a:gd name="connsiteX2" fmla="*/ 92172 w 407503"/>
              <a:gd name="connsiteY2" fmla="*/ 27248 h 395110"/>
              <a:gd name="connsiteX3" fmla="*/ 386462 w 407503"/>
              <a:gd name="connsiteY3" fmla="*/ 27248 h 395110"/>
              <a:gd name="connsiteX4" fmla="*/ 386462 w 407503"/>
              <a:gd name="connsiteY4" fmla="*/ 111331 h 395110"/>
              <a:gd name="connsiteX5" fmla="*/ 407483 w 407503"/>
              <a:gd name="connsiteY5" fmla="*/ 353069 h 39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503" h="395110">
                <a:moveTo>
                  <a:pt x="8090" y="395110"/>
                </a:moveTo>
                <a:cubicBezTo>
                  <a:pt x="1083" y="241834"/>
                  <a:pt x="-5924" y="88558"/>
                  <a:pt x="8090" y="27248"/>
                </a:cubicBezTo>
                <a:cubicBezTo>
                  <a:pt x="22104" y="-34062"/>
                  <a:pt x="92172" y="27248"/>
                  <a:pt x="92172" y="27248"/>
                </a:cubicBezTo>
                <a:cubicBezTo>
                  <a:pt x="155234" y="27248"/>
                  <a:pt x="337414" y="13234"/>
                  <a:pt x="386462" y="27248"/>
                </a:cubicBezTo>
                <a:cubicBezTo>
                  <a:pt x="435510" y="41262"/>
                  <a:pt x="382959" y="57028"/>
                  <a:pt x="386462" y="111331"/>
                </a:cubicBezTo>
                <a:cubicBezTo>
                  <a:pt x="389965" y="165634"/>
                  <a:pt x="398724" y="259351"/>
                  <a:pt x="407483" y="353069"/>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a:extLst>
              <a:ext uri="{FF2B5EF4-FFF2-40B4-BE49-F238E27FC236}">
                <a16:creationId xmlns:a16="http://schemas.microsoft.com/office/drawing/2014/main" id="{BF760C44-FB77-8ACF-437B-06C3B74AF70B}"/>
              </a:ext>
            </a:extLst>
          </p:cNvPr>
          <p:cNvSpPr/>
          <p:nvPr/>
        </p:nvSpPr>
        <p:spPr>
          <a:xfrm>
            <a:off x="2343805" y="4981719"/>
            <a:ext cx="430924" cy="241922"/>
          </a:xfrm>
          <a:custGeom>
            <a:avLst/>
            <a:gdLst>
              <a:gd name="connsiteX0" fmla="*/ 0 w 430924"/>
              <a:gd name="connsiteY0" fmla="*/ 241922 h 241922"/>
              <a:gd name="connsiteX1" fmla="*/ 178676 w 430924"/>
              <a:gd name="connsiteY1" fmla="*/ 184 h 241922"/>
              <a:gd name="connsiteX2" fmla="*/ 430924 w 430924"/>
              <a:gd name="connsiteY2" fmla="*/ 210391 h 241922"/>
            </a:gdLst>
            <a:ahLst/>
            <a:cxnLst>
              <a:cxn ang="0">
                <a:pos x="connsiteX0" y="connsiteY0"/>
              </a:cxn>
              <a:cxn ang="0">
                <a:pos x="connsiteX1" y="connsiteY1"/>
              </a:cxn>
              <a:cxn ang="0">
                <a:pos x="connsiteX2" y="connsiteY2"/>
              </a:cxn>
            </a:cxnLst>
            <a:rect l="l" t="t" r="r" b="b"/>
            <a:pathLst>
              <a:path w="430924" h="241922">
                <a:moveTo>
                  <a:pt x="0" y="241922"/>
                </a:moveTo>
                <a:cubicBezTo>
                  <a:pt x="53427" y="123680"/>
                  <a:pt x="106855" y="5439"/>
                  <a:pt x="178676" y="184"/>
                </a:cubicBezTo>
                <a:cubicBezTo>
                  <a:pt x="250497" y="-5071"/>
                  <a:pt x="340710" y="102660"/>
                  <a:pt x="430924" y="210391"/>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200C6D97-E6B4-2FD1-622B-30A33CBF379A}"/>
              </a:ext>
            </a:extLst>
          </p:cNvPr>
          <p:cNvCxnSpPr>
            <a:cxnSpLocks/>
            <a:stCxn id="10" idx="2"/>
          </p:cNvCxnSpPr>
          <p:nvPr/>
        </p:nvCxnSpPr>
        <p:spPr>
          <a:xfrm flipV="1">
            <a:off x="2774729" y="2856761"/>
            <a:ext cx="2301768" cy="23353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BF44AA-6910-3F15-2046-001BBCE480F5}"/>
              </a:ext>
            </a:extLst>
          </p:cNvPr>
          <p:cNvCxnSpPr>
            <a:stCxn id="6" idx="2"/>
          </p:cNvCxnSpPr>
          <p:nvPr/>
        </p:nvCxnSpPr>
        <p:spPr>
          <a:xfrm>
            <a:off x="5176345" y="2848303"/>
            <a:ext cx="2680138" cy="223739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F35A0E-7132-35CB-395A-9684D6A874BB}"/>
              </a:ext>
            </a:extLst>
          </p:cNvPr>
          <p:cNvSpPr txBox="1"/>
          <p:nvPr/>
        </p:nvSpPr>
        <p:spPr>
          <a:xfrm>
            <a:off x="2256406" y="5702859"/>
            <a:ext cx="700320" cy="369332"/>
          </a:xfrm>
          <a:prstGeom prst="rect">
            <a:avLst/>
          </a:prstGeom>
          <a:noFill/>
        </p:spPr>
        <p:txBody>
          <a:bodyPr wrap="none" rtlCol="0">
            <a:spAutoFit/>
          </a:bodyPr>
          <a:lstStyle/>
          <a:p>
            <a:r>
              <a:rPr lang="en-AU" dirty="0"/>
              <a:t>client</a:t>
            </a:r>
          </a:p>
        </p:txBody>
      </p:sp>
      <p:sp>
        <p:nvSpPr>
          <p:cNvPr id="17" name="TextBox 16">
            <a:extLst>
              <a:ext uri="{FF2B5EF4-FFF2-40B4-BE49-F238E27FC236}">
                <a16:creationId xmlns:a16="http://schemas.microsoft.com/office/drawing/2014/main" id="{47C2A98E-E39F-36FE-6113-17B8E776D7D2}"/>
              </a:ext>
            </a:extLst>
          </p:cNvPr>
          <p:cNvSpPr txBox="1"/>
          <p:nvPr/>
        </p:nvSpPr>
        <p:spPr>
          <a:xfrm>
            <a:off x="7369688" y="5406837"/>
            <a:ext cx="1378775" cy="369332"/>
          </a:xfrm>
          <a:prstGeom prst="rect">
            <a:avLst/>
          </a:prstGeom>
          <a:noFill/>
        </p:spPr>
        <p:txBody>
          <a:bodyPr wrap="none" rtlCol="0">
            <a:spAutoFit/>
          </a:bodyPr>
          <a:lstStyle/>
          <a:p>
            <a:r>
              <a:rPr lang="en-AU" dirty="0"/>
              <a:t>Earth station</a:t>
            </a:r>
          </a:p>
        </p:txBody>
      </p:sp>
      <p:sp>
        <p:nvSpPr>
          <p:cNvPr id="18" name="Rectangle 17">
            <a:extLst>
              <a:ext uri="{FF2B5EF4-FFF2-40B4-BE49-F238E27FC236}">
                <a16:creationId xmlns:a16="http://schemas.microsoft.com/office/drawing/2014/main" id="{E4AB0F6D-BA7C-DA5C-7649-D2D31733E244}"/>
              </a:ext>
            </a:extLst>
          </p:cNvPr>
          <p:cNvSpPr/>
          <p:nvPr/>
        </p:nvSpPr>
        <p:spPr>
          <a:xfrm>
            <a:off x="5896304" y="2594003"/>
            <a:ext cx="199696" cy="241737"/>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C8652A45-827E-6CBF-D8D0-1589722E2903}"/>
              </a:ext>
            </a:extLst>
          </p:cNvPr>
          <p:cNvSpPr/>
          <p:nvPr/>
        </p:nvSpPr>
        <p:spPr>
          <a:xfrm>
            <a:off x="6616263" y="2594003"/>
            <a:ext cx="199696" cy="2417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2DDE8EEB-AD0D-7F56-4B78-7E2AFB21D5F1}"/>
              </a:ext>
            </a:extLst>
          </p:cNvPr>
          <p:cNvSpPr/>
          <p:nvPr/>
        </p:nvSpPr>
        <p:spPr>
          <a:xfrm>
            <a:off x="4261945" y="2600122"/>
            <a:ext cx="199696" cy="241737"/>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34FCAB99-0B13-24F4-AADE-57870234AF78}"/>
              </a:ext>
            </a:extLst>
          </p:cNvPr>
          <p:cNvSpPr/>
          <p:nvPr/>
        </p:nvSpPr>
        <p:spPr>
          <a:xfrm>
            <a:off x="3541986" y="2594002"/>
            <a:ext cx="199696" cy="241737"/>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BF9B2279-AFD5-60E6-17ED-0199FDD3B1EE}"/>
              </a:ext>
            </a:extLst>
          </p:cNvPr>
          <p:cNvSpPr txBox="1"/>
          <p:nvPr/>
        </p:nvSpPr>
        <p:spPr>
          <a:xfrm>
            <a:off x="7856484" y="1975945"/>
            <a:ext cx="3831020" cy="2031325"/>
          </a:xfrm>
          <a:prstGeom prst="rect">
            <a:avLst/>
          </a:prstGeom>
          <a:noFill/>
        </p:spPr>
        <p:txBody>
          <a:bodyPr wrap="square" rtlCol="0">
            <a:spAutoFit/>
          </a:bodyPr>
          <a:lstStyle/>
          <a:p>
            <a:r>
              <a:rPr lang="en-AU" dirty="0"/>
              <a:t>This approach is limited by the number and location of earth stations. Earth stations need to be located within 900km of the clients</a:t>
            </a:r>
          </a:p>
          <a:p>
            <a:endParaRPr lang="en-AU" dirty="0"/>
          </a:p>
          <a:p>
            <a:r>
              <a:rPr lang="en-AU" dirty="0"/>
              <a:t>This approach cannot span large ocean spaces</a:t>
            </a:r>
          </a:p>
        </p:txBody>
      </p:sp>
    </p:spTree>
    <p:extLst>
      <p:ext uri="{BB962C8B-B14F-4D97-AF65-F5344CB8AC3E}">
        <p14:creationId xmlns:p14="http://schemas.microsoft.com/office/powerpoint/2010/main" val="234774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CFC3085-B698-22F7-3436-ECA59EFFA858}"/>
              </a:ext>
            </a:extLst>
          </p:cNvPr>
          <p:cNvCxnSpPr>
            <a:stCxn id="21" idx="3"/>
            <a:endCxn id="19" idx="1"/>
          </p:cNvCxnSpPr>
          <p:nvPr/>
        </p:nvCxnSpPr>
        <p:spPr>
          <a:xfrm>
            <a:off x="3741682" y="2714871"/>
            <a:ext cx="2874581" cy="1"/>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338671-9794-ED71-75DE-0313DB1EBD4B}"/>
              </a:ext>
            </a:extLst>
          </p:cNvPr>
          <p:cNvSpPr>
            <a:spLocks noGrp="1"/>
          </p:cNvSpPr>
          <p:nvPr>
            <p:ph type="title"/>
          </p:nvPr>
        </p:nvSpPr>
        <p:spPr/>
        <p:txBody>
          <a:bodyPr/>
          <a:lstStyle/>
          <a:p>
            <a:r>
              <a:rPr lang="en-AU" dirty="0"/>
              <a:t>Gen1 vs Gen2</a:t>
            </a:r>
          </a:p>
        </p:txBody>
      </p:sp>
      <p:sp>
        <p:nvSpPr>
          <p:cNvPr id="3" name="TextBox 2">
            <a:extLst>
              <a:ext uri="{FF2B5EF4-FFF2-40B4-BE49-F238E27FC236}">
                <a16:creationId xmlns:a16="http://schemas.microsoft.com/office/drawing/2014/main" id="{077C9C9B-04AC-2684-B373-7AEAE25660B3}"/>
              </a:ext>
            </a:extLst>
          </p:cNvPr>
          <p:cNvSpPr txBox="1"/>
          <p:nvPr/>
        </p:nvSpPr>
        <p:spPr>
          <a:xfrm>
            <a:off x="1187669" y="1975945"/>
            <a:ext cx="3265894" cy="369332"/>
          </a:xfrm>
          <a:prstGeom prst="rect">
            <a:avLst/>
          </a:prstGeom>
          <a:noFill/>
        </p:spPr>
        <p:txBody>
          <a:bodyPr wrap="none" rtlCol="0">
            <a:spAutoFit/>
          </a:bodyPr>
          <a:lstStyle/>
          <a:p>
            <a:r>
              <a:rPr lang="en-AU" dirty="0"/>
              <a:t>GEN 2 – Inter-Satellite laser Links</a:t>
            </a:r>
          </a:p>
        </p:txBody>
      </p:sp>
      <p:sp>
        <p:nvSpPr>
          <p:cNvPr id="5" name="Freeform 4">
            <a:extLst>
              <a:ext uri="{FF2B5EF4-FFF2-40B4-BE49-F238E27FC236}">
                <a16:creationId xmlns:a16="http://schemas.microsoft.com/office/drawing/2014/main" id="{8F49BE7A-6108-11E4-1C40-EA3C2A8A29DA}"/>
              </a:ext>
            </a:extLst>
          </p:cNvPr>
          <p:cNvSpPr/>
          <p:nvPr/>
        </p:nvSpPr>
        <p:spPr>
          <a:xfrm>
            <a:off x="1902372" y="4937235"/>
            <a:ext cx="7683062" cy="780393"/>
          </a:xfrm>
          <a:custGeom>
            <a:avLst/>
            <a:gdLst>
              <a:gd name="connsiteX0" fmla="*/ 0 w 7683062"/>
              <a:gd name="connsiteY0" fmla="*/ 780393 h 780393"/>
              <a:gd name="connsiteX1" fmla="*/ 2564525 w 7683062"/>
              <a:gd name="connsiteY1" fmla="*/ 86710 h 780393"/>
              <a:gd name="connsiteX2" fmla="*/ 4666594 w 7683062"/>
              <a:gd name="connsiteY2" fmla="*/ 86710 h 780393"/>
              <a:gd name="connsiteX3" fmla="*/ 7683062 w 7683062"/>
              <a:gd name="connsiteY3" fmla="*/ 780393 h 780393"/>
            </a:gdLst>
            <a:ahLst/>
            <a:cxnLst>
              <a:cxn ang="0">
                <a:pos x="connsiteX0" y="connsiteY0"/>
              </a:cxn>
              <a:cxn ang="0">
                <a:pos x="connsiteX1" y="connsiteY1"/>
              </a:cxn>
              <a:cxn ang="0">
                <a:pos x="connsiteX2" y="connsiteY2"/>
              </a:cxn>
              <a:cxn ang="0">
                <a:pos x="connsiteX3" y="connsiteY3"/>
              </a:cxn>
            </a:cxnLst>
            <a:rect l="l" t="t" r="r" b="b"/>
            <a:pathLst>
              <a:path w="7683062" h="780393">
                <a:moveTo>
                  <a:pt x="0" y="780393"/>
                </a:moveTo>
                <a:cubicBezTo>
                  <a:pt x="893379" y="491358"/>
                  <a:pt x="1786759" y="202324"/>
                  <a:pt x="2564525" y="86710"/>
                </a:cubicBezTo>
                <a:cubicBezTo>
                  <a:pt x="3342291" y="-28904"/>
                  <a:pt x="3813505" y="-28904"/>
                  <a:pt x="4666594" y="86710"/>
                </a:cubicBezTo>
                <a:cubicBezTo>
                  <a:pt x="5519683" y="202324"/>
                  <a:pt x="6601372" y="491358"/>
                  <a:pt x="7683062" y="780393"/>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5959D6A8-FA3D-79B7-F6A9-C32C85E60EA6}"/>
              </a:ext>
            </a:extLst>
          </p:cNvPr>
          <p:cNvSpPr/>
          <p:nvPr/>
        </p:nvSpPr>
        <p:spPr>
          <a:xfrm>
            <a:off x="5076497" y="2606566"/>
            <a:ext cx="199696" cy="24173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89AC8ED-C406-9C62-54C2-6329B36AC810}"/>
              </a:ext>
            </a:extLst>
          </p:cNvPr>
          <p:cNvSpPr/>
          <p:nvPr/>
        </p:nvSpPr>
        <p:spPr>
          <a:xfrm>
            <a:off x="7856483" y="5085694"/>
            <a:ext cx="199696" cy="2417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200C6D97-E6B4-2FD1-622B-30A33CBF379A}"/>
              </a:ext>
            </a:extLst>
          </p:cNvPr>
          <p:cNvCxnSpPr>
            <a:cxnSpLocks/>
            <a:endCxn id="21" idx="2"/>
          </p:cNvCxnSpPr>
          <p:nvPr/>
        </p:nvCxnSpPr>
        <p:spPr>
          <a:xfrm flipV="1">
            <a:off x="2774729" y="2835739"/>
            <a:ext cx="867105" cy="235637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CBF44AA-6910-3F15-2046-001BBCE480F5}"/>
              </a:ext>
            </a:extLst>
          </p:cNvPr>
          <p:cNvCxnSpPr>
            <a:cxnSpLocks/>
            <a:stCxn id="19" idx="2"/>
          </p:cNvCxnSpPr>
          <p:nvPr/>
        </p:nvCxnSpPr>
        <p:spPr>
          <a:xfrm>
            <a:off x="6716111" y="2835740"/>
            <a:ext cx="1140372" cy="22499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F35A0E-7132-35CB-395A-9684D6A874BB}"/>
              </a:ext>
            </a:extLst>
          </p:cNvPr>
          <p:cNvSpPr txBox="1"/>
          <p:nvPr/>
        </p:nvSpPr>
        <p:spPr>
          <a:xfrm>
            <a:off x="2256406" y="5702859"/>
            <a:ext cx="700320" cy="369332"/>
          </a:xfrm>
          <a:prstGeom prst="rect">
            <a:avLst/>
          </a:prstGeom>
          <a:noFill/>
        </p:spPr>
        <p:txBody>
          <a:bodyPr wrap="none" rtlCol="0">
            <a:spAutoFit/>
          </a:bodyPr>
          <a:lstStyle/>
          <a:p>
            <a:r>
              <a:rPr lang="en-AU" dirty="0"/>
              <a:t>client</a:t>
            </a:r>
          </a:p>
        </p:txBody>
      </p:sp>
      <p:sp>
        <p:nvSpPr>
          <p:cNvPr id="17" name="TextBox 16">
            <a:extLst>
              <a:ext uri="{FF2B5EF4-FFF2-40B4-BE49-F238E27FC236}">
                <a16:creationId xmlns:a16="http://schemas.microsoft.com/office/drawing/2014/main" id="{47C2A98E-E39F-36FE-6113-17B8E776D7D2}"/>
              </a:ext>
            </a:extLst>
          </p:cNvPr>
          <p:cNvSpPr txBox="1"/>
          <p:nvPr/>
        </p:nvSpPr>
        <p:spPr>
          <a:xfrm>
            <a:off x="7369688" y="5406837"/>
            <a:ext cx="1378775" cy="369332"/>
          </a:xfrm>
          <a:prstGeom prst="rect">
            <a:avLst/>
          </a:prstGeom>
          <a:noFill/>
        </p:spPr>
        <p:txBody>
          <a:bodyPr wrap="none" rtlCol="0">
            <a:spAutoFit/>
          </a:bodyPr>
          <a:lstStyle/>
          <a:p>
            <a:r>
              <a:rPr lang="en-AU" dirty="0"/>
              <a:t>Earth station</a:t>
            </a:r>
          </a:p>
        </p:txBody>
      </p:sp>
      <p:sp>
        <p:nvSpPr>
          <p:cNvPr id="18" name="Rectangle 17">
            <a:extLst>
              <a:ext uri="{FF2B5EF4-FFF2-40B4-BE49-F238E27FC236}">
                <a16:creationId xmlns:a16="http://schemas.microsoft.com/office/drawing/2014/main" id="{E4AB0F6D-BA7C-DA5C-7649-D2D31733E244}"/>
              </a:ext>
            </a:extLst>
          </p:cNvPr>
          <p:cNvSpPr/>
          <p:nvPr/>
        </p:nvSpPr>
        <p:spPr>
          <a:xfrm>
            <a:off x="5896304" y="2594003"/>
            <a:ext cx="199696" cy="24173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C8652A45-827E-6CBF-D8D0-1589722E2903}"/>
              </a:ext>
            </a:extLst>
          </p:cNvPr>
          <p:cNvSpPr/>
          <p:nvPr/>
        </p:nvSpPr>
        <p:spPr>
          <a:xfrm>
            <a:off x="6616263" y="2594003"/>
            <a:ext cx="199696" cy="24173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2DDE8EEB-AD0D-7F56-4B78-7E2AFB21D5F1}"/>
              </a:ext>
            </a:extLst>
          </p:cNvPr>
          <p:cNvSpPr/>
          <p:nvPr/>
        </p:nvSpPr>
        <p:spPr>
          <a:xfrm>
            <a:off x="4261945" y="2600122"/>
            <a:ext cx="199696" cy="24173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34FCAB99-0B13-24F4-AADE-57870234AF78}"/>
              </a:ext>
            </a:extLst>
          </p:cNvPr>
          <p:cNvSpPr/>
          <p:nvPr/>
        </p:nvSpPr>
        <p:spPr>
          <a:xfrm>
            <a:off x="3541986" y="2594002"/>
            <a:ext cx="199696" cy="241737"/>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a:extLst>
              <a:ext uri="{FF2B5EF4-FFF2-40B4-BE49-F238E27FC236}">
                <a16:creationId xmlns:a16="http://schemas.microsoft.com/office/drawing/2014/main" id="{BF9B2279-AFD5-60E6-17ED-0199FDD3B1EE}"/>
              </a:ext>
            </a:extLst>
          </p:cNvPr>
          <p:cNvSpPr txBox="1"/>
          <p:nvPr/>
        </p:nvSpPr>
        <p:spPr>
          <a:xfrm>
            <a:off x="7856484" y="1975945"/>
            <a:ext cx="3831020" cy="2031325"/>
          </a:xfrm>
          <a:prstGeom prst="rect">
            <a:avLst/>
          </a:prstGeom>
          <a:noFill/>
        </p:spPr>
        <p:txBody>
          <a:bodyPr wrap="square" rtlCol="0">
            <a:spAutoFit/>
          </a:bodyPr>
          <a:lstStyle/>
          <a:p>
            <a:r>
              <a:rPr lang="en-AU" dirty="0"/>
              <a:t>This approach equips the satellites with laser transmitters and receivers</a:t>
            </a:r>
          </a:p>
          <a:p>
            <a:endParaRPr lang="en-AU" dirty="0"/>
          </a:p>
          <a:p>
            <a:r>
              <a:rPr lang="en-AU" dirty="0"/>
              <a:t>Signals can be relayed to adjacent satellites in the ”train” to hop across spaces where there is no coverage by earth stations</a:t>
            </a:r>
          </a:p>
        </p:txBody>
      </p:sp>
      <p:sp>
        <p:nvSpPr>
          <p:cNvPr id="4" name="Freeform 3">
            <a:extLst>
              <a:ext uri="{FF2B5EF4-FFF2-40B4-BE49-F238E27FC236}">
                <a16:creationId xmlns:a16="http://schemas.microsoft.com/office/drawing/2014/main" id="{A7C7C2AB-FD96-6754-E8C6-1821DBE611D1}"/>
              </a:ext>
            </a:extLst>
          </p:cNvPr>
          <p:cNvSpPr/>
          <p:nvPr/>
        </p:nvSpPr>
        <p:spPr>
          <a:xfrm>
            <a:off x="2401218" y="4995400"/>
            <a:ext cx="148799" cy="91032"/>
          </a:xfrm>
          <a:custGeom>
            <a:avLst/>
            <a:gdLst>
              <a:gd name="connsiteX0" fmla="*/ 133826 w 148799"/>
              <a:gd name="connsiteY0" fmla="*/ 346 h 91032"/>
              <a:gd name="connsiteX1" fmla="*/ 11 w 148799"/>
              <a:gd name="connsiteY1" fmla="*/ 59820 h 91032"/>
              <a:gd name="connsiteX2" fmla="*/ 126392 w 148799"/>
              <a:gd name="connsiteY2" fmla="*/ 89556 h 91032"/>
              <a:gd name="connsiteX3" fmla="*/ 133826 w 148799"/>
              <a:gd name="connsiteY3" fmla="*/ 346 h 91032"/>
            </a:gdLst>
            <a:ahLst/>
            <a:cxnLst>
              <a:cxn ang="0">
                <a:pos x="connsiteX0" y="connsiteY0"/>
              </a:cxn>
              <a:cxn ang="0">
                <a:pos x="connsiteX1" y="connsiteY1"/>
              </a:cxn>
              <a:cxn ang="0">
                <a:pos x="connsiteX2" y="connsiteY2"/>
              </a:cxn>
              <a:cxn ang="0">
                <a:pos x="connsiteX3" y="connsiteY3"/>
              </a:cxn>
            </a:cxnLst>
            <a:rect l="l" t="t" r="r" b="b"/>
            <a:pathLst>
              <a:path w="148799" h="91032">
                <a:moveTo>
                  <a:pt x="133826" y="346"/>
                </a:moveTo>
                <a:cubicBezTo>
                  <a:pt x="112762" y="-4610"/>
                  <a:pt x="1250" y="44952"/>
                  <a:pt x="11" y="59820"/>
                </a:cubicBezTo>
                <a:cubicBezTo>
                  <a:pt x="-1228" y="74688"/>
                  <a:pt x="97894" y="96990"/>
                  <a:pt x="126392" y="89556"/>
                </a:cubicBezTo>
                <a:cubicBezTo>
                  <a:pt x="154890" y="82122"/>
                  <a:pt x="154890" y="5302"/>
                  <a:pt x="133826" y="346"/>
                </a:cubicBez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a:extLst>
              <a:ext uri="{FF2B5EF4-FFF2-40B4-BE49-F238E27FC236}">
                <a16:creationId xmlns:a16="http://schemas.microsoft.com/office/drawing/2014/main" id="{C39E59C9-2F8B-7299-1C8F-42145A243356}"/>
              </a:ext>
            </a:extLst>
          </p:cNvPr>
          <p:cNvSpPr/>
          <p:nvPr/>
        </p:nvSpPr>
        <p:spPr>
          <a:xfrm>
            <a:off x="2375714" y="5093293"/>
            <a:ext cx="264936" cy="393153"/>
          </a:xfrm>
          <a:custGeom>
            <a:avLst/>
            <a:gdLst>
              <a:gd name="connsiteX0" fmla="*/ 102566 w 264936"/>
              <a:gd name="connsiteY0" fmla="*/ 0 h 393153"/>
              <a:gd name="connsiteX1" fmla="*/ 102566 w 264936"/>
              <a:gd name="connsiteY1" fmla="*/ 239283 h 393153"/>
              <a:gd name="connsiteX2" fmla="*/ 17 w 264936"/>
              <a:gd name="connsiteY2" fmla="*/ 393107 h 393153"/>
              <a:gd name="connsiteX3" fmla="*/ 111112 w 264936"/>
              <a:gd name="connsiteY3" fmla="*/ 256374 h 393153"/>
              <a:gd name="connsiteX4" fmla="*/ 264936 w 264936"/>
              <a:gd name="connsiteY4" fmla="*/ 333286 h 39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936" h="393153">
                <a:moveTo>
                  <a:pt x="102566" y="0"/>
                </a:moveTo>
                <a:cubicBezTo>
                  <a:pt x="111112" y="86882"/>
                  <a:pt x="119658" y="173765"/>
                  <a:pt x="102566" y="239283"/>
                </a:cubicBezTo>
                <a:cubicBezTo>
                  <a:pt x="85474" y="304801"/>
                  <a:pt x="-1407" y="390259"/>
                  <a:pt x="17" y="393107"/>
                </a:cubicBezTo>
                <a:cubicBezTo>
                  <a:pt x="1441" y="395955"/>
                  <a:pt x="66959" y="266344"/>
                  <a:pt x="111112" y="256374"/>
                </a:cubicBezTo>
                <a:cubicBezTo>
                  <a:pt x="155265" y="246404"/>
                  <a:pt x="210100" y="289845"/>
                  <a:pt x="264936" y="3332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a:extLst>
              <a:ext uri="{FF2B5EF4-FFF2-40B4-BE49-F238E27FC236}">
                <a16:creationId xmlns:a16="http://schemas.microsoft.com/office/drawing/2014/main" id="{C14575A8-78B1-0452-039D-8F3141F41C13}"/>
              </a:ext>
            </a:extLst>
          </p:cNvPr>
          <p:cNvSpPr/>
          <p:nvPr/>
        </p:nvSpPr>
        <p:spPr>
          <a:xfrm>
            <a:off x="2367185" y="5127195"/>
            <a:ext cx="222191" cy="111377"/>
          </a:xfrm>
          <a:custGeom>
            <a:avLst/>
            <a:gdLst>
              <a:gd name="connsiteX0" fmla="*/ 0 w 222191"/>
              <a:gd name="connsiteY0" fmla="*/ 111377 h 111377"/>
              <a:gd name="connsiteX1" fmla="*/ 102550 w 222191"/>
              <a:gd name="connsiteY1" fmla="*/ 282 h 111377"/>
              <a:gd name="connsiteX2" fmla="*/ 222191 w 222191"/>
              <a:gd name="connsiteY2" fmla="*/ 85740 h 111377"/>
            </a:gdLst>
            <a:ahLst/>
            <a:cxnLst>
              <a:cxn ang="0">
                <a:pos x="connsiteX0" y="connsiteY0"/>
              </a:cxn>
              <a:cxn ang="0">
                <a:pos x="connsiteX1" y="connsiteY1"/>
              </a:cxn>
              <a:cxn ang="0">
                <a:pos x="connsiteX2" y="connsiteY2"/>
              </a:cxn>
            </a:cxnLst>
            <a:rect l="l" t="t" r="r" b="b"/>
            <a:pathLst>
              <a:path w="222191" h="111377">
                <a:moveTo>
                  <a:pt x="0" y="111377"/>
                </a:moveTo>
                <a:cubicBezTo>
                  <a:pt x="32759" y="57966"/>
                  <a:pt x="65518" y="4555"/>
                  <a:pt x="102550" y="282"/>
                </a:cubicBezTo>
                <a:cubicBezTo>
                  <a:pt x="139582" y="-3991"/>
                  <a:pt x="180886" y="40874"/>
                  <a:pt x="222191" y="85740"/>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78438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4452D-DD75-3621-D1A7-5521B3FD3C28}"/>
              </a:ext>
            </a:extLst>
          </p:cNvPr>
          <p:cNvSpPr>
            <a:spLocks noGrp="1"/>
          </p:cNvSpPr>
          <p:nvPr>
            <p:ph type="title"/>
          </p:nvPr>
        </p:nvSpPr>
        <p:spPr/>
        <p:txBody>
          <a:bodyPr/>
          <a:lstStyle/>
          <a:p>
            <a:r>
              <a:rPr lang="en-AU" dirty="0"/>
              <a:t>ISL in action</a:t>
            </a:r>
          </a:p>
        </p:txBody>
      </p:sp>
      <p:pic>
        <p:nvPicPr>
          <p:cNvPr id="5" name="Content Placeholder 4">
            <a:extLst>
              <a:ext uri="{FF2B5EF4-FFF2-40B4-BE49-F238E27FC236}">
                <a16:creationId xmlns:a16="http://schemas.microsoft.com/office/drawing/2014/main" id="{08A0FE22-E507-4638-8CFE-0F7C2CED5DBF}"/>
              </a:ext>
            </a:extLst>
          </p:cNvPr>
          <p:cNvPicPr>
            <a:picLocks noGrp="1" noChangeAspect="1"/>
          </p:cNvPicPr>
          <p:nvPr>
            <p:ph idx="1"/>
          </p:nvPr>
        </p:nvPicPr>
        <p:blipFill>
          <a:blip r:embed="rId2"/>
          <a:stretch>
            <a:fillRect/>
          </a:stretch>
        </p:blipFill>
        <p:spPr>
          <a:xfrm>
            <a:off x="2564744" y="2606675"/>
            <a:ext cx="6642100" cy="3886200"/>
          </a:xfrm>
        </p:spPr>
      </p:pic>
      <p:sp>
        <p:nvSpPr>
          <p:cNvPr id="6" name="TextBox 5">
            <a:extLst>
              <a:ext uri="{FF2B5EF4-FFF2-40B4-BE49-F238E27FC236}">
                <a16:creationId xmlns:a16="http://schemas.microsoft.com/office/drawing/2014/main" id="{F032C21D-6842-BD0C-231E-659FA76C2BF4}"/>
              </a:ext>
            </a:extLst>
          </p:cNvPr>
          <p:cNvSpPr txBox="1"/>
          <p:nvPr/>
        </p:nvSpPr>
        <p:spPr>
          <a:xfrm>
            <a:off x="512380" y="1690688"/>
            <a:ext cx="11017469" cy="646331"/>
          </a:xfrm>
          <a:prstGeom prst="rect">
            <a:avLst/>
          </a:prstGeom>
          <a:noFill/>
        </p:spPr>
        <p:txBody>
          <a:bodyPr wrap="square" rtlCol="0">
            <a:spAutoFit/>
          </a:bodyPr>
          <a:lstStyle/>
          <a:p>
            <a:r>
              <a:rPr lang="en-AU" dirty="0"/>
              <a:t>The introduction of ISL has allowed </a:t>
            </a:r>
            <a:r>
              <a:rPr lang="en-AU" dirty="0" err="1"/>
              <a:t>Starlink</a:t>
            </a:r>
            <a:r>
              <a:rPr lang="en-AU" dirty="0"/>
              <a:t> to extend its coverage area to the entirety of the Australian continent, and it manages this by relaying the signal between spacecraft to one that is within range of an earth station</a:t>
            </a:r>
          </a:p>
        </p:txBody>
      </p:sp>
    </p:spTree>
    <p:extLst>
      <p:ext uri="{BB962C8B-B14F-4D97-AF65-F5344CB8AC3E}">
        <p14:creationId xmlns:p14="http://schemas.microsoft.com/office/powerpoint/2010/main" val="4261945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B9A1A-2AAD-0D7F-5D93-6269792BD337}"/>
              </a:ext>
            </a:extLst>
          </p:cNvPr>
          <p:cNvSpPr>
            <a:spLocks noGrp="1"/>
          </p:cNvSpPr>
          <p:nvPr>
            <p:ph type="title"/>
          </p:nvPr>
        </p:nvSpPr>
        <p:spPr/>
        <p:txBody>
          <a:bodyPr/>
          <a:lstStyle/>
          <a:p>
            <a:r>
              <a:rPr lang="en-AU" dirty="0"/>
              <a:t>How well does all this work?</a:t>
            </a:r>
          </a:p>
        </p:txBody>
      </p:sp>
      <p:sp>
        <p:nvSpPr>
          <p:cNvPr id="3" name="Content Placeholder 2">
            <a:extLst>
              <a:ext uri="{FF2B5EF4-FFF2-40B4-BE49-F238E27FC236}">
                <a16:creationId xmlns:a16="http://schemas.microsoft.com/office/drawing/2014/main" id="{8E45F250-3126-D953-46FC-2C7A294CBC02}"/>
              </a:ext>
            </a:extLst>
          </p:cNvPr>
          <p:cNvSpPr>
            <a:spLocks noGrp="1"/>
          </p:cNvSpPr>
          <p:nvPr>
            <p:ph idx="1"/>
          </p:nvPr>
        </p:nvSpPr>
        <p:spPr/>
        <p:txBody>
          <a:bodyPr/>
          <a:lstStyle/>
          <a:p>
            <a:r>
              <a:rPr lang="en-AU" dirty="0"/>
              <a:t>Let’s measure it!</a:t>
            </a:r>
          </a:p>
          <a:p>
            <a:r>
              <a:rPr lang="en-AU" dirty="0"/>
              <a:t>We use three services between the same endpoints:</a:t>
            </a:r>
          </a:p>
          <a:p>
            <a:pPr lvl="1"/>
            <a:r>
              <a:rPr lang="en-AU" dirty="0"/>
              <a:t>Terrestrial fibre connection (control)</a:t>
            </a:r>
          </a:p>
          <a:p>
            <a:pPr lvl="1"/>
            <a:r>
              <a:rPr lang="en-AU" dirty="0"/>
              <a:t>GEO satellite service </a:t>
            </a:r>
          </a:p>
          <a:p>
            <a:pPr lvl="1"/>
            <a:r>
              <a:rPr lang="en-AU" dirty="0" err="1"/>
              <a:t>Starlink</a:t>
            </a:r>
            <a:r>
              <a:rPr lang="en-AU" dirty="0"/>
              <a:t> service</a:t>
            </a:r>
          </a:p>
          <a:p>
            <a:r>
              <a:rPr lang="en-AU" dirty="0"/>
              <a:t>We also use three TCP flow control algorithms to compare their performance</a:t>
            </a:r>
          </a:p>
          <a:p>
            <a:pPr lvl="1"/>
            <a:endParaRPr lang="en-AU" dirty="0"/>
          </a:p>
        </p:txBody>
      </p:sp>
    </p:spTree>
    <p:extLst>
      <p:ext uri="{BB962C8B-B14F-4D97-AF65-F5344CB8AC3E}">
        <p14:creationId xmlns:p14="http://schemas.microsoft.com/office/powerpoint/2010/main" val="422397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C458-A2DA-CCAA-C396-9895E933FF3B}"/>
              </a:ext>
            </a:extLst>
          </p:cNvPr>
          <p:cNvSpPr>
            <a:spLocks noGrp="1"/>
          </p:cNvSpPr>
          <p:nvPr>
            <p:ph type="title"/>
          </p:nvPr>
        </p:nvSpPr>
        <p:spPr/>
        <p:txBody>
          <a:bodyPr/>
          <a:lstStyle/>
          <a:p>
            <a:r>
              <a:rPr lang="en-AU" dirty="0"/>
              <a:t>TCP Flow Control Algorithms</a:t>
            </a:r>
          </a:p>
        </p:txBody>
      </p:sp>
      <p:pic>
        <p:nvPicPr>
          <p:cNvPr id="5122" name="Picture 2">
            <a:extLst>
              <a:ext uri="{FF2B5EF4-FFF2-40B4-BE49-F238E27FC236}">
                <a16:creationId xmlns:a16="http://schemas.microsoft.com/office/drawing/2014/main" id="{24A7FE9A-2830-639F-E0AB-08AC74FA6F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2905" y="1455130"/>
            <a:ext cx="7341428" cy="5154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294AB9-820E-950F-46C6-A5E0771CF998}"/>
              </a:ext>
            </a:extLst>
          </p:cNvPr>
          <p:cNvSpPr txBox="1"/>
          <p:nvPr/>
        </p:nvSpPr>
        <p:spPr>
          <a:xfrm>
            <a:off x="9406759" y="3941379"/>
            <a:ext cx="2532993" cy="646331"/>
          </a:xfrm>
          <a:prstGeom prst="rect">
            <a:avLst/>
          </a:prstGeom>
          <a:noFill/>
        </p:spPr>
        <p:txBody>
          <a:bodyPr wrap="square" rtlCol="0">
            <a:spAutoFit/>
          </a:bodyPr>
          <a:lstStyle/>
          <a:p>
            <a:r>
              <a:rPr lang="en-AU" dirty="0"/>
              <a:t>“Ideal” Flow behaviour for each protocol</a:t>
            </a:r>
          </a:p>
        </p:txBody>
      </p:sp>
    </p:spTree>
    <p:extLst>
      <p:ext uri="{BB962C8B-B14F-4D97-AF65-F5344CB8AC3E}">
        <p14:creationId xmlns:p14="http://schemas.microsoft.com/office/powerpoint/2010/main" val="2998508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8DBD-2EF7-D888-B5B9-E3B44137C1C4}"/>
              </a:ext>
            </a:extLst>
          </p:cNvPr>
          <p:cNvSpPr>
            <a:spLocks noGrp="1"/>
          </p:cNvSpPr>
          <p:nvPr>
            <p:ph type="title"/>
          </p:nvPr>
        </p:nvSpPr>
        <p:spPr/>
        <p:txBody>
          <a:bodyPr/>
          <a:lstStyle/>
          <a:p>
            <a:r>
              <a:rPr lang="en-AU" dirty="0"/>
              <a:t>Terrestrial Fibre</a:t>
            </a:r>
          </a:p>
        </p:txBody>
      </p:sp>
      <p:sp>
        <p:nvSpPr>
          <p:cNvPr id="3" name="Content Placeholder 2">
            <a:extLst>
              <a:ext uri="{FF2B5EF4-FFF2-40B4-BE49-F238E27FC236}">
                <a16:creationId xmlns:a16="http://schemas.microsoft.com/office/drawing/2014/main" id="{4F61F874-FD96-4191-4A45-A1C4D8ABB863}"/>
              </a:ext>
            </a:extLst>
          </p:cNvPr>
          <p:cNvSpPr>
            <a:spLocks noGrp="1"/>
          </p:cNvSpPr>
          <p:nvPr>
            <p:ph idx="1"/>
          </p:nvPr>
        </p:nvSpPr>
        <p:spPr>
          <a:xfrm>
            <a:off x="782145" y="1600621"/>
            <a:ext cx="10515600" cy="1941305"/>
          </a:xfrm>
        </p:spPr>
        <p:txBody>
          <a:bodyPr>
            <a:normAutofit/>
          </a:bodyPr>
          <a:lstStyle/>
          <a:p>
            <a:r>
              <a:rPr lang="en-AU" sz="2667" dirty="0"/>
              <a:t>Australian NBN FTTP service with a 275/25 Mbps access rate</a:t>
            </a:r>
          </a:p>
          <a:p>
            <a:r>
              <a:rPr lang="en-AU" sz="2667" dirty="0"/>
              <a:t>Server and client are some 1,000km apart</a:t>
            </a:r>
          </a:p>
          <a:p>
            <a:r>
              <a:rPr lang="en-AU" sz="2667" dirty="0"/>
              <a:t>Ping test:</a:t>
            </a:r>
          </a:p>
        </p:txBody>
      </p:sp>
      <p:pic>
        <p:nvPicPr>
          <p:cNvPr id="4098" name="Picture 2">
            <a:extLst>
              <a:ext uri="{FF2B5EF4-FFF2-40B4-BE49-F238E27FC236}">
                <a16:creationId xmlns:a16="http://schemas.microsoft.com/office/drawing/2014/main" id="{73D0FC93-FCF6-9E16-BFAC-A877CF3C83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2367" y="2873433"/>
            <a:ext cx="5675243" cy="39845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4943EF-A110-B581-F09E-3F165EB25478}"/>
              </a:ext>
            </a:extLst>
          </p:cNvPr>
          <p:cNvSpPr txBox="1"/>
          <p:nvPr/>
        </p:nvSpPr>
        <p:spPr>
          <a:xfrm>
            <a:off x="2065667" y="5218044"/>
            <a:ext cx="2103525" cy="369332"/>
          </a:xfrm>
          <a:prstGeom prst="rect">
            <a:avLst/>
          </a:prstGeom>
          <a:noFill/>
        </p:spPr>
        <p:txBody>
          <a:bodyPr wrap="none" rtlCol="0">
            <a:spAutoFit/>
          </a:bodyPr>
          <a:lstStyle/>
          <a:p>
            <a:r>
              <a:rPr lang="en-AU" dirty="0"/>
              <a:t>IPv4 average 20.5ms</a:t>
            </a:r>
          </a:p>
        </p:txBody>
      </p:sp>
      <p:sp>
        <p:nvSpPr>
          <p:cNvPr id="5" name="TextBox 4">
            <a:extLst>
              <a:ext uri="{FF2B5EF4-FFF2-40B4-BE49-F238E27FC236}">
                <a16:creationId xmlns:a16="http://schemas.microsoft.com/office/drawing/2014/main" id="{4EBFD999-B216-7965-6AC7-5F652F9D2C83}"/>
              </a:ext>
            </a:extLst>
          </p:cNvPr>
          <p:cNvSpPr txBox="1"/>
          <p:nvPr/>
        </p:nvSpPr>
        <p:spPr>
          <a:xfrm>
            <a:off x="2068982" y="4634953"/>
            <a:ext cx="2103525" cy="369332"/>
          </a:xfrm>
          <a:prstGeom prst="rect">
            <a:avLst/>
          </a:prstGeom>
          <a:noFill/>
        </p:spPr>
        <p:txBody>
          <a:bodyPr wrap="none" rtlCol="0">
            <a:spAutoFit/>
          </a:bodyPr>
          <a:lstStyle/>
          <a:p>
            <a:r>
              <a:rPr lang="en-AU" dirty="0"/>
              <a:t>IPv6 average 21.5ms</a:t>
            </a:r>
          </a:p>
        </p:txBody>
      </p:sp>
    </p:spTree>
    <p:extLst>
      <p:ext uri="{BB962C8B-B14F-4D97-AF65-F5344CB8AC3E}">
        <p14:creationId xmlns:p14="http://schemas.microsoft.com/office/powerpoint/2010/main" val="1856557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2B7-FC5E-922E-46D6-A336715122E4}"/>
              </a:ext>
            </a:extLst>
          </p:cNvPr>
          <p:cNvSpPr>
            <a:spLocks noGrp="1"/>
          </p:cNvSpPr>
          <p:nvPr>
            <p:ph type="title"/>
          </p:nvPr>
        </p:nvSpPr>
        <p:spPr/>
        <p:txBody>
          <a:bodyPr/>
          <a:lstStyle/>
          <a:p>
            <a:r>
              <a:rPr lang="en-AU" dirty="0"/>
              <a:t>Fibre – 2 Stream Reno</a:t>
            </a:r>
          </a:p>
        </p:txBody>
      </p:sp>
      <p:pic>
        <p:nvPicPr>
          <p:cNvPr id="6146" name="Picture 2">
            <a:extLst>
              <a:ext uri="{FF2B5EF4-FFF2-40B4-BE49-F238E27FC236}">
                <a16:creationId xmlns:a16="http://schemas.microsoft.com/office/drawing/2014/main" id="{31F00469-705D-666D-B7F7-D7C75B63CA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592" y="1598937"/>
            <a:ext cx="7490515" cy="52590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3DC43C-BBA3-AB23-07A8-D2F20104FC35}"/>
              </a:ext>
            </a:extLst>
          </p:cNvPr>
          <p:cNvSpPr txBox="1"/>
          <p:nvPr/>
        </p:nvSpPr>
        <p:spPr>
          <a:xfrm rot="16200000">
            <a:off x="697530" y="3803239"/>
            <a:ext cx="1822292"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1600" dirty="0">
                <a:solidFill>
                  <a:srgbClr val="000000"/>
                </a:solidFill>
                <a:latin typeface="Arial"/>
                <a:ea typeface="Arial"/>
                <a:cs typeface="Arial"/>
                <a:sym typeface="Arial"/>
              </a:rPr>
              <a:t>Data Rate (MBPS)</a:t>
            </a:r>
          </a:p>
        </p:txBody>
      </p:sp>
    </p:spTree>
    <p:extLst>
      <p:ext uri="{BB962C8B-B14F-4D97-AF65-F5344CB8AC3E}">
        <p14:creationId xmlns:p14="http://schemas.microsoft.com/office/powerpoint/2010/main" val="408299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2B7-FC5E-922E-46D6-A336715122E4}"/>
              </a:ext>
            </a:extLst>
          </p:cNvPr>
          <p:cNvSpPr>
            <a:spLocks noGrp="1"/>
          </p:cNvSpPr>
          <p:nvPr>
            <p:ph type="title"/>
          </p:nvPr>
        </p:nvSpPr>
        <p:spPr/>
        <p:txBody>
          <a:bodyPr/>
          <a:lstStyle/>
          <a:p>
            <a:r>
              <a:rPr lang="en-AU" dirty="0"/>
              <a:t>Fibre – 2 Stream Cubic</a:t>
            </a:r>
          </a:p>
        </p:txBody>
      </p:sp>
      <p:pic>
        <p:nvPicPr>
          <p:cNvPr id="8194" name="Picture 2">
            <a:extLst>
              <a:ext uri="{FF2B5EF4-FFF2-40B4-BE49-F238E27FC236}">
                <a16:creationId xmlns:a16="http://schemas.microsoft.com/office/drawing/2014/main" id="{588009AC-CC9A-2811-EB18-5CC22AA4D8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546" y="1690689"/>
            <a:ext cx="7064021" cy="495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94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2B7-FC5E-922E-46D6-A336715122E4}"/>
              </a:ext>
            </a:extLst>
          </p:cNvPr>
          <p:cNvSpPr>
            <a:spLocks noGrp="1"/>
          </p:cNvSpPr>
          <p:nvPr>
            <p:ph type="title"/>
          </p:nvPr>
        </p:nvSpPr>
        <p:spPr/>
        <p:txBody>
          <a:bodyPr/>
          <a:lstStyle/>
          <a:p>
            <a:r>
              <a:rPr lang="en-AU" dirty="0"/>
              <a:t>Fibre – 2 Stream BBR</a:t>
            </a:r>
          </a:p>
        </p:txBody>
      </p:sp>
      <p:pic>
        <p:nvPicPr>
          <p:cNvPr id="10242" name="Picture 2">
            <a:extLst>
              <a:ext uri="{FF2B5EF4-FFF2-40B4-BE49-F238E27FC236}">
                <a16:creationId xmlns:a16="http://schemas.microsoft.com/office/drawing/2014/main" id="{271E8B25-1524-3147-F4BE-ECE61EA5E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782" y="1531663"/>
            <a:ext cx="7359831"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639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8851-50C5-7DAF-ED83-66D983700265}"/>
              </a:ext>
            </a:extLst>
          </p:cNvPr>
          <p:cNvSpPr>
            <a:spLocks noGrp="1"/>
          </p:cNvSpPr>
          <p:nvPr>
            <p:ph type="title"/>
          </p:nvPr>
        </p:nvSpPr>
        <p:spPr/>
        <p:txBody>
          <a:bodyPr>
            <a:normAutofit/>
          </a:bodyPr>
          <a:lstStyle/>
          <a:p>
            <a:r>
              <a:rPr lang="en-AU" dirty="0"/>
              <a:t>Protocol Performance over Fibre</a:t>
            </a:r>
          </a:p>
        </p:txBody>
      </p:sp>
      <p:sp>
        <p:nvSpPr>
          <p:cNvPr id="3" name="Content Placeholder 2">
            <a:extLst>
              <a:ext uri="{FF2B5EF4-FFF2-40B4-BE49-F238E27FC236}">
                <a16:creationId xmlns:a16="http://schemas.microsoft.com/office/drawing/2014/main" id="{619E7539-9007-8411-46C3-68FB1081C9D1}"/>
              </a:ext>
            </a:extLst>
          </p:cNvPr>
          <p:cNvSpPr>
            <a:spLocks noGrp="1"/>
          </p:cNvSpPr>
          <p:nvPr>
            <p:ph idx="1"/>
          </p:nvPr>
        </p:nvSpPr>
        <p:spPr/>
        <p:txBody>
          <a:bodyPr/>
          <a:lstStyle/>
          <a:p>
            <a:r>
              <a:rPr lang="en-AU" dirty="0"/>
              <a:t>All three congestion control algorithms are “well behaved” in this simple test</a:t>
            </a:r>
          </a:p>
          <a:p>
            <a:r>
              <a:rPr lang="en-AU" dirty="0"/>
              <a:t>Reno and BBR equilibrate to a 50/50 share when 2 sessions are active, while Cubic stabilises at a 60/40 split</a:t>
            </a:r>
          </a:p>
          <a:p>
            <a:r>
              <a:rPr lang="en-AU" dirty="0"/>
              <a:t>BBR operates with very small queue pressure, and stabilises at wire speed very quickly</a:t>
            </a:r>
          </a:p>
        </p:txBody>
      </p:sp>
    </p:spTree>
    <p:extLst>
      <p:ext uri="{BB962C8B-B14F-4D97-AF65-F5344CB8AC3E}">
        <p14:creationId xmlns:p14="http://schemas.microsoft.com/office/powerpoint/2010/main" val="420651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4723A-EAE0-09B0-06B5-EE93BFE17653}"/>
              </a:ext>
            </a:extLst>
          </p:cNvPr>
          <p:cNvSpPr>
            <a:spLocks noGrp="1"/>
          </p:cNvSpPr>
          <p:nvPr>
            <p:ph type="title"/>
          </p:nvPr>
        </p:nvSpPr>
        <p:spPr/>
        <p:txBody>
          <a:bodyPr/>
          <a:lstStyle/>
          <a:p>
            <a:r>
              <a:rPr lang="en-AU" dirty="0"/>
              <a:t>Newtonian Physics</a:t>
            </a:r>
          </a:p>
        </p:txBody>
      </p:sp>
      <p:sp>
        <p:nvSpPr>
          <p:cNvPr id="3" name="Content Placeholder 2">
            <a:extLst>
              <a:ext uri="{FF2B5EF4-FFF2-40B4-BE49-F238E27FC236}">
                <a16:creationId xmlns:a16="http://schemas.microsoft.com/office/drawing/2014/main" id="{7710A3E7-26FB-35E9-DDD1-1454B7CB931B}"/>
              </a:ext>
            </a:extLst>
          </p:cNvPr>
          <p:cNvSpPr>
            <a:spLocks noGrp="1"/>
          </p:cNvSpPr>
          <p:nvPr>
            <p:ph idx="1"/>
          </p:nvPr>
        </p:nvSpPr>
        <p:spPr>
          <a:xfrm>
            <a:off x="838201" y="1825625"/>
            <a:ext cx="5403575" cy="4351339"/>
          </a:xfrm>
        </p:spPr>
        <p:txBody>
          <a:bodyPr>
            <a:normAutofit fontScale="92500"/>
          </a:bodyPr>
          <a:lstStyle/>
          <a:p>
            <a:r>
              <a:rPr lang="en-AU" dirty="0"/>
              <a:t>If you fire a projectile with a speed greater than 11.2Km/sec it will not fall back to earth, and instead head away from earth never to return</a:t>
            </a:r>
          </a:p>
          <a:p>
            <a:r>
              <a:rPr lang="en-AU" dirty="0"/>
              <a:t>On the other hand, if you incline the aiming trajectory and fire it at a critical speed it will settle into an orbit around the earth</a:t>
            </a:r>
          </a:p>
          <a:p>
            <a:r>
              <a:rPr lang="en-AU" dirty="0"/>
              <a:t>The higher the altitude, the lower the orbital speed required to maintain orbit</a:t>
            </a:r>
          </a:p>
        </p:txBody>
      </p:sp>
      <p:pic>
        <p:nvPicPr>
          <p:cNvPr id="4" name="Picture 3">
            <a:extLst>
              <a:ext uri="{FF2B5EF4-FFF2-40B4-BE49-F238E27FC236}">
                <a16:creationId xmlns:a16="http://schemas.microsoft.com/office/drawing/2014/main" id="{1213E999-2E98-EC3B-2E70-9D41F389148B}"/>
              </a:ext>
            </a:extLst>
          </p:cNvPr>
          <p:cNvPicPr>
            <a:picLocks noChangeAspect="1"/>
          </p:cNvPicPr>
          <p:nvPr/>
        </p:nvPicPr>
        <p:blipFill>
          <a:blip r:embed="rId2"/>
          <a:stretch>
            <a:fillRect/>
          </a:stretch>
        </p:blipFill>
        <p:spPr>
          <a:xfrm>
            <a:off x="6342583" y="2532993"/>
            <a:ext cx="5928547" cy="2730866"/>
          </a:xfrm>
          <a:prstGeom prst="rect">
            <a:avLst/>
          </a:prstGeom>
        </p:spPr>
      </p:pic>
    </p:spTree>
    <p:extLst>
      <p:ext uri="{BB962C8B-B14F-4D97-AF65-F5344CB8AC3E}">
        <p14:creationId xmlns:p14="http://schemas.microsoft.com/office/powerpoint/2010/main" val="1946965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3F97A-3EFC-4EA4-90B6-55878DDEAA5F}"/>
              </a:ext>
            </a:extLst>
          </p:cNvPr>
          <p:cNvSpPr>
            <a:spLocks noGrp="1"/>
          </p:cNvSpPr>
          <p:nvPr>
            <p:ph type="title"/>
          </p:nvPr>
        </p:nvSpPr>
        <p:spPr/>
        <p:txBody>
          <a:bodyPr>
            <a:normAutofit/>
          </a:bodyPr>
          <a:lstStyle/>
          <a:p>
            <a:r>
              <a:rPr lang="en-AU" dirty="0"/>
              <a:t>GEO Service – (45Mbps service)</a:t>
            </a:r>
          </a:p>
        </p:txBody>
      </p:sp>
      <p:sp>
        <p:nvSpPr>
          <p:cNvPr id="3" name="Content Placeholder 2">
            <a:extLst>
              <a:ext uri="{FF2B5EF4-FFF2-40B4-BE49-F238E27FC236}">
                <a16:creationId xmlns:a16="http://schemas.microsoft.com/office/drawing/2014/main" id="{1E802AB0-51DD-FD4D-9031-3E28F52EF767}"/>
              </a:ext>
            </a:extLst>
          </p:cNvPr>
          <p:cNvSpPr>
            <a:spLocks noGrp="1"/>
          </p:cNvSpPr>
          <p:nvPr>
            <p:ph idx="1"/>
          </p:nvPr>
        </p:nvSpPr>
        <p:spPr>
          <a:xfrm>
            <a:off x="838200" y="1825626"/>
            <a:ext cx="10124661" cy="848001"/>
          </a:xfrm>
        </p:spPr>
        <p:txBody>
          <a:bodyPr>
            <a:normAutofit/>
          </a:bodyPr>
          <a:lstStyle/>
          <a:p>
            <a:r>
              <a:rPr lang="en-AU" sz="2400" dirty="0"/>
              <a:t>Ping profile</a:t>
            </a:r>
          </a:p>
        </p:txBody>
      </p:sp>
      <p:pic>
        <p:nvPicPr>
          <p:cNvPr id="11266" name="Picture 2">
            <a:extLst>
              <a:ext uri="{FF2B5EF4-FFF2-40B4-BE49-F238E27FC236}">
                <a16:creationId xmlns:a16="http://schemas.microsoft.com/office/drawing/2014/main" id="{29FA90BE-CCCE-39D8-E638-F7C7BED1E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289" y="1551353"/>
            <a:ext cx="7500455" cy="526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620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03D-0C7D-1B01-AD24-443B9DFA0CD1}"/>
              </a:ext>
            </a:extLst>
          </p:cNvPr>
          <p:cNvSpPr>
            <a:spLocks noGrp="1"/>
          </p:cNvSpPr>
          <p:nvPr>
            <p:ph type="title"/>
          </p:nvPr>
        </p:nvSpPr>
        <p:spPr/>
        <p:txBody>
          <a:bodyPr/>
          <a:lstStyle/>
          <a:p>
            <a:r>
              <a:rPr lang="en-AU" dirty="0"/>
              <a:t>GEO – 2 Stream Reno</a:t>
            </a:r>
          </a:p>
        </p:txBody>
      </p:sp>
      <p:pic>
        <p:nvPicPr>
          <p:cNvPr id="12290" name="Picture 2">
            <a:extLst>
              <a:ext uri="{FF2B5EF4-FFF2-40B4-BE49-F238E27FC236}">
                <a16:creationId xmlns:a16="http://schemas.microsoft.com/office/drawing/2014/main" id="{80D7E517-7B90-A9EA-C796-10A672F568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116" y="1245015"/>
            <a:ext cx="7474557" cy="52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531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103D-0C7D-1B01-AD24-443B9DFA0CD1}"/>
              </a:ext>
            </a:extLst>
          </p:cNvPr>
          <p:cNvSpPr>
            <a:spLocks noGrp="1"/>
          </p:cNvSpPr>
          <p:nvPr>
            <p:ph type="title"/>
          </p:nvPr>
        </p:nvSpPr>
        <p:spPr/>
        <p:txBody>
          <a:bodyPr/>
          <a:lstStyle/>
          <a:p>
            <a:r>
              <a:rPr lang="en-AU" dirty="0"/>
              <a:t>GEO – 2 Stream Cubic</a:t>
            </a:r>
          </a:p>
        </p:txBody>
      </p:sp>
      <p:sp>
        <p:nvSpPr>
          <p:cNvPr id="3" name="Content Placeholder 2">
            <a:extLst>
              <a:ext uri="{FF2B5EF4-FFF2-40B4-BE49-F238E27FC236}">
                <a16:creationId xmlns:a16="http://schemas.microsoft.com/office/drawing/2014/main" id="{DD8D1F91-EB52-BAB0-CD90-8D6758045EA1}"/>
              </a:ext>
            </a:extLst>
          </p:cNvPr>
          <p:cNvSpPr>
            <a:spLocks noGrp="1"/>
          </p:cNvSpPr>
          <p:nvPr>
            <p:ph idx="1"/>
          </p:nvPr>
        </p:nvSpPr>
        <p:spPr/>
        <p:txBody>
          <a:bodyPr/>
          <a:lstStyle/>
          <a:p>
            <a:endParaRPr lang="en-AU" dirty="0"/>
          </a:p>
        </p:txBody>
      </p:sp>
      <p:pic>
        <p:nvPicPr>
          <p:cNvPr id="14338" name="Picture 2">
            <a:extLst>
              <a:ext uri="{FF2B5EF4-FFF2-40B4-BE49-F238E27FC236}">
                <a16:creationId xmlns:a16="http://schemas.microsoft.com/office/drawing/2014/main" id="{FBA88708-31F1-F499-F1A6-FD165CF25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1541" y="1391479"/>
            <a:ext cx="7559496" cy="530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177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E6291-62C7-7D19-08EE-C4CD3C9589FD}"/>
              </a:ext>
            </a:extLst>
          </p:cNvPr>
          <p:cNvSpPr>
            <a:spLocks noGrp="1"/>
          </p:cNvSpPr>
          <p:nvPr>
            <p:ph type="title"/>
          </p:nvPr>
        </p:nvSpPr>
        <p:spPr/>
        <p:txBody>
          <a:bodyPr/>
          <a:lstStyle/>
          <a:p>
            <a:r>
              <a:rPr lang="en-AU" dirty="0"/>
              <a:t>GEO – 2 Stream BBR</a:t>
            </a:r>
          </a:p>
        </p:txBody>
      </p:sp>
      <p:sp>
        <p:nvSpPr>
          <p:cNvPr id="3" name="Content Placeholder 2">
            <a:extLst>
              <a:ext uri="{FF2B5EF4-FFF2-40B4-BE49-F238E27FC236}">
                <a16:creationId xmlns:a16="http://schemas.microsoft.com/office/drawing/2014/main" id="{9C428B66-2690-AFE8-2025-3172C7EE9FAF}"/>
              </a:ext>
            </a:extLst>
          </p:cNvPr>
          <p:cNvSpPr>
            <a:spLocks noGrp="1"/>
          </p:cNvSpPr>
          <p:nvPr>
            <p:ph idx="1"/>
          </p:nvPr>
        </p:nvSpPr>
        <p:spPr/>
        <p:txBody>
          <a:bodyPr/>
          <a:lstStyle/>
          <a:p>
            <a:endParaRPr lang="en-AU"/>
          </a:p>
        </p:txBody>
      </p:sp>
      <p:pic>
        <p:nvPicPr>
          <p:cNvPr id="15362" name="Picture 2">
            <a:extLst>
              <a:ext uri="{FF2B5EF4-FFF2-40B4-BE49-F238E27FC236}">
                <a16:creationId xmlns:a16="http://schemas.microsoft.com/office/drawing/2014/main" id="{B138081B-BE79-0033-BEFD-DF610DEF0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329" y="1452149"/>
            <a:ext cx="7359831" cy="516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92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F58F-75B2-E467-E2C0-7C90D383865D}"/>
              </a:ext>
            </a:extLst>
          </p:cNvPr>
          <p:cNvSpPr>
            <a:spLocks noGrp="1"/>
          </p:cNvSpPr>
          <p:nvPr>
            <p:ph type="title"/>
          </p:nvPr>
        </p:nvSpPr>
        <p:spPr/>
        <p:txBody>
          <a:bodyPr>
            <a:normAutofit/>
          </a:bodyPr>
          <a:lstStyle/>
          <a:p>
            <a:r>
              <a:rPr lang="en-AU" dirty="0"/>
              <a:t>Protocol Performance over a GEO circuit</a:t>
            </a:r>
          </a:p>
        </p:txBody>
      </p:sp>
      <p:sp>
        <p:nvSpPr>
          <p:cNvPr id="3" name="Content Placeholder 2">
            <a:extLst>
              <a:ext uri="{FF2B5EF4-FFF2-40B4-BE49-F238E27FC236}">
                <a16:creationId xmlns:a16="http://schemas.microsoft.com/office/drawing/2014/main" id="{86BFFF69-ED21-3B5E-7345-C28D0E7CD5F9}"/>
              </a:ext>
            </a:extLst>
          </p:cNvPr>
          <p:cNvSpPr>
            <a:spLocks noGrp="1"/>
          </p:cNvSpPr>
          <p:nvPr>
            <p:ph idx="1"/>
          </p:nvPr>
        </p:nvSpPr>
        <p:spPr/>
        <p:txBody>
          <a:bodyPr>
            <a:normAutofit/>
          </a:bodyPr>
          <a:lstStyle/>
          <a:p>
            <a:r>
              <a:rPr lang="en-AU" dirty="0"/>
              <a:t>While the ping times are relatively stable, the extended RTT time pushes the congestion protocol into areas of instability – this is likely due to the presence of deep queues in this product, in conjunction with the high delay of the path</a:t>
            </a:r>
          </a:p>
          <a:p>
            <a:r>
              <a:rPr lang="en-AU" dirty="0"/>
              <a:t>Both Reno and Cubic drop into instability after some 60 seconds. It is unclear whether this is protocol breakdown, or the impact of cross traffic on the tested flows within the GEO system</a:t>
            </a:r>
          </a:p>
          <a:p>
            <a:r>
              <a:rPr lang="en-AU" dirty="0"/>
              <a:t>BBR operates remarkably efficiently across this system, driving the link to the delivered capacity without the build up of a standing queue  - clearly BBR out-performs Reno and Cubic in this context</a:t>
            </a:r>
          </a:p>
          <a:p>
            <a:endParaRPr lang="en-AU" dirty="0"/>
          </a:p>
        </p:txBody>
      </p:sp>
    </p:spTree>
    <p:extLst>
      <p:ext uri="{BB962C8B-B14F-4D97-AF65-F5344CB8AC3E}">
        <p14:creationId xmlns:p14="http://schemas.microsoft.com/office/powerpoint/2010/main" val="1669031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service</a:t>
            </a:r>
          </a:p>
        </p:txBody>
      </p:sp>
      <p:pic>
        <p:nvPicPr>
          <p:cNvPr id="6" name="Content Placeholder 5">
            <a:extLst>
              <a:ext uri="{FF2B5EF4-FFF2-40B4-BE49-F238E27FC236}">
                <a16:creationId xmlns:a16="http://schemas.microsoft.com/office/drawing/2014/main" id="{0B5BD477-503C-0C31-1D95-0F1A60841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12054" y="1600200"/>
            <a:ext cx="4967895" cy="4565651"/>
          </a:xfrm>
        </p:spPr>
      </p:pic>
      <p:sp>
        <p:nvSpPr>
          <p:cNvPr id="7" name="TextBox 6">
            <a:extLst>
              <a:ext uri="{FF2B5EF4-FFF2-40B4-BE49-F238E27FC236}">
                <a16:creationId xmlns:a16="http://schemas.microsoft.com/office/drawing/2014/main" id="{6294A595-5F1B-75BA-69F3-ADC4080713C3}"/>
              </a:ext>
            </a:extLst>
          </p:cNvPr>
          <p:cNvSpPr txBox="1"/>
          <p:nvPr/>
        </p:nvSpPr>
        <p:spPr>
          <a:xfrm>
            <a:off x="4519449" y="6165851"/>
            <a:ext cx="24971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1600" dirty="0">
                <a:solidFill>
                  <a:srgbClr val="000000"/>
                </a:solidFill>
                <a:latin typeface="Arial"/>
                <a:ea typeface="Arial"/>
                <a:cs typeface="Arial"/>
                <a:sym typeface="Arial"/>
              </a:rPr>
              <a:t>https://</a:t>
            </a:r>
            <a:r>
              <a:rPr lang="en-AU" sz="1600" dirty="0" err="1">
                <a:solidFill>
                  <a:srgbClr val="000000"/>
                </a:solidFill>
                <a:latin typeface="Arial"/>
                <a:ea typeface="Arial"/>
                <a:cs typeface="Arial"/>
                <a:sym typeface="Arial"/>
              </a:rPr>
              <a:t>satellitemap.space</a:t>
            </a:r>
            <a:r>
              <a:rPr lang="en-AU" sz="1600" dirty="0">
                <a:solidFill>
                  <a:srgbClr val="000000"/>
                </a:solidFill>
                <a:latin typeface="Arial"/>
                <a:ea typeface="Arial"/>
                <a:cs typeface="Arial"/>
                <a:sym typeface="Arial"/>
              </a:rPr>
              <a:t>/</a:t>
            </a:r>
          </a:p>
        </p:txBody>
      </p:sp>
    </p:spTree>
    <p:extLst>
      <p:ext uri="{BB962C8B-B14F-4D97-AF65-F5344CB8AC3E}">
        <p14:creationId xmlns:p14="http://schemas.microsoft.com/office/powerpoint/2010/main" val="302711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service</a:t>
            </a:r>
          </a:p>
        </p:txBody>
      </p:sp>
      <p:sp>
        <p:nvSpPr>
          <p:cNvPr id="3" name="Content Placeholder 2">
            <a:extLst>
              <a:ext uri="{FF2B5EF4-FFF2-40B4-BE49-F238E27FC236}">
                <a16:creationId xmlns:a16="http://schemas.microsoft.com/office/drawing/2014/main" id="{0E9B1AFA-C6E5-3D88-B28C-0EEE613AE905}"/>
              </a:ext>
            </a:extLst>
          </p:cNvPr>
          <p:cNvSpPr>
            <a:spLocks noGrp="1"/>
          </p:cNvSpPr>
          <p:nvPr>
            <p:ph idx="1"/>
          </p:nvPr>
        </p:nvSpPr>
        <p:spPr>
          <a:xfrm>
            <a:off x="527382" y="1600201"/>
            <a:ext cx="11895847" cy="4565105"/>
          </a:xfrm>
        </p:spPr>
        <p:txBody>
          <a:bodyPr>
            <a:normAutofit/>
          </a:bodyPr>
          <a:lstStyle/>
          <a:p>
            <a:r>
              <a:rPr lang="en-AU" sz="2667" dirty="0"/>
              <a:t>3,840 in-service operational spacecraft, operating at an altitude of 550km</a:t>
            </a:r>
          </a:p>
          <a:p>
            <a:endParaRPr lang="en-AU" sz="2667" dirty="0"/>
          </a:p>
        </p:txBody>
      </p:sp>
      <p:sp>
        <p:nvSpPr>
          <p:cNvPr id="7" name="TextBox 6">
            <a:extLst>
              <a:ext uri="{FF2B5EF4-FFF2-40B4-BE49-F238E27FC236}">
                <a16:creationId xmlns:a16="http://schemas.microsoft.com/office/drawing/2014/main" id="{581E1843-4FDD-BC07-A57B-FAA983943E3A}"/>
              </a:ext>
            </a:extLst>
          </p:cNvPr>
          <p:cNvSpPr txBox="1"/>
          <p:nvPr/>
        </p:nvSpPr>
        <p:spPr>
          <a:xfrm>
            <a:off x="4519449" y="6165851"/>
            <a:ext cx="24971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1219170" hangingPunct="0"/>
            <a:r>
              <a:rPr lang="en-AU" sz="1600" dirty="0">
                <a:solidFill>
                  <a:srgbClr val="000000"/>
                </a:solidFill>
                <a:latin typeface="Arial"/>
                <a:ea typeface="Arial"/>
                <a:cs typeface="Arial"/>
                <a:sym typeface="Arial"/>
              </a:rPr>
              <a:t>https://</a:t>
            </a:r>
            <a:r>
              <a:rPr lang="en-AU" sz="1600" dirty="0" err="1">
                <a:solidFill>
                  <a:srgbClr val="000000"/>
                </a:solidFill>
                <a:latin typeface="Arial"/>
                <a:ea typeface="Arial"/>
                <a:cs typeface="Arial"/>
                <a:sym typeface="Arial"/>
              </a:rPr>
              <a:t>satellitemap.space</a:t>
            </a:r>
            <a:r>
              <a:rPr lang="en-AU" sz="1600" dirty="0">
                <a:solidFill>
                  <a:srgbClr val="000000"/>
                </a:solidFill>
                <a:latin typeface="Arial"/>
                <a:ea typeface="Arial"/>
                <a:cs typeface="Arial"/>
                <a:sym typeface="Arial"/>
              </a:rPr>
              <a:t>/</a:t>
            </a:r>
          </a:p>
        </p:txBody>
      </p:sp>
      <p:pic>
        <p:nvPicPr>
          <p:cNvPr id="5" name="Picture 4">
            <a:extLst>
              <a:ext uri="{FF2B5EF4-FFF2-40B4-BE49-F238E27FC236}">
                <a16:creationId xmlns:a16="http://schemas.microsoft.com/office/drawing/2014/main" id="{A644D036-02D0-BB05-202F-DD715A9A43C7}"/>
              </a:ext>
            </a:extLst>
          </p:cNvPr>
          <p:cNvPicPr>
            <a:picLocks noChangeAspect="1"/>
          </p:cNvPicPr>
          <p:nvPr/>
        </p:nvPicPr>
        <p:blipFill>
          <a:blip r:embed="rId2"/>
          <a:stretch>
            <a:fillRect/>
          </a:stretch>
        </p:blipFill>
        <p:spPr>
          <a:xfrm>
            <a:off x="429033" y="2273901"/>
            <a:ext cx="10677988" cy="3643423"/>
          </a:xfrm>
          <a:prstGeom prst="rect">
            <a:avLst/>
          </a:prstGeom>
        </p:spPr>
      </p:pic>
    </p:spTree>
    <p:extLst>
      <p:ext uri="{BB962C8B-B14F-4D97-AF65-F5344CB8AC3E}">
        <p14:creationId xmlns:p14="http://schemas.microsoft.com/office/powerpoint/2010/main" val="2813598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1E7B-925B-FABA-F7E6-C1A4E4BA3DA5}"/>
              </a:ext>
            </a:extLst>
          </p:cNvPr>
          <p:cNvSpPr>
            <a:spLocks noGrp="1"/>
          </p:cNvSpPr>
          <p:nvPr>
            <p:ph type="title"/>
          </p:nvPr>
        </p:nvSpPr>
        <p:spPr/>
        <p:txBody>
          <a:bodyPr/>
          <a:lstStyle/>
          <a:p>
            <a:r>
              <a:rPr lang="en-AU" dirty="0" err="1"/>
              <a:t>Starlink</a:t>
            </a:r>
            <a:r>
              <a:rPr lang="en-AU" dirty="0"/>
              <a:t> service</a:t>
            </a:r>
          </a:p>
        </p:txBody>
      </p:sp>
      <p:sp>
        <p:nvSpPr>
          <p:cNvPr id="3" name="Content Placeholder 2">
            <a:extLst>
              <a:ext uri="{FF2B5EF4-FFF2-40B4-BE49-F238E27FC236}">
                <a16:creationId xmlns:a16="http://schemas.microsoft.com/office/drawing/2014/main" id="{0E9B1AFA-C6E5-3D88-B28C-0EEE613AE905}"/>
              </a:ext>
            </a:extLst>
          </p:cNvPr>
          <p:cNvSpPr>
            <a:spLocks noGrp="1"/>
          </p:cNvSpPr>
          <p:nvPr>
            <p:ph idx="1"/>
          </p:nvPr>
        </p:nvSpPr>
        <p:spPr/>
        <p:txBody>
          <a:bodyPr>
            <a:normAutofit/>
          </a:bodyPr>
          <a:lstStyle/>
          <a:p>
            <a:r>
              <a:rPr lang="en-AU" sz="2667" dirty="0"/>
              <a:t>3,840 operational spacecraft, operating at an altitude of 550km</a:t>
            </a:r>
          </a:p>
          <a:p>
            <a:r>
              <a:rPr lang="en-AU" sz="2667" dirty="0"/>
              <a:t>One-way signal propagation time to reach the spacecraft varies between 1.8ms and 3.6ms (equivalent RTT of 7.3ms to 14.6ms)</a:t>
            </a:r>
          </a:p>
          <a:p>
            <a:r>
              <a:rPr lang="en-AU" sz="2667" dirty="0"/>
              <a:t>But that’s not what we see:</a:t>
            </a:r>
          </a:p>
          <a:p>
            <a:endParaRPr lang="en-AU" sz="2667" dirty="0"/>
          </a:p>
        </p:txBody>
      </p:sp>
      <p:sp>
        <p:nvSpPr>
          <p:cNvPr id="4" name="TextBox 3">
            <a:extLst>
              <a:ext uri="{FF2B5EF4-FFF2-40B4-BE49-F238E27FC236}">
                <a16:creationId xmlns:a16="http://schemas.microsoft.com/office/drawing/2014/main" id="{7747F212-60B5-783F-1E36-20A3B77B8BD0}"/>
              </a:ext>
            </a:extLst>
          </p:cNvPr>
          <p:cNvSpPr txBox="1"/>
          <p:nvPr/>
        </p:nvSpPr>
        <p:spPr>
          <a:xfrm>
            <a:off x="967623" y="3817367"/>
            <a:ext cx="10386177" cy="1200329"/>
          </a:xfrm>
          <a:prstGeom prst="rect">
            <a:avLst/>
          </a:prstGeom>
          <a:noFill/>
        </p:spPr>
        <p:txBody>
          <a:bodyPr wrap="none" rtlCol="0">
            <a:spAutoFit/>
          </a:bodyPr>
          <a:lstStyle/>
          <a:p>
            <a:pPr algn="l"/>
            <a:r>
              <a:rPr lang="en-AU" dirty="0">
                <a:latin typeface="Courier New" panose="02070309020205020404" pitchFamily="49" charset="0"/>
              </a:rPr>
              <a:t>2000 packets transmitted, 1991 received, 0.45% packet loss, time 2009903ms</a:t>
            </a:r>
            <a:br>
              <a:rPr lang="en-AU" dirty="0">
                <a:latin typeface="Courier New" panose="02070309020205020404" pitchFamily="49" charset="0"/>
              </a:rPr>
            </a:br>
            <a:r>
              <a:rPr lang="en-AU" dirty="0" err="1">
                <a:latin typeface="Courier New" panose="02070309020205020404" pitchFamily="49" charset="0"/>
              </a:rPr>
              <a:t>rtt</a:t>
            </a:r>
            <a:r>
              <a:rPr lang="en-AU" dirty="0">
                <a:latin typeface="Courier New" panose="02070309020205020404" pitchFamily="49" charset="0"/>
              </a:rPr>
              <a:t> min/avg/max/</a:t>
            </a:r>
            <a:r>
              <a:rPr lang="en-AU" dirty="0" err="1">
                <a:latin typeface="Courier New" panose="02070309020205020404" pitchFamily="49" charset="0"/>
              </a:rPr>
              <a:t>mdev</a:t>
            </a:r>
            <a:r>
              <a:rPr lang="en-AU" dirty="0">
                <a:latin typeface="Courier New" panose="02070309020205020404" pitchFamily="49" charset="0"/>
              </a:rPr>
              <a:t> = 37.284/60.560/214.301/13.549 </a:t>
            </a:r>
            <a:r>
              <a:rPr lang="en-AU" dirty="0" err="1">
                <a:latin typeface="Courier New" panose="02070309020205020404" pitchFamily="49" charset="0"/>
              </a:rPr>
              <a:t>ms</a:t>
            </a:r>
            <a:endParaRPr lang="en-AU" dirty="0">
              <a:latin typeface="Courier New" panose="02070309020205020404" pitchFamily="49" charset="0"/>
            </a:endParaRPr>
          </a:p>
          <a:p>
            <a:br>
              <a:rPr lang="en-AU" dirty="0"/>
            </a:br>
            <a:endParaRPr lang="en-AU" dirty="0"/>
          </a:p>
        </p:txBody>
      </p:sp>
      <p:sp>
        <p:nvSpPr>
          <p:cNvPr id="6" name="Freeform 5">
            <a:extLst>
              <a:ext uri="{FF2B5EF4-FFF2-40B4-BE49-F238E27FC236}">
                <a16:creationId xmlns:a16="http://schemas.microsoft.com/office/drawing/2014/main" id="{68C2F4C6-D412-73C9-5448-B66FB315F01E}"/>
              </a:ext>
            </a:extLst>
          </p:cNvPr>
          <p:cNvSpPr/>
          <p:nvPr/>
        </p:nvSpPr>
        <p:spPr>
          <a:xfrm>
            <a:off x="5128884" y="4432908"/>
            <a:ext cx="767419" cy="31531"/>
          </a:xfrm>
          <a:custGeom>
            <a:avLst/>
            <a:gdLst>
              <a:gd name="connsiteX0" fmla="*/ 168330 w 767419"/>
              <a:gd name="connsiteY0" fmla="*/ 0 h 31531"/>
              <a:gd name="connsiteX1" fmla="*/ 693847 w 767419"/>
              <a:gd name="connsiteY1" fmla="*/ 0 h 31531"/>
              <a:gd name="connsiteX2" fmla="*/ 164 w 767419"/>
              <a:gd name="connsiteY2" fmla="*/ 21020 h 31531"/>
              <a:gd name="connsiteX3" fmla="*/ 767419 w 767419"/>
              <a:gd name="connsiteY3" fmla="*/ 31531 h 31531"/>
            </a:gdLst>
            <a:ahLst/>
            <a:cxnLst>
              <a:cxn ang="0">
                <a:pos x="connsiteX0" y="connsiteY0"/>
              </a:cxn>
              <a:cxn ang="0">
                <a:pos x="connsiteX1" y="connsiteY1"/>
              </a:cxn>
              <a:cxn ang="0">
                <a:pos x="connsiteX2" y="connsiteY2"/>
              </a:cxn>
              <a:cxn ang="0">
                <a:pos x="connsiteX3" y="connsiteY3"/>
              </a:cxn>
            </a:cxnLst>
            <a:rect l="l" t="t" r="r" b="b"/>
            <a:pathLst>
              <a:path w="767419" h="31531">
                <a:moveTo>
                  <a:pt x="168330" y="0"/>
                </a:moveTo>
                <a:lnTo>
                  <a:pt x="693847" y="0"/>
                </a:lnTo>
                <a:cubicBezTo>
                  <a:pt x="665819" y="3503"/>
                  <a:pt x="-12098" y="15765"/>
                  <a:pt x="164" y="21020"/>
                </a:cubicBezTo>
                <a:cubicBezTo>
                  <a:pt x="12426" y="26275"/>
                  <a:pt x="389922" y="28903"/>
                  <a:pt x="767419" y="31531"/>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39674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9E1F-7D18-0844-DA4A-32A6C68A9629}"/>
              </a:ext>
            </a:extLst>
          </p:cNvPr>
          <p:cNvSpPr>
            <a:spLocks noGrp="1"/>
          </p:cNvSpPr>
          <p:nvPr>
            <p:ph type="title"/>
          </p:nvPr>
        </p:nvSpPr>
        <p:spPr/>
        <p:txBody>
          <a:bodyPr/>
          <a:lstStyle/>
          <a:p>
            <a:r>
              <a:rPr lang="en-AU" dirty="0" err="1"/>
              <a:t>Starlink</a:t>
            </a:r>
            <a:r>
              <a:rPr lang="en-AU" dirty="0"/>
              <a:t> RTT Ping Times</a:t>
            </a:r>
          </a:p>
        </p:txBody>
      </p:sp>
      <p:pic>
        <p:nvPicPr>
          <p:cNvPr id="16386" name="Picture 2">
            <a:extLst>
              <a:ext uri="{FF2B5EF4-FFF2-40B4-BE49-F238E27FC236}">
                <a16:creationId xmlns:a16="http://schemas.microsoft.com/office/drawing/2014/main" id="{B2852493-5AD9-D1EA-BD5D-3C4BDDF11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224" y="1240790"/>
            <a:ext cx="7480576" cy="5252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AF5394F-08CC-8EE6-AEB1-0B253AC87D26}"/>
              </a:ext>
            </a:extLst>
          </p:cNvPr>
          <p:cNvSpPr txBox="1"/>
          <p:nvPr/>
        </p:nvSpPr>
        <p:spPr>
          <a:xfrm>
            <a:off x="174875" y="2408493"/>
            <a:ext cx="4656616" cy="1323439"/>
          </a:xfrm>
          <a:prstGeom prst="rect">
            <a:avLst/>
          </a:prstGeom>
          <a:noFill/>
        </p:spPr>
        <p:txBody>
          <a:bodyPr wrap="square" rtlCol="0">
            <a:spAutoFit/>
          </a:bodyPr>
          <a:lstStyle/>
          <a:p>
            <a:r>
              <a:rPr lang="en-AU" sz="2000" dirty="0"/>
              <a:t>We are seeing:</a:t>
            </a:r>
          </a:p>
          <a:p>
            <a:r>
              <a:rPr lang="en-AU" sz="2000" dirty="0"/>
              <a:t>12ms terrestrial component, </a:t>
            </a:r>
          </a:p>
          <a:p>
            <a:r>
              <a:rPr lang="en-AU" sz="2000" dirty="0"/>
              <a:t>7ms/14ms propagation component,</a:t>
            </a:r>
          </a:p>
          <a:p>
            <a:r>
              <a:rPr lang="en-AU" sz="2000" b="1" dirty="0"/>
              <a:t>30ms for codec/</a:t>
            </a:r>
            <a:r>
              <a:rPr lang="en-AU" sz="2000" b="1" dirty="0" err="1"/>
              <a:t>fec</a:t>
            </a:r>
            <a:r>
              <a:rPr lang="en-AU" sz="2000" b="1" dirty="0"/>
              <a:t>/switching?</a:t>
            </a:r>
          </a:p>
        </p:txBody>
      </p:sp>
    </p:spTree>
    <p:extLst>
      <p:ext uri="{BB962C8B-B14F-4D97-AF65-F5344CB8AC3E}">
        <p14:creationId xmlns:p14="http://schemas.microsoft.com/office/powerpoint/2010/main" val="3767811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5585-4567-E5D2-12D4-BB8FD992300C}"/>
              </a:ext>
            </a:extLst>
          </p:cNvPr>
          <p:cNvSpPr>
            <a:spLocks noGrp="1"/>
          </p:cNvSpPr>
          <p:nvPr>
            <p:ph type="title"/>
          </p:nvPr>
        </p:nvSpPr>
        <p:spPr/>
        <p:txBody>
          <a:bodyPr/>
          <a:lstStyle/>
          <a:p>
            <a:r>
              <a:rPr lang="en-AU" dirty="0" err="1"/>
              <a:t>Starlink</a:t>
            </a:r>
            <a:r>
              <a:rPr lang="en-AU" dirty="0"/>
              <a:t> – 2 Stream Reno</a:t>
            </a:r>
          </a:p>
        </p:txBody>
      </p:sp>
      <p:pic>
        <p:nvPicPr>
          <p:cNvPr id="17410" name="Picture 2">
            <a:extLst>
              <a:ext uri="{FF2B5EF4-FFF2-40B4-BE49-F238E27FC236}">
                <a16:creationId xmlns:a16="http://schemas.microsoft.com/office/drawing/2014/main" id="{614E372D-93BD-9F7A-90FE-577E32602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305" y="1247673"/>
            <a:ext cx="7212220" cy="5063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66D495-DEB0-929C-0642-E3F4B172983A}"/>
              </a:ext>
            </a:extLst>
          </p:cNvPr>
          <p:cNvSpPr txBox="1"/>
          <p:nvPr/>
        </p:nvSpPr>
        <p:spPr>
          <a:xfrm>
            <a:off x="496958" y="2206487"/>
            <a:ext cx="4234069" cy="1477328"/>
          </a:xfrm>
          <a:prstGeom prst="rect">
            <a:avLst/>
          </a:prstGeom>
          <a:noFill/>
        </p:spPr>
        <p:txBody>
          <a:bodyPr wrap="square" rtlCol="0">
            <a:spAutoFit/>
          </a:bodyPr>
          <a:lstStyle/>
          <a:p>
            <a:r>
              <a:rPr lang="en-AU" b="1" dirty="0"/>
              <a:t>Relatively unimpressive performance.</a:t>
            </a:r>
          </a:p>
          <a:p>
            <a:endParaRPr lang="en-AU" dirty="0"/>
          </a:p>
          <a:p>
            <a:r>
              <a:rPr lang="en-AU" dirty="0"/>
              <a:t>There appears to be imposed packet loss events that hampers Reno inflating the sending rate</a:t>
            </a:r>
          </a:p>
        </p:txBody>
      </p:sp>
    </p:spTree>
    <p:extLst>
      <p:ext uri="{BB962C8B-B14F-4D97-AF65-F5344CB8AC3E}">
        <p14:creationId xmlns:p14="http://schemas.microsoft.com/office/powerpoint/2010/main" val="154266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00B98-8D3A-92D5-01FA-C7346C8D490D}"/>
              </a:ext>
            </a:extLst>
          </p:cNvPr>
          <p:cNvSpPr>
            <a:spLocks noGrp="1"/>
          </p:cNvSpPr>
          <p:nvPr>
            <p:ph type="title"/>
          </p:nvPr>
        </p:nvSpPr>
        <p:spPr/>
        <p:txBody>
          <a:bodyPr/>
          <a:lstStyle/>
          <a:p>
            <a:r>
              <a:rPr lang="en-AU" dirty="0"/>
              <a:t>Solar Radiation Physics</a:t>
            </a:r>
          </a:p>
        </p:txBody>
      </p:sp>
      <p:sp>
        <p:nvSpPr>
          <p:cNvPr id="3" name="Content Placeholder 2">
            <a:extLst>
              <a:ext uri="{FF2B5EF4-FFF2-40B4-BE49-F238E27FC236}">
                <a16:creationId xmlns:a16="http://schemas.microsoft.com/office/drawing/2014/main" id="{479A31B3-CD9B-C21E-5CFB-7A7B3CE782C3}"/>
              </a:ext>
            </a:extLst>
          </p:cNvPr>
          <p:cNvSpPr>
            <a:spLocks noGrp="1"/>
          </p:cNvSpPr>
          <p:nvPr>
            <p:ph idx="1"/>
          </p:nvPr>
        </p:nvSpPr>
        <p:spPr>
          <a:xfrm>
            <a:off x="6966856" y="1825625"/>
            <a:ext cx="4386943" cy="4351338"/>
          </a:xfrm>
        </p:spPr>
        <p:txBody>
          <a:bodyPr>
            <a:normAutofit fontScale="92500" lnSpcReduction="10000"/>
          </a:bodyPr>
          <a:lstStyle/>
          <a:p>
            <a:r>
              <a:rPr lang="en-AU" dirty="0"/>
              <a:t>The rotating iron core of the Earth produces a strong magnetic field</a:t>
            </a:r>
          </a:p>
          <a:p>
            <a:r>
              <a:rPr lang="en-AU" dirty="0"/>
              <a:t>This magnetic deflects solar radiation – the Van Allen Belt</a:t>
            </a:r>
          </a:p>
          <a:p>
            <a:r>
              <a:rPr lang="en-AU" dirty="0"/>
              <a:t>Sheltering below the Van Allen Belt protects the spacecraft from the worst effects of solar radiation, allowing advanced electronics to be used in the spacecraft</a:t>
            </a:r>
          </a:p>
          <a:p>
            <a:endParaRPr lang="en-AU" dirty="0"/>
          </a:p>
        </p:txBody>
      </p:sp>
      <p:pic>
        <p:nvPicPr>
          <p:cNvPr id="5" name="Picture 4">
            <a:extLst>
              <a:ext uri="{FF2B5EF4-FFF2-40B4-BE49-F238E27FC236}">
                <a16:creationId xmlns:a16="http://schemas.microsoft.com/office/drawing/2014/main" id="{29C5FA88-79AE-7397-DEEE-78DA5DFE3A27}"/>
              </a:ext>
            </a:extLst>
          </p:cNvPr>
          <p:cNvPicPr>
            <a:picLocks noChangeAspect="1"/>
          </p:cNvPicPr>
          <p:nvPr/>
        </p:nvPicPr>
        <p:blipFill>
          <a:blip r:embed="rId2"/>
          <a:stretch>
            <a:fillRect/>
          </a:stretch>
        </p:blipFill>
        <p:spPr>
          <a:xfrm>
            <a:off x="244211" y="1850000"/>
            <a:ext cx="5961947" cy="3706931"/>
          </a:xfrm>
          <a:prstGeom prst="rect">
            <a:avLst/>
          </a:prstGeom>
        </p:spPr>
      </p:pic>
    </p:spTree>
    <p:extLst>
      <p:ext uri="{BB962C8B-B14F-4D97-AF65-F5344CB8AC3E}">
        <p14:creationId xmlns:p14="http://schemas.microsoft.com/office/powerpoint/2010/main" val="1626706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D41BA-F788-5D99-B24D-31261DE0A501}"/>
              </a:ext>
            </a:extLst>
          </p:cNvPr>
          <p:cNvSpPr>
            <a:spLocks noGrp="1"/>
          </p:cNvSpPr>
          <p:nvPr>
            <p:ph type="title"/>
          </p:nvPr>
        </p:nvSpPr>
        <p:spPr/>
        <p:txBody>
          <a:bodyPr/>
          <a:lstStyle/>
          <a:p>
            <a:r>
              <a:rPr lang="en-AU" dirty="0" err="1"/>
              <a:t>Starlink</a:t>
            </a:r>
            <a:r>
              <a:rPr lang="en-AU" dirty="0"/>
              <a:t> – 2 Stream Cubic</a:t>
            </a:r>
          </a:p>
        </p:txBody>
      </p:sp>
      <p:pic>
        <p:nvPicPr>
          <p:cNvPr id="18434" name="Picture 2">
            <a:extLst>
              <a:ext uri="{FF2B5EF4-FFF2-40B4-BE49-F238E27FC236}">
                <a16:creationId xmlns:a16="http://schemas.microsoft.com/office/drawing/2014/main" id="{931E15CF-798F-7769-38B7-6DBF78E29B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3830" y="1357486"/>
            <a:ext cx="7531183" cy="52876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856137-3528-2339-7C12-3855003B46C1}"/>
              </a:ext>
            </a:extLst>
          </p:cNvPr>
          <p:cNvSpPr txBox="1"/>
          <p:nvPr/>
        </p:nvSpPr>
        <p:spPr>
          <a:xfrm>
            <a:off x="238808" y="2523966"/>
            <a:ext cx="4234069" cy="2031325"/>
          </a:xfrm>
          <a:prstGeom prst="rect">
            <a:avLst/>
          </a:prstGeom>
          <a:noFill/>
        </p:spPr>
        <p:txBody>
          <a:bodyPr wrap="square" rtlCol="0">
            <a:spAutoFit/>
          </a:bodyPr>
          <a:lstStyle/>
          <a:p>
            <a:r>
              <a:rPr lang="en-AU" b="1" dirty="0"/>
              <a:t>Also unimpressive performance.</a:t>
            </a:r>
          </a:p>
          <a:p>
            <a:endParaRPr lang="en-AU" dirty="0"/>
          </a:p>
          <a:p>
            <a:r>
              <a:rPr lang="en-AU" dirty="0"/>
              <a:t>Cubic appears to be more stable than Reno, but still fails to open up its sending rate over time, so the higher stability is achieved at a cost of lower overall throughput</a:t>
            </a:r>
          </a:p>
        </p:txBody>
      </p:sp>
    </p:spTree>
    <p:extLst>
      <p:ext uri="{BB962C8B-B14F-4D97-AF65-F5344CB8AC3E}">
        <p14:creationId xmlns:p14="http://schemas.microsoft.com/office/powerpoint/2010/main" val="2781724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FB9C-34B5-9C0A-609A-5D783A48D6F9}"/>
              </a:ext>
            </a:extLst>
          </p:cNvPr>
          <p:cNvSpPr>
            <a:spLocks noGrp="1"/>
          </p:cNvSpPr>
          <p:nvPr>
            <p:ph type="title"/>
          </p:nvPr>
        </p:nvSpPr>
        <p:spPr/>
        <p:txBody>
          <a:bodyPr/>
          <a:lstStyle/>
          <a:p>
            <a:r>
              <a:rPr lang="en-AU" dirty="0" err="1"/>
              <a:t>Starlink</a:t>
            </a:r>
            <a:r>
              <a:rPr lang="en-AU" dirty="0"/>
              <a:t> – 2 Stream BBR</a:t>
            </a:r>
          </a:p>
        </p:txBody>
      </p:sp>
      <p:pic>
        <p:nvPicPr>
          <p:cNvPr id="19458" name="Picture 2">
            <a:extLst>
              <a:ext uri="{FF2B5EF4-FFF2-40B4-BE49-F238E27FC236}">
                <a16:creationId xmlns:a16="http://schemas.microsoft.com/office/drawing/2014/main" id="{8C713F4B-6D21-AE9E-CB1B-39C523363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306" y="1325563"/>
            <a:ext cx="7359831"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E16117-2736-5AE6-B72C-5CD8F28B0522}"/>
              </a:ext>
            </a:extLst>
          </p:cNvPr>
          <p:cNvSpPr txBox="1"/>
          <p:nvPr/>
        </p:nvSpPr>
        <p:spPr>
          <a:xfrm>
            <a:off x="256706" y="1838739"/>
            <a:ext cx="4234069" cy="3293209"/>
          </a:xfrm>
          <a:prstGeom prst="rect">
            <a:avLst/>
          </a:prstGeom>
          <a:noFill/>
        </p:spPr>
        <p:txBody>
          <a:bodyPr wrap="square" rtlCol="0">
            <a:spAutoFit/>
          </a:bodyPr>
          <a:lstStyle/>
          <a:p>
            <a:r>
              <a:rPr lang="en-AU" sz="1600" dirty="0"/>
              <a:t>BBR seems to be better positioned to extract  performance from a variable platform in loss and jitter terms- </a:t>
            </a:r>
            <a:r>
              <a:rPr lang="en-AU" sz="1600" b="1" dirty="0"/>
              <a:t>it is able to operate 3 – 5 times the speed of Cubic or Reno between the same endpoints</a:t>
            </a:r>
          </a:p>
          <a:p>
            <a:endParaRPr lang="en-AU" sz="1600" dirty="0"/>
          </a:p>
          <a:p>
            <a:r>
              <a:rPr lang="en-AU" sz="1600" dirty="0"/>
              <a:t>The packet loss rate is higher than expected, and this may be an outcome of the combination of using phase array antennae that are tracking satellites that are moving through the sky at a relative speed of 1 degree of elevation every 15 seconds, together with the need to perform satellite handover at regular intervals.</a:t>
            </a:r>
          </a:p>
        </p:txBody>
      </p:sp>
    </p:spTree>
    <p:extLst>
      <p:ext uri="{BB962C8B-B14F-4D97-AF65-F5344CB8AC3E}">
        <p14:creationId xmlns:p14="http://schemas.microsoft.com/office/powerpoint/2010/main" val="427289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EDEA-E696-2D01-4BF6-675DCF7F6B55}"/>
              </a:ext>
            </a:extLst>
          </p:cNvPr>
          <p:cNvSpPr>
            <a:spLocks noGrp="1"/>
          </p:cNvSpPr>
          <p:nvPr>
            <p:ph type="title"/>
          </p:nvPr>
        </p:nvSpPr>
        <p:spPr/>
        <p:txBody>
          <a:bodyPr/>
          <a:lstStyle/>
          <a:p>
            <a:r>
              <a:rPr lang="en-AU" dirty="0"/>
              <a:t>Performance</a:t>
            </a:r>
          </a:p>
        </p:txBody>
      </p:sp>
      <p:pic>
        <p:nvPicPr>
          <p:cNvPr id="5" name="Content Placeholder 4">
            <a:extLst>
              <a:ext uri="{FF2B5EF4-FFF2-40B4-BE49-F238E27FC236}">
                <a16:creationId xmlns:a16="http://schemas.microsoft.com/office/drawing/2014/main" id="{81F35F5D-6027-AC2C-0A5C-4C9968FB6110}"/>
              </a:ext>
            </a:extLst>
          </p:cNvPr>
          <p:cNvPicPr>
            <a:picLocks noGrp="1" noChangeAspect="1"/>
          </p:cNvPicPr>
          <p:nvPr>
            <p:ph idx="1"/>
          </p:nvPr>
        </p:nvPicPr>
        <p:blipFill>
          <a:blip r:embed="rId2"/>
          <a:stretch>
            <a:fillRect/>
          </a:stretch>
        </p:blipFill>
        <p:spPr>
          <a:xfrm>
            <a:off x="260409" y="1583887"/>
            <a:ext cx="5762020" cy="3301980"/>
          </a:xfrm>
        </p:spPr>
      </p:pic>
      <p:pic>
        <p:nvPicPr>
          <p:cNvPr id="7" name="Picture 6">
            <a:extLst>
              <a:ext uri="{FF2B5EF4-FFF2-40B4-BE49-F238E27FC236}">
                <a16:creationId xmlns:a16="http://schemas.microsoft.com/office/drawing/2014/main" id="{D8E97DBA-2A22-C4C9-8F1E-17A41ACCA592}"/>
              </a:ext>
            </a:extLst>
          </p:cNvPr>
          <p:cNvPicPr>
            <a:picLocks noChangeAspect="1"/>
          </p:cNvPicPr>
          <p:nvPr/>
        </p:nvPicPr>
        <p:blipFill>
          <a:blip r:embed="rId3"/>
          <a:stretch>
            <a:fillRect/>
          </a:stretch>
        </p:blipFill>
        <p:spPr>
          <a:xfrm>
            <a:off x="4456386" y="4885867"/>
            <a:ext cx="6707950" cy="1749319"/>
          </a:xfrm>
          <a:prstGeom prst="rect">
            <a:avLst/>
          </a:prstGeom>
        </p:spPr>
      </p:pic>
      <p:sp>
        <p:nvSpPr>
          <p:cNvPr id="8" name="TextBox 7">
            <a:extLst>
              <a:ext uri="{FF2B5EF4-FFF2-40B4-BE49-F238E27FC236}">
                <a16:creationId xmlns:a16="http://schemas.microsoft.com/office/drawing/2014/main" id="{DC5426A6-E4AB-9423-07F1-532343764F36}"/>
              </a:ext>
            </a:extLst>
          </p:cNvPr>
          <p:cNvSpPr txBox="1"/>
          <p:nvPr/>
        </p:nvSpPr>
        <p:spPr>
          <a:xfrm>
            <a:off x="6189308" y="2734279"/>
            <a:ext cx="3913251" cy="369332"/>
          </a:xfrm>
          <a:prstGeom prst="rect">
            <a:avLst/>
          </a:prstGeom>
          <a:noFill/>
        </p:spPr>
        <p:txBody>
          <a:bodyPr wrap="none" rtlCol="0">
            <a:spAutoFit/>
          </a:bodyPr>
          <a:lstStyle/>
          <a:p>
            <a:r>
              <a:rPr lang="en-AU" dirty="0" err="1">
                <a:latin typeface="AhnbergHand" pitchFamily="2" charset="0"/>
              </a:rPr>
              <a:t>Speedtest-measuremed</a:t>
            </a:r>
            <a:r>
              <a:rPr lang="en-AU" dirty="0">
                <a:latin typeface="AhnbergHand" pitchFamily="2" charset="0"/>
              </a:rPr>
              <a:t> capacity</a:t>
            </a:r>
          </a:p>
        </p:txBody>
      </p:sp>
      <p:sp>
        <p:nvSpPr>
          <p:cNvPr id="9" name="TextBox 8">
            <a:extLst>
              <a:ext uri="{FF2B5EF4-FFF2-40B4-BE49-F238E27FC236}">
                <a16:creationId xmlns:a16="http://schemas.microsoft.com/office/drawing/2014/main" id="{C1133F8F-706B-1EE5-93BF-D255D6547473}"/>
              </a:ext>
            </a:extLst>
          </p:cNvPr>
          <p:cNvSpPr txBox="1"/>
          <p:nvPr/>
        </p:nvSpPr>
        <p:spPr>
          <a:xfrm>
            <a:off x="2231606" y="5477584"/>
            <a:ext cx="1754006" cy="369332"/>
          </a:xfrm>
          <a:prstGeom prst="rect">
            <a:avLst/>
          </a:prstGeom>
          <a:noFill/>
        </p:spPr>
        <p:txBody>
          <a:bodyPr wrap="none" rtlCol="0">
            <a:spAutoFit/>
          </a:bodyPr>
          <a:lstStyle/>
          <a:p>
            <a:r>
              <a:rPr lang="en-AU" dirty="0">
                <a:latin typeface="AhnbergHand" pitchFamily="2" charset="0"/>
              </a:rPr>
              <a:t>1 second ping</a:t>
            </a:r>
          </a:p>
        </p:txBody>
      </p:sp>
      <p:sp>
        <p:nvSpPr>
          <p:cNvPr id="10" name="TextBox 9">
            <a:extLst>
              <a:ext uri="{FF2B5EF4-FFF2-40B4-BE49-F238E27FC236}">
                <a16:creationId xmlns:a16="http://schemas.microsoft.com/office/drawing/2014/main" id="{ADAA1C9D-F6B7-25BD-F3BD-C26760D7407D}"/>
              </a:ext>
            </a:extLst>
          </p:cNvPr>
          <p:cNvSpPr txBox="1"/>
          <p:nvPr/>
        </p:nvSpPr>
        <p:spPr>
          <a:xfrm>
            <a:off x="2187898" y="6338986"/>
            <a:ext cx="1239442" cy="307777"/>
          </a:xfrm>
          <a:prstGeom prst="rect">
            <a:avLst/>
          </a:prstGeom>
          <a:noFill/>
        </p:spPr>
        <p:txBody>
          <a:bodyPr wrap="none" rtlCol="0">
            <a:spAutoFit/>
          </a:bodyPr>
          <a:lstStyle/>
          <a:p>
            <a:r>
              <a:rPr lang="en-AU" sz="1400" dirty="0">
                <a:latin typeface="AhnbergHand" pitchFamily="2" charset="0"/>
              </a:rPr>
              <a:t>Micro-drops</a:t>
            </a:r>
          </a:p>
        </p:txBody>
      </p:sp>
      <p:sp>
        <p:nvSpPr>
          <p:cNvPr id="11" name="Freeform 10">
            <a:extLst>
              <a:ext uri="{FF2B5EF4-FFF2-40B4-BE49-F238E27FC236}">
                <a16:creationId xmlns:a16="http://schemas.microsoft.com/office/drawing/2014/main" id="{8FAF7125-C3E4-4029-FC34-F379C23B1C45}"/>
              </a:ext>
            </a:extLst>
          </p:cNvPr>
          <p:cNvSpPr/>
          <p:nvPr/>
        </p:nvSpPr>
        <p:spPr>
          <a:xfrm>
            <a:off x="3531476" y="6442794"/>
            <a:ext cx="908272" cy="126172"/>
          </a:xfrm>
          <a:custGeom>
            <a:avLst/>
            <a:gdLst>
              <a:gd name="connsiteX0" fmla="*/ 0 w 908272"/>
              <a:gd name="connsiteY0" fmla="*/ 42089 h 126172"/>
              <a:gd name="connsiteX1" fmla="*/ 872358 w 908272"/>
              <a:gd name="connsiteY1" fmla="*/ 52599 h 126172"/>
              <a:gd name="connsiteX2" fmla="*/ 756745 w 908272"/>
              <a:gd name="connsiteY2" fmla="*/ 47 h 126172"/>
              <a:gd name="connsiteX3" fmla="*/ 903890 w 908272"/>
              <a:gd name="connsiteY3" fmla="*/ 63109 h 126172"/>
              <a:gd name="connsiteX4" fmla="*/ 746234 w 908272"/>
              <a:gd name="connsiteY4" fmla="*/ 126172 h 12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272" h="126172">
                <a:moveTo>
                  <a:pt x="0" y="42089"/>
                </a:moveTo>
                <a:cubicBezTo>
                  <a:pt x="373117" y="50847"/>
                  <a:pt x="746234" y="59606"/>
                  <a:pt x="872358" y="52599"/>
                </a:cubicBezTo>
                <a:cubicBezTo>
                  <a:pt x="998482" y="45592"/>
                  <a:pt x="751490" y="-1705"/>
                  <a:pt x="756745" y="47"/>
                </a:cubicBezTo>
                <a:cubicBezTo>
                  <a:pt x="762000" y="1799"/>
                  <a:pt x="905642" y="42088"/>
                  <a:pt x="903890" y="63109"/>
                </a:cubicBezTo>
                <a:cubicBezTo>
                  <a:pt x="902138" y="84130"/>
                  <a:pt x="824186" y="105151"/>
                  <a:pt x="746234" y="12617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537315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3319-5741-4A31-3BE1-727FFA056D4F}"/>
              </a:ext>
            </a:extLst>
          </p:cNvPr>
          <p:cNvSpPr>
            <a:spLocks noGrp="1"/>
          </p:cNvSpPr>
          <p:nvPr>
            <p:ph type="title"/>
          </p:nvPr>
        </p:nvSpPr>
        <p:spPr/>
        <p:txBody>
          <a:bodyPr/>
          <a:lstStyle/>
          <a:p>
            <a:r>
              <a:rPr lang="en-AU" dirty="0"/>
              <a:t>Protocol Considerations</a:t>
            </a:r>
          </a:p>
        </p:txBody>
      </p:sp>
      <p:sp>
        <p:nvSpPr>
          <p:cNvPr id="3" name="Content Placeholder 2">
            <a:extLst>
              <a:ext uri="{FF2B5EF4-FFF2-40B4-BE49-F238E27FC236}">
                <a16:creationId xmlns:a16="http://schemas.microsoft.com/office/drawing/2014/main" id="{8D14BEE5-E87F-A5C1-62CB-2C558F9F834C}"/>
              </a:ext>
            </a:extLst>
          </p:cNvPr>
          <p:cNvSpPr>
            <a:spLocks noGrp="1"/>
          </p:cNvSpPr>
          <p:nvPr>
            <p:ph idx="1"/>
          </p:nvPr>
        </p:nvSpPr>
        <p:spPr/>
        <p:txBody>
          <a:bodyPr/>
          <a:lstStyle/>
          <a:p>
            <a:r>
              <a:rPr lang="en-AU" dirty="0" err="1"/>
              <a:t>Starlink</a:t>
            </a:r>
            <a:r>
              <a:rPr lang="en-AU" dirty="0"/>
              <a:t> services have two issues:</a:t>
            </a:r>
          </a:p>
          <a:p>
            <a:pPr lvl="1"/>
            <a:r>
              <a:rPr lang="en-AU" dirty="0"/>
              <a:t>Very high jitter rates</a:t>
            </a:r>
          </a:p>
          <a:p>
            <a:pPr lvl="1"/>
            <a:r>
              <a:rPr lang="en-AU" dirty="0"/>
              <a:t>High levels of micro-loss</a:t>
            </a:r>
          </a:p>
          <a:p>
            <a:r>
              <a:rPr lang="en-AU" dirty="0"/>
              <a:t>Loss-based flow control algorithms will over-react and pull back the sending rate</a:t>
            </a:r>
          </a:p>
          <a:p>
            <a:pPr lvl="1"/>
            <a:r>
              <a:rPr lang="en-AU" dirty="0"/>
              <a:t>Short transactions work well</a:t>
            </a:r>
          </a:p>
          <a:p>
            <a:pPr lvl="1"/>
            <a:r>
              <a:rPr lang="en-AU" dirty="0"/>
              <a:t>Paced connections (voice, zoom) tend to work well most of the time</a:t>
            </a:r>
          </a:p>
          <a:p>
            <a:pPr lvl="1"/>
            <a:r>
              <a:rPr lang="en-AU" dirty="0"/>
              <a:t>Bulk data transfer not so </a:t>
            </a:r>
            <a:r>
              <a:rPr lang="en-AU" dirty="0" err="1"/>
              <a:t>mucj</a:t>
            </a:r>
            <a:endParaRPr lang="en-AU" dirty="0"/>
          </a:p>
          <a:p>
            <a:r>
              <a:rPr lang="en-AU" dirty="0"/>
              <a:t>You need to move to less sensitive flow control algorithms, such as BBR to get good performance out of these services</a:t>
            </a:r>
          </a:p>
        </p:txBody>
      </p:sp>
    </p:spTree>
    <p:extLst>
      <p:ext uri="{BB962C8B-B14F-4D97-AF65-F5344CB8AC3E}">
        <p14:creationId xmlns:p14="http://schemas.microsoft.com/office/powerpoint/2010/main" val="491481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D3143-D297-F249-23C6-4AA365AE1F45}"/>
              </a:ext>
            </a:extLst>
          </p:cNvPr>
          <p:cNvSpPr>
            <a:spLocks noGrp="1"/>
          </p:cNvSpPr>
          <p:nvPr>
            <p:ph type="title"/>
          </p:nvPr>
        </p:nvSpPr>
        <p:spPr/>
        <p:txBody>
          <a:bodyPr/>
          <a:lstStyle/>
          <a:p>
            <a:r>
              <a:rPr lang="en-AU" dirty="0"/>
              <a:t>Measuring QUIC Performance</a:t>
            </a:r>
          </a:p>
        </p:txBody>
      </p:sp>
      <p:pic>
        <p:nvPicPr>
          <p:cNvPr id="6" name="Content Placeholder 5">
            <a:extLst>
              <a:ext uri="{FF2B5EF4-FFF2-40B4-BE49-F238E27FC236}">
                <a16:creationId xmlns:a16="http://schemas.microsoft.com/office/drawing/2014/main" id="{9A968BD6-F987-5434-FEDC-8CA04A163BDF}"/>
              </a:ext>
            </a:extLst>
          </p:cNvPr>
          <p:cNvPicPr>
            <a:picLocks noGrp="1" noChangeAspect="1"/>
          </p:cNvPicPr>
          <p:nvPr>
            <p:ph idx="1"/>
          </p:nvPr>
        </p:nvPicPr>
        <p:blipFill>
          <a:blip r:embed="rId2"/>
          <a:stretch>
            <a:fillRect/>
          </a:stretch>
        </p:blipFill>
        <p:spPr>
          <a:xfrm>
            <a:off x="838200" y="1690688"/>
            <a:ext cx="6197360" cy="4351338"/>
          </a:xfrm>
        </p:spPr>
      </p:pic>
      <p:sp>
        <p:nvSpPr>
          <p:cNvPr id="7" name="TextBox 6">
            <a:extLst>
              <a:ext uri="{FF2B5EF4-FFF2-40B4-BE49-F238E27FC236}">
                <a16:creationId xmlns:a16="http://schemas.microsoft.com/office/drawing/2014/main" id="{D7EDA566-3D5D-D3A3-B1CD-697E120F8747}"/>
              </a:ext>
            </a:extLst>
          </p:cNvPr>
          <p:cNvSpPr txBox="1"/>
          <p:nvPr/>
        </p:nvSpPr>
        <p:spPr>
          <a:xfrm>
            <a:off x="7584141" y="2850694"/>
            <a:ext cx="2725271" cy="2031325"/>
          </a:xfrm>
          <a:prstGeom prst="rect">
            <a:avLst/>
          </a:prstGeom>
          <a:noFill/>
        </p:spPr>
        <p:txBody>
          <a:bodyPr wrap="square" rtlCol="0">
            <a:spAutoFit/>
          </a:bodyPr>
          <a:lstStyle/>
          <a:p>
            <a:r>
              <a:rPr lang="en-AU" dirty="0"/>
              <a:t>In this test (between the same endpoints) over a </a:t>
            </a:r>
            <a:r>
              <a:rPr lang="en-AU" dirty="0" err="1"/>
              <a:t>Starlink</a:t>
            </a:r>
            <a:r>
              <a:rPr lang="en-AU" dirty="0"/>
              <a:t> circuit, TCP CUBIC underperforms badly, while TCP BBR and QUIC both perform reasonably well </a:t>
            </a:r>
          </a:p>
        </p:txBody>
      </p:sp>
    </p:spTree>
    <p:extLst>
      <p:ext uri="{BB962C8B-B14F-4D97-AF65-F5344CB8AC3E}">
        <p14:creationId xmlns:p14="http://schemas.microsoft.com/office/powerpoint/2010/main" val="2354657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05BC-569A-5AEB-D32E-2867DFD1838A}"/>
              </a:ext>
            </a:extLst>
          </p:cNvPr>
          <p:cNvSpPr>
            <a:spLocks noGrp="1"/>
          </p:cNvSpPr>
          <p:nvPr>
            <p:ph type="title"/>
          </p:nvPr>
        </p:nvSpPr>
        <p:spPr/>
        <p:txBody>
          <a:bodyPr/>
          <a:lstStyle/>
          <a:p>
            <a:r>
              <a:rPr lang="en-AU" dirty="0"/>
              <a:t>More measurements needed …</a:t>
            </a:r>
          </a:p>
        </p:txBody>
      </p:sp>
      <p:sp>
        <p:nvSpPr>
          <p:cNvPr id="3" name="Content Placeholder 2">
            <a:extLst>
              <a:ext uri="{FF2B5EF4-FFF2-40B4-BE49-F238E27FC236}">
                <a16:creationId xmlns:a16="http://schemas.microsoft.com/office/drawing/2014/main" id="{D4B9257F-B823-C86E-01C8-A023B2A35228}"/>
              </a:ext>
            </a:extLst>
          </p:cNvPr>
          <p:cNvSpPr>
            <a:spLocks noGrp="1"/>
          </p:cNvSpPr>
          <p:nvPr>
            <p:ph idx="1"/>
          </p:nvPr>
        </p:nvSpPr>
        <p:spPr/>
        <p:txBody>
          <a:bodyPr>
            <a:normAutofit/>
          </a:bodyPr>
          <a:lstStyle/>
          <a:p>
            <a:r>
              <a:rPr lang="en-AU" dirty="0"/>
              <a:t>Is </a:t>
            </a:r>
            <a:r>
              <a:rPr lang="en-AU" i="1" dirty="0"/>
              <a:t>iperf3</a:t>
            </a:r>
            <a:r>
              <a:rPr lang="en-AU" dirty="0"/>
              <a:t> on Linux the right measurement tool?</a:t>
            </a:r>
          </a:p>
          <a:p>
            <a:r>
              <a:rPr lang="en-AU" dirty="0"/>
              <a:t>Can we bypass the Linux kernel baggage and measure the ‘raw’ TCP protocol performance?</a:t>
            </a:r>
          </a:p>
          <a:p>
            <a:r>
              <a:rPr lang="en-AU" dirty="0"/>
              <a:t>Would using QUIC provide a different view of protocol performance?</a:t>
            </a:r>
          </a:p>
          <a:p>
            <a:r>
              <a:rPr lang="en-AU" dirty="0"/>
              <a:t>How do LEO services compare to 5G?</a:t>
            </a:r>
          </a:p>
          <a:p>
            <a:r>
              <a:rPr lang="en-AU" dirty="0"/>
              <a:t>Speed vs stability?</a:t>
            </a:r>
          </a:p>
          <a:p>
            <a:pPr lvl="1"/>
            <a:r>
              <a:rPr lang="en-AU" dirty="0"/>
              <a:t>Should a LEO service expose the underlying jitter and loss to the application, or should it integrate smoothing, and even basic retransmission into the service at the cost of a higher delay overhead?</a:t>
            </a:r>
          </a:p>
          <a:p>
            <a:endParaRPr lang="en-AU" dirty="0"/>
          </a:p>
          <a:p>
            <a:endParaRPr lang="en-AU" dirty="0"/>
          </a:p>
        </p:txBody>
      </p:sp>
    </p:spTree>
    <p:extLst>
      <p:ext uri="{BB962C8B-B14F-4D97-AF65-F5344CB8AC3E}">
        <p14:creationId xmlns:p14="http://schemas.microsoft.com/office/powerpoint/2010/main" val="3548525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2041-2B6D-E84B-EBA4-CB82FA3AE172}"/>
              </a:ext>
            </a:extLst>
          </p:cNvPr>
          <p:cNvSpPr>
            <a:spLocks noGrp="1"/>
          </p:cNvSpPr>
          <p:nvPr>
            <p:ph type="title"/>
          </p:nvPr>
        </p:nvSpPr>
        <p:spPr/>
        <p:txBody>
          <a:bodyPr/>
          <a:lstStyle/>
          <a:p>
            <a:r>
              <a:rPr lang="en-AU" dirty="0"/>
              <a:t>What about </a:t>
            </a:r>
            <a:r>
              <a:rPr lang="en-AU" dirty="0" err="1"/>
              <a:t>Starlink</a:t>
            </a:r>
            <a:r>
              <a:rPr lang="en-AU" dirty="0"/>
              <a:t> Gen2?</a:t>
            </a:r>
          </a:p>
        </p:txBody>
      </p:sp>
      <p:sp>
        <p:nvSpPr>
          <p:cNvPr id="3" name="Text Placeholder 2">
            <a:extLst>
              <a:ext uri="{FF2B5EF4-FFF2-40B4-BE49-F238E27FC236}">
                <a16:creationId xmlns:a16="http://schemas.microsoft.com/office/drawing/2014/main" id="{C4BF49A5-E7AF-D6D9-B517-8915B38C64FB}"/>
              </a:ext>
            </a:extLst>
          </p:cNvPr>
          <p:cNvSpPr>
            <a:spLocks noGrp="1"/>
          </p:cNvSpPr>
          <p:nvPr>
            <p:ph type="body" idx="1"/>
          </p:nvPr>
        </p:nvSpPr>
        <p:spPr/>
        <p:txBody>
          <a:bodyPr/>
          <a:lstStyle/>
          <a:p>
            <a:r>
              <a:rPr lang="en-AU" dirty="0"/>
              <a:t>These satellites are larger, heavier and operate at a higher power level</a:t>
            </a:r>
          </a:p>
          <a:p>
            <a:r>
              <a:rPr lang="en-AU" dirty="0"/>
              <a:t>More bandwidth available, and high achievable data speeds</a:t>
            </a:r>
          </a:p>
          <a:p>
            <a:r>
              <a:rPr lang="en-AU" dirty="0"/>
              <a:t>Multiple orbital plans at a collection of discrete altitudes</a:t>
            </a:r>
          </a:p>
          <a:p>
            <a:r>
              <a:rPr lang="en-AU" dirty="0"/>
              <a:t>Incorporates 5G cellular services</a:t>
            </a:r>
          </a:p>
          <a:p>
            <a:r>
              <a:rPr lang="en-AU" dirty="0"/>
              <a:t>Will use inter-satellite laser connectors to support packet routing across satellites – details sparse so far, and it’s not clear how flexible this will be in terms of routing in the mesh</a:t>
            </a:r>
          </a:p>
          <a:p>
            <a:endParaRPr lang="en-AU" dirty="0"/>
          </a:p>
        </p:txBody>
      </p:sp>
    </p:spTree>
    <p:extLst>
      <p:ext uri="{BB962C8B-B14F-4D97-AF65-F5344CB8AC3E}">
        <p14:creationId xmlns:p14="http://schemas.microsoft.com/office/powerpoint/2010/main" val="1285121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2C07-2D91-F8D1-B7AB-428B3B286A01}"/>
              </a:ext>
            </a:extLst>
          </p:cNvPr>
          <p:cNvSpPr>
            <a:spLocks noGrp="1"/>
          </p:cNvSpPr>
          <p:nvPr>
            <p:ph type="title"/>
          </p:nvPr>
        </p:nvSpPr>
        <p:spPr/>
        <p:txBody>
          <a:bodyPr/>
          <a:lstStyle/>
          <a:p>
            <a:r>
              <a:rPr lang="en-AU" dirty="0"/>
              <a:t>Does it scale?</a:t>
            </a:r>
          </a:p>
        </p:txBody>
      </p:sp>
      <p:sp>
        <p:nvSpPr>
          <p:cNvPr id="3" name="Content Placeholder 2">
            <a:extLst>
              <a:ext uri="{FF2B5EF4-FFF2-40B4-BE49-F238E27FC236}">
                <a16:creationId xmlns:a16="http://schemas.microsoft.com/office/drawing/2014/main" id="{F5BA9D89-8EA4-140A-2029-5613F6DAA50C}"/>
              </a:ext>
            </a:extLst>
          </p:cNvPr>
          <p:cNvSpPr>
            <a:spLocks noGrp="1"/>
          </p:cNvSpPr>
          <p:nvPr>
            <p:ph idx="1"/>
          </p:nvPr>
        </p:nvSpPr>
        <p:spPr/>
        <p:txBody>
          <a:bodyPr>
            <a:normAutofit fontScale="92500" lnSpcReduction="10000"/>
          </a:bodyPr>
          <a:lstStyle/>
          <a:p>
            <a:pPr marL="0" indent="0">
              <a:buNone/>
            </a:pPr>
            <a:r>
              <a:rPr lang="en-AU" dirty="0"/>
              <a:t>Fibre – well </a:t>
            </a:r>
            <a:r>
              <a:rPr lang="en-AU" b="1" dirty="0"/>
              <a:t>yes</a:t>
            </a:r>
            <a:r>
              <a:rPr lang="en-AU" dirty="0"/>
              <a:t>, just bury more cable!</a:t>
            </a:r>
          </a:p>
          <a:p>
            <a:pPr marL="0" indent="0">
              <a:buNone/>
            </a:pPr>
            <a:r>
              <a:rPr lang="en-AU" dirty="0"/>
              <a:t>GEO – </a:t>
            </a:r>
            <a:r>
              <a:rPr lang="en-AU" b="1" dirty="0"/>
              <a:t>no</a:t>
            </a:r>
            <a:r>
              <a:rPr lang="en-AU" dirty="0"/>
              <a:t>, not really</a:t>
            </a:r>
          </a:p>
          <a:p>
            <a:pPr lvl="1"/>
            <a:r>
              <a:rPr lang="en-AU" dirty="0"/>
              <a:t>Geostationary spacecraft are normally separated by 2 – 3 degrees or arc, so there are some 120 – 180 viable slots. The radio frequencies are also limited to the C, Ku and Ka bands. The on-craft transponders are not steerable so the capacity is provided to a pre-designed footprint</a:t>
            </a:r>
          </a:p>
          <a:p>
            <a:pPr marL="0" indent="0">
              <a:buNone/>
            </a:pPr>
            <a:r>
              <a:rPr lang="en-AU" dirty="0"/>
              <a:t>LEO – unclear, but </a:t>
            </a:r>
            <a:r>
              <a:rPr lang="en-AU" b="1" dirty="0"/>
              <a:t>probably not</a:t>
            </a:r>
          </a:p>
          <a:p>
            <a:pPr lvl="1"/>
            <a:r>
              <a:rPr lang="en-AU" dirty="0"/>
              <a:t>LEO constellations use low altitude eccentric orbits so the number of space craft in a constellation is determined by the inter-craft distance, horizontally and vertically.</a:t>
            </a:r>
          </a:p>
          <a:p>
            <a:pPr lvl="1"/>
            <a:r>
              <a:rPr lang="en-AU" dirty="0" err="1"/>
              <a:t>Starlink</a:t>
            </a:r>
            <a:r>
              <a:rPr lang="en-AU" dirty="0"/>
              <a:t> plan for 12,000 craft, Kuiper (Amazon) place for 3,200, </a:t>
            </a:r>
            <a:r>
              <a:rPr lang="en-AU" dirty="0" err="1"/>
              <a:t>Telesat</a:t>
            </a:r>
            <a:r>
              <a:rPr lang="en-AU" dirty="0"/>
              <a:t> 188, ITU-R filings indicate China is planning a constellation with 13,000 craft</a:t>
            </a:r>
          </a:p>
          <a:p>
            <a:pPr lvl="1"/>
            <a:r>
              <a:rPr lang="en-AU" dirty="0"/>
              <a:t>There is an issue with space junk at LEO orbits. Any collision will generate more junk, and the risk of a runaway effect is high if the altitude slots are densely packed</a:t>
            </a:r>
          </a:p>
        </p:txBody>
      </p:sp>
    </p:spTree>
    <p:extLst>
      <p:ext uri="{BB962C8B-B14F-4D97-AF65-F5344CB8AC3E}">
        <p14:creationId xmlns:p14="http://schemas.microsoft.com/office/powerpoint/2010/main" val="1963474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B13C3-B935-87B4-0D20-80256670DE25}"/>
              </a:ext>
            </a:extLst>
          </p:cNvPr>
          <p:cNvPicPr>
            <a:picLocks noChangeAspect="1"/>
          </p:cNvPicPr>
          <p:nvPr/>
        </p:nvPicPr>
        <p:blipFill>
          <a:blip r:embed="rId2"/>
          <a:stretch>
            <a:fillRect/>
          </a:stretch>
        </p:blipFill>
        <p:spPr>
          <a:xfrm>
            <a:off x="-108346" y="-482191"/>
            <a:ext cx="12538842" cy="8359228"/>
          </a:xfrm>
          <a:prstGeom prst="rect">
            <a:avLst/>
          </a:prstGeom>
        </p:spPr>
      </p:pic>
      <p:sp>
        <p:nvSpPr>
          <p:cNvPr id="2" name="Title 1">
            <a:extLst>
              <a:ext uri="{FF2B5EF4-FFF2-40B4-BE49-F238E27FC236}">
                <a16:creationId xmlns:a16="http://schemas.microsoft.com/office/drawing/2014/main" id="{E39AEBD1-950E-D762-6711-0FE2EA8C20C4}"/>
              </a:ext>
            </a:extLst>
          </p:cNvPr>
          <p:cNvSpPr>
            <a:spLocks noGrp="1"/>
          </p:cNvSpPr>
          <p:nvPr>
            <p:ph type="title"/>
          </p:nvPr>
        </p:nvSpPr>
        <p:spPr>
          <a:xfrm>
            <a:off x="838200" y="365125"/>
            <a:ext cx="4049994" cy="1325563"/>
          </a:xfrm>
        </p:spPr>
        <p:txBody>
          <a:bodyPr/>
          <a:lstStyle/>
          <a:p>
            <a:r>
              <a:rPr lang="en-AU" dirty="0">
                <a:solidFill>
                  <a:schemeClr val="bg1"/>
                </a:solidFill>
              </a:rPr>
              <a:t>Questions?</a:t>
            </a:r>
          </a:p>
        </p:txBody>
      </p:sp>
    </p:spTree>
    <p:extLst>
      <p:ext uri="{BB962C8B-B14F-4D97-AF65-F5344CB8AC3E}">
        <p14:creationId xmlns:p14="http://schemas.microsoft.com/office/powerpoint/2010/main" val="1038090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9F36D-8E2C-722B-6CDA-DB9FD18906E0}"/>
              </a:ext>
            </a:extLst>
          </p:cNvPr>
          <p:cNvSpPr>
            <a:spLocks noGrp="1"/>
          </p:cNvSpPr>
          <p:nvPr>
            <p:ph type="title"/>
          </p:nvPr>
        </p:nvSpPr>
        <p:spPr>
          <a:xfrm>
            <a:off x="838200" y="365125"/>
            <a:ext cx="4049994" cy="1325563"/>
          </a:xfrm>
        </p:spPr>
        <p:txBody>
          <a:bodyPr/>
          <a:lstStyle/>
          <a:p>
            <a:r>
              <a:rPr lang="en-AU" dirty="0"/>
              <a:t>Questions?</a:t>
            </a:r>
          </a:p>
        </p:txBody>
      </p:sp>
    </p:spTree>
    <p:extLst>
      <p:ext uri="{BB962C8B-B14F-4D97-AF65-F5344CB8AC3E}">
        <p14:creationId xmlns:p14="http://schemas.microsoft.com/office/powerpoint/2010/main" val="268933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F36EAB-8B5B-3C95-5442-2F523D0F455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586"/>
          <a:stretch/>
        </p:blipFill>
        <p:spPr bwMode="auto">
          <a:xfrm>
            <a:off x="274085" y="905680"/>
            <a:ext cx="11936579" cy="37083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1D62C0-452B-8196-ACAB-C73D8D754761}"/>
              </a:ext>
            </a:extLst>
          </p:cNvPr>
          <p:cNvSpPr txBox="1"/>
          <p:nvPr/>
        </p:nvSpPr>
        <p:spPr>
          <a:xfrm>
            <a:off x="7669824" y="6411032"/>
            <a:ext cx="4392549" cy="215444"/>
          </a:xfrm>
          <a:prstGeom prst="rect">
            <a:avLst/>
          </a:prstGeom>
          <a:noFill/>
        </p:spPr>
        <p:txBody>
          <a:bodyPr wrap="none" rtlCol="0">
            <a:spAutoFit/>
          </a:bodyPr>
          <a:lstStyle/>
          <a:p>
            <a:r>
              <a:rPr lang="en-AU" sz="800" dirty="0"/>
              <a:t>https://commons.wikimedia.org/wiki/File:Orbitalaltitudes.jpg </a:t>
            </a:r>
            <a:r>
              <a:rPr lang="en-AU" sz="800" dirty="0">
                <a:latin typeface="Arial" panose="020B0604020202020204" pitchFamily="34" charset="0"/>
              </a:rPr>
              <a:t> </a:t>
            </a:r>
            <a:r>
              <a:rPr lang="en-AU" sz="800" i="1" dirty="0">
                <a:latin typeface="Arial" panose="020B0604020202020204" pitchFamily="34" charset="0"/>
              </a:rPr>
              <a:t>GNU Free Documentation License</a:t>
            </a:r>
            <a:endParaRPr lang="en-AU" dirty="0"/>
          </a:p>
        </p:txBody>
      </p:sp>
      <p:sp>
        <p:nvSpPr>
          <p:cNvPr id="4" name="TextBox 3">
            <a:extLst>
              <a:ext uri="{FF2B5EF4-FFF2-40B4-BE49-F238E27FC236}">
                <a16:creationId xmlns:a16="http://schemas.microsoft.com/office/drawing/2014/main" id="{CA5ACA28-06CA-1036-19B5-7D309CC58A19}"/>
              </a:ext>
            </a:extLst>
          </p:cNvPr>
          <p:cNvSpPr txBox="1"/>
          <p:nvPr/>
        </p:nvSpPr>
        <p:spPr>
          <a:xfrm>
            <a:off x="2457669" y="61510"/>
            <a:ext cx="99673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2400" dirty="0"/>
              <a:t>Leos</a:t>
            </a:r>
          </a:p>
        </p:txBody>
      </p:sp>
      <p:sp>
        <p:nvSpPr>
          <p:cNvPr id="5" name="TextBox 4">
            <a:extLst>
              <a:ext uri="{FF2B5EF4-FFF2-40B4-BE49-F238E27FC236}">
                <a16:creationId xmlns:a16="http://schemas.microsoft.com/office/drawing/2014/main" id="{B775C352-13BA-C74E-B304-0D9BA3F35601}"/>
              </a:ext>
            </a:extLst>
          </p:cNvPr>
          <p:cNvSpPr txBox="1"/>
          <p:nvPr/>
        </p:nvSpPr>
        <p:spPr>
          <a:xfrm>
            <a:off x="10039132" y="61510"/>
            <a:ext cx="996731"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AU" sz="2400" dirty="0"/>
              <a:t>Geos</a:t>
            </a:r>
          </a:p>
        </p:txBody>
      </p:sp>
      <p:sp>
        <p:nvSpPr>
          <p:cNvPr id="6" name="Freeform 5">
            <a:extLst>
              <a:ext uri="{FF2B5EF4-FFF2-40B4-BE49-F238E27FC236}">
                <a16:creationId xmlns:a16="http://schemas.microsoft.com/office/drawing/2014/main" id="{9F4E7761-1559-2DE9-89D4-05CD9B454EBF}"/>
              </a:ext>
            </a:extLst>
          </p:cNvPr>
          <p:cNvSpPr/>
          <p:nvPr/>
        </p:nvSpPr>
        <p:spPr>
          <a:xfrm>
            <a:off x="2261753" y="567558"/>
            <a:ext cx="814276" cy="1902548"/>
          </a:xfrm>
          <a:custGeom>
            <a:avLst/>
            <a:gdLst>
              <a:gd name="connsiteX0" fmla="*/ 610707 w 610707"/>
              <a:gd name="connsiteY0" fmla="*/ 0 h 1426911"/>
              <a:gd name="connsiteX1" fmla="*/ 552900 w 610707"/>
              <a:gd name="connsiteY1" fmla="*/ 273269 h 1426911"/>
              <a:gd name="connsiteX2" fmla="*/ 363714 w 610707"/>
              <a:gd name="connsiteY2" fmla="*/ 641131 h 1426911"/>
              <a:gd name="connsiteX3" fmla="*/ 32638 w 610707"/>
              <a:gd name="connsiteY3" fmla="*/ 1397876 h 1426911"/>
              <a:gd name="connsiteX4" fmla="*/ 11617 w 610707"/>
              <a:gd name="connsiteY4" fmla="*/ 1282262 h 1426911"/>
              <a:gd name="connsiteX5" fmla="*/ 27383 w 610707"/>
              <a:gd name="connsiteY5" fmla="*/ 1397876 h 1426911"/>
              <a:gd name="connsiteX6" fmla="*/ 169272 w 610707"/>
              <a:gd name="connsiteY6" fmla="*/ 1303283 h 142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707" h="1426911">
                <a:moveTo>
                  <a:pt x="610707" y="0"/>
                </a:moveTo>
                <a:cubicBezTo>
                  <a:pt x="602386" y="83207"/>
                  <a:pt x="594065" y="166414"/>
                  <a:pt x="552900" y="273269"/>
                </a:cubicBezTo>
                <a:cubicBezTo>
                  <a:pt x="511734" y="380124"/>
                  <a:pt x="450424" y="453697"/>
                  <a:pt x="363714" y="641131"/>
                </a:cubicBezTo>
                <a:cubicBezTo>
                  <a:pt x="277004" y="828565"/>
                  <a:pt x="91321" y="1291021"/>
                  <a:pt x="32638" y="1397876"/>
                </a:cubicBezTo>
                <a:cubicBezTo>
                  <a:pt x="-26045" y="1504731"/>
                  <a:pt x="12493" y="1282262"/>
                  <a:pt x="11617" y="1282262"/>
                </a:cubicBezTo>
                <a:cubicBezTo>
                  <a:pt x="10741" y="1282262"/>
                  <a:pt x="1107" y="1394373"/>
                  <a:pt x="27383" y="1397876"/>
                </a:cubicBezTo>
                <a:cubicBezTo>
                  <a:pt x="53659" y="1401379"/>
                  <a:pt x="111465" y="1352331"/>
                  <a:pt x="169272" y="1303283"/>
                </a:cubicBezTo>
              </a:path>
            </a:pathLst>
          </a:cu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AU" sz="2400">
              <a:solidFill>
                <a:srgbClr val="000000"/>
              </a:solidFill>
            </a:endParaRPr>
          </a:p>
        </p:txBody>
      </p:sp>
      <p:sp>
        <p:nvSpPr>
          <p:cNvPr id="8" name="Freeform 7">
            <a:extLst>
              <a:ext uri="{FF2B5EF4-FFF2-40B4-BE49-F238E27FC236}">
                <a16:creationId xmlns:a16="http://schemas.microsoft.com/office/drawing/2014/main" id="{A7133060-8911-9F3C-4A44-AE63521CBB04}"/>
              </a:ext>
            </a:extLst>
          </p:cNvPr>
          <p:cNvSpPr/>
          <p:nvPr/>
        </p:nvSpPr>
        <p:spPr>
          <a:xfrm>
            <a:off x="10014339" y="924909"/>
            <a:ext cx="1373515" cy="1933904"/>
          </a:xfrm>
          <a:custGeom>
            <a:avLst/>
            <a:gdLst>
              <a:gd name="connsiteX0" fmla="*/ 245880 w 1030136"/>
              <a:gd name="connsiteY0" fmla="*/ 0 h 1450428"/>
              <a:gd name="connsiteX1" fmla="*/ 67205 w 1030136"/>
              <a:gd name="connsiteY1" fmla="*/ 630621 h 1450428"/>
              <a:gd name="connsiteX2" fmla="*/ 77715 w 1030136"/>
              <a:gd name="connsiteY2" fmla="*/ 1224455 h 1450428"/>
              <a:gd name="connsiteX3" fmla="*/ 981605 w 1030136"/>
              <a:gd name="connsiteY3" fmla="*/ 1403131 h 1450428"/>
              <a:gd name="connsiteX4" fmla="*/ 918543 w 1030136"/>
              <a:gd name="connsiteY4" fmla="*/ 1277007 h 1450428"/>
              <a:gd name="connsiteX5" fmla="*/ 1013136 w 1030136"/>
              <a:gd name="connsiteY5" fmla="*/ 1397876 h 1450428"/>
              <a:gd name="connsiteX6" fmla="*/ 839715 w 1030136"/>
              <a:gd name="connsiteY6" fmla="*/ 1450428 h 1450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0136" h="1450428">
                <a:moveTo>
                  <a:pt x="245880" y="0"/>
                </a:moveTo>
                <a:cubicBezTo>
                  <a:pt x="170556" y="213272"/>
                  <a:pt x="95233" y="426545"/>
                  <a:pt x="67205" y="630621"/>
                </a:cubicBezTo>
                <a:cubicBezTo>
                  <a:pt x="39177" y="834697"/>
                  <a:pt x="-74685" y="1095703"/>
                  <a:pt x="77715" y="1224455"/>
                </a:cubicBezTo>
                <a:cubicBezTo>
                  <a:pt x="230115" y="1353207"/>
                  <a:pt x="841467" y="1394372"/>
                  <a:pt x="981605" y="1403131"/>
                </a:cubicBezTo>
                <a:cubicBezTo>
                  <a:pt x="1121743" y="1411890"/>
                  <a:pt x="913288" y="1277883"/>
                  <a:pt x="918543" y="1277007"/>
                </a:cubicBezTo>
                <a:cubicBezTo>
                  <a:pt x="923798" y="1276131"/>
                  <a:pt x="1026274" y="1368973"/>
                  <a:pt x="1013136" y="1397876"/>
                </a:cubicBezTo>
                <a:cubicBezTo>
                  <a:pt x="999998" y="1426779"/>
                  <a:pt x="919856" y="1438603"/>
                  <a:pt x="839715" y="1450428"/>
                </a:cubicBezTo>
              </a:path>
            </a:pathLst>
          </a:custGeom>
          <a:noFill/>
          <a:ln w="25400" cap="flat">
            <a:solidFill>
              <a:schemeClr val="bg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AU" sz="2400">
              <a:solidFill>
                <a:srgbClr val="000000"/>
              </a:solidFill>
            </a:endParaRPr>
          </a:p>
        </p:txBody>
      </p:sp>
    </p:spTree>
    <p:extLst>
      <p:ext uri="{BB962C8B-B14F-4D97-AF65-F5344CB8AC3E}">
        <p14:creationId xmlns:p14="http://schemas.microsoft.com/office/powerpoint/2010/main" val="322621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6703-3D90-6C97-F38B-CCDBB6C8BD49}"/>
              </a:ext>
            </a:extLst>
          </p:cNvPr>
          <p:cNvSpPr>
            <a:spLocks noGrp="1"/>
          </p:cNvSpPr>
          <p:nvPr>
            <p:ph type="title"/>
          </p:nvPr>
        </p:nvSpPr>
        <p:spPr/>
        <p:txBody>
          <a:bodyPr/>
          <a:lstStyle/>
          <a:p>
            <a:r>
              <a:rPr lang="en-AU" dirty="0"/>
              <a:t>Geostationary Earth Orbit</a:t>
            </a:r>
          </a:p>
        </p:txBody>
      </p:sp>
      <p:sp>
        <p:nvSpPr>
          <p:cNvPr id="3" name="Content Placeholder 2">
            <a:extLst>
              <a:ext uri="{FF2B5EF4-FFF2-40B4-BE49-F238E27FC236}">
                <a16:creationId xmlns:a16="http://schemas.microsoft.com/office/drawing/2014/main" id="{A340C341-EC65-2CCF-6ED8-0740CAC893E1}"/>
              </a:ext>
            </a:extLst>
          </p:cNvPr>
          <p:cNvSpPr>
            <a:spLocks noGrp="1"/>
          </p:cNvSpPr>
          <p:nvPr>
            <p:ph idx="1"/>
          </p:nvPr>
        </p:nvSpPr>
        <p:spPr>
          <a:xfrm>
            <a:off x="838200" y="1519148"/>
            <a:ext cx="10515600" cy="2749187"/>
          </a:xfrm>
        </p:spPr>
        <p:txBody>
          <a:bodyPr>
            <a:normAutofit/>
          </a:bodyPr>
          <a:lstStyle/>
          <a:p>
            <a:r>
              <a:rPr lang="en-AU" sz="2667" dirty="0"/>
              <a:t>At an altitude of 35,786km a satellite will orbit the earth with the same period as the earth’s rotation – from the earth it will appear to be stationary in the sky</a:t>
            </a:r>
          </a:p>
        </p:txBody>
      </p:sp>
      <p:pic>
        <p:nvPicPr>
          <p:cNvPr id="4" name="Picture 3">
            <a:extLst>
              <a:ext uri="{FF2B5EF4-FFF2-40B4-BE49-F238E27FC236}">
                <a16:creationId xmlns:a16="http://schemas.microsoft.com/office/drawing/2014/main" id="{A2EF174C-C88D-E300-BC9E-C8AAB0A348C2}"/>
              </a:ext>
            </a:extLst>
          </p:cNvPr>
          <p:cNvPicPr>
            <a:picLocks noChangeAspect="1"/>
          </p:cNvPicPr>
          <p:nvPr/>
        </p:nvPicPr>
        <p:blipFill>
          <a:blip r:embed="rId2"/>
          <a:stretch>
            <a:fillRect/>
          </a:stretch>
        </p:blipFill>
        <p:spPr>
          <a:xfrm>
            <a:off x="296333" y="3223633"/>
            <a:ext cx="5799667" cy="1431235"/>
          </a:xfrm>
          <a:prstGeom prst="rect">
            <a:avLst/>
          </a:prstGeom>
        </p:spPr>
      </p:pic>
      <p:pic>
        <p:nvPicPr>
          <p:cNvPr id="2052" name="Picture 4" descr="How is a Satellite's position fixed in an orbit by a space agency? - Quora">
            <a:extLst>
              <a:ext uri="{FF2B5EF4-FFF2-40B4-BE49-F238E27FC236}">
                <a16:creationId xmlns:a16="http://schemas.microsoft.com/office/drawing/2014/main" id="{699E753F-1898-4ADF-0B0B-361C47943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78748"/>
            <a:ext cx="6096000" cy="3952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839A43-1824-63CA-2FB1-E905C3BFC723}"/>
              </a:ext>
            </a:extLst>
          </p:cNvPr>
          <p:cNvSpPr txBox="1"/>
          <p:nvPr/>
        </p:nvSpPr>
        <p:spPr>
          <a:xfrm>
            <a:off x="7050318" y="6630989"/>
            <a:ext cx="4187365" cy="200055"/>
          </a:xfrm>
          <a:prstGeom prst="rect">
            <a:avLst/>
          </a:prstGeom>
          <a:noFill/>
        </p:spPr>
        <p:txBody>
          <a:bodyPr wrap="none" rtlCol="0">
            <a:spAutoFit/>
          </a:bodyPr>
          <a:lstStyle/>
          <a:p>
            <a:r>
              <a:rPr lang="en-AU" sz="700" dirty="0"/>
              <a:t>https://</a:t>
            </a:r>
            <a:r>
              <a:rPr lang="en-AU" sz="700" dirty="0" err="1"/>
              <a:t>secure.boeingimages.com</a:t>
            </a:r>
            <a:r>
              <a:rPr lang="en-AU" sz="700" dirty="0"/>
              <a:t>/archive/Commercial-Communications-Satellites-Orbit-2F3XC5KQCM9.html</a:t>
            </a:r>
          </a:p>
        </p:txBody>
      </p:sp>
      <p:pic>
        <p:nvPicPr>
          <p:cNvPr id="1026" name="Picture 2">
            <a:extLst>
              <a:ext uri="{FF2B5EF4-FFF2-40B4-BE49-F238E27FC236}">
                <a16:creationId xmlns:a16="http://schemas.microsoft.com/office/drawing/2014/main" id="{83261E72-A938-8714-AF7D-96FDFBC05C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671" y="4952311"/>
            <a:ext cx="2117564" cy="15405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ED51BE2-3046-F85B-B4F4-05012AEB5B72}"/>
              </a:ext>
            </a:extLst>
          </p:cNvPr>
          <p:cNvSpPr txBox="1"/>
          <p:nvPr/>
        </p:nvSpPr>
        <p:spPr>
          <a:xfrm>
            <a:off x="838200" y="6492877"/>
            <a:ext cx="3374642" cy="169277"/>
          </a:xfrm>
          <a:prstGeom prst="rect">
            <a:avLst/>
          </a:prstGeom>
          <a:noFill/>
        </p:spPr>
        <p:txBody>
          <a:bodyPr wrap="none" rtlCol="0">
            <a:spAutoFit/>
          </a:bodyPr>
          <a:lstStyle/>
          <a:p>
            <a:r>
              <a:rPr lang="en-AU" sz="500" dirty="0"/>
              <a:t>https://commons.wikimedia.org/wiki/File:Communications_satellite_with_TEMPO_spacecraft_model.png – public domain</a:t>
            </a:r>
          </a:p>
        </p:txBody>
      </p:sp>
    </p:spTree>
    <p:extLst>
      <p:ext uri="{BB962C8B-B14F-4D97-AF65-F5344CB8AC3E}">
        <p14:creationId xmlns:p14="http://schemas.microsoft.com/office/powerpoint/2010/main" val="1998837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734F-DA15-483A-D4B8-591EB7CE98E0}"/>
              </a:ext>
            </a:extLst>
          </p:cNvPr>
          <p:cNvSpPr>
            <a:spLocks noGrp="1"/>
          </p:cNvSpPr>
          <p:nvPr>
            <p:ph type="title"/>
          </p:nvPr>
        </p:nvSpPr>
        <p:spPr/>
        <p:txBody>
          <a:bodyPr/>
          <a:lstStyle/>
          <a:p>
            <a:endParaRPr lang="en-AU"/>
          </a:p>
        </p:txBody>
      </p:sp>
      <p:pic>
        <p:nvPicPr>
          <p:cNvPr id="5" name="Content Placeholder 4">
            <a:extLst>
              <a:ext uri="{FF2B5EF4-FFF2-40B4-BE49-F238E27FC236}">
                <a16:creationId xmlns:a16="http://schemas.microsoft.com/office/drawing/2014/main" id="{32258561-095B-1C55-28D1-DE4BFDA9D4D7}"/>
              </a:ext>
            </a:extLst>
          </p:cNvPr>
          <p:cNvPicPr>
            <a:picLocks noGrp="1" noChangeAspect="1"/>
          </p:cNvPicPr>
          <p:nvPr>
            <p:ph idx="1"/>
          </p:nvPr>
        </p:nvPicPr>
        <p:blipFill>
          <a:blip r:embed="rId2"/>
          <a:stretch>
            <a:fillRect/>
          </a:stretch>
        </p:blipFill>
        <p:spPr>
          <a:xfrm>
            <a:off x="223334" y="9939"/>
            <a:ext cx="12480751" cy="6858000"/>
          </a:xfrm>
        </p:spPr>
      </p:pic>
      <p:sp>
        <p:nvSpPr>
          <p:cNvPr id="6" name="Title 1">
            <a:extLst>
              <a:ext uri="{FF2B5EF4-FFF2-40B4-BE49-F238E27FC236}">
                <a16:creationId xmlns:a16="http://schemas.microsoft.com/office/drawing/2014/main" id="{515CE5D0-B7A7-8B0D-6E9E-9BEB27B0F45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bg1"/>
                </a:solidFill>
              </a:rPr>
              <a:t>Low Earth Orbit</a:t>
            </a:r>
          </a:p>
        </p:txBody>
      </p:sp>
      <p:sp>
        <p:nvSpPr>
          <p:cNvPr id="3" name="TextBox 2">
            <a:extLst>
              <a:ext uri="{FF2B5EF4-FFF2-40B4-BE49-F238E27FC236}">
                <a16:creationId xmlns:a16="http://schemas.microsoft.com/office/drawing/2014/main" id="{2587DF56-31C7-CD1D-83C1-EFC86EB1BE6D}"/>
              </a:ext>
            </a:extLst>
          </p:cNvPr>
          <p:cNvSpPr txBox="1"/>
          <p:nvPr/>
        </p:nvSpPr>
        <p:spPr>
          <a:xfrm>
            <a:off x="8311534" y="6541880"/>
            <a:ext cx="4392549" cy="215444"/>
          </a:xfrm>
          <a:prstGeom prst="rect">
            <a:avLst/>
          </a:prstGeom>
          <a:noFill/>
        </p:spPr>
        <p:txBody>
          <a:bodyPr wrap="none" rtlCol="0">
            <a:spAutoFit/>
          </a:bodyPr>
          <a:lstStyle/>
          <a:p>
            <a:r>
              <a:rPr lang="en-AU" sz="800" dirty="0">
                <a:solidFill>
                  <a:schemeClr val="bg1"/>
                </a:solidFill>
              </a:rPr>
              <a:t>https://commons.wikimedia.org/wiki/File:Orbitalaltitudes.jpg </a:t>
            </a:r>
            <a:r>
              <a:rPr lang="en-AU" sz="800" dirty="0">
                <a:solidFill>
                  <a:schemeClr val="bg1"/>
                </a:solidFill>
                <a:latin typeface="Arial" panose="020B0604020202020204" pitchFamily="34" charset="0"/>
              </a:rPr>
              <a:t> </a:t>
            </a:r>
            <a:r>
              <a:rPr lang="en-AU" sz="800" i="1" dirty="0">
                <a:solidFill>
                  <a:schemeClr val="bg1"/>
                </a:solidFill>
                <a:latin typeface="Arial" panose="020B0604020202020204" pitchFamily="34" charset="0"/>
              </a:rPr>
              <a:t>GNU Free Documentation License</a:t>
            </a:r>
            <a:endParaRPr lang="en-AU" dirty="0">
              <a:solidFill>
                <a:schemeClr val="bg1"/>
              </a:solidFill>
            </a:endParaRPr>
          </a:p>
        </p:txBody>
      </p:sp>
    </p:spTree>
    <p:extLst>
      <p:ext uri="{BB962C8B-B14F-4D97-AF65-F5344CB8AC3E}">
        <p14:creationId xmlns:p14="http://schemas.microsoft.com/office/powerpoint/2010/main" val="1221593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760A0-72FA-643F-4534-27ADBE68DBF9}"/>
              </a:ext>
            </a:extLst>
          </p:cNvPr>
          <p:cNvSpPr>
            <a:spLocks noGrp="1"/>
          </p:cNvSpPr>
          <p:nvPr>
            <p:ph type="title"/>
          </p:nvPr>
        </p:nvSpPr>
        <p:spPr/>
        <p:txBody>
          <a:bodyPr/>
          <a:lstStyle/>
          <a:p>
            <a:r>
              <a:rPr lang="en-AU" dirty="0"/>
              <a:t>Low Earth Orbit</a:t>
            </a:r>
          </a:p>
        </p:txBody>
      </p:sp>
      <p:sp>
        <p:nvSpPr>
          <p:cNvPr id="3" name="Content Placeholder 2">
            <a:extLst>
              <a:ext uri="{FF2B5EF4-FFF2-40B4-BE49-F238E27FC236}">
                <a16:creationId xmlns:a16="http://schemas.microsoft.com/office/drawing/2014/main" id="{C870B483-9EB5-9857-722B-F2D6F213CFCA}"/>
              </a:ext>
            </a:extLst>
          </p:cNvPr>
          <p:cNvSpPr>
            <a:spLocks noGrp="1"/>
          </p:cNvSpPr>
          <p:nvPr>
            <p:ph idx="1"/>
          </p:nvPr>
        </p:nvSpPr>
        <p:spPr>
          <a:xfrm>
            <a:off x="691376" y="1688065"/>
            <a:ext cx="11500625" cy="4098097"/>
          </a:xfrm>
        </p:spPr>
        <p:txBody>
          <a:bodyPr>
            <a:normAutofit/>
          </a:bodyPr>
          <a:lstStyle/>
          <a:p>
            <a:r>
              <a:rPr lang="en-AU" sz="2000" dirty="0"/>
              <a:t>LEO satellites are stations between 160km and 2,000km in altitude. </a:t>
            </a:r>
          </a:p>
          <a:p>
            <a:r>
              <a:rPr lang="en-AU" sz="2000" dirty="0"/>
              <a:t>High enough to stop it slowing down by “grazing” the denser parts of the earth’s ionosphere</a:t>
            </a:r>
          </a:p>
          <a:p>
            <a:r>
              <a:rPr lang="en-AU" sz="2000" dirty="0"/>
              <a:t>Not so high that it loses the radiation protection afforded by the Inner Van Allen belt. </a:t>
            </a:r>
          </a:p>
          <a:p>
            <a:r>
              <a:rPr lang="en-AU" sz="2000" dirty="0"/>
              <a:t>At a height of 550km, the minimum signal propagation delay to reach the satellite and back is 3.7ms.</a:t>
            </a:r>
          </a:p>
        </p:txBody>
      </p:sp>
      <p:pic>
        <p:nvPicPr>
          <p:cNvPr id="4" name="Picture 3">
            <a:extLst>
              <a:ext uri="{FF2B5EF4-FFF2-40B4-BE49-F238E27FC236}">
                <a16:creationId xmlns:a16="http://schemas.microsoft.com/office/drawing/2014/main" id="{2CCD485A-95BF-910F-256B-41141C1E2298}"/>
              </a:ext>
            </a:extLst>
          </p:cNvPr>
          <p:cNvPicPr>
            <a:picLocks noChangeAspect="1"/>
          </p:cNvPicPr>
          <p:nvPr/>
        </p:nvPicPr>
        <p:blipFill>
          <a:blip r:embed="rId2"/>
          <a:stretch>
            <a:fillRect/>
          </a:stretch>
        </p:blipFill>
        <p:spPr>
          <a:xfrm>
            <a:off x="8396319" y="3607907"/>
            <a:ext cx="3410304" cy="3120887"/>
          </a:xfrm>
          <a:prstGeom prst="rect">
            <a:avLst/>
          </a:prstGeom>
        </p:spPr>
      </p:pic>
      <p:pic>
        <p:nvPicPr>
          <p:cNvPr id="3074" name="Picture 2" descr="Starlink satellites responsible for over 50% of close encounters in space |  Space">
            <a:extLst>
              <a:ext uri="{FF2B5EF4-FFF2-40B4-BE49-F238E27FC236}">
                <a16:creationId xmlns:a16="http://schemas.microsoft.com/office/drawing/2014/main" id="{6BF91EED-3188-527E-19AD-DFCAC3A8F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70162"/>
            <a:ext cx="4693064" cy="29553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56E9FB7-F422-A217-43C9-4EC9EE715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853" y="3737112"/>
            <a:ext cx="3723644" cy="31740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5A10E1-7F85-83E0-EC30-A4C108F83CB5}"/>
              </a:ext>
            </a:extLst>
          </p:cNvPr>
          <p:cNvSpPr txBox="1"/>
          <p:nvPr/>
        </p:nvSpPr>
        <p:spPr>
          <a:xfrm>
            <a:off x="9238993" y="6704409"/>
            <a:ext cx="1329210" cy="200055"/>
          </a:xfrm>
          <a:prstGeom prst="rect">
            <a:avLst/>
          </a:prstGeom>
          <a:noFill/>
        </p:spPr>
        <p:txBody>
          <a:bodyPr wrap="none" rtlCol="0">
            <a:spAutoFit/>
          </a:bodyPr>
          <a:lstStyle/>
          <a:p>
            <a:r>
              <a:rPr lang="en-AU" sz="700" dirty="0"/>
              <a:t>screenshot from </a:t>
            </a:r>
            <a:r>
              <a:rPr lang="en-AU" sz="700" dirty="0" err="1"/>
              <a:t>starwatch</a:t>
            </a:r>
            <a:r>
              <a:rPr lang="en-AU" sz="700" dirty="0"/>
              <a:t> app</a:t>
            </a:r>
          </a:p>
        </p:txBody>
      </p:sp>
      <p:sp>
        <p:nvSpPr>
          <p:cNvPr id="6" name="TextBox 5">
            <a:extLst>
              <a:ext uri="{FF2B5EF4-FFF2-40B4-BE49-F238E27FC236}">
                <a16:creationId xmlns:a16="http://schemas.microsoft.com/office/drawing/2014/main" id="{E7988F5E-2BB0-DFDA-50A4-E48082A2C6B6}"/>
              </a:ext>
            </a:extLst>
          </p:cNvPr>
          <p:cNvSpPr txBox="1"/>
          <p:nvPr/>
        </p:nvSpPr>
        <p:spPr>
          <a:xfrm>
            <a:off x="36378" y="6683900"/>
            <a:ext cx="801823" cy="215444"/>
          </a:xfrm>
          <a:prstGeom prst="rect">
            <a:avLst/>
          </a:prstGeom>
          <a:noFill/>
        </p:spPr>
        <p:txBody>
          <a:bodyPr wrap="none" rtlCol="0">
            <a:spAutoFit/>
          </a:bodyPr>
          <a:lstStyle/>
          <a:p>
            <a:r>
              <a:rPr lang="en-AU" sz="800" dirty="0"/>
              <a:t>Image - </a:t>
            </a:r>
            <a:r>
              <a:rPr lang="en-AU" sz="800" dirty="0" err="1"/>
              <a:t>spacex</a:t>
            </a:r>
            <a:endParaRPr lang="en-AU" sz="800" dirty="0"/>
          </a:p>
        </p:txBody>
      </p:sp>
    </p:spTree>
    <p:extLst>
      <p:ext uri="{BB962C8B-B14F-4D97-AF65-F5344CB8AC3E}">
        <p14:creationId xmlns:p14="http://schemas.microsoft.com/office/powerpoint/2010/main" val="1535267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8A598-BA26-54E7-A9C6-32F201121C5C}"/>
              </a:ext>
            </a:extLst>
          </p:cNvPr>
          <p:cNvSpPr>
            <a:spLocks noGrp="1"/>
          </p:cNvSpPr>
          <p:nvPr>
            <p:ph type="title"/>
          </p:nvPr>
        </p:nvSpPr>
        <p:spPr/>
        <p:txBody>
          <a:bodyPr/>
          <a:lstStyle/>
          <a:p>
            <a:r>
              <a:rPr lang="en-AU" dirty="0"/>
              <a:t>Geo Coverage</a:t>
            </a:r>
          </a:p>
        </p:txBody>
      </p:sp>
      <p:pic>
        <p:nvPicPr>
          <p:cNvPr id="1026" name="Picture 2" descr="As this rendering shows, the company's grand plan is to provide global coverage with a set of ViaSat-3 satellites.  &#10;(Source: Viasat) ">
            <a:extLst>
              <a:ext uri="{FF2B5EF4-FFF2-40B4-BE49-F238E27FC236}">
                <a16:creationId xmlns:a16="http://schemas.microsoft.com/office/drawing/2014/main" id="{C79693FC-503B-31AF-21C3-DE69F627F84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9621"/>
            <a:ext cx="773571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FD5993-5F8F-0A9B-E766-A129C6A4CB0B}"/>
              </a:ext>
            </a:extLst>
          </p:cNvPr>
          <p:cNvSpPr txBox="1"/>
          <p:nvPr/>
        </p:nvSpPr>
        <p:spPr>
          <a:xfrm>
            <a:off x="7453806" y="6319892"/>
            <a:ext cx="994183" cy="261610"/>
          </a:xfrm>
          <a:prstGeom prst="rect">
            <a:avLst/>
          </a:prstGeom>
          <a:noFill/>
        </p:spPr>
        <p:txBody>
          <a:bodyPr wrap="none" rtlCol="0">
            <a:spAutoFit/>
          </a:bodyPr>
          <a:lstStyle/>
          <a:p>
            <a:r>
              <a:rPr lang="en-AU" sz="1100" dirty="0"/>
              <a:t>Source: </a:t>
            </a:r>
            <a:r>
              <a:rPr lang="en-AU" sz="1100" dirty="0" err="1"/>
              <a:t>Viasat</a:t>
            </a:r>
            <a:endParaRPr lang="en-AU" sz="1100" dirty="0"/>
          </a:p>
        </p:txBody>
      </p:sp>
      <p:sp>
        <p:nvSpPr>
          <p:cNvPr id="5" name="TextBox 4">
            <a:extLst>
              <a:ext uri="{FF2B5EF4-FFF2-40B4-BE49-F238E27FC236}">
                <a16:creationId xmlns:a16="http://schemas.microsoft.com/office/drawing/2014/main" id="{F408B3F7-C11D-350C-E717-02583F64AAE6}"/>
              </a:ext>
            </a:extLst>
          </p:cNvPr>
          <p:cNvSpPr txBox="1"/>
          <p:nvPr/>
        </p:nvSpPr>
        <p:spPr>
          <a:xfrm>
            <a:off x="9038897" y="2804961"/>
            <a:ext cx="2522482" cy="1477328"/>
          </a:xfrm>
          <a:prstGeom prst="rect">
            <a:avLst/>
          </a:prstGeom>
          <a:noFill/>
        </p:spPr>
        <p:txBody>
          <a:bodyPr wrap="square" rtlCol="0">
            <a:spAutoFit/>
          </a:bodyPr>
          <a:lstStyle/>
          <a:p>
            <a:r>
              <a:rPr lang="en-AU" dirty="0"/>
              <a:t>It needs just 3 GEO satellites to provide global continuous coverage everywhere (except polar)</a:t>
            </a:r>
          </a:p>
        </p:txBody>
      </p:sp>
    </p:spTree>
    <p:extLst>
      <p:ext uri="{BB962C8B-B14F-4D97-AF65-F5344CB8AC3E}">
        <p14:creationId xmlns:p14="http://schemas.microsoft.com/office/powerpoint/2010/main" val="33538736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5120</TotalTime>
  <Words>1887</Words>
  <Application>Microsoft Macintosh PowerPoint</Application>
  <PresentationFormat>Widescreen</PresentationFormat>
  <Paragraphs>199</Paragraphs>
  <Slides>49</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AhnbergHand</vt:lpstr>
      <vt:lpstr>Arial</vt:lpstr>
      <vt:lpstr>Calibri</vt:lpstr>
      <vt:lpstr>Calibri Light</vt:lpstr>
      <vt:lpstr>Courier New</vt:lpstr>
      <vt:lpstr>Max's Handwritin</vt:lpstr>
      <vt:lpstr>Powderfinger Type</vt:lpstr>
      <vt:lpstr>Office Theme</vt:lpstr>
      <vt:lpstr>On GEOs, LEOs and Starlink</vt:lpstr>
      <vt:lpstr>PowerPoint Presentation</vt:lpstr>
      <vt:lpstr>Newtonian Physics</vt:lpstr>
      <vt:lpstr>Solar Radiation Physics</vt:lpstr>
      <vt:lpstr>PowerPoint Presentation</vt:lpstr>
      <vt:lpstr>Geostationary Earth Orbit</vt:lpstr>
      <vt:lpstr>PowerPoint Presentation</vt:lpstr>
      <vt:lpstr>Low Earth Orbit</vt:lpstr>
      <vt:lpstr>Geo Coverage</vt:lpstr>
      <vt:lpstr>LEO coverage</vt:lpstr>
      <vt:lpstr>So LEOs are “interesting”!</vt:lpstr>
      <vt:lpstr>What’s changed recently?</vt:lpstr>
      <vt:lpstr>PowerPoint Presentation</vt:lpstr>
      <vt:lpstr>Low altitude: smaller footprint</vt:lpstr>
      <vt:lpstr>Tracking a LEO satellite</vt:lpstr>
      <vt:lpstr>Earth Dishes for LEOs</vt:lpstr>
      <vt:lpstr>Earth Dishes for LEOs</vt:lpstr>
      <vt:lpstr>Earth Dishes for LEOs</vt:lpstr>
      <vt:lpstr>Self Installed!</vt:lpstr>
      <vt:lpstr>Gen1 vs Gen2</vt:lpstr>
      <vt:lpstr>Gen1 vs Gen2</vt:lpstr>
      <vt:lpstr>ISL in action</vt:lpstr>
      <vt:lpstr>How well does all this work?</vt:lpstr>
      <vt:lpstr>TCP Flow Control Algorithms</vt:lpstr>
      <vt:lpstr>Terrestrial Fibre</vt:lpstr>
      <vt:lpstr>Fibre – 2 Stream Reno</vt:lpstr>
      <vt:lpstr>Fibre – 2 Stream Cubic</vt:lpstr>
      <vt:lpstr>Fibre – 2 Stream BBR</vt:lpstr>
      <vt:lpstr>Protocol Performance over Fibre</vt:lpstr>
      <vt:lpstr>GEO Service – (45Mbps service)</vt:lpstr>
      <vt:lpstr>GEO – 2 Stream Reno</vt:lpstr>
      <vt:lpstr>GEO – 2 Stream Cubic</vt:lpstr>
      <vt:lpstr>GEO – 2 Stream BBR</vt:lpstr>
      <vt:lpstr>Protocol Performance over a GEO circuit</vt:lpstr>
      <vt:lpstr>Starlink service</vt:lpstr>
      <vt:lpstr>Starlink service</vt:lpstr>
      <vt:lpstr>Starlink service</vt:lpstr>
      <vt:lpstr>Starlink RTT Ping Times</vt:lpstr>
      <vt:lpstr>Starlink – 2 Stream Reno</vt:lpstr>
      <vt:lpstr>Starlink – 2 Stream Cubic</vt:lpstr>
      <vt:lpstr>Starlink – 2 Stream BBR</vt:lpstr>
      <vt:lpstr>Performance</vt:lpstr>
      <vt:lpstr>Protocol Considerations</vt:lpstr>
      <vt:lpstr>Measuring QUIC Performance</vt:lpstr>
      <vt:lpstr>More measurements needed …</vt:lpstr>
      <vt:lpstr>What about Starlink Gen2?</vt:lpstr>
      <vt:lpstr>Does it scale?</vt:lpstr>
      <vt:lpstr>Questions?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LEOs and GEOs</dc:title>
  <dc:creator>Geoff Huston</dc:creator>
  <cp:lastModifiedBy>Geoff Huston</cp:lastModifiedBy>
  <cp:revision>12</cp:revision>
  <dcterms:created xsi:type="dcterms:W3CDTF">2023-06-18T20:52:38Z</dcterms:created>
  <dcterms:modified xsi:type="dcterms:W3CDTF">2023-09-18T02:00:10Z</dcterms:modified>
</cp:coreProperties>
</file>