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378" r:id="rId6"/>
    <p:sldId id="370" r:id="rId7"/>
    <p:sldId id="371" r:id="rId8"/>
    <p:sldId id="292" r:id="rId9"/>
    <p:sldId id="283" r:id="rId10"/>
    <p:sldId id="314" r:id="rId11"/>
    <p:sldId id="324" r:id="rId12"/>
    <p:sldId id="357" r:id="rId13"/>
    <p:sldId id="278" r:id="rId14"/>
    <p:sldId id="284" r:id="rId15"/>
    <p:sldId id="300" r:id="rId16"/>
    <p:sldId id="360" r:id="rId17"/>
    <p:sldId id="441" r:id="rId18"/>
    <p:sldId id="444" r:id="rId19"/>
    <p:sldId id="393" r:id="rId20"/>
    <p:sldId id="394" r:id="rId21"/>
    <p:sldId id="395" r:id="rId22"/>
    <p:sldId id="396" r:id="rId23"/>
    <p:sldId id="445" r:id="rId24"/>
    <p:sldId id="380" r:id="rId25"/>
    <p:sldId id="381" r:id="rId26"/>
    <p:sldId id="382" r:id="rId27"/>
    <p:sldId id="442" r:id="rId28"/>
    <p:sldId id="446" r:id="rId29"/>
    <p:sldId id="447" r:id="rId30"/>
    <p:sldId id="373" r:id="rId31"/>
    <p:sldId id="361" r:id="rId32"/>
    <p:sldId id="379" r:id="rId33"/>
    <p:sldId id="375" r:id="rId34"/>
    <p:sldId id="374" r:id="rId35"/>
    <p:sldId id="377" r:id="rId36"/>
    <p:sldId id="390" r:id="rId37"/>
    <p:sldId id="391" r:id="rId38"/>
    <p:sldId id="30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8"/>
    <p:restoredTop sz="91690"/>
  </p:normalViewPr>
  <p:slideViewPr>
    <p:cSldViewPr snapToGrid="0">
      <p:cViewPr varScale="1">
        <p:scale>
          <a:sx n="172" d="100"/>
          <a:sy n="172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24FB-FE2A-F049-B38F-EAC0B9ED53E9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DD4E6-21A0-A445-8EB0-AE1C7323F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886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1DBD-2E92-FBE4-C7D4-75EC1B5D6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E06B-A1CC-B0C8-F77B-D7A2E421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F146-BB7A-9312-81B6-4B698B45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E2C6-3656-1E6A-286B-29639196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EFDE-3AA4-8E33-E49A-B0CD487B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29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FD21-180F-3E38-B2F9-E6685D1B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51008-0190-89FF-224F-61C69FCE4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5BF41-6050-49CB-C84C-18867531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DCA8-22DA-1106-D241-79B911AA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83408-6A8A-9AEC-791F-074C4203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56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3DFDF-6074-2011-C39F-B35B2CE98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659BB-6916-E6D2-CF97-D22FEADA5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536D-B71B-CD1F-8126-9334A6CB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8A32-788B-35FC-18AA-85E57623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FA45-AD94-C284-7F1B-3F0A1C54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5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8B9C-B7A0-6112-E11E-D25F7EF4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45E6-0A95-FA41-6D39-B7A0C07C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668D8-7BB4-D172-609B-A6B0007D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97EE-3E84-53FF-CDF9-A8CB3DAA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22B5-F2DB-04E3-EE55-20DC17AB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50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DA8C-C42B-952A-1935-9EDD3662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6BCE4-BD5F-FA92-FBAD-8FD27D18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1FEE-9687-F257-4B03-932686C6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2C596-F827-77AC-B571-4FBD1D9C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67BD-5805-F0AC-1350-2254A962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89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7002-E65D-9CAF-A9EC-610C5406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16EE-2B9B-D5D6-513F-379C3A65A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47E87-674E-E94E-7B7B-E4B14F641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2CE4A-8633-9CBF-5162-67859A65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D9318-4C3D-AFF6-40E7-412E5564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9E7F9-1BF5-C1D1-A69C-F7D325B0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5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591B-6610-75A6-90BC-6105F0BB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3241D-66E1-0EB5-0AEF-9389A6AB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E75CB-2EC4-0B0B-4215-FC32F2C1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5DD9A-2B4A-B460-CB10-3A1F2561F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AEF56-7145-66CD-52A2-771A92069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EB5AB-F2EB-42B9-8058-FFC4D4B9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A2A6C-F3F3-F50A-C210-00A0C67B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63AA-746D-C079-1905-38B51036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7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A2A6-C74E-9993-EDFD-4F366F92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D32F7-177C-E2F7-5838-E58D3F11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547F4-F388-4808-EBF0-43E51EC9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E5319-9B7C-9917-D5D9-5D6A803E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77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5A07D-7D57-2D0A-C71D-5F30FB6A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BE42F-2A5F-B67A-445E-EDD3738D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209A0-02C3-5EE7-1D32-AF751453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4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7ADC-9CEF-3865-8096-52DC46E4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8BF62-F33E-5499-EE6A-02551BC2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4D5C0-0157-5031-5614-B155CB5B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55229-50AF-8F85-825B-85FB61B9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3C9C-DF75-320A-3472-84C90019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A98BE-AD59-C511-180C-107A5BAA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AAD0-06CA-2A70-27F5-F4E39EC1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50062-6689-617A-8015-A96CA58F5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5C110-F52E-5375-4C6B-6A516472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A18F-F72D-18CF-048C-9751ABAE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72D34-C44E-8D08-282B-A822B8FD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674B-49E3-FF6F-C18F-2B1A47EA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3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87DE5-9405-1EC7-5D7A-2C13DC9B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4947E-31FB-E986-3902-CDA4EFEB5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C7BB3-72FC-2EEE-F719-266FA5D0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A9C85-C6C4-3E47-8980-BC9DE48CBA97}" type="datetimeFigureOut">
              <a:rPr lang="en-AU" smtClean="0"/>
              <a:t>24/10/2024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C55EC-17A7-AE48-FFA5-1663E7106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3EEA-B33A-0ECF-7226-0CA81C077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3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D547-3273-549E-B3B3-022BE130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122363"/>
            <a:ext cx="11393714" cy="23876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IPv6 Transition:</a:t>
            </a:r>
            <a:br>
              <a:rPr lang="en-AU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</a:br>
            <a:r>
              <a:rPr lang="en-AU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Why is this taking SO LONG!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3E7F6-4299-E6B5-A0EC-387B631F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7429" y="474866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Geoff Huston AM</a:t>
            </a:r>
          </a:p>
          <a:p>
            <a:pPr algn="r"/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34657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4" descr="fig30e.png">
            <a:extLst>
              <a:ext uri="{FF2B5EF4-FFF2-40B4-BE49-F238E27FC236}">
                <a16:creationId xmlns:a16="http://schemas.microsoft.com/office/drawing/2014/main" id="{E1779030-28B8-F62C-FBE6-17EF8ED92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07705"/>
            <a:ext cx="7822911" cy="51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951EC0ED-95F7-C9C0-6FF2-A81515CB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208758"/>
            <a:ext cx="8636000" cy="10302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We strayed off-plan!</a:t>
            </a:r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425222FB-0B8F-4339-A8AF-C7AB815E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186" y="2251075"/>
            <a:ext cx="3113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D7B17"/>
                </a:solidFill>
                <a:latin typeface="AhnbergHand" pitchFamily="2" charset="0"/>
              </a:rPr>
              <a:t>IPv4 Allocated Addresses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B0D05-1721-CA38-B661-CEB239CD7153}"/>
              </a:ext>
            </a:extLst>
          </p:cNvPr>
          <p:cNvSpPr txBox="1"/>
          <p:nvPr/>
        </p:nvSpPr>
        <p:spPr>
          <a:xfrm>
            <a:off x="4187537" y="3232150"/>
            <a:ext cx="3320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AhnbergHand" pitchFamily="2" charset="0"/>
              </a:rPr>
              <a:t>IPv4 Advertised Addresses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81EC9333-6627-E1CF-DD83-954533D1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725" y="4360864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hnbergHand" pitchFamily="2" charset="0"/>
              </a:rPr>
              <a:t>IANA Free Pool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6487411C-A8EC-F1D0-26E3-33830536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1" y="6405564"/>
            <a:ext cx="470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  <a:latin typeface="AhnbergHand" pitchFamily="2" charset="0"/>
              </a:rPr>
              <a:t>IANA Exhaustion  February 2011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C2B595A5-6209-58DC-E855-FB247796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137" y="6270626"/>
            <a:ext cx="4623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  <a:latin typeface="AhnbergHand" pitchFamily="2" charset="0"/>
              </a:rPr>
              <a:t>First RIR Exhaustion July 2011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DE4C02-F294-ACCB-EDD1-47D7B5CFC62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622093" y="6139657"/>
            <a:ext cx="273050" cy="246063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65CBE5-9227-F889-0B1A-68CC4DD8ED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76486" y="5965826"/>
            <a:ext cx="2959100" cy="627063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30" name="Picture 4" descr="fig1">
            <a:extLst>
              <a:ext uri="{FF2B5EF4-FFF2-40B4-BE49-F238E27FC236}">
                <a16:creationId xmlns:a16="http://schemas.microsoft.com/office/drawing/2014/main" id="{47B5992F-36B3-E1F5-4B0C-BA49AEDA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-1"/>
            <a:ext cx="2299857" cy="326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>
            <a:extLst>
              <a:ext uri="{FF2B5EF4-FFF2-40B4-BE49-F238E27FC236}">
                <a16:creationId xmlns:a16="http://schemas.microsoft.com/office/drawing/2014/main" id="{1EDDDFD5-6E0F-3237-49BB-A522E52B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3" y="2492375"/>
            <a:ext cx="78232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EAE84412-83D1-A509-6A48-EB550C7FA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Where were we </a:t>
            </a:r>
            <a:b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</a:br>
            <a: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with IPv6 deployment?</a:t>
            </a:r>
          </a:p>
        </p:txBody>
      </p:sp>
      <p:pic>
        <p:nvPicPr>
          <p:cNvPr id="31747" name="Picture 6" descr="fig1">
            <a:extLst>
              <a:ext uri="{FF2B5EF4-FFF2-40B4-BE49-F238E27FC236}">
                <a16:creationId xmlns:a16="http://schemas.microsoft.com/office/drawing/2014/main" id="{40E793CF-3E0F-A55E-93B9-FC70F4687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99" y="67468"/>
            <a:ext cx="3093892" cy="30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>
            <a:extLst>
              <a:ext uri="{FF2B5EF4-FFF2-40B4-BE49-F238E27FC236}">
                <a16:creationId xmlns:a16="http://schemas.microsoft.com/office/drawing/2014/main" id="{1BA00DC0-0D08-654E-F615-8EB35B02E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7" y="6235701"/>
            <a:ext cx="5713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http://</a:t>
            </a:r>
            <a:r>
              <a:rPr lang="en-US" altLang="en-US" sz="1400" dirty="0" err="1"/>
              <a:t>www.google.com</a:t>
            </a:r>
            <a:r>
              <a:rPr lang="en-US" altLang="en-US" sz="1400" dirty="0"/>
              <a:t>/</a:t>
            </a:r>
            <a:r>
              <a:rPr lang="en-US" altLang="en-US" sz="1400" dirty="0" err="1"/>
              <a:t>intl</a:t>
            </a:r>
            <a:r>
              <a:rPr lang="en-US" altLang="en-US" sz="1400" dirty="0"/>
              <a:t>/</a:t>
            </a:r>
            <a:r>
              <a:rPr lang="en-US" altLang="en-US" sz="1400" dirty="0" err="1"/>
              <a:t>en</a:t>
            </a:r>
            <a:r>
              <a:rPr lang="en-US" altLang="en-US" sz="1400" dirty="0"/>
              <a:t>/ipv6/statistics/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79427680-814A-53D7-6EA8-2FB62A8D3DB3}"/>
              </a:ext>
            </a:extLst>
          </p:cNvPr>
          <p:cNvSpPr>
            <a:spLocks/>
          </p:cNvSpPr>
          <p:nvPr/>
        </p:nvSpPr>
        <p:spPr bwMode="auto">
          <a:xfrm>
            <a:off x="7545819" y="2933701"/>
            <a:ext cx="536575" cy="519113"/>
          </a:xfrm>
          <a:custGeom>
            <a:avLst/>
            <a:gdLst>
              <a:gd name="T0" fmla="*/ 0 w 536575"/>
              <a:gd name="T1" fmla="*/ 259557 h 519113"/>
              <a:gd name="T2" fmla="*/ 268288 w 536575"/>
              <a:gd name="T3" fmla="*/ 0 h 519113"/>
              <a:gd name="T4" fmla="*/ 536576 w 536575"/>
              <a:gd name="T5" fmla="*/ 259557 h 519113"/>
              <a:gd name="T6" fmla="*/ 268288 w 536575"/>
              <a:gd name="T7" fmla="*/ 519114 h 519113"/>
              <a:gd name="T8" fmla="*/ 0 w 536575"/>
              <a:gd name="T9" fmla="*/ 259557 h 519113"/>
              <a:gd name="T10" fmla="*/ 41290 w 536575"/>
              <a:gd name="T11" fmla="*/ 259557 h 519113"/>
              <a:gd name="T12" fmla="*/ 268287 w 536575"/>
              <a:gd name="T13" fmla="*/ 477823 h 519113"/>
              <a:gd name="T14" fmla="*/ 495284 w 536575"/>
              <a:gd name="T15" fmla="*/ 259557 h 519113"/>
              <a:gd name="T16" fmla="*/ 268287 w 536575"/>
              <a:gd name="T17" fmla="*/ 41291 h 519113"/>
              <a:gd name="T18" fmla="*/ 41290 w 536575"/>
              <a:gd name="T19" fmla="*/ 259557 h 519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6575" h="519113">
                <a:moveTo>
                  <a:pt x="0" y="259557"/>
                </a:moveTo>
                <a:cubicBezTo>
                  <a:pt x="0" y="116208"/>
                  <a:pt x="120117" y="0"/>
                  <a:pt x="268288" y="0"/>
                </a:cubicBezTo>
                <a:cubicBezTo>
                  <a:pt x="416459" y="0"/>
                  <a:pt x="536576" y="116208"/>
                  <a:pt x="536576" y="259557"/>
                </a:cubicBezTo>
                <a:cubicBezTo>
                  <a:pt x="536576" y="402906"/>
                  <a:pt x="416459" y="519114"/>
                  <a:pt x="268288" y="519114"/>
                </a:cubicBezTo>
                <a:cubicBezTo>
                  <a:pt x="120117" y="519114"/>
                  <a:pt x="0" y="402906"/>
                  <a:pt x="0" y="259557"/>
                </a:cubicBezTo>
                <a:close/>
                <a:moveTo>
                  <a:pt x="41290" y="259557"/>
                </a:moveTo>
                <a:cubicBezTo>
                  <a:pt x="41290" y="380102"/>
                  <a:pt x="142920" y="477823"/>
                  <a:pt x="268287" y="477823"/>
                </a:cubicBezTo>
                <a:cubicBezTo>
                  <a:pt x="393654" y="477823"/>
                  <a:pt x="495284" y="380102"/>
                  <a:pt x="495284" y="259557"/>
                </a:cubicBezTo>
                <a:cubicBezTo>
                  <a:pt x="495284" y="139012"/>
                  <a:pt x="393654" y="41291"/>
                  <a:pt x="268287" y="41291"/>
                </a:cubicBezTo>
                <a:cubicBezTo>
                  <a:pt x="142920" y="41291"/>
                  <a:pt x="41290" y="139012"/>
                  <a:pt x="41290" y="259557"/>
                </a:cubicBezTo>
                <a:close/>
              </a:path>
            </a:pathLst>
          </a:custGeom>
          <a:solidFill>
            <a:srgbClr val="333399"/>
          </a:solidFill>
          <a:ln w="9525" cap="flat" cmpd="sng">
            <a:solidFill>
              <a:srgbClr val="A3A3E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B3F4160-1505-42D0-5A6E-A0B997C3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6" y="214314"/>
            <a:ext cx="7608882" cy="14620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The 2012 IPv6 Transition Plan </a:t>
            </a:r>
          </a:p>
        </p:txBody>
      </p:sp>
      <p:sp>
        <p:nvSpPr>
          <p:cNvPr id="39938" name="Rectangle 17">
            <a:extLst>
              <a:ext uri="{FF2B5EF4-FFF2-40B4-BE49-F238E27FC236}">
                <a16:creationId xmlns:a16="http://schemas.microsoft.com/office/drawing/2014/main" id="{6D24AC23-38BB-0B8D-7A54-25E148EA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2290763"/>
            <a:ext cx="5014912" cy="3732212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9939" name="Line 5">
            <a:extLst>
              <a:ext uri="{FF2B5EF4-FFF2-40B4-BE49-F238E27FC236}">
                <a16:creationId xmlns:a16="http://schemas.microsoft.com/office/drawing/2014/main" id="{E5C22402-6CAF-B80F-28DF-49FFB027A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128839"/>
            <a:ext cx="0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0" name="Line 6">
            <a:extLst>
              <a:ext uri="{FF2B5EF4-FFF2-40B4-BE49-F238E27FC236}">
                <a16:creationId xmlns:a16="http://schemas.microsoft.com/office/drawing/2014/main" id="{180285EA-749C-46B3-5A5F-9EDAC942B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6018213"/>
            <a:ext cx="620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1" name="Freeform 7">
            <a:extLst>
              <a:ext uri="{FF2B5EF4-FFF2-40B4-BE49-F238E27FC236}">
                <a16:creationId xmlns:a16="http://schemas.microsoft.com/office/drawing/2014/main" id="{08731159-57CC-82F6-A42B-C525CCFA703E}"/>
              </a:ext>
            </a:extLst>
          </p:cNvPr>
          <p:cNvSpPr>
            <a:spLocks/>
          </p:cNvSpPr>
          <p:nvPr/>
        </p:nvSpPr>
        <p:spPr bwMode="auto">
          <a:xfrm>
            <a:off x="2751138" y="2851150"/>
            <a:ext cx="6278562" cy="3073400"/>
          </a:xfrm>
          <a:custGeom>
            <a:avLst/>
            <a:gdLst>
              <a:gd name="T0" fmla="*/ 0 w 10000"/>
              <a:gd name="T1" fmla="*/ 0 h 9958"/>
              <a:gd name="T2" fmla="*/ 2147483647 w 10000"/>
              <a:gd name="T3" fmla="*/ 2147483647 h 9958"/>
              <a:gd name="T4" fmla="*/ 2147483647 w 10000"/>
              <a:gd name="T5" fmla="*/ 2147483647 h 9958"/>
              <a:gd name="T6" fmla="*/ 2147483647 w 10000"/>
              <a:gd name="T7" fmla="*/ 2147483647 h 9958"/>
              <a:gd name="T8" fmla="*/ 2147483647 w 10000"/>
              <a:gd name="T9" fmla="*/ 2147483647 h 9958"/>
              <a:gd name="T10" fmla="*/ 2147483647 w 10000"/>
              <a:gd name="T11" fmla="*/ 2147483647 h 9958"/>
              <a:gd name="T12" fmla="*/ 2147483647 w 10000"/>
              <a:gd name="T13" fmla="*/ 2147483647 h 99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0" h="9958">
                <a:moveTo>
                  <a:pt x="0" y="0"/>
                </a:moveTo>
                <a:cubicBezTo>
                  <a:pt x="493" y="149"/>
                  <a:pt x="988" y="304"/>
                  <a:pt x="1643" y="668"/>
                </a:cubicBezTo>
                <a:cubicBezTo>
                  <a:pt x="2299" y="1034"/>
                  <a:pt x="3120" y="1502"/>
                  <a:pt x="3925" y="2200"/>
                </a:cubicBezTo>
                <a:cubicBezTo>
                  <a:pt x="4727" y="2900"/>
                  <a:pt x="5761" y="3929"/>
                  <a:pt x="6460" y="4875"/>
                </a:cubicBezTo>
                <a:cubicBezTo>
                  <a:pt x="7160" y="5822"/>
                  <a:pt x="7763" y="7045"/>
                  <a:pt x="8128" y="7885"/>
                </a:cubicBezTo>
                <a:cubicBezTo>
                  <a:pt x="8495" y="8722"/>
                  <a:pt x="8377" y="10141"/>
                  <a:pt x="8661" y="9896"/>
                </a:cubicBezTo>
                <a:cubicBezTo>
                  <a:pt x="9291" y="9889"/>
                  <a:pt x="8978" y="9883"/>
                  <a:pt x="10000" y="995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2" name="Freeform 10">
            <a:extLst>
              <a:ext uri="{FF2B5EF4-FFF2-40B4-BE49-F238E27FC236}">
                <a16:creationId xmlns:a16="http://schemas.microsoft.com/office/drawing/2014/main" id="{365D54F0-D4E9-D440-BD69-E34C911E8D4A}"/>
              </a:ext>
            </a:extLst>
          </p:cNvPr>
          <p:cNvSpPr>
            <a:spLocks/>
          </p:cNvSpPr>
          <p:nvPr/>
        </p:nvSpPr>
        <p:spPr bwMode="auto">
          <a:xfrm>
            <a:off x="2765426" y="2695575"/>
            <a:ext cx="6577013" cy="1468438"/>
          </a:xfrm>
          <a:custGeom>
            <a:avLst/>
            <a:gdLst>
              <a:gd name="T0" fmla="*/ 0 w 10745"/>
              <a:gd name="T1" fmla="*/ 2147483647 h 8097"/>
              <a:gd name="T2" fmla="*/ 2147483647 w 10745"/>
              <a:gd name="T3" fmla="*/ 2147483647 h 8097"/>
              <a:gd name="T4" fmla="*/ 2147483647 w 10745"/>
              <a:gd name="T5" fmla="*/ 2147483647 h 8097"/>
              <a:gd name="T6" fmla="*/ 2147483647 w 10745"/>
              <a:gd name="T7" fmla="*/ 0 h 80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745" h="8097">
                <a:moveTo>
                  <a:pt x="0" y="8097"/>
                </a:moveTo>
                <a:cubicBezTo>
                  <a:pt x="674" y="7668"/>
                  <a:pt x="2765" y="6610"/>
                  <a:pt x="4048" y="5499"/>
                </a:cubicBezTo>
                <a:cubicBezTo>
                  <a:pt x="5332" y="4387"/>
                  <a:pt x="6717" y="2664"/>
                  <a:pt x="7710" y="1430"/>
                </a:cubicBezTo>
                <a:cubicBezTo>
                  <a:pt x="8703" y="197"/>
                  <a:pt x="10268" y="691"/>
                  <a:pt x="10745" y="0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4" name="Line 13">
            <a:extLst>
              <a:ext uri="{FF2B5EF4-FFF2-40B4-BE49-F238E27FC236}">
                <a16:creationId xmlns:a16="http://schemas.microsoft.com/office/drawing/2014/main" id="{2A5D260E-8F3D-153A-90CD-E16D14C95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6251" y="5005388"/>
            <a:ext cx="501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5" name="TextBox 23">
            <a:extLst>
              <a:ext uri="{FF2B5EF4-FFF2-40B4-BE49-F238E27FC236}">
                <a16:creationId xmlns:a16="http://schemas.microsoft.com/office/drawing/2014/main" id="{C344AE35-5B01-566D-3969-D215557B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5640390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bg1">
                    <a:lumMod val="50000"/>
                  </a:schemeClr>
                </a:solidFill>
                <a:latin typeface="Vadim's Writing" pitchFamily="2" charset="0"/>
              </a:rPr>
              <a:t>IPv6 Deployment</a:t>
            </a:r>
          </a:p>
        </p:txBody>
      </p:sp>
      <p:sp>
        <p:nvSpPr>
          <p:cNvPr id="39946" name="TextBox 24">
            <a:extLst>
              <a:ext uri="{FF2B5EF4-FFF2-40B4-BE49-F238E27FC236}">
                <a16:creationId xmlns:a16="http://schemas.microsoft.com/office/drawing/2014/main" id="{0BC145DF-958A-0F43-F001-8D4559DA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6018213"/>
            <a:ext cx="513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Vadim's Writing" pitchFamily="2" charset="0"/>
              </a:rPr>
              <a:t>2004</a:t>
            </a:r>
          </a:p>
        </p:txBody>
      </p:sp>
      <p:sp>
        <p:nvSpPr>
          <p:cNvPr id="39947" name="TextBox 25">
            <a:extLst>
              <a:ext uri="{FF2B5EF4-FFF2-40B4-BE49-F238E27FC236}">
                <a16:creationId xmlns:a16="http://schemas.microsoft.com/office/drawing/2014/main" id="{A03D7E1F-A333-48E6-1610-62558D05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4" y="4637088"/>
            <a:ext cx="236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Vadim's Writing" pitchFamily="2" charset="0"/>
              </a:rPr>
              <a:t>IPv6 Transition – Dual Stack</a:t>
            </a:r>
          </a:p>
        </p:txBody>
      </p:sp>
      <p:sp>
        <p:nvSpPr>
          <p:cNvPr id="39948" name="TextBox 26">
            <a:extLst>
              <a:ext uri="{FF2B5EF4-FFF2-40B4-BE49-F238E27FC236}">
                <a16:creationId xmlns:a16="http://schemas.microsoft.com/office/drawing/2014/main" id="{7F7B09EC-4A64-427B-09EF-83C65011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2667000"/>
            <a:ext cx="128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  <a:latin typeface="Vadim's Writing" pitchFamily="2" charset="0"/>
              </a:rPr>
              <a:t>IPv4 Pool Size</a:t>
            </a:r>
          </a:p>
        </p:txBody>
      </p:sp>
      <p:sp>
        <p:nvSpPr>
          <p:cNvPr id="39949" name="TextBox 27">
            <a:extLst>
              <a:ext uri="{FF2B5EF4-FFF2-40B4-BE49-F238E27FC236}">
                <a16:creationId xmlns:a16="http://schemas.microsoft.com/office/drawing/2014/main" id="{071A24D5-968C-835E-DA65-A8603A54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3560764"/>
            <a:ext cx="169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adim's Writing" pitchFamily="2" charset="0"/>
              </a:rPr>
              <a:t>Size of the Internet</a:t>
            </a:r>
          </a:p>
        </p:txBody>
      </p:sp>
      <p:sp>
        <p:nvSpPr>
          <p:cNvPr id="39950" name="TextBox 17">
            <a:extLst>
              <a:ext uri="{FF2B5EF4-FFF2-40B4-BE49-F238E27FC236}">
                <a16:creationId xmlns:a16="http://schemas.microsoft.com/office/drawing/2014/main" id="{B81243F8-8EE8-C6A2-899D-9FACF3E5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1" y="601821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Vadim's Writing" pitchFamily="2" charset="0"/>
              </a:rPr>
              <a:t>2006</a:t>
            </a:r>
          </a:p>
        </p:txBody>
      </p:sp>
      <p:sp>
        <p:nvSpPr>
          <p:cNvPr id="39951" name="TextBox 19">
            <a:extLst>
              <a:ext uri="{FF2B5EF4-FFF2-40B4-BE49-F238E27FC236}">
                <a16:creationId xmlns:a16="http://schemas.microsoft.com/office/drawing/2014/main" id="{9F56E3F4-5DCF-9A48-AE33-E59671F4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6018213"/>
            <a:ext cx="478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Vadim's Writing" pitchFamily="2" charset="0"/>
              </a:rPr>
              <a:t>2008</a:t>
            </a:r>
          </a:p>
        </p:txBody>
      </p:sp>
      <p:sp>
        <p:nvSpPr>
          <p:cNvPr id="39952" name="TextBox 21">
            <a:extLst>
              <a:ext uri="{FF2B5EF4-FFF2-40B4-BE49-F238E27FC236}">
                <a16:creationId xmlns:a16="http://schemas.microsoft.com/office/drawing/2014/main" id="{9A8AE6D7-60EF-1BF9-0D77-42AAE978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1" y="6018214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Vadim's Writing" pitchFamily="2" charset="0"/>
              </a:rPr>
              <a:t>2010</a:t>
            </a:r>
          </a:p>
        </p:txBody>
      </p:sp>
      <p:sp>
        <p:nvSpPr>
          <p:cNvPr id="39953" name="TextBox 22">
            <a:extLst>
              <a:ext uri="{FF2B5EF4-FFF2-40B4-BE49-F238E27FC236}">
                <a16:creationId xmlns:a16="http://schemas.microsoft.com/office/drawing/2014/main" id="{04400D2C-2E32-4570-3DD6-131C9843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6018213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Vadim's Writing" pitchFamily="2" charset="0"/>
              </a:rPr>
              <a:t>2012</a:t>
            </a:r>
          </a:p>
        </p:txBody>
      </p:sp>
      <p:sp>
        <p:nvSpPr>
          <p:cNvPr id="39954" name="TextBox 29">
            <a:extLst>
              <a:ext uri="{FF2B5EF4-FFF2-40B4-BE49-F238E27FC236}">
                <a16:creationId xmlns:a16="http://schemas.microsoft.com/office/drawing/2014/main" id="{FCE0DB08-CF4C-F318-14C4-1AD98A0E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1" y="638810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Vadim's Writing" pitchFamily="2" charset="0"/>
              </a:rPr>
              <a:t>Date</a:t>
            </a:r>
          </a:p>
        </p:txBody>
      </p:sp>
      <p:pic>
        <p:nvPicPr>
          <p:cNvPr id="39955" name="Picture 23" descr="fig1">
            <a:extLst>
              <a:ext uri="{FF2B5EF4-FFF2-40B4-BE49-F238E27FC236}">
                <a16:creationId xmlns:a16="http://schemas.microsoft.com/office/drawing/2014/main" id="{B5F19CDB-53C4-534A-9ABE-0F117B72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0"/>
            <a:ext cx="27463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TextBox 1">
            <a:extLst>
              <a:ext uri="{FF2B5EF4-FFF2-40B4-BE49-F238E27FC236}">
                <a16:creationId xmlns:a16="http://schemas.microsoft.com/office/drawing/2014/main" id="{FD1C44C9-7943-A4B2-CB23-C38A98C6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492501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1" dirty="0"/>
              <a:t>?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EEDC27B2-DB8D-2C26-C997-2420E53ADCCB}"/>
              </a:ext>
            </a:extLst>
          </p:cNvPr>
          <p:cNvSpPr/>
          <p:nvPr/>
        </p:nvSpPr>
        <p:spPr>
          <a:xfrm>
            <a:off x="3075709" y="5745018"/>
            <a:ext cx="5652655" cy="230909"/>
          </a:xfrm>
          <a:custGeom>
            <a:avLst/>
            <a:gdLst>
              <a:gd name="connsiteX0" fmla="*/ 0 w 5652655"/>
              <a:gd name="connsiteY0" fmla="*/ 221673 h 230909"/>
              <a:gd name="connsiteX1" fmla="*/ 692727 w 5652655"/>
              <a:gd name="connsiteY1" fmla="*/ 221673 h 230909"/>
              <a:gd name="connsiteX2" fmla="*/ 2429164 w 5652655"/>
              <a:gd name="connsiteY2" fmla="*/ 230909 h 230909"/>
              <a:gd name="connsiteX3" fmla="*/ 4405746 w 5652655"/>
              <a:gd name="connsiteY3" fmla="*/ 212437 h 230909"/>
              <a:gd name="connsiteX4" fmla="*/ 5394036 w 5652655"/>
              <a:gd name="connsiteY4" fmla="*/ 83127 h 230909"/>
              <a:gd name="connsiteX5" fmla="*/ 5652655 w 5652655"/>
              <a:gd name="connsiteY5" fmla="*/ 0 h 230909"/>
              <a:gd name="connsiteX6" fmla="*/ 5652655 w 5652655"/>
              <a:gd name="connsiteY6" fmla="*/ 0 h 2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2655" h="230909">
                <a:moveTo>
                  <a:pt x="0" y="221673"/>
                </a:moveTo>
                <a:lnTo>
                  <a:pt x="692727" y="221673"/>
                </a:lnTo>
                <a:lnTo>
                  <a:pt x="2429164" y="230909"/>
                </a:lnTo>
                <a:lnTo>
                  <a:pt x="4405746" y="212437"/>
                </a:lnTo>
                <a:cubicBezTo>
                  <a:pt x="4899891" y="187807"/>
                  <a:pt x="5186218" y="118533"/>
                  <a:pt x="5394036" y="83127"/>
                </a:cubicBezTo>
                <a:cubicBezTo>
                  <a:pt x="5601854" y="47721"/>
                  <a:pt x="5652655" y="0"/>
                  <a:pt x="5652655" y="0"/>
                </a:cubicBezTo>
                <a:lnTo>
                  <a:pt x="5652655" y="0"/>
                </a:ln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4B7250E3-CD13-DFC5-3A98-3C9767688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What next?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2FE0FC0-5C4B-AE29-450F-E353B47D6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746876" cy="4351338"/>
          </a:xfrm>
        </p:spPr>
        <p:txBody>
          <a:bodyPr/>
          <a:lstStyle/>
          <a:p>
            <a:pPr eaLnBrk="1" hangingPunct="1"/>
            <a:r>
              <a:rPr lang="en-AU" altLang="en-US" dirty="0">
                <a:ea typeface="ＭＳ Ｐゴシック" panose="020B0600070205080204" pitchFamily="34" charset="-128"/>
              </a:rPr>
              <a:t>Despite the whinging from IETF purists over the compromise of a pristine end-to-end model there really was no other option:</a:t>
            </a:r>
          </a:p>
          <a:p>
            <a:pPr eaLnBrk="1" hangingPunct="1"/>
            <a:endParaRPr lang="en-AU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AU" altLang="en-US" dirty="0">
                <a:ea typeface="ＭＳ Ｐゴシック" panose="020B0600070205080204" pitchFamily="34" charset="-128"/>
              </a:rPr>
              <a:t>               </a:t>
            </a:r>
            <a:r>
              <a:rPr lang="en-AU" altLang="en-US" sz="4000" b="1" dirty="0">
                <a:ea typeface="ＭＳ Ｐゴシック" panose="020B0600070205080204" pitchFamily="34" charset="-128"/>
              </a:rPr>
              <a:t>The answer was NATs!</a:t>
            </a:r>
            <a:endParaRPr lang="en-AU" altLang="en-US" b="1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5" descr="fig1">
            <a:extLst>
              <a:ext uri="{FF2B5EF4-FFF2-40B4-BE49-F238E27FC236}">
                <a16:creationId xmlns:a16="http://schemas.microsoft.com/office/drawing/2014/main" id="{5C6AE7D3-1863-D0E8-2635-D9FB3124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79" y="20785"/>
            <a:ext cx="3923395" cy="315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B49C884-26AF-D7A2-F33D-E3B962E4A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NATs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004CBAE2-089C-4545-561D-9A4D28C3E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17714"/>
            <a:ext cx="7262091" cy="4467225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dirty="0">
                <a:ea typeface="ＭＳ Ｐゴシック" panose="020B0600070205080204" pitchFamily="34" charset="-128"/>
              </a:rPr>
              <a:t>This low friction response to IPv4 address depletion had been used for more than a decade in client/server network architectures</a:t>
            </a:r>
          </a:p>
          <a:p>
            <a:pPr eaLnBrk="1" hangingPunct="1"/>
            <a:r>
              <a:rPr lang="en-AU" altLang="en-US" b="1" dirty="0">
                <a:ea typeface="ＭＳ Ｐゴシック" panose="020B0600070205080204" pitchFamily="34" charset="-128"/>
              </a:rPr>
              <a:t>Clients</a:t>
            </a:r>
            <a:r>
              <a:rPr lang="en-AU" altLang="en-US" dirty="0">
                <a:ea typeface="ＭＳ Ｐゴシック" panose="020B0600070205080204" pitchFamily="34" charset="-128"/>
              </a:rPr>
              <a:t> initiate a service transaction and only need an external address/port binding for the duration of the transaction</a:t>
            </a:r>
          </a:p>
          <a:p>
            <a:pPr eaLnBrk="1" hangingPunct="1"/>
            <a:r>
              <a:rPr lang="en-AU" altLang="en-US" b="1" dirty="0">
                <a:ea typeface="ＭＳ Ｐゴシック" panose="020B0600070205080204" pitchFamily="34" charset="-128"/>
              </a:rPr>
              <a:t>Servers</a:t>
            </a:r>
            <a:r>
              <a:rPr lang="en-AU" altLang="en-US" dirty="0">
                <a:ea typeface="ＭＳ Ｐゴシック" panose="020B0600070205080204" pitchFamily="34" charset="-128"/>
              </a:rPr>
              <a:t> sit in central data centres and share platform IP addresses using name-based distinguishers</a:t>
            </a:r>
          </a:p>
        </p:txBody>
      </p:sp>
      <p:pic>
        <p:nvPicPr>
          <p:cNvPr id="2" name="Picture 6" descr="fig1">
            <a:extLst>
              <a:ext uri="{FF2B5EF4-FFF2-40B4-BE49-F238E27FC236}">
                <a16:creationId xmlns:a16="http://schemas.microsoft.com/office/drawing/2014/main" id="{5B390EEF-B067-545F-F61A-7B93893E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56" y="18332"/>
            <a:ext cx="4320597" cy="27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60F55E77-3B27-2267-5546-3646E680D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ea typeface="ＭＳ Ｐゴシック" panose="020B0600070205080204" pitchFamily="34" charset="-128"/>
              </a:rPr>
              <a:t>Making IPv4 Last </a:t>
            </a:r>
            <a:br>
              <a:rPr lang="en-AU" altLang="en-US" dirty="0">
                <a:ea typeface="ＭＳ Ｐゴシック" panose="020B0600070205080204" pitchFamily="34" charset="-128"/>
              </a:rPr>
            </a:br>
            <a:r>
              <a:rPr lang="en-AU" altLang="en-US" dirty="0">
                <a:ea typeface="ＭＳ Ｐゴシック" panose="020B0600070205080204" pitchFamily="34" charset="-128"/>
              </a:rPr>
              <a:t>Longer with NATs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E4151222-DF7F-93BE-EE97-3D7434BFF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For how long?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For what cumulative address demand?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For what level of fairness of access?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At what cost?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For whom?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To what end?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>
                <a:ea typeface="ＭＳ Ｐゴシック" panose="020B0600070205080204" pitchFamily="34" charset="-128"/>
              </a:rPr>
              <a:t>What if we actually achieve something different?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000">
                <a:ea typeface="ＭＳ Ｐゴシック" panose="020B0600070205080204" pitchFamily="34" charset="-128"/>
              </a:rPr>
              <a:t>How would the Law of Unintended Consequences apply here?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000">
                <a:ea typeface="ＭＳ Ｐゴシック" panose="020B0600070205080204" pitchFamily="34" charset="-128"/>
              </a:rPr>
              <a:t>Would this negate the entire </a:t>
            </a:r>
            <a:r>
              <a:rPr lang="ja-JP" altLang="en-AU" sz="2000">
                <a:ea typeface="ＭＳ Ｐゴシック" panose="020B0600070205080204" pitchFamily="34" charset="-128"/>
              </a:rPr>
              <a:t>“</a:t>
            </a:r>
            <a:r>
              <a:rPr lang="en-AU" altLang="ja-JP" sz="2000">
                <a:ea typeface="ＭＳ Ｐゴシック" panose="020B0600070205080204" pitchFamily="34" charset="-128"/>
              </a:rPr>
              <a:t>IPv6 is the solution</a:t>
            </a:r>
            <a:r>
              <a:rPr lang="ja-JP" altLang="en-AU" sz="2000">
                <a:ea typeface="ＭＳ Ｐゴシック" panose="020B0600070205080204" pitchFamily="34" charset="-128"/>
              </a:rPr>
              <a:t>”</a:t>
            </a:r>
            <a:r>
              <a:rPr lang="en-AU" altLang="ja-JP" sz="2000">
                <a:ea typeface="ＭＳ Ｐゴシック" panose="020B0600070205080204" pitchFamily="34" charset="-128"/>
              </a:rPr>
              <a:t> philosophy? </a:t>
            </a:r>
            <a:endParaRPr lang="en-AU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57347" name="Picture 4" descr="fig1">
            <a:extLst>
              <a:ext uri="{FF2B5EF4-FFF2-40B4-BE49-F238E27FC236}">
                <a16:creationId xmlns:a16="http://schemas.microsoft.com/office/drawing/2014/main" id="{663F0B56-7882-D861-06F9-54DB2914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"/>
            <a:ext cx="23399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5357-487A-88C2-EA5B-A2B28462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Because it wasn’t just an IPv4 to IPv6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58FA8-9903-12F1-B4B4-91A7BAEF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685"/>
            <a:ext cx="10515600" cy="370227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Follow the money…</a:t>
            </a:r>
          </a:p>
        </p:txBody>
      </p:sp>
    </p:spTree>
    <p:extLst>
      <p:ext uri="{BB962C8B-B14F-4D97-AF65-F5344CB8AC3E}">
        <p14:creationId xmlns:p14="http://schemas.microsoft.com/office/powerpoint/2010/main" val="194583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144C-1EC4-633C-43C6-EC8EB256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60" y="365125"/>
            <a:ext cx="11546920" cy="1325563"/>
          </a:xfrm>
        </p:spPr>
        <p:txBody>
          <a:bodyPr/>
          <a:lstStyle/>
          <a:p>
            <a:r>
              <a:rPr lang="en-AU" dirty="0"/>
              <a:t>The “Classical”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989CD-BEFC-EBDA-C5A9-24C592CC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94383" cy="4351338"/>
          </a:xfrm>
        </p:spPr>
        <p:txBody>
          <a:bodyPr>
            <a:normAutofit/>
          </a:bodyPr>
          <a:lstStyle/>
          <a:p>
            <a:r>
              <a:rPr lang="en-AU" dirty="0"/>
              <a:t>IP was a </a:t>
            </a:r>
            <a:r>
              <a:rPr lang="en-AU" b="1" i="1" dirty="0"/>
              <a:t>network</a:t>
            </a:r>
            <a:r>
              <a:rPr lang="en-AU" i="1" dirty="0"/>
              <a:t> protocol</a:t>
            </a:r>
            <a:r>
              <a:rPr lang="en-AU" dirty="0"/>
              <a:t> that provided services to attached devices</a:t>
            </a:r>
          </a:p>
          <a:p>
            <a:r>
              <a:rPr lang="en-AU" dirty="0"/>
              <a:t>It was the role of Network Providers to allow clients to consume content and access services</a:t>
            </a:r>
          </a:p>
          <a:p>
            <a:pPr lvl="1"/>
            <a:r>
              <a:rPr lang="en-AU" dirty="0"/>
              <a:t>The costs of operating the network dominated the entire cost of the Internet</a:t>
            </a:r>
          </a:p>
          <a:p>
            <a:pPr lvl="1"/>
            <a:r>
              <a:rPr lang="en-AU" dirty="0"/>
              <a:t>In networking distance dominates all cost models</a:t>
            </a:r>
          </a:p>
          <a:p>
            <a:pPr lvl="1"/>
            <a:r>
              <a:rPr lang="en-AU" dirty="0"/>
              <a:t>In the Internet the role of transit providers were paramount</a:t>
            </a:r>
          </a:p>
          <a:p>
            <a:pPr lvl="2"/>
            <a:r>
              <a:rPr lang="en-AU" dirty="0"/>
              <a:t>We used to spend all our time talking about peering and transit </a:t>
            </a:r>
          </a:p>
          <a:p>
            <a:pPr lvl="1"/>
            <a:r>
              <a:rPr lang="en-AU" dirty="0"/>
              <a:t>ISPs were the brokers of rationing the scarce resource of distance capacity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DBE68AE-1F15-9782-E6E0-3B5049DDFB89}"/>
              </a:ext>
            </a:extLst>
          </p:cNvPr>
          <p:cNvSpPr/>
          <p:nvPr/>
        </p:nvSpPr>
        <p:spPr>
          <a:xfrm>
            <a:off x="10115084" y="2536619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A57B774-D644-8559-F46B-E5BFCE591956}"/>
              </a:ext>
            </a:extLst>
          </p:cNvPr>
          <p:cNvSpPr/>
          <p:nvPr/>
        </p:nvSpPr>
        <p:spPr>
          <a:xfrm>
            <a:off x="11353800" y="2474223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CB244-C591-752E-1A21-9A6DC4664900}"/>
              </a:ext>
            </a:extLst>
          </p:cNvPr>
          <p:cNvSpPr txBox="1"/>
          <p:nvPr/>
        </p:nvSpPr>
        <p:spPr>
          <a:xfrm>
            <a:off x="10440287" y="4407571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Max's Handwritin" pitchFamily="2" charset="0"/>
              </a:rPr>
              <a:t>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C88DB-E5D9-5918-48B7-AD01B7242B9F}"/>
              </a:ext>
            </a:extLst>
          </p:cNvPr>
          <p:cNvSpPr txBox="1"/>
          <p:nvPr/>
        </p:nvSpPr>
        <p:spPr>
          <a:xfrm>
            <a:off x="10184949" y="3520979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AhnbergHand" pitchFamily="2" charset="0"/>
              </a:rPr>
              <a:t>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61673-4146-DF6E-F6E2-B21D166D9A9A}"/>
              </a:ext>
            </a:extLst>
          </p:cNvPr>
          <p:cNvSpPr txBox="1"/>
          <p:nvPr/>
        </p:nvSpPr>
        <p:spPr>
          <a:xfrm>
            <a:off x="10276931" y="293325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9186A-0E5C-CE1C-CC47-5F07310B9CFA}"/>
              </a:ext>
            </a:extLst>
          </p:cNvPr>
          <p:cNvSpPr txBox="1"/>
          <p:nvPr/>
        </p:nvSpPr>
        <p:spPr>
          <a:xfrm>
            <a:off x="10433575" y="250699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Max's Handwritin" pitchFamily="2" charset="0"/>
              </a:rPr>
              <a:t>apps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16921A-0ABB-9C34-FEC0-82AEA2398E88}"/>
              </a:ext>
            </a:extLst>
          </p:cNvPr>
          <p:cNvSpPr/>
          <p:nvPr/>
        </p:nvSpPr>
        <p:spPr>
          <a:xfrm>
            <a:off x="10211940" y="2500017"/>
            <a:ext cx="1088904" cy="13960"/>
          </a:xfrm>
          <a:custGeom>
            <a:avLst/>
            <a:gdLst>
              <a:gd name="connsiteX0" fmla="*/ 0 w 1088904"/>
              <a:gd name="connsiteY0" fmla="*/ 13960 h 13960"/>
              <a:gd name="connsiteX1" fmla="*/ 453710 w 1088904"/>
              <a:gd name="connsiteY1" fmla="*/ 6980 h 13960"/>
              <a:gd name="connsiteX2" fmla="*/ 1088904 w 1088904"/>
              <a:gd name="connsiteY2" fmla="*/ 0 h 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904" h="13960">
                <a:moveTo>
                  <a:pt x="0" y="13960"/>
                </a:moveTo>
                <a:lnTo>
                  <a:pt x="453710" y="6980"/>
                </a:lnTo>
                <a:lnTo>
                  <a:pt x="1088904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E5EFC9A-8A7A-6DC3-662D-F8A8EE7BC549}"/>
              </a:ext>
            </a:extLst>
          </p:cNvPr>
          <p:cNvSpPr/>
          <p:nvPr/>
        </p:nvSpPr>
        <p:spPr>
          <a:xfrm>
            <a:off x="10232881" y="2954521"/>
            <a:ext cx="1047023" cy="35200"/>
          </a:xfrm>
          <a:custGeom>
            <a:avLst/>
            <a:gdLst>
              <a:gd name="connsiteX0" fmla="*/ 0 w 1047023"/>
              <a:gd name="connsiteY0" fmla="*/ 13960 h 35200"/>
              <a:gd name="connsiteX1" fmla="*/ 425789 w 1047023"/>
              <a:gd name="connsiteY1" fmla="*/ 34901 h 35200"/>
              <a:gd name="connsiteX2" fmla="*/ 1047023 w 1047023"/>
              <a:gd name="connsiteY2" fmla="*/ 0 h 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3" h="35200">
                <a:moveTo>
                  <a:pt x="0" y="13960"/>
                </a:moveTo>
                <a:cubicBezTo>
                  <a:pt x="125642" y="25594"/>
                  <a:pt x="251285" y="37228"/>
                  <a:pt x="425789" y="34901"/>
                </a:cubicBezTo>
                <a:cubicBezTo>
                  <a:pt x="600293" y="32574"/>
                  <a:pt x="823658" y="16287"/>
                  <a:pt x="1047023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545B9CF-257D-EF26-6600-40F91729267C}"/>
              </a:ext>
            </a:extLst>
          </p:cNvPr>
          <p:cNvSpPr/>
          <p:nvPr/>
        </p:nvSpPr>
        <p:spPr>
          <a:xfrm>
            <a:off x="10302682" y="3212787"/>
            <a:ext cx="956281" cy="38258"/>
          </a:xfrm>
          <a:custGeom>
            <a:avLst/>
            <a:gdLst>
              <a:gd name="connsiteX0" fmla="*/ 0 w 956281"/>
              <a:gd name="connsiteY0" fmla="*/ 34900 h 38258"/>
              <a:gd name="connsiteX1" fmla="*/ 530492 w 956281"/>
              <a:gd name="connsiteY1" fmla="*/ 34900 h 38258"/>
              <a:gd name="connsiteX2" fmla="*/ 956281 w 956281"/>
              <a:gd name="connsiteY2" fmla="*/ 0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281" h="38258">
                <a:moveTo>
                  <a:pt x="0" y="34900"/>
                </a:moveTo>
                <a:cubicBezTo>
                  <a:pt x="185556" y="37808"/>
                  <a:pt x="371112" y="40717"/>
                  <a:pt x="530492" y="34900"/>
                </a:cubicBezTo>
                <a:cubicBezTo>
                  <a:pt x="689872" y="29083"/>
                  <a:pt x="823076" y="14541"/>
                  <a:pt x="95628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F3B2657-6141-9D04-B720-C23FFF600D99}"/>
              </a:ext>
            </a:extLst>
          </p:cNvPr>
          <p:cNvSpPr/>
          <p:nvPr/>
        </p:nvSpPr>
        <p:spPr>
          <a:xfrm>
            <a:off x="10149119" y="4322631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97E56-AF7E-049F-24B3-D6145675C291}"/>
              </a:ext>
            </a:extLst>
          </p:cNvPr>
          <p:cNvSpPr txBox="1"/>
          <p:nvPr/>
        </p:nvSpPr>
        <p:spPr>
          <a:xfrm>
            <a:off x="9032979" y="3493754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AhnbergHand" pitchFamily="2" charset="0"/>
              </a:rPr>
              <a:t>$$$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B96C195-DCE5-AD07-BC67-62133F06D26B}"/>
              </a:ext>
            </a:extLst>
          </p:cNvPr>
          <p:cNvSpPr/>
          <p:nvPr/>
        </p:nvSpPr>
        <p:spPr>
          <a:xfrm>
            <a:off x="10149119" y="4797353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B108EE7-3734-0D59-17AC-D1BBC09E9BA1}"/>
              </a:ext>
            </a:extLst>
          </p:cNvPr>
          <p:cNvSpPr/>
          <p:nvPr/>
        </p:nvSpPr>
        <p:spPr>
          <a:xfrm>
            <a:off x="9776655" y="3576854"/>
            <a:ext cx="268941" cy="386853"/>
          </a:xfrm>
          <a:custGeom>
            <a:avLst/>
            <a:gdLst>
              <a:gd name="connsiteX0" fmla="*/ 0 w 268941"/>
              <a:gd name="connsiteY0" fmla="*/ 107640 h 386853"/>
              <a:gd name="connsiteX1" fmla="*/ 242047 w 268941"/>
              <a:gd name="connsiteY1" fmla="*/ 116605 h 386853"/>
              <a:gd name="connsiteX2" fmla="*/ 98611 w 268941"/>
              <a:gd name="connsiteY2" fmla="*/ 64 h 386853"/>
              <a:gd name="connsiteX3" fmla="*/ 268941 w 268941"/>
              <a:gd name="connsiteY3" fmla="*/ 134534 h 386853"/>
              <a:gd name="connsiteX4" fmla="*/ 98611 w 268941"/>
              <a:gd name="connsiteY4" fmla="*/ 385546 h 386853"/>
              <a:gd name="connsiteX5" fmla="*/ 233082 w 268941"/>
              <a:gd name="connsiteY5" fmla="*/ 233146 h 386853"/>
              <a:gd name="connsiteX6" fmla="*/ 35858 w 268941"/>
              <a:gd name="connsiteY6" fmla="*/ 233146 h 3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941" h="386853">
                <a:moveTo>
                  <a:pt x="0" y="107640"/>
                </a:moveTo>
                <a:cubicBezTo>
                  <a:pt x="112806" y="121087"/>
                  <a:pt x="225612" y="134534"/>
                  <a:pt x="242047" y="116605"/>
                </a:cubicBezTo>
                <a:cubicBezTo>
                  <a:pt x="258482" y="98676"/>
                  <a:pt x="94129" y="-2924"/>
                  <a:pt x="98611" y="64"/>
                </a:cubicBezTo>
                <a:cubicBezTo>
                  <a:pt x="103093" y="3052"/>
                  <a:pt x="268941" y="70287"/>
                  <a:pt x="268941" y="134534"/>
                </a:cubicBezTo>
                <a:cubicBezTo>
                  <a:pt x="268941" y="198781"/>
                  <a:pt x="104587" y="369111"/>
                  <a:pt x="98611" y="385546"/>
                </a:cubicBezTo>
                <a:cubicBezTo>
                  <a:pt x="92635" y="401981"/>
                  <a:pt x="243541" y="258546"/>
                  <a:pt x="233082" y="233146"/>
                </a:cubicBezTo>
                <a:cubicBezTo>
                  <a:pt x="222623" y="207746"/>
                  <a:pt x="129240" y="220446"/>
                  <a:pt x="35858" y="2331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88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From scarcity to abundance</a:t>
            </a:r>
            <a:r>
              <a:rPr lang="en-AU" dirty="0"/>
              <a:t>!</a:t>
            </a:r>
          </a:p>
          <a:p>
            <a:r>
              <a:rPr lang="en-AU" dirty="0"/>
              <a:t>For many years the demand for communications services outstripped available capacity</a:t>
            </a:r>
          </a:p>
          <a:p>
            <a:r>
              <a:rPr lang="en-AU" dirty="0"/>
              <a:t>We used price as distribution function to moderate demand to match available capacity</a:t>
            </a:r>
          </a:p>
          <a:p>
            <a:r>
              <a:rPr lang="en-AU" dirty="0"/>
              <a:t>But this is no longer the case – available capacity in the communications domain far outpaces demand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F92-45B5-C954-3D57-3483026C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1F9BB-FEE5-8032-1445-31D140E73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379" y="1965228"/>
            <a:ext cx="645012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D6E82-C2FF-AF34-14EB-B39E137D27C2}"/>
              </a:ext>
            </a:extLst>
          </p:cNvPr>
          <p:cNvSpPr txBox="1"/>
          <p:nvPr/>
        </p:nvSpPr>
        <p:spPr>
          <a:xfrm>
            <a:off x="7837714" y="6392847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/>
              <a:t>https://</a:t>
            </a:r>
            <a:r>
              <a:rPr lang="en-AU" sz="700" dirty="0" err="1"/>
              <a:t>www.ncbi.nlm.nih.gov</a:t>
            </a:r>
            <a:r>
              <a:rPr lang="en-AU" sz="700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C2057-2D5F-5546-61E6-F44315589E7E}"/>
              </a:ext>
            </a:extLst>
          </p:cNvPr>
          <p:cNvSpPr txBox="1"/>
          <p:nvPr/>
        </p:nvSpPr>
        <p:spPr>
          <a:xfrm>
            <a:off x="1116824" y="3950767"/>
            <a:ext cx="295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Fibre cables continue to deliver massive capacity increases within relatively constant unit cost of 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D5EC5-2FA4-8B03-7FC8-E8A329D8875E}"/>
              </a:ext>
            </a:extLst>
          </p:cNvPr>
          <p:cNvSpPr txBox="1"/>
          <p:nvPr/>
        </p:nvSpPr>
        <p:spPr>
          <a:xfrm>
            <a:off x="9485086" y="6316566"/>
            <a:ext cx="280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(That 2022 number is probably low – at the end of 2022 we can pull 2.2T per lambda with a 190Gbd signal rate, giving a fibre capacity of 105T)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02948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B8D5-5E15-B438-AEDC-617323D6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361"/>
            <a:ext cx="1051560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What’s the problem? Up and to the right, yes?</a:t>
            </a:r>
          </a:p>
        </p:txBody>
      </p:sp>
      <p:pic>
        <p:nvPicPr>
          <p:cNvPr id="5" name="Content Placeholder 4" descr="A graph showing the growth of a stock market&#10;&#10;Description automatically generated">
            <a:extLst>
              <a:ext uri="{FF2B5EF4-FFF2-40B4-BE49-F238E27FC236}">
                <a16:creationId xmlns:a16="http://schemas.microsoft.com/office/drawing/2014/main" id="{36882935-4035-E80B-997E-F7F18E1AD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252" y="1825625"/>
            <a:ext cx="8949495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CC07E3-3A1C-6CCD-194C-CDDA3E7F656F}"/>
              </a:ext>
            </a:extLst>
          </p:cNvPr>
          <p:cNvSpPr txBox="1"/>
          <p:nvPr/>
        </p:nvSpPr>
        <p:spPr>
          <a:xfrm>
            <a:off x="5833242" y="4886036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AhnbergHand" pitchFamily="2" charset="0"/>
              </a:rPr>
              <a:t>IPv6 Adoption Rates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8A55250-E2F3-B75F-E2B9-24CAA91138BD}"/>
              </a:ext>
            </a:extLst>
          </p:cNvPr>
          <p:cNvSpPr/>
          <p:nvPr/>
        </p:nvSpPr>
        <p:spPr>
          <a:xfrm>
            <a:off x="3983421" y="2766929"/>
            <a:ext cx="6138848" cy="2791769"/>
          </a:xfrm>
          <a:custGeom>
            <a:avLst/>
            <a:gdLst>
              <a:gd name="connsiteX0" fmla="*/ 0 w 6138848"/>
              <a:gd name="connsiteY0" fmla="*/ 2791769 h 2791769"/>
              <a:gd name="connsiteX1" fmla="*/ 1093076 w 6138848"/>
              <a:gd name="connsiteY1" fmla="*/ 2255741 h 2791769"/>
              <a:gd name="connsiteX2" fmla="*/ 3626069 w 6138848"/>
              <a:gd name="connsiteY2" fmla="*/ 1141645 h 2791769"/>
              <a:gd name="connsiteX3" fmla="*/ 6011917 w 6138848"/>
              <a:gd name="connsiteY3" fmla="*/ 90610 h 2791769"/>
              <a:gd name="connsiteX4" fmla="*/ 5644055 w 6138848"/>
              <a:gd name="connsiteY4" fmla="*/ 48569 h 2791769"/>
              <a:gd name="connsiteX5" fmla="*/ 6127531 w 6138848"/>
              <a:gd name="connsiteY5" fmla="*/ 27548 h 2791769"/>
              <a:gd name="connsiteX6" fmla="*/ 5938345 w 6138848"/>
              <a:gd name="connsiteY6" fmla="*/ 258776 h 279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8848" h="2791769">
                <a:moveTo>
                  <a:pt x="0" y="2791769"/>
                </a:moveTo>
                <a:cubicBezTo>
                  <a:pt x="244365" y="2661265"/>
                  <a:pt x="488731" y="2530762"/>
                  <a:pt x="1093076" y="2255741"/>
                </a:cubicBezTo>
                <a:cubicBezTo>
                  <a:pt x="1697421" y="1980720"/>
                  <a:pt x="3626069" y="1141645"/>
                  <a:pt x="3626069" y="1141645"/>
                </a:cubicBezTo>
                <a:cubicBezTo>
                  <a:pt x="4445876" y="780790"/>
                  <a:pt x="5675586" y="272789"/>
                  <a:pt x="6011917" y="90610"/>
                </a:cubicBezTo>
                <a:cubicBezTo>
                  <a:pt x="6348248" y="-91569"/>
                  <a:pt x="5624786" y="59079"/>
                  <a:pt x="5644055" y="48569"/>
                </a:cubicBezTo>
                <a:cubicBezTo>
                  <a:pt x="5663324" y="38059"/>
                  <a:pt x="6078483" y="-7486"/>
                  <a:pt x="6127531" y="27548"/>
                </a:cubicBezTo>
                <a:cubicBezTo>
                  <a:pt x="6176579" y="62582"/>
                  <a:pt x="6057462" y="160679"/>
                  <a:pt x="5938345" y="258776"/>
                </a:cubicBez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D1255-5E04-74C7-0951-234DD2059D33}"/>
              </a:ext>
            </a:extLst>
          </p:cNvPr>
          <p:cNvSpPr txBox="1"/>
          <p:nvPr/>
        </p:nvSpPr>
        <p:spPr>
          <a:xfrm>
            <a:off x="2249214" y="618619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A5F5E-388A-B6AE-53B0-D8F794545E45}"/>
              </a:ext>
            </a:extLst>
          </p:cNvPr>
          <p:cNvSpPr txBox="1"/>
          <p:nvPr/>
        </p:nvSpPr>
        <p:spPr>
          <a:xfrm>
            <a:off x="3928625" y="618619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6AF99-3CBF-08DD-3016-A234076B3A16}"/>
              </a:ext>
            </a:extLst>
          </p:cNvPr>
          <p:cNvSpPr txBox="1"/>
          <p:nvPr/>
        </p:nvSpPr>
        <p:spPr>
          <a:xfrm>
            <a:off x="5608037" y="618619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2D63C-379B-40DB-7668-E525976BCA01}"/>
              </a:ext>
            </a:extLst>
          </p:cNvPr>
          <p:cNvSpPr txBox="1"/>
          <p:nvPr/>
        </p:nvSpPr>
        <p:spPr>
          <a:xfrm>
            <a:off x="7287449" y="618619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71792-3BAC-5BB8-4E30-6F393F894874}"/>
              </a:ext>
            </a:extLst>
          </p:cNvPr>
          <p:cNvSpPr txBox="1"/>
          <p:nvPr/>
        </p:nvSpPr>
        <p:spPr>
          <a:xfrm>
            <a:off x="8966860" y="618619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8075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6FEC-8520-03D1-726A-E03C3DC8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Compute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51B653-8B64-060B-82F5-6673BBDC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153" y="1554040"/>
            <a:ext cx="6519462" cy="48235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9DEF8-D3FC-3A33-3778-B20F0A256791}"/>
              </a:ext>
            </a:extLst>
          </p:cNvPr>
          <p:cNvSpPr txBox="1"/>
          <p:nvPr/>
        </p:nvSpPr>
        <p:spPr>
          <a:xfrm>
            <a:off x="5004769" y="6435701"/>
            <a:ext cx="522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By Max </a:t>
            </a:r>
            <a:r>
              <a:rPr lang="en-AU" sz="800" dirty="0" err="1"/>
              <a:t>Roser</a:t>
            </a:r>
            <a:r>
              <a:rPr lang="en-AU" sz="800" dirty="0"/>
              <a:t>, Hannah Ritchie - https://</a:t>
            </a:r>
            <a:r>
              <a:rPr lang="en-AU" sz="800" dirty="0" err="1"/>
              <a:t>ourworldindata.org</a:t>
            </a:r>
            <a:r>
              <a:rPr lang="en-AU" sz="800" dirty="0"/>
              <a:t>/uploads/2020/11/Transistor-Count-over-</a:t>
            </a:r>
            <a:r>
              <a:rPr lang="en-AU" sz="800" dirty="0" err="1"/>
              <a:t>time.png</a:t>
            </a:r>
            <a:r>
              <a:rPr lang="en-AU" sz="800" dirty="0"/>
              <a:t>, CC BY 4.0, https://</a:t>
            </a:r>
            <a:r>
              <a:rPr lang="en-AU" sz="800" dirty="0" err="1"/>
              <a:t>commons.wikimedia.org</a:t>
            </a:r>
            <a:r>
              <a:rPr lang="en-AU" sz="800" dirty="0"/>
              <a:t>/w/</a:t>
            </a:r>
            <a:r>
              <a:rPr lang="en-AU" sz="800" dirty="0" err="1"/>
              <a:t>index.php?curid</a:t>
            </a:r>
            <a:r>
              <a:rPr lang="en-AU" sz="800" dirty="0"/>
              <a:t>=98219918</a:t>
            </a:r>
          </a:p>
        </p:txBody>
      </p:sp>
    </p:spTree>
    <p:extLst>
      <p:ext uri="{BB962C8B-B14F-4D97-AF65-F5344CB8AC3E}">
        <p14:creationId xmlns:p14="http://schemas.microsoft.com/office/powerpoint/2010/main" val="107123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3484-ED09-164C-BA1E-3421EB4C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Storage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4BE5D-91B0-811A-A633-6D50A5663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90" y="1591475"/>
            <a:ext cx="7336780" cy="45854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A462-2C9C-6650-6B69-4A691E4663A7}"/>
              </a:ext>
            </a:extLst>
          </p:cNvPr>
          <p:cNvSpPr txBox="1"/>
          <p:nvPr/>
        </p:nvSpPr>
        <p:spPr>
          <a:xfrm>
            <a:off x="5409618" y="6456641"/>
            <a:ext cx="5630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http://</a:t>
            </a:r>
            <a:r>
              <a:rPr lang="en-AU" sz="1050" dirty="0" err="1"/>
              <a:t>aiimpacts.org</a:t>
            </a:r>
            <a:r>
              <a:rPr lang="en-AU" sz="1050" dirty="0"/>
              <a:t>/wp-content/uploads/2015/07/storage_memory_prices_large-_hblok.net_.</a:t>
            </a:r>
            <a:r>
              <a:rPr lang="en-AU" sz="1050" dirty="0" err="1"/>
              <a:t>png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179039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2306-7181-F181-B9F4-022FA80C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use this abundance?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4CB-CBA2-850B-F517-2C827CF2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992" cy="4351338"/>
          </a:xfrm>
        </p:spPr>
        <p:txBody>
          <a:bodyPr/>
          <a:lstStyle/>
          <a:p>
            <a:r>
              <a:rPr lang="en-AU" dirty="0"/>
              <a:t>By changing the communications provisioning model from </a:t>
            </a:r>
            <a:r>
              <a:rPr lang="en-AU" b="1" i="1" dirty="0"/>
              <a:t>on demand</a:t>
            </a:r>
            <a:r>
              <a:rPr lang="en-AU" b="1" dirty="0"/>
              <a:t> </a:t>
            </a:r>
            <a:r>
              <a:rPr lang="en-AU" dirty="0"/>
              <a:t>to </a:t>
            </a:r>
            <a:r>
              <a:rPr lang="en-AU" b="1" i="1" dirty="0"/>
              <a:t>just in case</a:t>
            </a:r>
          </a:p>
          <a:p>
            <a:r>
              <a:rPr lang="en-AU" dirty="0"/>
              <a:t>Instead of using the network to respond to users by delivering services </a:t>
            </a:r>
            <a:r>
              <a:rPr lang="en-AU" i="1" dirty="0"/>
              <a:t>on demand</a:t>
            </a:r>
            <a:r>
              <a:rPr lang="en-AU" dirty="0"/>
              <a:t> we’ve changed the service model to provision services close to the edge just in case the user requests the service</a:t>
            </a:r>
          </a:p>
          <a:p>
            <a:r>
              <a:rPr lang="en-AU" dirty="0"/>
              <a:t>With this change we’ve been able to eliminate the factors of </a:t>
            </a:r>
            <a:r>
              <a:rPr lang="en-AU" i="1" dirty="0"/>
              <a:t>distance </a:t>
            </a:r>
            <a:r>
              <a:rPr lang="en-AU" dirty="0"/>
              <a:t> from the network and most network transactions occur over shorter network spans</a:t>
            </a:r>
          </a:p>
          <a:p>
            <a:r>
              <a:rPr lang="en-AU" dirty="0"/>
              <a:t>What does a </a:t>
            </a:r>
            <a:r>
              <a:rPr lang="en-AU" i="1" dirty="0"/>
              <a:t>shorter</a:t>
            </a:r>
            <a:r>
              <a:rPr lang="en-AU" dirty="0"/>
              <a:t> network enable?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372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high-capacity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much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383A-F1B0-2449-BA65-A7176E3E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C9CD-3C09-F74C-A14F-8455E0D2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“better” means “more trustworthy” and “more privacy” then we are making progress at last!</a:t>
            </a:r>
          </a:p>
          <a:p>
            <a:pPr lvl="1"/>
            <a:r>
              <a:rPr lang="en-AU" dirty="0"/>
              <a:t>Encryption is close to ubiquitous in the world of web services</a:t>
            </a:r>
          </a:p>
          <a:p>
            <a:pPr lvl="1"/>
            <a:r>
              <a:rPr lang="en-AU" dirty="0"/>
              <a:t>TLS 1.3 is moving to seal up the last open TLS porthole, the SNI field</a:t>
            </a:r>
          </a:p>
          <a:p>
            <a:pPr lvl="1"/>
            <a:r>
              <a:rPr lang="en-AU" dirty="0"/>
              <a:t>QUIC is sealing up the transport controls from the networks</a:t>
            </a:r>
          </a:p>
          <a:p>
            <a:pPr lvl="1"/>
            <a:r>
              <a:rPr lang="en-AU" dirty="0"/>
              <a:t>Oblivious DNS and Oblivious HTTP is moving to isolate knowledge of the querier from the name being queried</a:t>
            </a:r>
          </a:p>
          <a:p>
            <a:pPr lvl="1"/>
            <a:r>
              <a:rPr lang="en-AU" dirty="0"/>
              <a:t>The content, application, and platform sectors have all taken the privacy agenda up with enthusiasm, to the extent that whether networks are trustable or not doesn’t matter any more – </a:t>
            </a:r>
            <a:r>
              <a:rPr lang="en-AU" b="1" dirty="0"/>
              <a:t>all network infrastructure is uniformly treated as </a:t>
            </a:r>
            <a:r>
              <a:rPr lang="en-AU" b="1" dirty="0" err="1"/>
              <a:t>untrustable</a:t>
            </a:r>
            <a:r>
              <a:rPr lang="en-AU" b="1" dirty="0"/>
              <a:t>!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4705-1828-1C4C-85C4-2AA68F9F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14" y="94593"/>
            <a:ext cx="1596095" cy="15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its being largely funded by capitalising a collective asset that is infeasible to capitalise individually – the advertisement market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CD5E-96E0-AFFA-8FF5-D5651C1C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in all this, the money moved up the stack!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4DC595A-40E4-4E51-24CD-C3C112FD38AF}"/>
              </a:ext>
            </a:extLst>
          </p:cNvPr>
          <p:cNvSpPr/>
          <p:nvPr/>
        </p:nvSpPr>
        <p:spPr>
          <a:xfrm>
            <a:off x="6405207" y="2853552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00CF3D8-8A0D-0938-4369-DA43E78565ED}"/>
              </a:ext>
            </a:extLst>
          </p:cNvPr>
          <p:cNvSpPr/>
          <p:nvPr/>
        </p:nvSpPr>
        <p:spPr>
          <a:xfrm>
            <a:off x="7643923" y="2791156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5379D-609B-6F58-B778-19F48C8C519D}"/>
              </a:ext>
            </a:extLst>
          </p:cNvPr>
          <p:cNvSpPr txBox="1"/>
          <p:nvPr/>
        </p:nvSpPr>
        <p:spPr>
          <a:xfrm>
            <a:off x="6730410" y="480128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Max's Handwritin" pitchFamily="2" charset="0"/>
              </a:rPr>
              <a:t>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2016F-E4D0-633A-343A-BAD91FA23B97}"/>
              </a:ext>
            </a:extLst>
          </p:cNvPr>
          <p:cNvSpPr txBox="1"/>
          <p:nvPr/>
        </p:nvSpPr>
        <p:spPr>
          <a:xfrm>
            <a:off x="6570293" y="451404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Max's Handwritin" pitchFamily="2" charset="0"/>
              </a:rPr>
              <a:t>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C81D-0986-C23A-F9B1-A637D66F2A57}"/>
              </a:ext>
            </a:extLst>
          </p:cNvPr>
          <p:cNvSpPr txBox="1"/>
          <p:nvPr/>
        </p:nvSpPr>
        <p:spPr>
          <a:xfrm>
            <a:off x="6528599" y="42522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B6B7F-12D2-900A-2A3E-1A2CD2F465F4}"/>
              </a:ext>
            </a:extLst>
          </p:cNvPr>
          <p:cNvSpPr txBox="1"/>
          <p:nvPr/>
        </p:nvSpPr>
        <p:spPr>
          <a:xfrm>
            <a:off x="6501230" y="287045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  <a:latin typeface="AhnbergHand" pitchFamily="2" charset="0"/>
              </a:rPr>
              <a:t>apps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CAD27CA-4FB7-D359-7CA4-D1BCA365B408}"/>
              </a:ext>
            </a:extLst>
          </p:cNvPr>
          <p:cNvSpPr/>
          <p:nvPr/>
        </p:nvSpPr>
        <p:spPr>
          <a:xfrm>
            <a:off x="6502063" y="2816950"/>
            <a:ext cx="1088904" cy="13960"/>
          </a:xfrm>
          <a:custGeom>
            <a:avLst/>
            <a:gdLst>
              <a:gd name="connsiteX0" fmla="*/ 0 w 1088904"/>
              <a:gd name="connsiteY0" fmla="*/ 13960 h 13960"/>
              <a:gd name="connsiteX1" fmla="*/ 453710 w 1088904"/>
              <a:gd name="connsiteY1" fmla="*/ 6980 h 13960"/>
              <a:gd name="connsiteX2" fmla="*/ 1088904 w 1088904"/>
              <a:gd name="connsiteY2" fmla="*/ 0 h 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904" h="13960">
                <a:moveTo>
                  <a:pt x="0" y="13960"/>
                </a:moveTo>
                <a:lnTo>
                  <a:pt x="453710" y="6980"/>
                </a:lnTo>
                <a:lnTo>
                  <a:pt x="1088904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405F3C4-0359-46F1-C58A-B92EE5ABCCB8}"/>
              </a:ext>
            </a:extLst>
          </p:cNvPr>
          <p:cNvSpPr/>
          <p:nvPr/>
        </p:nvSpPr>
        <p:spPr>
          <a:xfrm>
            <a:off x="6529984" y="4261984"/>
            <a:ext cx="1047023" cy="35200"/>
          </a:xfrm>
          <a:custGeom>
            <a:avLst/>
            <a:gdLst>
              <a:gd name="connsiteX0" fmla="*/ 0 w 1047023"/>
              <a:gd name="connsiteY0" fmla="*/ 13960 h 35200"/>
              <a:gd name="connsiteX1" fmla="*/ 425789 w 1047023"/>
              <a:gd name="connsiteY1" fmla="*/ 34901 h 35200"/>
              <a:gd name="connsiteX2" fmla="*/ 1047023 w 1047023"/>
              <a:gd name="connsiteY2" fmla="*/ 0 h 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3" h="35200">
                <a:moveTo>
                  <a:pt x="0" y="13960"/>
                </a:moveTo>
                <a:cubicBezTo>
                  <a:pt x="125642" y="25594"/>
                  <a:pt x="251285" y="37228"/>
                  <a:pt x="425789" y="34901"/>
                </a:cubicBezTo>
                <a:cubicBezTo>
                  <a:pt x="600293" y="32574"/>
                  <a:pt x="823658" y="16287"/>
                  <a:pt x="1047023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8B033E-79DD-6BDF-7534-55FDCAF303CF}"/>
              </a:ext>
            </a:extLst>
          </p:cNvPr>
          <p:cNvSpPr/>
          <p:nvPr/>
        </p:nvSpPr>
        <p:spPr>
          <a:xfrm>
            <a:off x="6522082" y="4589517"/>
            <a:ext cx="956281" cy="38258"/>
          </a:xfrm>
          <a:custGeom>
            <a:avLst/>
            <a:gdLst>
              <a:gd name="connsiteX0" fmla="*/ 0 w 956281"/>
              <a:gd name="connsiteY0" fmla="*/ 34900 h 38258"/>
              <a:gd name="connsiteX1" fmla="*/ 530492 w 956281"/>
              <a:gd name="connsiteY1" fmla="*/ 34900 h 38258"/>
              <a:gd name="connsiteX2" fmla="*/ 956281 w 956281"/>
              <a:gd name="connsiteY2" fmla="*/ 0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281" h="38258">
                <a:moveTo>
                  <a:pt x="0" y="34900"/>
                </a:moveTo>
                <a:cubicBezTo>
                  <a:pt x="185556" y="37808"/>
                  <a:pt x="371112" y="40717"/>
                  <a:pt x="530492" y="34900"/>
                </a:cubicBezTo>
                <a:cubicBezTo>
                  <a:pt x="689872" y="29083"/>
                  <a:pt x="823076" y="14541"/>
                  <a:pt x="95628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4555E05-C87F-4000-D640-0D94E57E24E3}"/>
              </a:ext>
            </a:extLst>
          </p:cNvPr>
          <p:cNvSpPr/>
          <p:nvPr/>
        </p:nvSpPr>
        <p:spPr>
          <a:xfrm>
            <a:off x="6446222" y="4828030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E7E1C9C-58DF-943D-7F39-5435AC61C7CC}"/>
              </a:ext>
            </a:extLst>
          </p:cNvPr>
          <p:cNvSpPr/>
          <p:nvPr/>
        </p:nvSpPr>
        <p:spPr>
          <a:xfrm>
            <a:off x="6439242" y="5114286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39BAE-DB94-9DCF-A43B-23764F7E3E4D}"/>
              </a:ext>
            </a:extLst>
          </p:cNvPr>
          <p:cNvSpPr txBox="1"/>
          <p:nvPr/>
        </p:nvSpPr>
        <p:spPr>
          <a:xfrm>
            <a:off x="6598680" y="3616509"/>
            <a:ext cx="82586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Internal</a:t>
            </a:r>
          </a:p>
          <a:p>
            <a:r>
              <a:rPr lang="en-AU" sz="1050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Transport + </a:t>
            </a:r>
          </a:p>
          <a:p>
            <a:r>
              <a:rPr lang="en-AU" sz="1050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session 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067D8-E271-AF83-7194-5BCCC8C8FC49}"/>
              </a:ext>
            </a:extLst>
          </p:cNvPr>
          <p:cNvSpPr txBox="1"/>
          <p:nvPr/>
        </p:nvSpPr>
        <p:spPr>
          <a:xfrm>
            <a:off x="5348885" y="297175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  <a:latin typeface="AhnbergHand" pitchFamily="2" charset="0"/>
              </a:rPr>
              <a:t>$$$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F42BA60-2D0C-AEDB-4D08-BB661CF3C1AE}"/>
              </a:ext>
            </a:extLst>
          </p:cNvPr>
          <p:cNvSpPr/>
          <p:nvPr/>
        </p:nvSpPr>
        <p:spPr>
          <a:xfrm>
            <a:off x="2405900" y="2755348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BBD1849-E5A5-24F9-E640-63241262CA90}"/>
              </a:ext>
            </a:extLst>
          </p:cNvPr>
          <p:cNvSpPr/>
          <p:nvPr/>
        </p:nvSpPr>
        <p:spPr>
          <a:xfrm>
            <a:off x="3644616" y="2692952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DDE491-E2E1-7813-B38A-3BDFF271D47D}"/>
              </a:ext>
            </a:extLst>
          </p:cNvPr>
          <p:cNvSpPr txBox="1"/>
          <p:nvPr/>
        </p:nvSpPr>
        <p:spPr>
          <a:xfrm>
            <a:off x="2731103" y="46263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Max's Handwritin" pitchFamily="2" charset="0"/>
              </a:rPr>
              <a:t>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5EF76-8EA2-98A4-4C2D-CDFF1274368F}"/>
              </a:ext>
            </a:extLst>
          </p:cNvPr>
          <p:cNvSpPr txBox="1"/>
          <p:nvPr/>
        </p:nvSpPr>
        <p:spPr>
          <a:xfrm>
            <a:off x="2475765" y="3739708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AhnbergHand" pitchFamily="2" charset="0"/>
              </a:rPr>
              <a:t>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133A6-EC0E-CDD3-A6B6-C7D8F31324E8}"/>
              </a:ext>
            </a:extLst>
          </p:cNvPr>
          <p:cNvSpPr txBox="1"/>
          <p:nvPr/>
        </p:nvSpPr>
        <p:spPr>
          <a:xfrm>
            <a:off x="2567747" y="31519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transport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4ACFC3-1E09-60B2-2E32-72670A124DC6}"/>
              </a:ext>
            </a:extLst>
          </p:cNvPr>
          <p:cNvSpPr txBox="1"/>
          <p:nvPr/>
        </p:nvSpPr>
        <p:spPr>
          <a:xfrm>
            <a:off x="2724391" y="272572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Max's Handwritin" pitchFamily="2" charset="0"/>
              </a:rPr>
              <a:t>apps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B080DC0-BA68-96E3-60BF-BDD7F40876F7}"/>
              </a:ext>
            </a:extLst>
          </p:cNvPr>
          <p:cNvSpPr/>
          <p:nvPr/>
        </p:nvSpPr>
        <p:spPr>
          <a:xfrm>
            <a:off x="2502756" y="2718746"/>
            <a:ext cx="1088904" cy="13960"/>
          </a:xfrm>
          <a:custGeom>
            <a:avLst/>
            <a:gdLst>
              <a:gd name="connsiteX0" fmla="*/ 0 w 1088904"/>
              <a:gd name="connsiteY0" fmla="*/ 13960 h 13960"/>
              <a:gd name="connsiteX1" fmla="*/ 453710 w 1088904"/>
              <a:gd name="connsiteY1" fmla="*/ 6980 h 13960"/>
              <a:gd name="connsiteX2" fmla="*/ 1088904 w 1088904"/>
              <a:gd name="connsiteY2" fmla="*/ 0 h 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904" h="13960">
                <a:moveTo>
                  <a:pt x="0" y="13960"/>
                </a:moveTo>
                <a:lnTo>
                  <a:pt x="453710" y="6980"/>
                </a:lnTo>
                <a:lnTo>
                  <a:pt x="1088904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FD012FE-9091-52BF-A88E-1A0F7F1BAA22}"/>
              </a:ext>
            </a:extLst>
          </p:cNvPr>
          <p:cNvSpPr/>
          <p:nvPr/>
        </p:nvSpPr>
        <p:spPr>
          <a:xfrm>
            <a:off x="2523697" y="3173250"/>
            <a:ext cx="1047023" cy="35200"/>
          </a:xfrm>
          <a:custGeom>
            <a:avLst/>
            <a:gdLst>
              <a:gd name="connsiteX0" fmla="*/ 0 w 1047023"/>
              <a:gd name="connsiteY0" fmla="*/ 13960 h 35200"/>
              <a:gd name="connsiteX1" fmla="*/ 425789 w 1047023"/>
              <a:gd name="connsiteY1" fmla="*/ 34901 h 35200"/>
              <a:gd name="connsiteX2" fmla="*/ 1047023 w 1047023"/>
              <a:gd name="connsiteY2" fmla="*/ 0 h 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3" h="35200">
                <a:moveTo>
                  <a:pt x="0" y="13960"/>
                </a:moveTo>
                <a:cubicBezTo>
                  <a:pt x="125642" y="25594"/>
                  <a:pt x="251285" y="37228"/>
                  <a:pt x="425789" y="34901"/>
                </a:cubicBezTo>
                <a:cubicBezTo>
                  <a:pt x="600293" y="32574"/>
                  <a:pt x="823658" y="16287"/>
                  <a:pt x="1047023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0931C6E-009B-950E-32AB-2425F277D430}"/>
              </a:ext>
            </a:extLst>
          </p:cNvPr>
          <p:cNvSpPr/>
          <p:nvPr/>
        </p:nvSpPr>
        <p:spPr>
          <a:xfrm>
            <a:off x="2593498" y="3431516"/>
            <a:ext cx="956281" cy="38258"/>
          </a:xfrm>
          <a:custGeom>
            <a:avLst/>
            <a:gdLst>
              <a:gd name="connsiteX0" fmla="*/ 0 w 956281"/>
              <a:gd name="connsiteY0" fmla="*/ 34900 h 38258"/>
              <a:gd name="connsiteX1" fmla="*/ 530492 w 956281"/>
              <a:gd name="connsiteY1" fmla="*/ 34900 h 38258"/>
              <a:gd name="connsiteX2" fmla="*/ 956281 w 956281"/>
              <a:gd name="connsiteY2" fmla="*/ 0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281" h="38258">
                <a:moveTo>
                  <a:pt x="0" y="34900"/>
                </a:moveTo>
                <a:cubicBezTo>
                  <a:pt x="185556" y="37808"/>
                  <a:pt x="371112" y="40717"/>
                  <a:pt x="530492" y="34900"/>
                </a:cubicBezTo>
                <a:cubicBezTo>
                  <a:pt x="689872" y="29083"/>
                  <a:pt x="823076" y="14541"/>
                  <a:pt x="95628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4C1A732-D4E9-374D-37A5-90CB83B3AE2D}"/>
              </a:ext>
            </a:extLst>
          </p:cNvPr>
          <p:cNvSpPr/>
          <p:nvPr/>
        </p:nvSpPr>
        <p:spPr>
          <a:xfrm>
            <a:off x="2439935" y="4541360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8B42D-5294-9BFB-AC72-1BF126994D33}"/>
              </a:ext>
            </a:extLst>
          </p:cNvPr>
          <p:cNvSpPr txBox="1"/>
          <p:nvPr/>
        </p:nvSpPr>
        <p:spPr>
          <a:xfrm>
            <a:off x="1323795" y="371248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AhnbergHand" pitchFamily="2" charset="0"/>
              </a:rPr>
              <a:t>$$$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84DB6D0-45F1-A36F-781D-05D6B532EC5F}"/>
              </a:ext>
            </a:extLst>
          </p:cNvPr>
          <p:cNvSpPr/>
          <p:nvPr/>
        </p:nvSpPr>
        <p:spPr>
          <a:xfrm>
            <a:off x="2439935" y="5016082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0F519FD-A14D-9A19-F945-3FC29FC0A630}"/>
              </a:ext>
            </a:extLst>
          </p:cNvPr>
          <p:cNvSpPr/>
          <p:nvPr/>
        </p:nvSpPr>
        <p:spPr>
          <a:xfrm>
            <a:off x="2067471" y="3795583"/>
            <a:ext cx="268941" cy="386853"/>
          </a:xfrm>
          <a:custGeom>
            <a:avLst/>
            <a:gdLst>
              <a:gd name="connsiteX0" fmla="*/ 0 w 268941"/>
              <a:gd name="connsiteY0" fmla="*/ 107640 h 386853"/>
              <a:gd name="connsiteX1" fmla="*/ 242047 w 268941"/>
              <a:gd name="connsiteY1" fmla="*/ 116605 h 386853"/>
              <a:gd name="connsiteX2" fmla="*/ 98611 w 268941"/>
              <a:gd name="connsiteY2" fmla="*/ 64 h 386853"/>
              <a:gd name="connsiteX3" fmla="*/ 268941 w 268941"/>
              <a:gd name="connsiteY3" fmla="*/ 134534 h 386853"/>
              <a:gd name="connsiteX4" fmla="*/ 98611 w 268941"/>
              <a:gd name="connsiteY4" fmla="*/ 385546 h 386853"/>
              <a:gd name="connsiteX5" fmla="*/ 233082 w 268941"/>
              <a:gd name="connsiteY5" fmla="*/ 233146 h 386853"/>
              <a:gd name="connsiteX6" fmla="*/ 35858 w 268941"/>
              <a:gd name="connsiteY6" fmla="*/ 233146 h 3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941" h="386853">
                <a:moveTo>
                  <a:pt x="0" y="107640"/>
                </a:moveTo>
                <a:cubicBezTo>
                  <a:pt x="112806" y="121087"/>
                  <a:pt x="225612" y="134534"/>
                  <a:pt x="242047" y="116605"/>
                </a:cubicBezTo>
                <a:cubicBezTo>
                  <a:pt x="258482" y="98676"/>
                  <a:pt x="94129" y="-2924"/>
                  <a:pt x="98611" y="64"/>
                </a:cubicBezTo>
                <a:cubicBezTo>
                  <a:pt x="103093" y="3052"/>
                  <a:pt x="268941" y="70287"/>
                  <a:pt x="268941" y="134534"/>
                </a:cubicBezTo>
                <a:cubicBezTo>
                  <a:pt x="268941" y="198781"/>
                  <a:pt x="104587" y="369111"/>
                  <a:pt x="98611" y="385546"/>
                </a:cubicBezTo>
                <a:cubicBezTo>
                  <a:pt x="92635" y="401981"/>
                  <a:pt x="243541" y="258546"/>
                  <a:pt x="233082" y="233146"/>
                </a:cubicBezTo>
                <a:cubicBezTo>
                  <a:pt x="222623" y="207746"/>
                  <a:pt x="129240" y="220446"/>
                  <a:pt x="35858" y="2331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73A134A-E4B7-A20C-04D4-9A077263D621}"/>
              </a:ext>
            </a:extLst>
          </p:cNvPr>
          <p:cNvSpPr/>
          <p:nvPr/>
        </p:nvSpPr>
        <p:spPr>
          <a:xfrm>
            <a:off x="6109788" y="3015023"/>
            <a:ext cx="268941" cy="386853"/>
          </a:xfrm>
          <a:custGeom>
            <a:avLst/>
            <a:gdLst>
              <a:gd name="connsiteX0" fmla="*/ 0 w 268941"/>
              <a:gd name="connsiteY0" fmla="*/ 107640 h 386853"/>
              <a:gd name="connsiteX1" fmla="*/ 242047 w 268941"/>
              <a:gd name="connsiteY1" fmla="*/ 116605 h 386853"/>
              <a:gd name="connsiteX2" fmla="*/ 98611 w 268941"/>
              <a:gd name="connsiteY2" fmla="*/ 64 h 386853"/>
              <a:gd name="connsiteX3" fmla="*/ 268941 w 268941"/>
              <a:gd name="connsiteY3" fmla="*/ 134534 h 386853"/>
              <a:gd name="connsiteX4" fmla="*/ 98611 w 268941"/>
              <a:gd name="connsiteY4" fmla="*/ 385546 h 386853"/>
              <a:gd name="connsiteX5" fmla="*/ 233082 w 268941"/>
              <a:gd name="connsiteY5" fmla="*/ 233146 h 386853"/>
              <a:gd name="connsiteX6" fmla="*/ 35858 w 268941"/>
              <a:gd name="connsiteY6" fmla="*/ 233146 h 3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941" h="386853">
                <a:moveTo>
                  <a:pt x="0" y="107640"/>
                </a:moveTo>
                <a:cubicBezTo>
                  <a:pt x="112806" y="121087"/>
                  <a:pt x="225612" y="134534"/>
                  <a:pt x="242047" y="116605"/>
                </a:cubicBezTo>
                <a:cubicBezTo>
                  <a:pt x="258482" y="98676"/>
                  <a:pt x="94129" y="-2924"/>
                  <a:pt x="98611" y="64"/>
                </a:cubicBezTo>
                <a:cubicBezTo>
                  <a:pt x="103093" y="3052"/>
                  <a:pt x="268941" y="70287"/>
                  <a:pt x="268941" y="134534"/>
                </a:cubicBezTo>
                <a:cubicBezTo>
                  <a:pt x="268941" y="198781"/>
                  <a:pt x="104587" y="369111"/>
                  <a:pt x="98611" y="385546"/>
                </a:cubicBezTo>
                <a:cubicBezTo>
                  <a:pt x="92635" y="401981"/>
                  <a:pt x="243541" y="258546"/>
                  <a:pt x="233082" y="233146"/>
                </a:cubicBezTo>
                <a:cubicBezTo>
                  <a:pt x="222623" y="207746"/>
                  <a:pt x="129240" y="220446"/>
                  <a:pt x="35858" y="23314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E98A1DC-E5EB-AA55-0636-486720894EBF}"/>
              </a:ext>
            </a:extLst>
          </p:cNvPr>
          <p:cNvSpPr/>
          <p:nvPr/>
        </p:nvSpPr>
        <p:spPr>
          <a:xfrm rot="20433027">
            <a:off x="4107577" y="3290605"/>
            <a:ext cx="951077" cy="771269"/>
          </a:xfrm>
          <a:custGeom>
            <a:avLst/>
            <a:gdLst>
              <a:gd name="connsiteX0" fmla="*/ 0 w 951077"/>
              <a:gd name="connsiteY0" fmla="*/ 149296 h 771269"/>
              <a:gd name="connsiteX1" fmla="*/ 580571 w 951077"/>
              <a:gd name="connsiteY1" fmla="*/ 142039 h 771269"/>
              <a:gd name="connsiteX2" fmla="*/ 508000 w 951077"/>
              <a:gd name="connsiteY2" fmla="*/ 4154 h 771269"/>
              <a:gd name="connsiteX3" fmla="*/ 950686 w 951077"/>
              <a:gd name="connsiteY3" fmla="*/ 323468 h 771269"/>
              <a:gd name="connsiteX4" fmla="*/ 587829 w 951077"/>
              <a:gd name="connsiteY4" fmla="*/ 766154 h 771269"/>
              <a:gd name="connsiteX5" fmla="*/ 674914 w 951077"/>
              <a:gd name="connsiteY5" fmla="*/ 562954 h 771269"/>
              <a:gd name="connsiteX6" fmla="*/ 58057 w 951077"/>
              <a:gd name="connsiteY6" fmla="*/ 541182 h 77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077" h="771269">
                <a:moveTo>
                  <a:pt x="0" y="149296"/>
                </a:moveTo>
                <a:cubicBezTo>
                  <a:pt x="247952" y="157762"/>
                  <a:pt x="495904" y="166229"/>
                  <a:pt x="580571" y="142039"/>
                </a:cubicBezTo>
                <a:cubicBezTo>
                  <a:pt x="665238" y="117849"/>
                  <a:pt x="446314" y="-26084"/>
                  <a:pt x="508000" y="4154"/>
                </a:cubicBezTo>
                <a:cubicBezTo>
                  <a:pt x="569686" y="34392"/>
                  <a:pt x="937381" y="196468"/>
                  <a:pt x="950686" y="323468"/>
                </a:cubicBezTo>
                <a:cubicBezTo>
                  <a:pt x="963991" y="450468"/>
                  <a:pt x="633791" y="726240"/>
                  <a:pt x="587829" y="766154"/>
                </a:cubicBezTo>
                <a:cubicBezTo>
                  <a:pt x="541867" y="806068"/>
                  <a:pt x="763209" y="600449"/>
                  <a:pt x="674914" y="562954"/>
                </a:cubicBezTo>
                <a:cubicBezTo>
                  <a:pt x="586619" y="525459"/>
                  <a:pt x="322338" y="533320"/>
                  <a:pt x="58057" y="54118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9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AB11-1A54-3E59-5499-2BE7BF80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who needs to pay?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73D8-89BF-C859-AC86-4D58F231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 need to make an investment to switch to a dual stack mode that includes IPv6</a:t>
            </a:r>
          </a:p>
          <a:p>
            <a:r>
              <a:rPr lang="en-US" dirty="0"/>
              <a:t>But neither the user base not the content world really care</a:t>
            </a:r>
          </a:p>
          <a:p>
            <a:pPr lvl="1"/>
            <a:r>
              <a:rPr lang="en-US" dirty="0"/>
              <a:t>And they are certainly not going to pay a premium to the network operator for IPv6 support</a:t>
            </a:r>
          </a:p>
          <a:p>
            <a:r>
              <a:rPr lang="en-US" dirty="0"/>
              <a:t>And in the application service world, IP addresses are not the critical resource</a:t>
            </a:r>
          </a:p>
        </p:txBody>
      </p:sp>
    </p:spTree>
    <p:extLst>
      <p:ext uri="{BB962C8B-B14F-4D97-AF65-F5344CB8AC3E}">
        <p14:creationId xmlns:p14="http://schemas.microsoft.com/office/powerpoint/2010/main" val="313050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9B3E-EE18-DA0F-BDAC-7A45865A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Scarcity?</a:t>
            </a:r>
          </a:p>
        </p:txBody>
      </p:sp>
      <p:pic>
        <p:nvPicPr>
          <p:cNvPr id="5" name="Content Placeholder 4" descr="A graph of a line graph&#10;&#10;Description automatically generated">
            <a:extLst>
              <a:ext uri="{FF2B5EF4-FFF2-40B4-BE49-F238E27FC236}">
                <a16:creationId xmlns:a16="http://schemas.microsoft.com/office/drawing/2014/main" id="{1A1CCA1D-D39A-7AEA-5758-5F2A4DF12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715" y="1825625"/>
            <a:ext cx="6188569" cy="4351338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D4CD167-EFFD-72E8-25A6-3DBD253F6899}"/>
              </a:ext>
            </a:extLst>
          </p:cNvPr>
          <p:cNvSpPr/>
          <p:nvPr/>
        </p:nvSpPr>
        <p:spPr>
          <a:xfrm>
            <a:off x="8247333" y="3367151"/>
            <a:ext cx="1549810" cy="1566943"/>
          </a:xfrm>
          <a:custGeom>
            <a:avLst/>
            <a:gdLst>
              <a:gd name="connsiteX0" fmla="*/ 1549810 w 1549810"/>
              <a:gd name="connsiteY0" fmla="*/ 464620 h 1566943"/>
              <a:gd name="connsiteX1" fmla="*/ 613638 w 1549810"/>
              <a:gd name="connsiteY1" fmla="*/ 163 h 1566943"/>
              <a:gd name="connsiteX2" fmla="*/ 4038 w 1549810"/>
              <a:gd name="connsiteY2" fmla="*/ 508163 h 1566943"/>
              <a:gd name="connsiteX3" fmla="*/ 388667 w 1549810"/>
              <a:gd name="connsiteY3" fmla="*/ 1495135 h 1566943"/>
              <a:gd name="connsiteX4" fmla="*/ 1150667 w 1549810"/>
              <a:gd name="connsiteY4" fmla="*/ 1400792 h 1566943"/>
              <a:gd name="connsiteX5" fmla="*/ 1303067 w 1549810"/>
              <a:gd name="connsiteY5" fmla="*/ 682335 h 156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810" h="1566943">
                <a:moveTo>
                  <a:pt x="1549810" y="464620"/>
                </a:moveTo>
                <a:cubicBezTo>
                  <a:pt x="1210538" y="228763"/>
                  <a:pt x="871267" y="-7094"/>
                  <a:pt x="613638" y="163"/>
                </a:cubicBezTo>
                <a:cubicBezTo>
                  <a:pt x="356009" y="7420"/>
                  <a:pt x="41533" y="259001"/>
                  <a:pt x="4038" y="508163"/>
                </a:cubicBezTo>
                <a:cubicBezTo>
                  <a:pt x="-33457" y="757325"/>
                  <a:pt x="197562" y="1346364"/>
                  <a:pt x="388667" y="1495135"/>
                </a:cubicBezTo>
                <a:cubicBezTo>
                  <a:pt x="579772" y="1643906"/>
                  <a:pt x="998267" y="1536259"/>
                  <a:pt x="1150667" y="1400792"/>
                </a:cubicBezTo>
                <a:cubicBezTo>
                  <a:pt x="1303067" y="1265325"/>
                  <a:pt x="1303067" y="973830"/>
                  <a:pt x="1303067" y="68233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3412D-4E84-4343-90AE-2DD7C0475445}"/>
              </a:ext>
            </a:extLst>
          </p:cNvPr>
          <p:cNvSpPr txBox="1"/>
          <p:nvPr/>
        </p:nvSpPr>
        <p:spPr>
          <a:xfrm>
            <a:off x="9332686" y="4833094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 pitchFamily="2" charset="0"/>
              </a:rPr>
              <a:t>2024 IPv4 market</a:t>
            </a:r>
          </a:p>
          <a:p>
            <a:r>
              <a:rPr lang="en-US" dirty="0">
                <a:latin typeface="AhnbergHand" pitchFamily="2" charset="0"/>
              </a:rPr>
              <a:t>price is stable!</a:t>
            </a:r>
          </a:p>
        </p:txBody>
      </p:sp>
    </p:spTree>
    <p:extLst>
      <p:ext uri="{BB962C8B-B14F-4D97-AF65-F5344CB8AC3E}">
        <p14:creationId xmlns:p14="http://schemas.microsoft.com/office/powerpoint/2010/main" val="96080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3276-3348-4894-75BA-3483C9D0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282" y="584250"/>
            <a:ext cx="2145145" cy="1325563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rgbClr val="FF0000"/>
                </a:solidFill>
                <a:latin typeface="AhnbergHand" pitchFamily="2" charset="0"/>
              </a:rPr>
              <a:t>Oops!</a:t>
            </a:r>
          </a:p>
        </p:txBody>
      </p:sp>
      <p:pic>
        <p:nvPicPr>
          <p:cNvPr id="5" name="Content Placeholder 4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A850321F-2641-C804-2A0C-B7A4201E9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264" y="1825625"/>
            <a:ext cx="946947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CA764-1464-5F4C-17D1-D1D92B511FB2}"/>
              </a:ext>
            </a:extLst>
          </p:cNvPr>
          <p:cNvSpPr txBox="1"/>
          <p:nvPr/>
        </p:nvSpPr>
        <p:spPr>
          <a:xfrm>
            <a:off x="5833242" y="4876800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AhnbergHand" pitchFamily="2" charset="0"/>
              </a:rPr>
              <a:t>IPv6 Adoption Rates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02E22CB-FD27-15C3-E978-7ACFD9FBC35A}"/>
              </a:ext>
            </a:extLst>
          </p:cNvPr>
          <p:cNvSpPr/>
          <p:nvPr/>
        </p:nvSpPr>
        <p:spPr>
          <a:xfrm>
            <a:off x="3983421" y="2757693"/>
            <a:ext cx="6138848" cy="2791769"/>
          </a:xfrm>
          <a:custGeom>
            <a:avLst/>
            <a:gdLst>
              <a:gd name="connsiteX0" fmla="*/ 0 w 6138848"/>
              <a:gd name="connsiteY0" fmla="*/ 2791769 h 2791769"/>
              <a:gd name="connsiteX1" fmla="*/ 1093076 w 6138848"/>
              <a:gd name="connsiteY1" fmla="*/ 2255741 h 2791769"/>
              <a:gd name="connsiteX2" fmla="*/ 3626069 w 6138848"/>
              <a:gd name="connsiteY2" fmla="*/ 1141645 h 2791769"/>
              <a:gd name="connsiteX3" fmla="*/ 6011917 w 6138848"/>
              <a:gd name="connsiteY3" fmla="*/ 90610 h 2791769"/>
              <a:gd name="connsiteX4" fmla="*/ 5644055 w 6138848"/>
              <a:gd name="connsiteY4" fmla="*/ 48569 h 2791769"/>
              <a:gd name="connsiteX5" fmla="*/ 6127531 w 6138848"/>
              <a:gd name="connsiteY5" fmla="*/ 27548 h 2791769"/>
              <a:gd name="connsiteX6" fmla="*/ 5938345 w 6138848"/>
              <a:gd name="connsiteY6" fmla="*/ 258776 h 279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8848" h="2791769">
                <a:moveTo>
                  <a:pt x="0" y="2791769"/>
                </a:moveTo>
                <a:cubicBezTo>
                  <a:pt x="244365" y="2661265"/>
                  <a:pt x="488731" y="2530762"/>
                  <a:pt x="1093076" y="2255741"/>
                </a:cubicBezTo>
                <a:cubicBezTo>
                  <a:pt x="1697421" y="1980720"/>
                  <a:pt x="3626069" y="1141645"/>
                  <a:pt x="3626069" y="1141645"/>
                </a:cubicBezTo>
                <a:cubicBezTo>
                  <a:pt x="4445876" y="780790"/>
                  <a:pt x="5675586" y="272789"/>
                  <a:pt x="6011917" y="90610"/>
                </a:cubicBezTo>
                <a:cubicBezTo>
                  <a:pt x="6348248" y="-91569"/>
                  <a:pt x="5624786" y="59079"/>
                  <a:pt x="5644055" y="48569"/>
                </a:cubicBezTo>
                <a:cubicBezTo>
                  <a:pt x="5663324" y="38059"/>
                  <a:pt x="6078483" y="-7486"/>
                  <a:pt x="6127531" y="27548"/>
                </a:cubicBezTo>
                <a:cubicBezTo>
                  <a:pt x="6176579" y="62582"/>
                  <a:pt x="6057462" y="160679"/>
                  <a:pt x="5938345" y="258776"/>
                </a:cubicBez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FDE22-C1D2-2246-EA19-20C6326D06AE}"/>
              </a:ext>
            </a:extLst>
          </p:cNvPr>
          <p:cNvSpPr txBox="1"/>
          <p:nvPr/>
        </p:nvSpPr>
        <p:spPr>
          <a:xfrm>
            <a:off x="1944413" y="61769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69BE0-B46C-69DC-EBC5-E19A2A908091}"/>
              </a:ext>
            </a:extLst>
          </p:cNvPr>
          <p:cNvSpPr txBox="1"/>
          <p:nvPr/>
        </p:nvSpPr>
        <p:spPr>
          <a:xfrm>
            <a:off x="3623824" y="61769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41155-131A-D119-F439-FD153AFA6F31}"/>
              </a:ext>
            </a:extLst>
          </p:cNvPr>
          <p:cNvSpPr txBox="1"/>
          <p:nvPr/>
        </p:nvSpPr>
        <p:spPr>
          <a:xfrm>
            <a:off x="5303236" y="61769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5A2BF-8C68-502B-14A5-D6B22AD618AF}"/>
              </a:ext>
            </a:extLst>
          </p:cNvPr>
          <p:cNvSpPr txBox="1"/>
          <p:nvPr/>
        </p:nvSpPr>
        <p:spPr>
          <a:xfrm>
            <a:off x="6982648" y="61769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4683E-9BF3-8652-5D12-099E48D63D12}"/>
              </a:ext>
            </a:extLst>
          </p:cNvPr>
          <p:cNvSpPr txBox="1"/>
          <p:nvPr/>
        </p:nvSpPr>
        <p:spPr>
          <a:xfrm>
            <a:off x="8662059" y="61769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EE27D-D7AB-2554-1DCD-C02BD7ED7BE1}"/>
              </a:ext>
            </a:extLst>
          </p:cNvPr>
          <p:cNvSpPr txBox="1"/>
          <p:nvPr/>
        </p:nvSpPr>
        <p:spPr>
          <a:xfrm>
            <a:off x="10646009" y="270753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09C8-156C-C0FC-EDF3-00CC4613C789}"/>
              </a:ext>
            </a:extLst>
          </p:cNvPr>
          <p:cNvSpPr txBox="1"/>
          <p:nvPr/>
        </p:nvSpPr>
        <p:spPr>
          <a:xfrm>
            <a:off x="10648834" y="368497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CA1AB-23BF-3862-F381-677711A67A36}"/>
              </a:ext>
            </a:extLst>
          </p:cNvPr>
          <p:cNvSpPr txBox="1"/>
          <p:nvPr/>
        </p:nvSpPr>
        <p:spPr>
          <a:xfrm>
            <a:off x="10682886" y="465996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10%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01B2C3A-E73C-422D-E66C-C85BF6058392}"/>
              </a:ext>
            </a:extLst>
          </p:cNvPr>
          <p:cNvSpPr/>
          <p:nvPr/>
        </p:nvSpPr>
        <p:spPr>
          <a:xfrm>
            <a:off x="10695709" y="3011055"/>
            <a:ext cx="618950" cy="93200"/>
          </a:xfrm>
          <a:custGeom>
            <a:avLst/>
            <a:gdLst>
              <a:gd name="connsiteX0" fmla="*/ 0 w 618950"/>
              <a:gd name="connsiteY0" fmla="*/ 55418 h 93200"/>
              <a:gd name="connsiteX1" fmla="*/ 618836 w 618950"/>
              <a:gd name="connsiteY1" fmla="*/ 46181 h 93200"/>
              <a:gd name="connsiteX2" fmla="*/ 55418 w 618950"/>
              <a:gd name="connsiteY2" fmla="*/ 92363 h 93200"/>
              <a:gd name="connsiteX3" fmla="*/ 508000 w 618950"/>
              <a:gd name="connsiteY3" fmla="*/ 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950" h="93200">
                <a:moveTo>
                  <a:pt x="0" y="55418"/>
                </a:moveTo>
                <a:cubicBezTo>
                  <a:pt x="304800" y="47720"/>
                  <a:pt x="609600" y="40023"/>
                  <a:pt x="618836" y="46181"/>
                </a:cubicBezTo>
                <a:cubicBezTo>
                  <a:pt x="628072" y="52338"/>
                  <a:pt x="73890" y="100060"/>
                  <a:pt x="55418" y="92363"/>
                </a:cubicBezTo>
                <a:cubicBezTo>
                  <a:pt x="36946" y="84666"/>
                  <a:pt x="272473" y="42333"/>
                  <a:pt x="50800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4B39B47-0A48-BCC0-9587-C3D7AA690FFF}"/>
              </a:ext>
            </a:extLst>
          </p:cNvPr>
          <p:cNvSpPr/>
          <p:nvPr/>
        </p:nvSpPr>
        <p:spPr>
          <a:xfrm>
            <a:off x="10889673" y="1616364"/>
            <a:ext cx="212457" cy="842348"/>
          </a:xfrm>
          <a:custGeom>
            <a:avLst/>
            <a:gdLst>
              <a:gd name="connsiteX0" fmla="*/ 129309 w 212457"/>
              <a:gd name="connsiteY0" fmla="*/ 0 h 842348"/>
              <a:gd name="connsiteX1" fmla="*/ 120072 w 212457"/>
              <a:gd name="connsiteY1" fmla="*/ 822036 h 842348"/>
              <a:gd name="connsiteX2" fmla="*/ 212436 w 212457"/>
              <a:gd name="connsiteY2" fmla="*/ 609600 h 842348"/>
              <a:gd name="connsiteX3" fmla="*/ 110836 w 212457"/>
              <a:gd name="connsiteY3" fmla="*/ 812800 h 842348"/>
              <a:gd name="connsiteX4" fmla="*/ 0 w 212457"/>
              <a:gd name="connsiteY4" fmla="*/ 683491 h 84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57" h="842348">
                <a:moveTo>
                  <a:pt x="129309" y="0"/>
                </a:moveTo>
                <a:cubicBezTo>
                  <a:pt x="117763" y="360218"/>
                  <a:pt x="106218" y="720436"/>
                  <a:pt x="120072" y="822036"/>
                </a:cubicBezTo>
                <a:cubicBezTo>
                  <a:pt x="133926" y="923636"/>
                  <a:pt x="213975" y="611139"/>
                  <a:pt x="212436" y="609600"/>
                </a:cubicBezTo>
                <a:cubicBezTo>
                  <a:pt x="210897" y="608061"/>
                  <a:pt x="146242" y="800485"/>
                  <a:pt x="110836" y="812800"/>
                </a:cubicBezTo>
                <a:cubicBezTo>
                  <a:pt x="75430" y="825115"/>
                  <a:pt x="37715" y="754303"/>
                  <a:pt x="0" y="6834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9FD9FC-2A3C-3794-520D-90773184941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Powderfinger Type" panose="02020709070000000403" pitchFamily="49" charset="77"/>
              </a:rPr>
              <a:t>What’s the problem? Up and to the right, yes?</a:t>
            </a:r>
          </a:p>
        </p:txBody>
      </p:sp>
    </p:spTree>
    <p:extLst>
      <p:ext uri="{BB962C8B-B14F-4D97-AF65-F5344CB8AC3E}">
        <p14:creationId xmlns:p14="http://schemas.microsoft.com/office/powerpoint/2010/main" val="595440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3BCF-9C2D-AA68-80D4-AFE909A2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Network of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9128-6E91-2F7B-420E-9D9E8A18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Today’s public Internet is largely a service delivery network using CDNs to pull content and service as close to the user as possible</a:t>
            </a:r>
          </a:p>
          <a:p>
            <a:r>
              <a:rPr lang="en-AU" dirty="0"/>
              <a:t>The multiplexing of multiple services onto underlying service platforms is an application-level function tied largely to TLS and service selection using SNI</a:t>
            </a:r>
          </a:p>
          <a:p>
            <a:r>
              <a:rPr lang="en-AU" dirty="0"/>
              <a:t>The DNS is now used to perform “closest match” service platform selection, supplanting the role of routing</a:t>
            </a:r>
          </a:p>
          <a:p>
            <a:pPr lvl="1"/>
            <a:r>
              <a:rPr lang="en-AU" dirty="0"/>
              <a:t>Most large CDNs run a BGP routing table with an average AS Path Length that is intended to converge to 1!</a:t>
            </a:r>
          </a:p>
        </p:txBody>
      </p:sp>
    </p:spTree>
    <p:extLst>
      <p:ext uri="{BB962C8B-B14F-4D97-AF65-F5344CB8AC3E}">
        <p14:creationId xmlns:p14="http://schemas.microsoft.com/office/powerpoint/2010/main" val="2405119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7F29-6392-CF5A-17DA-C41F18A2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new Internet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36EC-D1EE-BE96-DA54-727E82561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We’ve moved from end-to-end peer networks to client/server asymmetric networks</a:t>
            </a:r>
          </a:p>
          <a:p>
            <a:r>
              <a:rPr lang="en-AU" dirty="0"/>
              <a:t>We’ve replaced single platform servers-plus-network to replicated servers-minus-network with CDNs</a:t>
            </a:r>
          </a:p>
          <a:p>
            <a:r>
              <a:rPr lang="en-AU" dirty="0"/>
              <a:t>Clients aren’t identified with a unique public IP address – clients  are inside NATs are uniquely identified only in a local context</a:t>
            </a:r>
          </a:p>
          <a:p>
            <a:r>
              <a:rPr lang="en-AU" dirty="0"/>
              <a:t>Individual services aren’t identified with a unique public IP address – services are identified in the DNS</a:t>
            </a:r>
          </a:p>
        </p:txBody>
      </p:sp>
    </p:spTree>
    <p:extLst>
      <p:ext uri="{BB962C8B-B14F-4D97-AF65-F5344CB8AC3E}">
        <p14:creationId xmlns:p14="http://schemas.microsoft.com/office/powerpoint/2010/main" val="189776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387C-AE3F-6DBE-3195-AD216C1B9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DEE3-23F6-9062-29A8-1F5AAF56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new Internet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3E58C-83B4-348C-213C-E6F0AD08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We’ve moved from end-to-end peer networks to client/server asymmetric networks</a:t>
            </a:r>
          </a:p>
          <a:p>
            <a:r>
              <a:rPr lang="en-AU" dirty="0"/>
              <a:t>We’ve replaced single platform servers-plus-network to replicated servers-minus-network with CDNs</a:t>
            </a:r>
          </a:p>
          <a:p>
            <a:r>
              <a:rPr lang="en-AU" dirty="0"/>
              <a:t>Clients aren’t identified with a unique public IP address – clients  are inside NATs are uniquely identified only in a local context</a:t>
            </a:r>
          </a:p>
          <a:p>
            <a:r>
              <a:rPr lang="en-AU" dirty="0"/>
              <a:t>Individual services aren’t identified with a unique public IP address – services are identified in </a:t>
            </a:r>
            <a:r>
              <a:rPr lang="en-AU"/>
              <a:t>the DNS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8B4F0-0BF8-7FB1-7A85-A0BC3B3E9EF2}"/>
              </a:ext>
            </a:extLst>
          </p:cNvPr>
          <p:cNvSpPr txBox="1"/>
          <p:nvPr/>
        </p:nvSpPr>
        <p:spPr>
          <a:xfrm rot="20939396">
            <a:off x="1669143" y="2505372"/>
            <a:ext cx="764177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hnbergHand" pitchFamily="2" charset="0"/>
              </a:rPr>
              <a:t>We’ve moved from address-based networks to name-based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17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B606E-5093-3E97-104A-4BAE57ED7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0C94-A02B-711A-4819-236B33DA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am I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8E94F-E4B4-12FB-D68E-DBFFAEC1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We’ve been able to take a 1980’s address-based architecture and scale it more than a billion-fold by altering the core reliance on distinguisher tokens from addresses to names</a:t>
            </a:r>
          </a:p>
          <a:p>
            <a:pPr lvl="1"/>
            <a:r>
              <a:rPr lang="en-AU" dirty="0"/>
              <a:t>There was no real lasting benefit in trying to leap across to just another 1980’s address-based architecture (with only a few annoyingly stupid differences, apart from longer addresses!)</a:t>
            </a:r>
          </a:p>
        </p:txBody>
      </p:sp>
    </p:spTree>
    <p:extLst>
      <p:ext uri="{BB962C8B-B14F-4D97-AF65-F5344CB8AC3E}">
        <p14:creationId xmlns:p14="http://schemas.microsoft.com/office/powerpoint/2010/main" val="4238270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E62C-F145-EB19-2A86-246ECFAB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Internet: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2543-214E-82C8-486A-176162CCA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Names Matter</a:t>
            </a:r>
          </a:p>
          <a:p>
            <a:r>
              <a:rPr lang="en-AU" dirty="0"/>
              <a:t>The DNS Matters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34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522E0-6A64-27BF-EDA6-9159BC34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B273-CF3A-928D-081F-64262CD2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Internet: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4BE1-C813-2F4A-E958-9F2AFD429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Names Matter</a:t>
            </a:r>
          </a:p>
          <a:p>
            <a:r>
              <a:rPr lang="en-AU" dirty="0"/>
              <a:t>The DNS Matters</a:t>
            </a:r>
          </a:p>
          <a:p>
            <a:endParaRPr lang="en-AU" dirty="0"/>
          </a:p>
          <a:p>
            <a:r>
              <a:rPr lang="en-AU" dirty="0"/>
              <a:t>Addresses not so much</a:t>
            </a:r>
          </a:p>
          <a:p>
            <a:r>
              <a:rPr lang="en-AU" dirty="0"/>
              <a:t>Address-based Routing not so much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6882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Trends?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Pushing EVERYTHING out of the network and over to applications</a:t>
            </a:r>
          </a:p>
          <a:p>
            <a:r>
              <a:rPr lang="en-AU" dirty="0"/>
              <a:t>Transmission infrastructure is becoming an abundant commodity </a:t>
            </a:r>
          </a:p>
          <a:p>
            <a:pPr lvl="1"/>
            <a:r>
              <a:rPr lang="en-AU" dirty="0"/>
              <a:t>Network sharing technology (multiplexing) is decreasingly relevant</a:t>
            </a:r>
          </a:p>
          <a:p>
            <a:r>
              <a:rPr lang="en-AU" dirty="0"/>
              <a:t>We have so much network and computing that we no longer have to bring consumers to service delivery points  - instead, we are bringing services towards consumers and using the content frameworks to replicate servers and services</a:t>
            </a:r>
          </a:p>
          <a:p>
            <a:r>
              <a:rPr lang="en-AU" dirty="0"/>
              <a:t>With so much computing and storage </a:t>
            </a:r>
            <a:r>
              <a:rPr lang="en-AU" b="1" dirty="0"/>
              <a:t>the application is becoming the service</a:t>
            </a:r>
            <a:r>
              <a:rPr lang="en-AU" dirty="0"/>
              <a:t>, rather than just a window to a remotely operated service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 Networks matter any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increasingly stripped out network-centric functionality in our search for lower cost, higher speed, and better agility</a:t>
            </a:r>
          </a:p>
          <a:p>
            <a:r>
              <a:rPr lang="en-AU" dirty="0"/>
              <a:t>We are pushing functions out to the edge and ultimately off “the network” altogether and what is left is just dumb pipes</a:t>
            </a:r>
          </a:p>
          <a:p>
            <a:r>
              <a:rPr lang="en-AU" dirty="0"/>
              <a:t>What defines “the public Internet”?</a:t>
            </a:r>
          </a:p>
          <a:p>
            <a:pPr lvl="1"/>
            <a:r>
              <a:rPr lang="en-AU" dirty="0"/>
              <a:t>A common shared transmission fabric, a common suite of protocols and a common protocol address pool?</a:t>
            </a:r>
          </a:p>
          <a:p>
            <a:pPr marL="457200" lvl="1" indent="0">
              <a:buNone/>
            </a:pPr>
            <a:r>
              <a:rPr lang="en-AU" dirty="0"/>
              <a:t>or</a:t>
            </a:r>
          </a:p>
          <a:p>
            <a:pPr lvl="1"/>
            <a:r>
              <a:rPr lang="en-AU" dirty="0"/>
              <a:t>A disparate collection of services that share common referential mechanisms using a common name space?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fig1">
            <a:extLst>
              <a:ext uri="{FF2B5EF4-FFF2-40B4-BE49-F238E27FC236}">
                <a16:creationId xmlns:a16="http://schemas.microsoft.com/office/drawing/2014/main" id="{E9028A3E-0FAE-B320-7A73-5CBAA314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9" y="425451"/>
            <a:ext cx="4530725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4EAEFA19-F970-3CF8-0186-11426AC47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4000" dirty="0">
                <a:ea typeface="ＭＳ Ｐゴシック" panose="020B0600070205080204" pitchFamily="34" charset="-128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EE04-1C7D-86EF-5468-B2171A7F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365125"/>
            <a:ext cx="11360728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It’s been around a decade…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6493F-0517-AFA3-5C79-74127BFF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Since the RIRs handed out their last substantial IPv4 address blocks</a:t>
            </a:r>
          </a:p>
          <a:p>
            <a:r>
              <a:rPr lang="en-AU" dirty="0"/>
              <a:t>We’ve been in a state of IPv4 “address exhaustion” for more than a decade</a:t>
            </a:r>
          </a:p>
          <a:p>
            <a:r>
              <a:rPr lang="en-AU" dirty="0"/>
              <a:t>And yet the global uptake rate of IPv6 is a little over one third of the Internet’s user base</a:t>
            </a:r>
          </a:p>
          <a:p>
            <a:endParaRPr lang="en-AU" dirty="0"/>
          </a:p>
          <a:p>
            <a:endParaRPr lang="en-AU" dirty="0"/>
          </a:p>
          <a:p>
            <a:r>
              <a:rPr lang="en-AU" b="1" dirty="0"/>
              <a:t>This is completely unexpected!</a:t>
            </a:r>
          </a:p>
        </p:txBody>
      </p:sp>
    </p:spTree>
    <p:extLst>
      <p:ext uri="{BB962C8B-B14F-4D97-AF65-F5344CB8AC3E}">
        <p14:creationId xmlns:p14="http://schemas.microsoft.com/office/powerpoint/2010/main" val="67523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93BAC-DB45-BAE0-0EFF-0C394A01A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A7FD-E91C-CE38-95A8-1D8695B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Projecting this Forward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3760F7-D035-607F-8353-E07D7DC13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762" y="1530061"/>
            <a:ext cx="8071717" cy="4843030"/>
          </a:xfr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5501D56-E326-B1CD-F6B5-AACA0A76F45B}"/>
              </a:ext>
            </a:extLst>
          </p:cNvPr>
          <p:cNvSpPr/>
          <p:nvPr/>
        </p:nvSpPr>
        <p:spPr>
          <a:xfrm>
            <a:off x="9809449" y="1712170"/>
            <a:ext cx="612370" cy="663707"/>
          </a:xfrm>
          <a:custGeom>
            <a:avLst/>
            <a:gdLst>
              <a:gd name="connsiteX0" fmla="*/ 92643 w 612370"/>
              <a:gd name="connsiteY0" fmla="*/ 562107 h 663707"/>
              <a:gd name="connsiteX1" fmla="*/ 553751 w 612370"/>
              <a:gd name="connsiteY1" fmla="*/ 507399 h 663707"/>
              <a:gd name="connsiteX2" fmla="*/ 553751 w 612370"/>
              <a:gd name="connsiteY2" fmla="*/ 69738 h 663707"/>
              <a:gd name="connsiteX3" fmla="*/ 77013 w 612370"/>
              <a:gd name="connsiteY3" fmla="*/ 61922 h 663707"/>
              <a:gd name="connsiteX4" fmla="*/ 6674 w 612370"/>
              <a:gd name="connsiteY4" fmla="*/ 663707 h 66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70" h="663707">
                <a:moveTo>
                  <a:pt x="92643" y="562107"/>
                </a:moveTo>
                <a:cubicBezTo>
                  <a:pt x="284771" y="575784"/>
                  <a:pt x="476900" y="589461"/>
                  <a:pt x="553751" y="507399"/>
                </a:cubicBezTo>
                <a:cubicBezTo>
                  <a:pt x="630602" y="425337"/>
                  <a:pt x="633207" y="143984"/>
                  <a:pt x="553751" y="69738"/>
                </a:cubicBezTo>
                <a:cubicBezTo>
                  <a:pt x="474295" y="-4508"/>
                  <a:pt x="168193" y="-37073"/>
                  <a:pt x="77013" y="61922"/>
                </a:cubicBezTo>
                <a:cubicBezTo>
                  <a:pt x="-14167" y="160917"/>
                  <a:pt x="-3747" y="412312"/>
                  <a:pt x="6674" y="6637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C93008D-0186-623F-884C-5E500702F5FD}"/>
              </a:ext>
            </a:extLst>
          </p:cNvPr>
          <p:cNvSpPr/>
          <p:nvPr/>
        </p:nvSpPr>
        <p:spPr>
          <a:xfrm>
            <a:off x="10152185" y="2555631"/>
            <a:ext cx="228477" cy="3142008"/>
          </a:xfrm>
          <a:custGeom>
            <a:avLst/>
            <a:gdLst>
              <a:gd name="connsiteX0" fmla="*/ 78153 w 228477"/>
              <a:gd name="connsiteY0" fmla="*/ 0 h 3142008"/>
              <a:gd name="connsiteX1" fmla="*/ 226646 w 228477"/>
              <a:gd name="connsiteY1" fmla="*/ 703384 h 3142008"/>
              <a:gd name="connsiteX2" fmla="*/ 156307 w 228477"/>
              <a:gd name="connsiteY2" fmla="*/ 2618154 h 3142008"/>
              <a:gd name="connsiteX3" fmla="*/ 85969 w 228477"/>
              <a:gd name="connsiteY3" fmla="*/ 3118338 h 3142008"/>
              <a:gd name="connsiteX4" fmla="*/ 164123 w 228477"/>
              <a:gd name="connsiteY4" fmla="*/ 3055815 h 3142008"/>
              <a:gd name="connsiteX5" fmla="*/ 85969 w 228477"/>
              <a:gd name="connsiteY5" fmla="*/ 3141784 h 3142008"/>
              <a:gd name="connsiteX6" fmla="*/ 0 w 228477"/>
              <a:gd name="connsiteY6" fmla="*/ 3024554 h 314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77" h="3142008">
                <a:moveTo>
                  <a:pt x="78153" y="0"/>
                </a:moveTo>
                <a:cubicBezTo>
                  <a:pt x="145886" y="133512"/>
                  <a:pt x="213620" y="267025"/>
                  <a:pt x="226646" y="703384"/>
                </a:cubicBezTo>
                <a:cubicBezTo>
                  <a:pt x="239672" y="1139743"/>
                  <a:pt x="179753" y="2215662"/>
                  <a:pt x="156307" y="2618154"/>
                </a:cubicBezTo>
                <a:cubicBezTo>
                  <a:pt x="132861" y="3020646"/>
                  <a:pt x="84666" y="3045395"/>
                  <a:pt x="85969" y="3118338"/>
                </a:cubicBezTo>
                <a:cubicBezTo>
                  <a:pt x="87272" y="3191282"/>
                  <a:pt x="164123" y="3051907"/>
                  <a:pt x="164123" y="3055815"/>
                </a:cubicBezTo>
                <a:cubicBezTo>
                  <a:pt x="164123" y="3059723"/>
                  <a:pt x="113323" y="3146994"/>
                  <a:pt x="85969" y="3141784"/>
                </a:cubicBezTo>
                <a:cubicBezTo>
                  <a:pt x="58615" y="3136574"/>
                  <a:pt x="29307" y="3080564"/>
                  <a:pt x="0" y="302455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42A70-97A4-E573-24C3-1421300E8D67}"/>
              </a:ext>
            </a:extLst>
          </p:cNvPr>
          <p:cNvSpPr txBox="1"/>
          <p:nvPr/>
        </p:nvSpPr>
        <p:spPr>
          <a:xfrm>
            <a:off x="9812989" y="5854097"/>
            <a:ext cx="678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2045</a:t>
            </a:r>
          </a:p>
        </p:txBody>
      </p:sp>
    </p:spTree>
    <p:extLst>
      <p:ext uri="{BB962C8B-B14F-4D97-AF65-F5344CB8AC3E}">
        <p14:creationId xmlns:p14="http://schemas.microsoft.com/office/powerpoint/2010/main" val="127474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E0AAC-E63F-5983-6F2C-065B2022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F52A-90E5-E9B4-1BB9-FDC8C728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Projecting this Forward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D308D-C957-6543-2226-837902BED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762" y="1530061"/>
            <a:ext cx="8071717" cy="4843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5D5FA-868A-7850-643E-C2E65772CBA1}"/>
              </a:ext>
            </a:extLst>
          </p:cNvPr>
          <p:cNvSpPr txBox="1"/>
          <p:nvPr/>
        </p:nvSpPr>
        <p:spPr>
          <a:xfrm rot="21089604">
            <a:off x="2446603" y="2743200"/>
            <a:ext cx="7298793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hnbergHand" pitchFamily="2" charset="0"/>
              </a:rPr>
              <a:t>Another 20 years of transition?</a:t>
            </a:r>
          </a:p>
          <a:p>
            <a:pPr algn="ctr"/>
            <a:endParaRPr lang="en-AU" sz="3200" b="1" dirty="0">
              <a:solidFill>
                <a:srgbClr val="FF0000"/>
              </a:solidFill>
              <a:latin typeface="AhnbergHand" pitchFamily="2" charset="0"/>
            </a:endParaRPr>
          </a:p>
          <a:p>
            <a:pPr algn="ctr"/>
            <a:r>
              <a:rPr lang="en-AU" sz="3200" b="1" dirty="0">
                <a:solidFill>
                  <a:srgbClr val="FF0000"/>
                </a:solidFill>
                <a:latin typeface="AhnbergHand" pitchFamily="2" charset="0"/>
              </a:rPr>
              <a:t>Seriously??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A7EC0B9-6CF1-85EE-C9D2-EA471A19E951}"/>
              </a:ext>
            </a:extLst>
          </p:cNvPr>
          <p:cNvSpPr/>
          <p:nvPr/>
        </p:nvSpPr>
        <p:spPr>
          <a:xfrm>
            <a:off x="9809449" y="1712170"/>
            <a:ext cx="612370" cy="663707"/>
          </a:xfrm>
          <a:custGeom>
            <a:avLst/>
            <a:gdLst>
              <a:gd name="connsiteX0" fmla="*/ 92643 w 612370"/>
              <a:gd name="connsiteY0" fmla="*/ 562107 h 663707"/>
              <a:gd name="connsiteX1" fmla="*/ 553751 w 612370"/>
              <a:gd name="connsiteY1" fmla="*/ 507399 h 663707"/>
              <a:gd name="connsiteX2" fmla="*/ 553751 w 612370"/>
              <a:gd name="connsiteY2" fmla="*/ 69738 h 663707"/>
              <a:gd name="connsiteX3" fmla="*/ 77013 w 612370"/>
              <a:gd name="connsiteY3" fmla="*/ 61922 h 663707"/>
              <a:gd name="connsiteX4" fmla="*/ 6674 w 612370"/>
              <a:gd name="connsiteY4" fmla="*/ 663707 h 66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70" h="663707">
                <a:moveTo>
                  <a:pt x="92643" y="562107"/>
                </a:moveTo>
                <a:cubicBezTo>
                  <a:pt x="284771" y="575784"/>
                  <a:pt x="476900" y="589461"/>
                  <a:pt x="553751" y="507399"/>
                </a:cubicBezTo>
                <a:cubicBezTo>
                  <a:pt x="630602" y="425337"/>
                  <a:pt x="633207" y="143984"/>
                  <a:pt x="553751" y="69738"/>
                </a:cubicBezTo>
                <a:cubicBezTo>
                  <a:pt x="474295" y="-4508"/>
                  <a:pt x="168193" y="-37073"/>
                  <a:pt x="77013" y="61922"/>
                </a:cubicBezTo>
                <a:cubicBezTo>
                  <a:pt x="-14167" y="160917"/>
                  <a:pt x="-3747" y="412312"/>
                  <a:pt x="6674" y="6637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9EC243-1B71-2E5D-2A91-4A057DD3E90E}"/>
              </a:ext>
            </a:extLst>
          </p:cNvPr>
          <p:cNvSpPr/>
          <p:nvPr/>
        </p:nvSpPr>
        <p:spPr>
          <a:xfrm>
            <a:off x="10152185" y="2555631"/>
            <a:ext cx="228477" cy="3142008"/>
          </a:xfrm>
          <a:custGeom>
            <a:avLst/>
            <a:gdLst>
              <a:gd name="connsiteX0" fmla="*/ 78153 w 228477"/>
              <a:gd name="connsiteY0" fmla="*/ 0 h 3142008"/>
              <a:gd name="connsiteX1" fmla="*/ 226646 w 228477"/>
              <a:gd name="connsiteY1" fmla="*/ 703384 h 3142008"/>
              <a:gd name="connsiteX2" fmla="*/ 156307 w 228477"/>
              <a:gd name="connsiteY2" fmla="*/ 2618154 h 3142008"/>
              <a:gd name="connsiteX3" fmla="*/ 85969 w 228477"/>
              <a:gd name="connsiteY3" fmla="*/ 3118338 h 3142008"/>
              <a:gd name="connsiteX4" fmla="*/ 164123 w 228477"/>
              <a:gd name="connsiteY4" fmla="*/ 3055815 h 3142008"/>
              <a:gd name="connsiteX5" fmla="*/ 85969 w 228477"/>
              <a:gd name="connsiteY5" fmla="*/ 3141784 h 3142008"/>
              <a:gd name="connsiteX6" fmla="*/ 0 w 228477"/>
              <a:gd name="connsiteY6" fmla="*/ 3024554 h 314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77" h="3142008">
                <a:moveTo>
                  <a:pt x="78153" y="0"/>
                </a:moveTo>
                <a:cubicBezTo>
                  <a:pt x="145886" y="133512"/>
                  <a:pt x="213620" y="267025"/>
                  <a:pt x="226646" y="703384"/>
                </a:cubicBezTo>
                <a:cubicBezTo>
                  <a:pt x="239672" y="1139743"/>
                  <a:pt x="179753" y="2215662"/>
                  <a:pt x="156307" y="2618154"/>
                </a:cubicBezTo>
                <a:cubicBezTo>
                  <a:pt x="132861" y="3020646"/>
                  <a:pt x="84666" y="3045395"/>
                  <a:pt x="85969" y="3118338"/>
                </a:cubicBezTo>
                <a:cubicBezTo>
                  <a:pt x="87272" y="3191282"/>
                  <a:pt x="164123" y="3051907"/>
                  <a:pt x="164123" y="3055815"/>
                </a:cubicBezTo>
                <a:cubicBezTo>
                  <a:pt x="164123" y="3059723"/>
                  <a:pt x="113323" y="3146994"/>
                  <a:pt x="85969" y="3141784"/>
                </a:cubicBezTo>
                <a:cubicBezTo>
                  <a:pt x="58615" y="3136574"/>
                  <a:pt x="29307" y="3080564"/>
                  <a:pt x="0" y="302455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114E8-4F88-7A9F-03C4-FD06F32DF940}"/>
              </a:ext>
            </a:extLst>
          </p:cNvPr>
          <p:cNvSpPr txBox="1"/>
          <p:nvPr/>
        </p:nvSpPr>
        <p:spPr>
          <a:xfrm>
            <a:off x="9812989" y="5854097"/>
            <a:ext cx="678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2045</a:t>
            </a:r>
          </a:p>
        </p:txBody>
      </p:sp>
    </p:spTree>
    <p:extLst>
      <p:ext uri="{BB962C8B-B14F-4D97-AF65-F5344CB8AC3E}">
        <p14:creationId xmlns:p14="http://schemas.microsoft.com/office/powerpoint/2010/main" val="114394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BF3A-9D93-D961-2292-97314145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gone wrong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05F30-90E3-D771-0C49-86E4D0E0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864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7">
            <a:extLst>
              <a:ext uri="{FF2B5EF4-FFF2-40B4-BE49-F238E27FC236}">
                <a16:creationId xmlns:a16="http://schemas.microsoft.com/office/drawing/2014/main" id="{A694BAE3-4C3F-25B5-D509-0D83C9BE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2551113"/>
            <a:ext cx="5014912" cy="3732212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70A45FF-0EA0-26DE-5ACA-031F9335D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We had this plan …</a:t>
            </a:r>
          </a:p>
        </p:txBody>
      </p:sp>
      <p:sp>
        <p:nvSpPr>
          <p:cNvPr id="27651" name="Line 5">
            <a:extLst>
              <a:ext uri="{FF2B5EF4-FFF2-40B4-BE49-F238E27FC236}">
                <a16:creationId xmlns:a16="http://schemas.microsoft.com/office/drawing/2014/main" id="{9C273819-708F-9C5B-3AB4-C7D318D60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788" y="2389189"/>
            <a:ext cx="0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2" name="Line 6">
            <a:extLst>
              <a:ext uri="{FF2B5EF4-FFF2-40B4-BE49-F238E27FC236}">
                <a16:creationId xmlns:a16="http://schemas.microsoft.com/office/drawing/2014/main" id="{E143EF22-A154-2407-CADD-518E14BD9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788" y="6283325"/>
            <a:ext cx="620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3" name="Freeform 7">
            <a:extLst>
              <a:ext uri="{FF2B5EF4-FFF2-40B4-BE49-F238E27FC236}">
                <a16:creationId xmlns:a16="http://schemas.microsoft.com/office/drawing/2014/main" id="{98B4726E-F2ED-37A9-872D-3BAB7C25F585}"/>
              </a:ext>
            </a:extLst>
          </p:cNvPr>
          <p:cNvSpPr>
            <a:spLocks/>
          </p:cNvSpPr>
          <p:nvPr/>
        </p:nvSpPr>
        <p:spPr bwMode="auto">
          <a:xfrm>
            <a:off x="3205164" y="3111500"/>
            <a:ext cx="6180137" cy="2598738"/>
          </a:xfrm>
          <a:custGeom>
            <a:avLst/>
            <a:gdLst>
              <a:gd name="T0" fmla="*/ 0 w 3893"/>
              <a:gd name="T1" fmla="*/ 0 h 1637"/>
              <a:gd name="T2" fmla="*/ 2147483647 w 3893"/>
              <a:gd name="T3" fmla="*/ 2147483647 h 1637"/>
              <a:gd name="T4" fmla="*/ 2147483647 w 3893"/>
              <a:gd name="T5" fmla="*/ 2147483647 h 1637"/>
              <a:gd name="T6" fmla="*/ 2147483647 w 3893"/>
              <a:gd name="T7" fmla="*/ 2147483647 h 1637"/>
              <a:gd name="T8" fmla="*/ 2147483647 w 3893"/>
              <a:gd name="T9" fmla="*/ 2147483647 h 1637"/>
              <a:gd name="T10" fmla="*/ 2147483647 w 3893"/>
              <a:gd name="T11" fmla="*/ 2147483647 h 1637"/>
              <a:gd name="T12" fmla="*/ 2147483647 w 3893"/>
              <a:gd name="T13" fmla="*/ 2147483647 h 16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3"/>
              <a:gd name="T22" fmla="*/ 0 h 1637"/>
              <a:gd name="T23" fmla="*/ 3893 w 3893"/>
              <a:gd name="T24" fmla="*/ 1637 h 16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3" h="1637">
                <a:moveTo>
                  <a:pt x="0" y="0"/>
                </a:moveTo>
                <a:cubicBezTo>
                  <a:pt x="195" y="29"/>
                  <a:pt x="391" y="59"/>
                  <a:pt x="650" y="130"/>
                </a:cubicBezTo>
                <a:cubicBezTo>
                  <a:pt x="909" y="201"/>
                  <a:pt x="1234" y="292"/>
                  <a:pt x="1552" y="428"/>
                </a:cubicBezTo>
                <a:cubicBezTo>
                  <a:pt x="1870" y="564"/>
                  <a:pt x="2278" y="764"/>
                  <a:pt x="2555" y="948"/>
                </a:cubicBezTo>
                <a:cubicBezTo>
                  <a:pt x="2832" y="1132"/>
                  <a:pt x="3051" y="1429"/>
                  <a:pt x="3215" y="1533"/>
                </a:cubicBezTo>
                <a:cubicBezTo>
                  <a:pt x="3379" y="1637"/>
                  <a:pt x="3427" y="1618"/>
                  <a:pt x="3540" y="1570"/>
                </a:cubicBezTo>
                <a:cubicBezTo>
                  <a:pt x="3653" y="1522"/>
                  <a:pt x="3834" y="1299"/>
                  <a:pt x="3893" y="124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>
              <a:solidFill>
                <a:srgbClr val="FF0000"/>
              </a:solidFill>
            </a:endParaRPr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DB4C4C9A-C728-DBD9-0105-571D07DE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551" y="3260725"/>
            <a:ext cx="1960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chemeClr val="bg1">
                    <a:lumMod val="65000"/>
                  </a:schemeClr>
                </a:solidFill>
              </a:rPr>
              <a:t>IPv6 Deployment</a:t>
            </a:r>
          </a:p>
        </p:txBody>
      </p:sp>
      <p:sp>
        <p:nvSpPr>
          <p:cNvPr id="27655" name="Text Box 9">
            <a:extLst>
              <a:ext uri="{FF2B5EF4-FFF2-40B4-BE49-F238E27FC236}">
                <a16:creationId xmlns:a16="http://schemas.microsoft.com/office/drawing/2014/main" id="{4CF7565A-E56C-2859-705F-CD021A79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310189"/>
            <a:ext cx="1169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IPv4 Pool</a:t>
            </a:r>
          </a:p>
          <a:p>
            <a:pPr eaLnBrk="1" hangingPunct="1"/>
            <a:r>
              <a:rPr lang="en-AU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Size</a:t>
            </a:r>
          </a:p>
        </p:txBody>
      </p:sp>
      <p:sp>
        <p:nvSpPr>
          <p:cNvPr id="27656" name="Freeform 10">
            <a:extLst>
              <a:ext uri="{FF2B5EF4-FFF2-40B4-BE49-F238E27FC236}">
                <a16:creationId xmlns:a16="http://schemas.microsoft.com/office/drawing/2014/main" id="{8DD62F0B-6ECF-5412-0F12-150B3FB668AE}"/>
              </a:ext>
            </a:extLst>
          </p:cNvPr>
          <p:cNvSpPr>
            <a:spLocks/>
          </p:cNvSpPr>
          <p:nvPr/>
        </p:nvSpPr>
        <p:spPr bwMode="auto">
          <a:xfrm>
            <a:off x="3219450" y="2609851"/>
            <a:ext cx="6121400" cy="1814513"/>
          </a:xfrm>
          <a:custGeom>
            <a:avLst/>
            <a:gdLst>
              <a:gd name="T0" fmla="*/ 0 w 3856"/>
              <a:gd name="T1" fmla="*/ 2147483647 h 1143"/>
              <a:gd name="T2" fmla="*/ 2147483647 w 3856"/>
              <a:gd name="T3" fmla="*/ 2147483647 h 1143"/>
              <a:gd name="T4" fmla="*/ 2147483647 w 3856"/>
              <a:gd name="T5" fmla="*/ 2147483647 h 1143"/>
              <a:gd name="T6" fmla="*/ 2147483647 w 3856"/>
              <a:gd name="T7" fmla="*/ 0 h 1143"/>
              <a:gd name="T8" fmla="*/ 0 60000 65536"/>
              <a:gd name="T9" fmla="*/ 0 60000 65536"/>
              <a:gd name="T10" fmla="*/ 0 60000 65536"/>
              <a:gd name="T11" fmla="*/ 0 60000 65536"/>
              <a:gd name="T12" fmla="*/ 0 w 3856"/>
              <a:gd name="T13" fmla="*/ 0 h 1143"/>
              <a:gd name="T14" fmla="*/ 3856 w 3856"/>
              <a:gd name="T15" fmla="*/ 1143 h 1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6" h="1143">
                <a:moveTo>
                  <a:pt x="0" y="1143"/>
                </a:moveTo>
                <a:cubicBezTo>
                  <a:pt x="260" y="1094"/>
                  <a:pt x="1066" y="973"/>
                  <a:pt x="1561" y="846"/>
                </a:cubicBezTo>
                <a:cubicBezTo>
                  <a:pt x="2056" y="719"/>
                  <a:pt x="2590" y="522"/>
                  <a:pt x="2973" y="381"/>
                </a:cubicBezTo>
                <a:cubicBezTo>
                  <a:pt x="3356" y="240"/>
                  <a:pt x="3672" y="79"/>
                  <a:pt x="3856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7" name="Freeform 11">
            <a:extLst>
              <a:ext uri="{FF2B5EF4-FFF2-40B4-BE49-F238E27FC236}">
                <a16:creationId xmlns:a16="http://schemas.microsoft.com/office/drawing/2014/main" id="{6C61388F-112D-D83D-AE98-0FE49C886CAA}"/>
              </a:ext>
            </a:extLst>
          </p:cNvPr>
          <p:cNvSpPr>
            <a:spLocks/>
          </p:cNvSpPr>
          <p:nvPr/>
        </p:nvSpPr>
        <p:spPr bwMode="auto">
          <a:xfrm>
            <a:off x="3279776" y="2595564"/>
            <a:ext cx="6075363" cy="3392487"/>
          </a:xfrm>
          <a:custGeom>
            <a:avLst/>
            <a:gdLst>
              <a:gd name="T0" fmla="*/ 0 w 3827"/>
              <a:gd name="T1" fmla="*/ 2147483647 h 2137"/>
              <a:gd name="T2" fmla="*/ 2147483647 w 3827"/>
              <a:gd name="T3" fmla="*/ 2147483647 h 2137"/>
              <a:gd name="T4" fmla="*/ 2147483647 w 3827"/>
              <a:gd name="T5" fmla="*/ 2147483647 h 2137"/>
              <a:gd name="T6" fmla="*/ 2147483647 w 3827"/>
              <a:gd name="T7" fmla="*/ 2147483647 h 2137"/>
              <a:gd name="T8" fmla="*/ 2147483647 w 3827"/>
              <a:gd name="T9" fmla="*/ 2147483647 h 2137"/>
              <a:gd name="T10" fmla="*/ 2147483647 w 3827"/>
              <a:gd name="T11" fmla="*/ 2147483647 h 2137"/>
              <a:gd name="T12" fmla="*/ 2147483647 w 3827"/>
              <a:gd name="T13" fmla="*/ 0 h 21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7"/>
              <a:gd name="T22" fmla="*/ 0 h 2137"/>
              <a:gd name="T23" fmla="*/ 3827 w 3827"/>
              <a:gd name="T24" fmla="*/ 2137 h 21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7" h="2137">
                <a:moveTo>
                  <a:pt x="0" y="2137"/>
                </a:moveTo>
                <a:cubicBezTo>
                  <a:pt x="311" y="2106"/>
                  <a:pt x="532" y="2089"/>
                  <a:pt x="826" y="2007"/>
                </a:cubicBezTo>
                <a:cubicBezTo>
                  <a:pt x="1120" y="1925"/>
                  <a:pt x="1502" y="1791"/>
                  <a:pt x="1765" y="1644"/>
                </a:cubicBezTo>
                <a:cubicBezTo>
                  <a:pt x="2028" y="1497"/>
                  <a:pt x="2245" y="1268"/>
                  <a:pt x="2406" y="1124"/>
                </a:cubicBezTo>
                <a:cubicBezTo>
                  <a:pt x="2567" y="980"/>
                  <a:pt x="2613" y="902"/>
                  <a:pt x="2731" y="780"/>
                </a:cubicBezTo>
                <a:cubicBezTo>
                  <a:pt x="2849" y="658"/>
                  <a:pt x="2929" y="520"/>
                  <a:pt x="3112" y="390"/>
                </a:cubicBezTo>
                <a:cubicBezTo>
                  <a:pt x="3295" y="260"/>
                  <a:pt x="3678" y="81"/>
                  <a:pt x="3827" y="0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11CE6DE1-AA03-94D1-0F27-676992797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3630614"/>
            <a:ext cx="132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Size of the </a:t>
            </a:r>
          </a:p>
          <a:p>
            <a:pPr eaLnBrk="1" hangingPunct="1"/>
            <a:r>
              <a:rPr lang="en-AU" alt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Internet</a:t>
            </a:r>
          </a:p>
        </p:txBody>
      </p:sp>
      <p:sp>
        <p:nvSpPr>
          <p:cNvPr id="27659" name="Line 13">
            <a:extLst>
              <a:ext uri="{FF2B5EF4-FFF2-40B4-BE49-F238E27FC236}">
                <a16:creationId xmlns:a16="http://schemas.microsoft.com/office/drawing/2014/main" id="{FAC29BC3-0C9B-61AC-086B-72B89B7DA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6" y="5265738"/>
            <a:ext cx="501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0" name="Text Box 14">
            <a:extLst>
              <a:ext uri="{FF2B5EF4-FFF2-40B4-BE49-F238E27FC236}">
                <a16:creationId xmlns:a16="http://schemas.microsoft.com/office/drawing/2014/main" id="{DE8F6969-C561-320D-71E9-D9B05468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5064126"/>
            <a:ext cx="2003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000"/>
              <a:t>IPv6 Transition using Dual Stack</a:t>
            </a:r>
          </a:p>
        </p:txBody>
      </p:sp>
      <p:sp>
        <p:nvSpPr>
          <p:cNvPr id="27661" name="Rectangle 15">
            <a:extLst>
              <a:ext uri="{FF2B5EF4-FFF2-40B4-BE49-F238E27FC236}">
                <a16:creationId xmlns:a16="http://schemas.microsoft.com/office/drawing/2014/main" id="{D57FE6DB-9517-466A-14DA-1C8180FDB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4956175"/>
            <a:ext cx="1079500" cy="106045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AFD63027-4785-68EE-619D-FBDA3794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6" y="6378576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800"/>
              <a:t>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A5040-8AAA-E51D-EA55-E0CB0471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26" y="37234"/>
            <a:ext cx="2487591" cy="19947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16FA619A-3EF4-E066-9055-EAED7DA5A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Dual Stack Transition Assumptions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62B0CB9-4D11-A0AD-588B-23DD3661E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905000"/>
            <a:ext cx="7954818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That we could drive the entire transition to IPv6 while there were still ample IPv4 addresses to sustain the entire network and its growth</a:t>
            </a:r>
          </a:p>
          <a:p>
            <a:pPr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Transition would be driven by individual local decisions to deploy dual stack support</a:t>
            </a:r>
          </a:p>
          <a:p>
            <a:pPr eaLnBrk="1" hangingPunct="1"/>
            <a:r>
              <a:rPr lang="en-AU" altLang="en-US" sz="2400" dirty="0">
                <a:ea typeface="ＭＳ Ｐゴシック" panose="020B0600070205080204" pitchFamily="34" charset="-128"/>
              </a:rPr>
              <a:t>The </a:t>
            </a:r>
            <a:r>
              <a:rPr lang="en-AU" altLang="en-US" sz="2400" i="1" dirty="0">
                <a:ea typeface="ＭＳ Ｐゴシック" panose="020B0600070205080204" pitchFamily="34" charset="-128"/>
              </a:rPr>
              <a:t>entire</a:t>
            </a:r>
            <a:r>
              <a:rPr lang="en-AU" altLang="en-US" sz="2400" dirty="0">
                <a:ea typeface="ＭＳ Ｐゴシック" panose="020B0600070205080204" pitchFamily="34" charset="-128"/>
              </a:rPr>
              <a:t> transition would complete </a:t>
            </a:r>
            <a:r>
              <a:rPr lang="en-AU" altLang="en-US" sz="2400" i="1" dirty="0">
                <a:ea typeface="ＭＳ Ｐゴシック" panose="020B0600070205080204" pitchFamily="34" charset="-128"/>
              </a:rPr>
              <a:t>before</a:t>
            </a:r>
            <a:r>
              <a:rPr lang="en-AU" altLang="en-US" sz="2400" dirty="0">
                <a:ea typeface="ＭＳ Ｐゴシック" panose="020B0600070205080204" pitchFamily="34" charset="-128"/>
              </a:rPr>
              <a:t> the IPv4 unallocated pool was exhausted!</a:t>
            </a:r>
          </a:p>
        </p:txBody>
      </p:sp>
      <p:pic>
        <p:nvPicPr>
          <p:cNvPr id="2" name="Picture 6" descr="fig1">
            <a:extLst>
              <a:ext uri="{FF2B5EF4-FFF2-40B4-BE49-F238E27FC236}">
                <a16:creationId xmlns:a16="http://schemas.microsoft.com/office/drawing/2014/main" id="{8FB1BB52-8554-7CC8-0F17-83B9BD2C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0"/>
            <a:ext cx="31654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1794</Words>
  <Application>Microsoft Macintosh PowerPoint</Application>
  <PresentationFormat>Widescreen</PresentationFormat>
  <Paragraphs>210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AhnbergHand</vt:lpstr>
      <vt:lpstr>Aptos</vt:lpstr>
      <vt:lpstr>Aptos Display</vt:lpstr>
      <vt:lpstr>Arial</vt:lpstr>
      <vt:lpstr>Calibri</vt:lpstr>
      <vt:lpstr>Max's Handwritin</vt:lpstr>
      <vt:lpstr>Powderfinger Type</vt:lpstr>
      <vt:lpstr>Vadim's Writing</vt:lpstr>
      <vt:lpstr>Office Theme</vt:lpstr>
      <vt:lpstr>IPv6 Transition: Why is this taking SO LONG!</vt:lpstr>
      <vt:lpstr>What’s the problem? Up and to the right, yes?</vt:lpstr>
      <vt:lpstr>Oops!</vt:lpstr>
      <vt:lpstr>It’s been around a decade…</vt:lpstr>
      <vt:lpstr>Projecting this Forward</vt:lpstr>
      <vt:lpstr>Projecting this Forward</vt:lpstr>
      <vt:lpstr>What’s gone wrong here?</vt:lpstr>
      <vt:lpstr>We had this plan …</vt:lpstr>
      <vt:lpstr>Dual Stack Transition Assumptions</vt:lpstr>
      <vt:lpstr>We strayed off-plan!</vt:lpstr>
      <vt:lpstr>Where were we  with IPv6 deployment?</vt:lpstr>
      <vt:lpstr>The 2012 IPv6 Transition Plan </vt:lpstr>
      <vt:lpstr>What next?</vt:lpstr>
      <vt:lpstr>NATs</vt:lpstr>
      <vt:lpstr>Making IPv4 Last  Longer with NATs</vt:lpstr>
      <vt:lpstr>Because it wasn’t just an IPv4 to IPv6 transition</vt:lpstr>
      <vt:lpstr>The “Classical” Internet</vt:lpstr>
      <vt:lpstr>What’s driving change today? </vt:lpstr>
      <vt:lpstr>Abundant Capacity</vt:lpstr>
      <vt:lpstr>Abundant Compute Power</vt:lpstr>
      <vt:lpstr>Abundant Storage</vt:lpstr>
      <vt:lpstr>How can we use this abundance?</vt:lpstr>
      <vt:lpstr>Bigger</vt:lpstr>
      <vt:lpstr>Faster</vt:lpstr>
      <vt:lpstr>Better</vt:lpstr>
      <vt:lpstr>Cheaper</vt:lpstr>
      <vt:lpstr>And in all this, the money moved up the stack!</vt:lpstr>
      <vt:lpstr>So, who needs to pay?</vt:lpstr>
      <vt:lpstr>IPv4 Scarcity?</vt:lpstr>
      <vt:lpstr>A Network of Names</vt:lpstr>
      <vt:lpstr>A new Internet Architecture</vt:lpstr>
      <vt:lpstr>A new Internet Architecture</vt:lpstr>
      <vt:lpstr>What am I saying?</vt:lpstr>
      <vt:lpstr>Today’s Internet:</vt:lpstr>
      <vt:lpstr>Today’s Internet:</vt:lpstr>
      <vt:lpstr>Longer Term Trends?</vt:lpstr>
      <vt:lpstr>Do Networks matter any more?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 Huston</dc:creator>
  <cp:lastModifiedBy>Geoff Huston</cp:lastModifiedBy>
  <cp:revision>13</cp:revision>
  <cp:lastPrinted>2024-10-10T00:24:11Z</cp:lastPrinted>
  <dcterms:created xsi:type="dcterms:W3CDTF">2024-09-14T05:10:54Z</dcterms:created>
  <dcterms:modified xsi:type="dcterms:W3CDTF">2024-10-24T02:11:22Z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2024-09-14T05:24:07Z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8099d623-9c2b-4672-9b7f-51fd3520793b</vt:lpwstr>
  </property>
  <property fmtid="{D5CDD505-2E9C-101B-9397-08002B2CF9AE}" pid="8" name="MSIP_Label_66ca7b2a-4f6d-4766-806a-1a0c76ea1c59_ContentBits">
    <vt:lpwstr>0</vt:lpwstr>
  </property>
</Properties>
</file>