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4" r:id="rId5"/>
  </p:sldMasterIdLst>
  <p:notesMasterIdLst>
    <p:notesMasterId r:id="rId28"/>
  </p:notesMasterIdLst>
  <p:sldIdLst>
    <p:sldId id="269" r:id="rId6"/>
    <p:sldId id="270" r:id="rId7"/>
    <p:sldId id="271" r:id="rId8"/>
    <p:sldId id="272" r:id="rId9"/>
    <p:sldId id="273" r:id="rId10"/>
    <p:sldId id="288" r:id="rId11"/>
    <p:sldId id="287" r:id="rId12"/>
    <p:sldId id="289" r:id="rId13"/>
    <p:sldId id="274" r:id="rId14"/>
    <p:sldId id="275" r:id="rId15"/>
    <p:sldId id="284" r:id="rId16"/>
    <p:sldId id="277" r:id="rId17"/>
    <p:sldId id="285" r:id="rId18"/>
    <p:sldId id="276" r:id="rId19"/>
    <p:sldId id="281" r:id="rId20"/>
    <p:sldId id="278" r:id="rId21"/>
    <p:sldId id="279" r:id="rId22"/>
    <p:sldId id="280" r:id="rId23"/>
    <p:sldId id="283" r:id="rId24"/>
    <p:sldId id="282" r:id="rId25"/>
    <p:sldId id="286" r:id="rId26"/>
    <p:sldId id="268" r:id="rId27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89B1"/>
    <a:srgbClr val="C0CF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FE6"/>
          </a:solidFill>
        </a:fill>
      </a:tcStyle>
    </a:wholeTbl>
    <a:band2H>
      <a:tcTxStyle/>
      <a:tcStyle>
        <a:tcBdr/>
        <a:fill>
          <a:solidFill>
            <a:srgbClr val="E6E8F3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CACE"/>
          </a:solidFill>
        </a:fill>
      </a:tcStyle>
    </a:wholeTbl>
    <a:band2H>
      <a:tcTxStyle/>
      <a:tcStyle>
        <a:tcBdr/>
        <a:fill>
          <a:solidFill>
            <a:srgbClr val="E9E6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A"/>
          </a:solidFill>
        </a:fill>
      </a:tcStyle>
    </a:wholeTbl>
    <a:band2H>
      <a:tcTxStyle/>
      <a:tcStyle>
        <a:tcBdr/>
        <a:fill>
          <a:solidFill>
            <a:srgbClr val="FFF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1"/>
    <p:restoredTop sz="94694"/>
  </p:normalViewPr>
  <p:slideViewPr>
    <p:cSldViewPr snapToGrid="0" snapToObjects="1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243275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APNIC had sustained a higher IPv4 address allocation rate, both in addresses and allocation transactions compared to the other RIRs over 2022</a:t>
            </a:r>
          </a:p>
        </p:txBody>
      </p:sp>
    </p:spTree>
    <p:extLst>
      <p:ext uri="{BB962C8B-B14F-4D97-AF65-F5344CB8AC3E}">
        <p14:creationId xmlns:p14="http://schemas.microsoft.com/office/powerpoint/2010/main" val="3902488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539551" y="497514"/>
            <a:ext cx="8208914" cy="1620180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39551" y="2171700"/>
            <a:ext cx="8208914" cy="131445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</a:lvl1pPr>
            <a:lvl2pPr marL="0" indent="457200">
              <a:buSzTx/>
              <a:buFontTx/>
              <a:buNone/>
            </a:lvl2pPr>
            <a:lvl3pPr marL="0" indent="914400">
              <a:buSzTx/>
              <a:buFontTx/>
              <a:buNone/>
            </a:lvl3pPr>
            <a:lvl4pPr marL="0" indent="1371600">
              <a:buSzTx/>
              <a:buFontTx/>
              <a:buNone/>
            </a:lvl4pPr>
            <a:lvl5pPr marL="0" indent="1828800"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4878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D1F75-7B3E-8EFE-E5A3-0B6D5E1D3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4A77AF-3FD4-0439-213B-C4CC867B3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2134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91425-E771-C60B-2521-5894E1C49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A0207-FB85-9A1C-32DC-610EF33191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7A9DC2-EBE1-6626-8782-0CA5A8F554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25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0E962-A7EA-5F62-D031-0042C397C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85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990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539551" y="497514"/>
            <a:ext cx="8208914" cy="1620180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39551" y="2171700"/>
            <a:ext cx="8208914" cy="131445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</a:lvl1pPr>
            <a:lvl2pPr marL="0" indent="457200">
              <a:buSzTx/>
              <a:buFontTx/>
              <a:buNone/>
            </a:lvl2pPr>
            <a:lvl3pPr marL="0" indent="914400">
              <a:buSzTx/>
              <a:buFontTx/>
              <a:buNone/>
            </a:lvl3pPr>
            <a:lvl4pPr marL="0" indent="1371600">
              <a:buSzTx/>
              <a:buFontTx/>
              <a:buNone/>
            </a:lvl4pPr>
            <a:lvl5pPr marL="0" indent="1828800"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4878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APRICOT 2020_Powerpoint graphic 16-9 01 copy_APRICOT-2015_Powerpoint-graphic-02.pdf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" y="382"/>
            <a:ext cx="9175681" cy="516132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lide Number"/>
          <p:cNvSpPr txBox="1">
            <a:spLocks/>
          </p:cNvSpPr>
          <p:nvPr userDrawn="1"/>
        </p:nvSpPr>
        <p:spPr>
          <a:xfrm>
            <a:off x="8981503" y="4983031"/>
            <a:ext cx="127001" cy="1270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BFBFB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F03B3-B95E-A29B-3D16-F32078CAEF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3119F3-3D69-84FA-09DD-0ED24CE921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45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3FE05-7955-ABE0-F243-35338191C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881E4-C627-C4B0-1F8E-E0E2B8A10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39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6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95536" y="205978"/>
            <a:ext cx="8352929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95536" y="1200150"/>
            <a:ext cx="8352929" cy="342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81503" y="4983031"/>
            <a:ext cx="127001" cy="1270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63" r:id="rId7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66700" marR="0" indent="-26670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86739" marR="0" indent="-320039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952500" marR="0" indent="-41910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6459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031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»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5603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175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4747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319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1FA02-F9D3-68ED-F14F-B7A790BBB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929731D0-7461-0496-704F-B8102042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02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70" r:id="rId5"/>
    <p:sldLayoutId id="214748367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1"/>
          <p:cNvSpPr txBox="1">
            <a:spLocks noGrp="1"/>
          </p:cNvSpPr>
          <p:nvPr>
            <p:ph type="ctrTitle"/>
          </p:nvPr>
        </p:nvSpPr>
        <p:spPr>
          <a:xfrm>
            <a:off x="395536" y="1383619"/>
            <a:ext cx="8424938" cy="162018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rPr lang="en-AU" dirty="0">
                <a:solidFill>
                  <a:srgbClr val="0B89B1"/>
                </a:solidFill>
                <a:latin typeface="Powderfinger Type" panose="02020709070000000403" pitchFamily="49" charset="77"/>
              </a:rPr>
              <a:t>What happened to IP Addresses in 2024?</a:t>
            </a:r>
            <a:endParaRPr dirty="0">
              <a:solidFill>
                <a:srgbClr val="0B89B1"/>
              </a:solidFill>
              <a:latin typeface="Powderfinger Type" panose="02020709070000000403" pitchFamily="49" charset="77"/>
            </a:endParaRPr>
          </a:p>
        </p:txBody>
      </p:sp>
      <p:sp>
        <p:nvSpPr>
          <p:cNvPr id="151" name="Subtitle 2"/>
          <p:cNvSpPr txBox="1">
            <a:spLocks noGrp="1"/>
          </p:cNvSpPr>
          <p:nvPr>
            <p:ph type="subTitle" sz="half" idx="1"/>
          </p:nvPr>
        </p:nvSpPr>
        <p:spPr>
          <a:xfrm>
            <a:off x="395536" y="3057805"/>
            <a:ext cx="8424938" cy="131445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/>
            <a:r>
              <a:rPr lang="en-AU" sz="1200" dirty="0">
                <a:solidFill>
                  <a:srgbClr val="C0CF3A"/>
                </a:solidFill>
                <a:latin typeface="AhnbergHand" pitchFamily="2" charset="0"/>
              </a:rPr>
              <a:t>Geoff Huston AM</a:t>
            </a:r>
          </a:p>
          <a:p>
            <a:pPr algn="r"/>
            <a:r>
              <a:rPr lang="en-AU" sz="1200" dirty="0">
                <a:solidFill>
                  <a:srgbClr val="C0CF3A"/>
                </a:solidFill>
                <a:latin typeface="AhnbergHand" pitchFamily="2" charset="0"/>
              </a:rPr>
              <a:t>Chief Scientist, APNIC</a:t>
            </a:r>
            <a:endParaRPr sz="1200" dirty="0">
              <a:solidFill>
                <a:srgbClr val="C0CF3A"/>
              </a:solidFill>
              <a:latin typeface="AhnbergHand" pitchFamily="2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showing a pool&#10;&#10;Description automatically generated">
            <a:extLst>
              <a:ext uri="{FF2B5EF4-FFF2-40B4-BE49-F238E27FC236}">
                <a16:creationId xmlns:a16="http://schemas.microsoft.com/office/drawing/2014/main" id="{733EFD88-A700-FF13-1939-E49D0348A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20" y="1063229"/>
            <a:ext cx="5706450" cy="40120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62A1DB-D566-44A8-F7E1-E47776F35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>
                <a:solidFill>
                  <a:srgbClr val="0B89B1"/>
                </a:solidFill>
                <a:latin typeface="Powderfinger Type" panose="02020709070000000403" pitchFamily="49" charset="77"/>
              </a:rPr>
              <a:t>Are Transfers recovering unused addresses?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609AF2-FF1E-19BF-616A-C77A998D2B68}"/>
              </a:ext>
            </a:extLst>
          </p:cNvPr>
          <p:cNvSpPr txBox="1"/>
          <p:nvPr/>
        </p:nvSpPr>
        <p:spPr>
          <a:xfrm>
            <a:off x="5747270" y="4438617"/>
            <a:ext cx="1935784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914378"/>
            <a:r>
              <a:rPr lang="en-AU" sz="1100" b="1" dirty="0">
                <a:solidFill>
                  <a:srgbClr val="FF0000"/>
                </a:solidFill>
              </a:rPr>
              <a:t>Unadvertised Address Pool</a:t>
            </a:r>
          </a:p>
          <a:p>
            <a:pPr defTabSz="914378"/>
            <a:r>
              <a:rPr lang="en-AU" sz="1100" b="1" dirty="0">
                <a:solidFill>
                  <a:srgbClr val="FF0000"/>
                </a:solidFill>
              </a:rPr>
              <a:t>-78M addresses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2E2775D-7095-64B2-4D02-2DB6A81A3C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747270" y="1215770"/>
            <a:ext cx="2168988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indent="0" defTabSz="914378" hangingPunct="0">
              <a:spcBef>
                <a:spcPts val="0"/>
              </a:spcBef>
              <a:buNone/>
            </a:pPr>
            <a:r>
              <a:rPr lang="en-AU" sz="1100" b="1" dirty="0">
                <a:solidFill>
                  <a:srgbClr val="00B050"/>
                </a:solidFill>
              </a:rPr>
              <a:t>Advertised Address Pool</a:t>
            </a:r>
          </a:p>
          <a:p>
            <a:pPr marL="0" indent="0" defTabSz="914378" hangingPunct="0">
              <a:spcBef>
                <a:spcPts val="0"/>
              </a:spcBef>
              <a:buNone/>
            </a:pPr>
            <a:r>
              <a:rPr lang="en-AU" sz="1100" b="1" dirty="0">
                <a:solidFill>
                  <a:srgbClr val="00B050"/>
                </a:solidFill>
              </a:rPr>
              <a:t>+78M addresses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4B1C85F-47A3-6495-C110-B8B5EA6C9125}"/>
              </a:ext>
            </a:extLst>
          </p:cNvPr>
          <p:cNvSpPr txBox="1">
            <a:spLocks/>
          </p:cNvSpPr>
          <p:nvPr/>
        </p:nvSpPr>
        <p:spPr>
          <a:xfrm>
            <a:off x="5835759" y="2853793"/>
            <a:ext cx="2168988" cy="430885"/>
          </a:xfrm>
          <a:prstGeom prst="rect">
            <a:avLst/>
          </a:prstGeom>
          <a:ln w="12700" cap="flat">
            <a:noFill/>
            <a:miter lim="400000"/>
          </a:ln>
          <a:sp3d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lvl1pPr marL="266700" marR="0" indent="-26670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586739" marR="0" indent="-320039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952500" marR="0" indent="-41910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45920" marR="0" indent="-27432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03120" marR="0" indent="-27432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60320" marR="0" indent="-27432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17520" marR="0" indent="-27432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74720" marR="0" indent="-27432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31920" marR="0" indent="-274320" algn="l" defTabSz="914400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SzTx/>
              <a:buNone/>
            </a:pPr>
            <a:r>
              <a:rPr lang="en-AU" sz="1100" b="1" dirty="0">
                <a:solidFill>
                  <a:srgbClr val="0070C0"/>
                </a:solidFill>
              </a:rPr>
              <a:t>Allocated Address Pool</a:t>
            </a:r>
          </a:p>
          <a:p>
            <a:pPr marL="0" indent="0">
              <a:spcBef>
                <a:spcPts val="0"/>
              </a:spcBef>
              <a:buSzTx/>
              <a:buNone/>
            </a:pPr>
            <a:r>
              <a:rPr lang="en-AU" sz="1100" b="1" dirty="0">
                <a:solidFill>
                  <a:srgbClr val="0070C0"/>
                </a:solidFill>
              </a:rPr>
              <a:t>+1.2 M addresses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15C234E0-6575-4FA0-471F-4F8B2FE21D84}"/>
              </a:ext>
            </a:extLst>
          </p:cNvPr>
          <p:cNvSpPr/>
          <p:nvPr/>
        </p:nvSpPr>
        <p:spPr>
          <a:xfrm>
            <a:off x="5555102" y="4286076"/>
            <a:ext cx="2538134" cy="735966"/>
          </a:xfrm>
          <a:custGeom>
            <a:avLst/>
            <a:gdLst>
              <a:gd name="connsiteX0" fmla="*/ 213004 w 2538134"/>
              <a:gd name="connsiteY0" fmla="*/ 683477 h 735966"/>
              <a:gd name="connsiteX1" fmla="*/ 916389 w 2538134"/>
              <a:gd name="connsiteY1" fmla="*/ 733718 h 735966"/>
              <a:gd name="connsiteX2" fmla="*/ 2147312 w 2538134"/>
              <a:gd name="connsiteY2" fmla="*/ 618162 h 735966"/>
              <a:gd name="connsiteX3" fmla="*/ 2478907 w 2538134"/>
              <a:gd name="connsiteY3" fmla="*/ 256422 h 735966"/>
              <a:gd name="connsiteX4" fmla="*/ 1092235 w 2538134"/>
              <a:gd name="connsiteY4" fmla="*/ 189 h 735966"/>
              <a:gd name="connsiteX5" fmla="*/ 62279 w 2538134"/>
              <a:gd name="connsiteY5" fmla="*/ 221252 h 735966"/>
              <a:gd name="connsiteX6" fmla="*/ 202956 w 2538134"/>
              <a:gd name="connsiteY6" fmla="*/ 572945 h 735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38134" h="735966">
                <a:moveTo>
                  <a:pt x="213004" y="683477"/>
                </a:moveTo>
                <a:cubicBezTo>
                  <a:pt x="403504" y="714040"/>
                  <a:pt x="594004" y="744604"/>
                  <a:pt x="916389" y="733718"/>
                </a:cubicBezTo>
                <a:cubicBezTo>
                  <a:pt x="1238774" y="722832"/>
                  <a:pt x="1886892" y="697711"/>
                  <a:pt x="2147312" y="618162"/>
                </a:cubicBezTo>
                <a:cubicBezTo>
                  <a:pt x="2407732" y="538613"/>
                  <a:pt x="2654753" y="359417"/>
                  <a:pt x="2478907" y="256422"/>
                </a:cubicBezTo>
                <a:cubicBezTo>
                  <a:pt x="2303061" y="153426"/>
                  <a:pt x="1495006" y="6051"/>
                  <a:pt x="1092235" y="189"/>
                </a:cubicBezTo>
                <a:cubicBezTo>
                  <a:pt x="689464" y="-5673"/>
                  <a:pt x="210492" y="125793"/>
                  <a:pt x="62279" y="221252"/>
                </a:cubicBezTo>
                <a:cubicBezTo>
                  <a:pt x="-85934" y="316711"/>
                  <a:pt x="58511" y="444828"/>
                  <a:pt x="202956" y="572945"/>
                </a:cubicBezTo>
              </a:path>
            </a:pathLst>
          </a:cu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defTabSz="914378" latinLnBrk="1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CB7E62-68E6-E63C-3904-D5161EF5E05D}"/>
              </a:ext>
            </a:extLst>
          </p:cNvPr>
          <p:cNvSpPr txBox="1"/>
          <p:nvPr/>
        </p:nvSpPr>
        <p:spPr>
          <a:xfrm>
            <a:off x="3407228" y="1696903"/>
            <a:ext cx="1724188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AhnbergHand" pitchFamily="2" charset="0"/>
                <a:sym typeface="Arial"/>
              </a:rPr>
              <a:t>Amazon Advertisement</a:t>
            </a:r>
          </a:p>
        </p:txBody>
      </p:sp>
    </p:spTree>
    <p:extLst>
      <p:ext uri="{BB962C8B-B14F-4D97-AF65-F5344CB8AC3E}">
        <p14:creationId xmlns:p14="http://schemas.microsoft.com/office/powerpoint/2010/main" val="234213194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13DFC9F8-0AB5-5375-0BAE-39DCAE1D1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42" y="828794"/>
            <a:ext cx="6711766" cy="43147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30530E-3E6F-CBA2-8B95-8903F827A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B89B1"/>
                </a:solidFill>
                <a:latin typeface="Powderfinger Type" panose="02020709070000000403" pitchFamily="49" charset="77"/>
              </a:rPr>
              <a:t>RIR “Available” Address Pools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3AEEF4-0C81-FD7D-55B8-939F02EFFAD6}"/>
              </a:ext>
            </a:extLst>
          </p:cNvPr>
          <p:cNvSpPr txBox="1"/>
          <p:nvPr/>
        </p:nvSpPr>
        <p:spPr>
          <a:xfrm>
            <a:off x="6893504" y="4435588"/>
            <a:ext cx="430565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914378"/>
            <a:r>
              <a:rPr lang="en-A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ARIN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786847-C0DE-CC18-B223-651ADE7E1FBB}"/>
              </a:ext>
            </a:extLst>
          </p:cNvPr>
          <p:cNvSpPr txBox="1"/>
          <p:nvPr/>
        </p:nvSpPr>
        <p:spPr>
          <a:xfrm>
            <a:off x="6893504" y="4285375"/>
            <a:ext cx="658191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914378"/>
            <a:r>
              <a:rPr lang="en-AU" sz="1100" dirty="0">
                <a:solidFill>
                  <a:srgbClr val="92D050"/>
                </a:solidFill>
              </a:rPr>
              <a:t>AFRINIC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8F67F4-344F-DE32-D43E-FD259B6228F1}"/>
              </a:ext>
            </a:extLst>
          </p:cNvPr>
          <p:cNvSpPr txBox="1"/>
          <p:nvPr/>
        </p:nvSpPr>
        <p:spPr>
          <a:xfrm>
            <a:off x="6893504" y="3557164"/>
            <a:ext cx="525142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914378"/>
            <a:r>
              <a:rPr lang="en-AU" sz="1100" dirty="0">
                <a:solidFill>
                  <a:srgbClr val="FF0000"/>
                </a:solidFill>
              </a:rPr>
              <a:t>APNIC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3501E2-DCCD-5692-1ADF-941919A02FD4}"/>
              </a:ext>
            </a:extLst>
          </p:cNvPr>
          <p:cNvSpPr txBox="1"/>
          <p:nvPr/>
        </p:nvSpPr>
        <p:spPr>
          <a:xfrm>
            <a:off x="6893504" y="4549831"/>
            <a:ext cx="611704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914378"/>
            <a:r>
              <a:rPr lang="en-AU" sz="1100" dirty="0">
                <a:solidFill>
                  <a:srgbClr val="FFC000"/>
                </a:solidFill>
              </a:rPr>
              <a:t>LACNIC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1B51B4-F37D-4A96-1077-83E1E55C913C}"/>
              </a:ext>
            </a:extLst>
          </p:cNvPr>
          <p:cNvSpPr txBox="1"/>
          <p:nvPr/>
        </p:nvSpPr>
        <p:spPr>
          <a:xfrm>
            <a:off x="6893504" y="4675914"/>
            <a:ext cx="768798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914378"/>
            <a:r>
              <a:rPr lang="en-AU" sz="1100" dirty="0">
                <a:solidFill>
                  <a:schemeClr val="accent2">
                    <a:lumMod val="75000"/>
                  </a:schemeClr>
                </a:solidFill>
              </a:rPr>
              <a:t>RIPE NCC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3226DB-1AE9-496C-6C23-73A5FEE4E200}"/>
              </a:ext>
            </a:extLst>
          </p:cNvPr>
          <p:cNvSpPr txBox="1"/>
          <p:nvPr/>
        </p:nvSpPr>
        <p:spPr>
          <a:xfrm>
            <a:off x="7059825" y="2412626"/>
            <a:ext cx="1860333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Only APNIC and </a:t>
            </a: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AfriNIC</a:t>
            </a: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have residual available address pools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B4B8D5-950C-A4CE-E361-5B068F680D6F}"/>
              </a:ext>
            </a:extLst>
          </p:cNvPr>
          <p:cNvSpPr txBox="1"/>
          <p:nvPr/>
        </p:nvSpPr>
        <p:spPr>
          <a:xfrm>
            <a:off x="6882725" y="3286125"/>
            <a:ext cx="547584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914378"/>
            <a:r>
              <a:rPr lang="en-AU" sz="11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TOTAL</a:t>
            </a:r>
          </a:p>
        </p:txBody>
      </p:sp>
    </p:spTree>
    <p:extLst>
      <p:ext uri="{BB962C8B-B14F-4D97-AF65-F5344CB8AC3E}">
        <p14:creationId xmlns:p14="http://schemas.microsoft.com/office/powerpoint/2010/main" val="300199724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aph showing different colored lines&#10;&#10;AI-generated content may be incorrect.">
            <a:extLst>
              <a:ext uri="{FF2B5EF4-FFF2-40B4-BE49-F238E27FC236}">
                <a16:creationId xmlns:a16="http://schemas.microsoft.com/office/drawing/2014/main" id="{A0FE108D-992B-59F0-C6F0-792777283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44" y="858681"/>
            <a:ext cx="6568226" cy="42224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30530E-3E6F-CBA2-8B95-8903F827A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B89B1"/>
                </a:solidFill>
                <a:latin typeface="Powderfinger Type" panose="02020709070000000403" pitchFamily="49" charset="77"/>
              </a:rPr>
              <a:t>RIR “Reserved” Address Pools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3AEEF4-0C81-FD7D-55B8-939F02EFFAD6}"/>
              </a:ext>
            </a:extLst>
          </p:cNvPr>
          <p:cNvSpPr txBox="1"/>
          <p:nvPr/>
        </p:nvSpPr>
        <p:spPr>
          <a:xfrm>
            <a:off x="6937761" y="3463611"/>
            <a:ext cx="430565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914378"/>
            <a:r>
              <a:rPr lang="en-AU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ARIN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786847-C0DE-CC18-B223-651ADE7E1FBB}"/>
              </a:ext>
            </a:extLst>
          </p:cNvPr>
          <p:cNvSpPr txBox="1"/>
          <p:nvPr/>
        </p:nvSpPr>
        <p:spPr>
          <a:xfrm>
            <a:off x="6937760" y="3710202"/>
            <a:ext cx="658191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914378"/>
            <a:r>
              <a:rPr lang="en-AU" sz="11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AFRINIC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8F67F4-344F-DE32-D43E-FD259B6228F1}"/>
              </a:ext>
            </a:extLst>
          </p:cNvPr>
          <p:cNvSpPr txBox="1"/>
          <p:nvPr/>
        </p:nvSpPr>
        <p:spPr>
          <a:xfrm>
            <a:off x="6937760" y="4486198"/>
            <a:ext cx="525142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914378"/>
            <a:r>
              <a:rPr lang="en-AU" sz="1100" dirty="0">
                <a:solidFill>
                  <a:srgbClr val="FF0000"/>
                </a:solidFill>
              </a:rPr>
              <a:t>APNIC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3501E2-DCCD-5692-1ADF-941919A02FD4}"/>
              </a:ext>
            </a:extLst>
          </p:cNvPr>
          <p:cNvSpPr txBox="1"/>
          <p:nvPr/>
        </p:nvSpPr>
        <p:spPr>
          <a:xfrm>
            <a:off x="6937760" y="4635047"/>
            <a:ext cx="611704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914378"/>
            <a:r>
              <a:rPr lang="en-AU" sz="1100" dirty="0">
                <a:solidFill>
                  <a:srgbClr val="F0E33D"/>
                </a:solidFill>
              </a:rPr>
              <a:t>LACNIC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1B51B4-F37D-4A96-1077-83E1E55C913C}"/>
              </a:ext>
            </a:extLst>
          </p:cNvPr>
          <p:cNvSpPr txBox="1"/>
          <p:nvPr/>
        </p:nvSpPr>
        <p:spPr>
          <a:xfrm>
            <a:off x="6944484" y="4315034"/>
            <a:ext cx="768798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914378"/>
            <a:r>
              <a:rPr lang="en-AU" sz="1100" dirty="0">
                <a:solidFill>
                  <a:schemeClr val="accent2">
                    <a:lumMod val="75000"/>
                  </a:schemeClr>
                </a:solidFill>
              </a:rPr>
              <a:t>RIPE NCC</a:t>
            </a:r>
          </a:p>
        </p:txBody>
      </p:sp>
    </p:spTree>
    <p:extLst>
      <p:ext uri="{BB962C8B-B14F-4D97-AF65-F5344CB8AC3E}">
        <p14:creationId xmlns:p14="http://schemas.microsoft.com/office/powerpoint/2010/main" val="95974070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64078-42EA-F5DD-03FF-D5A22F281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B89B1"/>
                </a:solidFill>
                <a:latin typeface="Powderfinger Type" panose="02020709070000000403" pitchFamily="49" charset="77"/>
              </a:rPr>
              <a:t>IPv4 in 2024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F9CDC-ECEB-24EF-B597-A63484C1B5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sz="2000" dirty="0"/>
              <a:t>IPv4 scarcity pressure continues to fall across 2024:</a:t>
            </a:r>
          </a:p>
          <a:p>
            <a:pPr lvl="1"/>
            <a:r>
              <a:rPr lang="en-AU" sz="2000" b="1" dirty="0"/>
              <a:t>Signs of market saturation in many mature Internet markets </a:t>
            </a:r>
          </a:p>
          <a:p>
            <a:pPr lvl="1"/>
            <a:r>
              <a:rPr lang="en-AU" sz="2000" dirty="0"/>
              <a:t>More IPv6-accessible service deployments relieving IPv4 NAT pressures for ISPs</a:t>
            </a:r>
          </a:p>
          <a:p>
            <a:pPr lvl="1"/>
            <a:r>
              <a:rPr lang="en-AU" sz="2000" dirty="0"/>
              <a:t>Stable market prices for IPv4 addresses</a:t>
            </a:r>
          </a:p>
          <a:p>
            <a:pPr lvl="1"/>
            <a:r>
              <a:rPr lang="en-AU" sz="2000" dirty="0"/>
              <a:t>Lower pressure to release unadvertised addresses through the transfer market</a:t>
            </a:r>
          </a:p>
          <a:p>
            <a:pPr lvl="1"/>
            <a:endParaRPr lang="en-AU" sz="2000" b="1" dirty="0"/>
          </a:p>
        </p:txBody>
      </p:sp>
    </p:spTree>
    <p:extLst>
      <p:ext uri="{BB962C8B-B14F-4D97-AF65-F5344CB8AC3E}">
        <p14:creationId xmlns:p14="http://schemas.microsoft.com/office/powerpoint/2010/main" val="35644264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6AC591E0-5B1E-82C8-DFCF-782C3E7E4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300" y="1798153"/>
            <a:ext cx="4606822" cy="3239013"/>
          </a:xfrm>
          <a:prstGeom prst="rect">
            <a:avLst/>
          </a:prstGeom>
        </p:spPr>
      </p:pic>
      <p:pic>
        <p:nvPicPr>
          <p:cNvPr id="11" name="Picture 10" descr="A graph of different colored columns&#10;&#10;Description automatically generated">
            <a:extLst>
              <a:ext uri="{FF2B5EF4-FFF2-40B4-BE49-F238E27FC236}">
                <a16:creationId xmlns:a16="http://schemas.microsoft.com/office/drawing/2014/main" id="{8D7D8FCE-5FBF-129B-3741-EA59D6F56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78" y="1798153"/>
            <a:ext cx="4526189" cy="3182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129A33-1359-E12A-9C4A-84594B50E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B89B1"/>
                </a:solidFill>
                <a:latin typeface="Powderfinger Type" panose="02020709070000000403" pitchFamily="49" charset="77"/>
              </a:rPr>
              <a:t>IPv6 Address Allocations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8A91B2-E7F8-C3C6-F1B4-D063359C47E4}"/>
              </a:ext>
            </a:extLst>
          </p:cNvPr>
          <p:cNvSpPr txBox="1"/>
          <p:nvPr/>
        </p:nvSpPr>
        <p:spPr>
          <a:xfrm>
            <a:off x="1617786" y="1301261"/>
            <a:ext cx="127214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914378"/>
            <a:r>
              <a:rPr lang="en-AU" b="1" dirty="0"/>
              <a:t>Addresses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DE8204-6B69-B211-7BD5-C6B7938DB103}"/>
              </a:ext>
            </a:extLst>
          </p:cNvPr>
          <p:cNvSpPr txBox="1"/>
          <p:nvPr/>
        </p:nvSpPr>
        <p:spPr>
          <a:xfrm>
            <a:off x="5663815" y="1268016"/>
            <a:ext cx="270843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914378"/>
            <a:r>
              <a:rPr lang="en-AU" b="1" dirty="0"/>
              <a:t>Allocation Transactions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F6092B-1FD8-27C7-7834-0F5291C83FDA}"/>
              </a:ext>
            </a:extLst>
          </p:cNvPr>
          <p:cNvSpPr txBox="1"/>
          <p:nvPr/>
        </p:nvSpPr>
        <p:spPr>
          <a:xfrm>
            <a:off x="3052720" y="2660343"/>
            <a:ext cx="1300843" cy="52321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AhnbergHand" pitchFamily="2" charset="0"/>
              </a:rPr>
              <a:t>45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hnbergHand" pitchFamily="2" charset="0"/>
                <a:sym typeface="Arial"/>
              </a:rPr>
              <a:t>,000 /32 addresses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F8F0B9D3-A680-B53E-5B64-AF8ECB9D893A}"/>
              </a:ext>
            </a:extLst>
          </p:cNvPr>
          <p:cNvSpPr/>
          <p:nvPr/>
        </p:nvSpPr>
        <p:spPr>
          <a:xfrm>
            <a:off x="4111247" y="2939599"/>
            <a:ext cx="136072" cy="219635"/>
          </a:xfrm>
          <a:custGeom>
            <a:avLst/>
            <a:gdLst>
              <a:gd name="connsiteX0" fmla="*/ 9780 w 167341"/>
              <a:gd name="connsiteY0" fmla="*/ 0 h 193918"/>
              <a:gd name="connsiteX1" fmla="*/ 146696 w 167341"/>
              <a:gd name="connsiteY1" fmla="*/ 176034 h 193918"/>
              <a:gd name="connsiteX2" fmla="*/ 166255 w 167341"/>
              <a:gd name="connsiteY2" fmla="*/ 102686 h 193918"/>
              <a:gd name="connsiteX3" fmla="*/ 141806 w 167341"/>
              <a:gd name="connsiteY3" fmla="*/ 190703 h 193918"/>
              <a:gd name="connsiteX4" fmla="*/ 0 w 167341"/>
              <a:gd name="connsiteY4" fmla="*/ 166254 h 19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341" h="193918">
                <a:moveTo>
                  <a:pt x="9780" y="0"/>
                </a:moveTo>
                <a:cubicBezTo>
                  <a:pt x="65198" y="79460"/>
                  <a:pt x="120617" y="158920"/>
                  <a:pt x="146696" y="176034"/>
                </a:cubicBezTo>
                <a:cubicBezTo>
                  <a:pt x="172775" y="193148"/>
                  <a:pt x="167070" y="100241"/>
                  <a:pt x="166255" y="102686"/>
                </a:cubicBezTo>
                <a:cubicBezTo>
                  <a:pt x="165440" y="105131"/>
                  <a:pt x="169515" y="180108"/>
                  <a:pt x="141806" y="190703"/>
                </a:cubicBezTo>
                <a:cubicBezTo>
                  <a:pt x="114097" y="201298"/>
                  <a:pt x="57048" y="183776"/>
                  <a:pt x="0" y="166254"/>
                </a:cubicBezTo>
              </a:path>
            </a:pathLst>
          </a:cu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B3EAD9-DBA8-65C8-2C64-A92F7D38C5BA}"/>
              </a:ext>
            </a:extLst>
          </p:cNvPr>
          <p:cNvSpPr txBox="1"/>
          <p:nvPr/>
        </p:nvSpPr>
        <p:spPr>
          <a:xfrm>
            <a:off x="8080190" y="1798153"/>
            <a:ext cx="1128192" cy="52321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/>
              <a:t>3,900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allocations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6B85F712-4E8A-7D1A-EFC3-812A75A16DF6}"/>
              </a:ext>
            </a:extLst>
          </p:cNvPr>
          <p:cNvSpPr/>
          <p:nvPr/>
        </p:nvSpPr>
        <p:spPr>
          <a:xfrm>
            <a:off x="8469202" y="2371572"/>
            <a:ext cx="196060" cy="811989"/>
          </a:xfrm>
          <a:custGeom>
            <a:avLst/>
            <a:gdLst>
              <a:gd name="connsiteX0" fmla="*/ 141805 w 196060"/>
              <a:gd name="connsiteY0" fmla="*/ 0 h 811989"/>
              <a:gd name="connsiteX1" fmla="*/ 112466 w 196060"/>
              <a:gd name="connsiteY1" fmla="*/ 777485 h 811989"/>
              <a:gd name="connsiteX2" fmla="*/ 195594 w 196060"/>
              <a:gd name="connsiteY2" fmla="*/ 665018 h 811989"/>
              <a:gd name="connsiteX3" fmla="*/ 68458 w 196060"/>
              <a:gd name="connsiteY3" fmla="*/ 811714 h 811989"/>
              <a:gd name="connsiteX4" fmla="*/ 0 w 196060"/>
              <a:gd name="connsiteY4" fmla="*/ 694357 h 811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060" h="811989">
                <a:moveTo>
                  <a:pt x="141805" y="0"/>
                </a:moveTo>
                <a:cubicBezTo>
                  <a:pt x="122653" y="333324"/>
                  <a:pt x="103501" y="666649"/>
                  <a:pt x="112466" y="777485"/>
                </a:cubicBezTo>
                <a:cubicBezTo>
                  <a:pt x="121431" y="888321"/>
                  <a:pt x="202929" y="659313"/>
                  <a:pt x="195594" y="665018"/>
                </a:cubicBezTo>
                <a:cubicBezTo>
                  <a:pt x="188259" y="670723"/>
                  <a:pt x="101057" y="806824"/>
                  <a:pt x="68458" y="811714"/>
                </a:cubicBezTo>
                <a:cubicBezTo>
                  <a:pt x="35859" y="816604"/>
                  <a:pt x="17929" y="755480"/>
                  <a:pt x="0" y="694357"/>
                </a:cubicBezTo>
              </a:path>
            </a:pathLst>
          </a:cu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9695456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aph with red line and blue lines&#10;&#10;AI-generated content may be incorrect.">
            <a:extLst>
              <a:ext uri="{FF2B5EF4-FFF2-40B4-BE49-F238E27FC236}">
                <a16:creationId xmlns:a16="http://schemas.microsoft.com/office/drawing/2014/main" id="{C02EBF3D-9327-3805-48AE-D855A0AA6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51345"/>
            <a:ext cx="4299819" cy="30233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129A33-1359-E12A-9C4A-84594B50E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B89B1"/>
                </a:solidFill>
                <a:latin typeface="Powderfinger Type" panose="02020709070000000403" pitchFamily="49" charset="77"/>
              </a:rPr>
              <a:t>IPv6 Address Allocations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8A91B2-E7F8-C3C6-F1B4-D063359C47E4}"/>
              </a:ext>
            </a:extLst>
          </p:cNvPr>
          <p:cNvSpPr txBox="1"/>
          <p:nvPr/>
        </p:nvSpPr>
        <p:spPr>
          <a:xfrm>
            <a:off x="1617786" y="1262744"/>
            <a:ext cx="127214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914378"/>
            <a:r>
              <a:rPr lang="en-AU" b="1" dirty="0"/>
              <a:t>Addresses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DE8204-6B69-B211-7BD5-C6B7938DB103}"/>
              </a:ext>
            </a:extLst>
          </p:cNvPr>
          <p:cNvSpPr txBox="1"/>
          <p:nvPr/>
        </p:nvSpPr>
        <p:spPr>
          <a:xfrm>
            <a:off x="5678724" y="1262744"/>
            <a:ext cx="270843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914378"/>
            <a:r>
              <a:rPr lang="en-AU" b="1" dirty="0"/>
              <a:t>Allocation Transactions</a:t>
            </a:r>
          </a:p>
        </p:txBody>
      </p:sp>
      <p:pic>
        <p:nvPicPr>
          <p:cNvPr id="11" name="Picture 10" descr="A graph of a number of individuals&#10;&#10;AI-generated content may be incorrect.">
            <a:extLst>
              <a:ext uri="{FF2B5EF4-FFF2-40B4-BE49-F238E27FC236}">
                <a16:creationId xmlns:a16="http://schemas.microsoft.com/office/drawing/2014/main" id="{D73358DE-11AA-8279-2BA8-AB3735339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99" y="1551345"/>
            <a:ext cx="4299819" cy="302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6006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92264-9EB9-D293-BF79-F6608AB27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B89B1"/>
                </a:solidFill>
                <a:latin typeface="Powderfinger Type" panose="02020709070000000403" pitchFamily="49" charset="77"/>
              </a:rPr>
              <a:t>IPv6 Address Pools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F31192-9BC3-5A49-B892-165E9009E4C7}"/>
              </a:ext>
            </a:extLst>
          </p:cNvPr>
          <p:cNvSpPr txBox="1"/>
          <p:nvPr/>
        </p:nvSpPr>
        <p:spPr>
          <a:xfrm>
            <a:off x="6117786" y="2198011"/>
            <a:ext cx="1802736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914378"/>
            <a:r>
              <a:rPr lang="en-AU" sz="1100" dirty="0">
                <a:solidFill>
                  <a:srgbClr val="FF0000"/>
                </a:solidFill>
              </a:rPr>
              <a:t>Unadvertised Address Pool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9E0BC8-EF9A-067D-4395-C7116993C6CD}"/>
              </a:ext>
            </a:extLst>
          </p:cNvPr>
          <p:cNvSpPr txBox="1"/>
          <p:nvPr/>
        </p:nvSpPr>
        <p:spPr>
          <a:xfrm>
            <a:off x="6117786" y="3301375"/>
            <a:ext cx="1637626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914378"/>
            <a:r>
              <a:rPr lang="en-AU" sz="1100" dirty="0">
                <a:solidFill>
                  <a:srgbClr val="00FF00"/>
                </a:solidFill>
              </a:rPr>
              <a:t>Advertised Address Pool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B7CE2E-9DBA-BBB1-E37C-171C02FC00F0}"/>
              </a:ext>
            </a:extLst>
          </p:cNvPr>
          <p:cNvSpPr txBox="1"/>
          <p:nvPr/>
        </p:nvSpPr>
        <p:spPr>
          <a:xfrm>
            <a:off x="6074681" y="1094647"/>
            <a:ext cx="1552667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914378"/>
            <a:r>
              <a:rPr lang="en-AU" sz="1100" dirty="0">
                <a:solidFill>
                  <a:srgbClr val="0000FF"/>
                </a:solidFill>
              </a:rPr>
              <a:t>Allocated Address Pool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634C8C-2236-FF1F-1D3D-11FFD0A2C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73" y="947419"/>
            <a:ext cx="5901508" cy="379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6620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84F40C-E22F-23BA-7732-95D22BF48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07" y="1063229"/>
            <a:ext cx="6116320" cy="39319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B7110E-8E64-320E-2890-26848E226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>
                <a:solidFill>
                  <a:srgbClr val="0B89B1"/>
                </a:solidFill>
                <a:latin typeface="Powderfinger Type" panose="02020709070000000403" pitchFamily="49" charset="77"/>
              </a:rPr>
              <a:t>Unadvertised : Advertised Ratio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B0A5E8-438C-15C9-B453-56620EE32D75}"/>
              </a:ext>
            </a:extLst>
          </p:cNvPr>
          <p:cNvSpPr txBox="1"/>
          <p:nvPr/>
        </p:nvSpPr>
        <p:spPr>
          <a:xfrm>
            <a:off x="6611933" y="2387085"/>
            <a:ext cx="5539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914378"/>
            <a:r>
              <a:rPr lang="en-AU" dirty="0">
                <a:solidFill>
                  <a:srgbClr val="FF0000"/>
                </a:solidFill>
              </a:rPr>
              <a:t>IPv6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852448-BD8D-6A58-9B49-929949FF06F1}"/>
              </a:ext>
            </a:extLst>
          </p:cNvPr>
          <p:cNvSpPr txBox="1"/>
          <p:nvPr/>
        </p:nvSpPr>
        <p:spPr>
          <a:xfrm>
            <a:off x="6724927" y="4325644"/>
            <a:ext cx="5539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914378"/>
            <a:r>
              <a:rPr lang="en-AU" dirty="0">
                <a:solidFill>
                  <a:schemeClr val="bg1">
                    <a:lumMod val="50000"/>
                  </a:schemeClr>
                </a:solidFill>
              </a:rPr>
              <a:t>IPv4</a:t>
            </a:r>
          </a:p>
        </p:txBody>
      </p:sp>
    </p:spTree>
    <p:extLst>
      <p:ext uri="{BB962C8B-B14F-4D97-AF65-F5344CB8AC3E}">
        <p14:creationId xmlns:p14="http://schemas.microsoft.com/office/powerpoint/2010/main" val="56645479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number of people&#10;&#10;Description automatically generated with medium confidence">
            <a:extLst>
              <a:ext uri="{FF2B5EF4-FFF2-40B4-BE49-F238E27FC236}">
                <a16:creationId xmlns:a16="http://schemas.microsoft.com/office/drawing/2014/main" id="{9AA7610C-D2B0-781E-43E8-7F7218B2B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193" y="1063229"/>
            <a:ext cx="6263055" cy="40258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C1D724-6906-143A-2BBC-E9B7E0E54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B89B1"/>
                </a:solidFill>
                <a:latin typeface="Powderfinger Type" panose="02020709070000000403" pitchFamily="49" charset="77"/>
              </a:rPr>
              <a:t>IPv6 Deployment</a:t>
            </a:r>
          </a:p>
        </p:txBody>
      </p:sp>
    </p:spTree>
    <p:extLst>
      <p:ext uri="{BB962C8B-B14F-4D97-AF65-F5344CB8AC3E}">
        <p14:creationId xmlns:p14="http://schemas.microsoft.com/office/powerpoint/2010/main" val="185886005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1D724-6906-143A-2BBC-E9B7E0E54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B89B1"/>
                </a:solidFill>
                <a:latin typeface="Powderfinger Type" panose="02020709070000000403" pitchFamily="49" charset="77"/>
              </a:rPr>
              <a:t>IPv6 Deployment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92C721-D58F-C0F8-70F0-1BA636D52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72" y="1063229"/>
            <a:ext cx="7430702" cy="360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0950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9547470-BFFC-D3E7-34B9-0CCF803F9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98903"/>
            <a:ext cx="4260241" cy="29954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435C23-5439-DADA-BCD8-01D848C577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2" y="1615488"/>
            <a:ext cx="4236654" cy="29788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7CDEAA-BF84-C76B-198A-EEDC344FB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B89B1"/>
                </a:solidFill>
                <a:latin typeface="Powderfinger Type" panose="02020709070000000403" pitchFamily="49" charset="77"/>
              </a:rPr>
              <a:t>IPv4 Address Allocations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DD345B-CCFD-2516-94DD-3304B10AA6F9}"/>
              </a:ext>
            </a:extLst>
          </p:cNvPr>
          <p:cNvSpPr txBox="1"/>
          <p:nvPr/>
        </p:nvSpPr>
        <p:spPr>
          <a:xfrm>
            <a:off x="1617786" y="1301261"/>
            <a:ext cx="127214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914378"/>
            <a:r>
              <a:rPr lang="en-AU" b="1" dirty="0"/>
              <a:t>Addresses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6E81CB-C755-BC4B-BED3-A01DBE40DEFB}"/>
              </a:ext>
            </a:extLst>
          </p:cNvPr>
          <p:cNvSpPr txBox="1"/>
          <p:nvPr/>
        </p:nvSpPr>
        <p:spPr>
          <a:xfrm>
            <a:off x="5715997" y="1262744"/>
            <a:ext cx="270843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914378"/>
            <a:r>
              <a:rPr lang="en-AU" b="1" dirty="0"/>
              <a:t>Allocation Transactions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1DFE29-965A-6253-C715-99CCF4895308}"/>
              </a:ext>
            </a:extLst>
          </p:cNvPr>
          <p:cNvSpPr txBox="1"/>
          <p:nvPr/>
        </p:nvSpPr>
        <p:spPr>
          <a:xfrm>
            <a:off x="2585369" y="3266698"/>
            <a:ext cx="1613811" cy="30777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AhnbergHand" pitchFamily="2" charset="0"/>
              </a:rPr>
              <a:t>1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hnbergHand" pitchFamily="2" charset="0"/>
                <a:sym typeface="Arial"/>
              </a:rPr>
              <a:t>.2M addresses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6811B6-8A95-DA19-61E5-3F8F194141D2}"/>
              </a:ext>
            </a:extLst>
          </p:cNvPr>
          <p:cNvSpPr txBox="1"/>
          <p:nvPr/>
        </p:nvSpPr>
        <p:spPr>
          <a:xfrm>
            <a:off x="7695814" y="2388153"/>
            <a:ext cx="995564" cy="46166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latin typeface="AhnbergHand" pitchFamily="2" charset="0"/>
              </a:rPr>
              <a:t>4,200 allocations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hnbergHand" pitchFamily="2" charset="0"/>
              <a:sym typeface="Arial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1BE2EAF5-A972-2D53-515C-3103FCB5B0F2}"/>
              </a:ext>
            </a:extLst>
          </p:cNvPr>
          <p:cNvSpPr/>
          <p:nvPr/>
        </p:nvSpPr>
        <p:spPr>
          <a:xfrm>
            <a:off x="3471786" y="3574473"/>
            <a:ext cx="525204" cy="833614"/>
          </a:xfrm>
          <a:custGeom>
            <a:avLst/>
            <a:gdLst>
              <a:gd name="connsiteX0" fmla="*/ 0 w 525204"/>
              <a:gd name="connsiteY0" fmla="*/ 0 h 833614"/>
              <a:gd name="connsiteX1" fmla="*/ 488984 w 525204"/>
              <a:gd name="connsiteY1" fmla="*/ 787264 h 833614"/>
              <a:gd name="connsiteX2" fmla="*/ 488984 w 525204"/>
              <a:gd name="connsiteY2" fmla="*/ 625899 h 833614"/>
              <a:gd name="connsiteX3" fmla="*/ 488984 w 525204"/>
              <a:gd name="connsiteY3" fmla="*/ 831272 h 833614"/>
              <a:gd name="connsiteX4" fmla="*/ 332509 w 525204"/>
              <a:gd name="connsiteY4" fmla="*/ 718806 h 83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04" h="833614">
                <a:moveTo>
                  <a:pt x="0" y="0"/>
                </a:moveTo>
                <a:cubicBezTo>
                  <a:pt x="203743" y="341474"/>
                  <a:pt x="407487" y="682948"/>
                  <a:pt x="488984" y="787264"/>
                </a:cubicBezTo>
                <a:cubicBezTo>
                  <a:pt x="570481" y="891581"/>
                  <a:pt x="488984" y="625899"/>
                  <a:pt x="488984" y="625899"/>
                </a:cubicBezTo>
                <a:cubicBezTo>
                  <a:pt x="488984" y="633234"/>
                  <a:pt x="515063" y="815788"/>
                  <a:pt x="488984" y="831272"/>
                </a:cubicBezTo>
                <a:cubicBezTo>
                  <a:pt x="462905" y="846756"/>
                  <a:pt x="397707" y="782781"/>
                  <a:pt x="332509" y="718806"/>
                </a:cubicBezTo>
              </a:path>
            </a:pathLst>
          </a:cu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4326A523-EEC9-9500-8BA8-7770D650E71B}"/>
              </a:ext>
            </a:extLst>
          </p:cNvPr>
          <p:cNvSpPr/>
          <p:nvPr/>
        </p:nvSpPr>
        <p:spPr>
          <a:xfrm>
            <a:off x="8351167" y="2811912"/>
            <a:ext cx="97683" cy="762561"/>
          </a:xfrm>
          <a:custGeom>
            <a:avLst/>
            <a:gdLst>
              <a:gd name="connsiteX0" fmla="*/ 29340 w 122246"/>
              <a:gd name="connsiteY0" fmla="*/ 0 h 826473"/>
              <a:gd name="connsiteX1" fmla="*/ 78238 w 122246"/>
              <a:gd name="connsiteY1" fmla="*/ 777485 h 826473"/>
              <a:gd name="connsiteX2" fmla="*/ 122246 w 122246"/>
              <a:gd name="connsiteY2" fmla="*/ 718806 h 826473"/>
              <a:gd name="connsiteX3" fmla="*/ 78238 w 122246"/>
              <a:gd name="connsiteY3" fmla="*/ 826383 h 826473"/>
              <a:gd name="connsiteX4" fmla="*/ 0 w 122246"/>
              <a:gd name="connsiteY4" fmla="*/ 733476 h 826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46" h="826473">
                <a:moveTo>
                  <a:pt x="29340" y="0"/>
                </a:moveTo>
                <a:cubicBezTo>
                  <a:pt x="46047" y="328842"/>
                  <a:pt x="62754" y="657684"/>
                  <a:pt x="78238" y="777485"/>
                </a:cubicBezTo>
                <a:cubicBezTo>
                  <a:pt x="93722" y="897286"/>
                  <a:pt x="122246" y="710656"/>
                  <a:pt x="122246" y="718806"/>
                </a:cubicBezTo>
                <a:cubicBezTo>
                  <a:pt x="122246" y="726956"/>
                  <a:pt x="98612" y="823938"/>
                  <a:pt x="78238" y="826383"/>
                </a:cubicBezTo>
                <a:cubicBezTo>
                  <a:pt x="57864" y="828828"/>
                  <a:pt x="28932" y="781152"/>
                  <a:pt x="0" y="733476"/>
                </a:cubicBezTo>
              </a:path>
            </a:pathLst>
          </a:cu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74094784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64078-42EA-F5DD-03FF-D5A22F281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B89B1"/>
                </a:solidFill>
                <a:latin typeface="Powderfinger Type" panose="02020709070000000403" pitchFamily="49" charset="77"/>
              </a:rPr>
              <a:t>IPv6 in 2024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F9CDC-ECEB-24EF-B597-A63484C1B5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Steady IPv6 deployment in access networks is allowing more services to operate in dual stack mode - this is relieving pressure on the IPv4 address pools</a:t>
            </a:r>
          </a:p>
          <a:p>
            <a:r>
              <a:rPr lang="en-AU" dirty="0"/>
              <a:t>Large address allocations in IPv6 mean that there is no pressure to deploy IPv6 using highly efficient deployments</a:t>
            </a:r>
          </a:p>
          <a:p>
            <a:r>
              <a:rPr lang="en-AU" dirty="0"/>
              <a:t>IPv6 address consumption rates are tapering off – are we reaching a market saturation point?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7922469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6D2A77-F86B-830A-B7CA-9BEDCBD44A91}"/>
              </a:ext>
            </a:extLst>
          </p:cNvPr>
          <p:cNvSpPr txBox="1"/>
          <p:nvPr/>
        </p:nvSpPr>
        <p:spPr>
          <a:xfrm>
            <a:off x="3201272" y="2070543"/>
            <a:ext cx="27414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  <a:latin typeface="AhnbergHand" pitchFamily="2" charset="0"/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268868952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graph showing the number of people in the same direction&#10;&#10;AI-generated content may be incorrect.">
            <a:extLst>
              <a:ext uri="{FF2B5EF4-FFF2-40B4-BE49-F238E27FC236}">
                <a16:creationId xmlns:a16="http://schemas.microsoft.com/office/drawing/2014/main" id="{A756E284-4756-7F6F-36E2-47E604A4F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480" y="1833769"/>
            <a:ext cx="4414226" cy="3103753"/>
          </a:xfrm>
          <a:prstGeom prst="rect">
            <a:avLst/>
          </a:prstGeom>
        </p:spPr>
      </p:pic>
      <p:pic>
        <p:nvPicPr>
          <p:cNvPr id="6" name="Picture 5" descr="A graph showing the number of people in the same direction&#10;&#10;AI-generated content may be incorrect.">
            <a:extLst>
              <a:ext uri="{FF2B5EF4-FFF2-40B4-BE49-F238E27FC236}">
                <a16:creationId xmlns:a16="http://schemas.microsoft.com/office/drawing/2014/main" id="{0A5F2629-251E-4FC4-4A48-634EFAECD4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4" y="1833770"/>
            <a:ext cx="4420862" cy="31084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7CDEAA-BF84-C76B-198A-EEDC344FB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B89B1"/>
                </a:solidFill>
                <a:latin typeface="Powderfinger Type" panose="02020709070000000403" pitchFamily="49" charset="77"/>
              </a:rPr>
              <a:t>IPv4 Address Allocations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DD345B-CCFD-2516-94DD-3304B10AA6F9}"/>
              </a:ext>
            </a:extLst>
          </p:cNvPr>
          <p:cNvSpPr txBox="1"/>
          <p:nvPr/>
        </p:nvSpPr>
        <p:spPr>
          <a:xfrm>
            <a:off x="1617786" y="1301261"/>
            <a:ext cx="127214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914378"/>
            <a:r>
              <a:rPr lang="en-AU" b="1" dirty="0"/>
              <a:t>Addresses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6E81CB-C755-BC4B-BED3-A01DBE40DEFB}"/>
              </a:ext>
            </a:extLst>
          </p:cNvPr>
          <p:cNvSpPr txBox="1"/>
          <p:nvPr/>
        </p:nvSpPr>
        <p:spPr>
          <a:xfrm>
            <a:off x="5678724" y="1268016"/>
            <a:ext cx="270843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914378"/>
            <a:r>
              <a:rPr lang="en-AU" b="1" dirty="0"/>
              <a:t>Allocation Transactions</a:t>
            </a:r>
          </a:p>
        </p:txBody>
      </p:sp>
    </p:spTree>
    <p:extLst>
      <p:ext uri="{BB962C8B-B14F-4D97-AF65-F5344CB8AC3E}">
        <p14:creationId xmlns:p14="http://schemas.microsoft.com/office/powerpoint/2010/main" val="340378686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0336E0D-0DDD-F6E6-E645-1FB3B57AD1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46" y="1840739"/>
            <a:ext cx="4196631" cy="29507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4C8A8C-23CF-F063-ECA5-276E26B285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837" y="1856755"/>
            <a:ext cx="4196630" cy="29507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01EB70-A376-0392-4A3B-878123557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B89B1"/>
                </a:solidFill>
                <a:latin typeface="Powderfinger Type" panose="02020709070000000403" pitchFamily="49" charset="77"/>
              </a:rPr>
              <a:t>IPv4 Address Transfers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820476-C1AB-0FC2-0EBB-458B99D86AD2}"/>
              </a:ext>
            </a:extLst>
          </p:cNvPr>
          <p:cNvSpPr txBox="1"/>
          <p:nvPr/>
        </p:nvSpPr>
        <p:spPr>
          <a:xfrm>
            <a:off x="1617786" y="1301261"/>
            <a:ext cx="127214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914378"/>
            <a:r>
              <a:rPr lang="en-AU" b="1" dirty="0"/>
              <a:t>Addresses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B1F598-1E70-CCB9-86DC-8B3F78D180E2}"/>
              </a:ext>
            </a:extLst>
          </p:cNvPr>
          <p:cNvSpPr txBox="1"/>
          <p:nvPr/>
        </p:nvSpPr>
        <p:spPr>
          <a:xfrm>
            <a:off x="5775634" y="1262744"/>
            <a:ext cx="251607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914378"/>
            <a:r>
              <a:rPr lang="en-AU" b="1" dirty="0"/>
              <a:t>Transfer Transactions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2B6FAE-84A6-126D-ABBD-8A1F93F6427D}"/>
              </a:ext>
            </a:extLst>
          </p:cNvPr>
          <p:cNvSpPr txBox="1"/>
          <p:nvPr/>
        </p:nvSpPr>
        <p:spPr>
          <a:xfrm>
            <a:off x="3308508" y="2264521"/>
            <a:ext cx="1251303" cy="27699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latin typeface="AhnbergHand" pitchFamily="2" charset="0"/>
              </a:rPr>
              <a:t>30</a:t>
            </a: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hnbergHand" pitchFamily="2" charset="0"/>
                <a:sym typeface="Arial"/>
              </a:rPr>
              <a:t>M addresses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1B8EE764-4849-AC09-2E99-077D3F7A2DB8}"/>
              </a:ext>
            </a:extLst>
          </p:cNvPr>
          <p:cNvSpPr/>
          <p:nvPr/>
        </p:nvSpPr>
        <p:spPr>
          <a:xfrm>
            <a:off x="3909748" y="2523359"/>
            <a:ext cx="142154" cy="347443"/>
          </a:xfrm>
          <a:custGeom>
            <a:avLst/>
            <a:gdLst>
              <a:gd name="connsiteX0" fmla="*/ 48898 w 142154"/>
              <a:gd name="connsiteY0" fmla="*/ 0 h 347443"/>
              <a:gd name="connsiteX1" fmla="*/ 97796 w 142154"/>
              <a:gd name="connsiteY1" fmla="*/ 342289 h 347443"/>
              <a:gd name="connsiteX2" fmla="*/ 141805 w 142154"/>
              <a:gd name="connsiteY2" fmla="*/ 215153 h 347443"/>
              <a:gd name="connsiteX3" fmla="*/ 73347 w 142154"/>
              <a:gd name="connsiteY3" fmla="*/ 342289 h 347443"/>
              <a:gd name="connsiteX4" fmla="*/ 0 w 142154"/>
              <a:gd name="connsiteY4" fmla="*/ 273831 h 34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154" h="347443">
                <a:moveTo>
                  <a:pt x="48898" y="0"/>
                </a:moveTo>
                <a:cubicBezTo>
                  <a:pt x="65605" y="153215"/>
                  <a:pt x="82312" y="306430"/>
                  <a:pt x="97796" y="342289"/>
                </a:cubicBezTo>
                <a:cubicBezTo>
                  <a:pt x="113280" y="378148"/>
                  <a:pt x="145880" y="215153"/>
                  <a:pt x="141805" y="215153"/>
                </a:cubicBezTo>
                <a:cubicBezTo>
                  <a:pt x="137730" y="215153"/>
                  <a:pt x="96981" y="332509"/>
                  <a:pt x="73347" y="342289"/>
                </a:cubicBezTo>
                <a:cubicBezTo>
                  <a:pt x="49713" y="352069"/>
                  <a:pt x="24856" y="312950"/>
                  <a:pt x="0" y="273831"/>
                </a:cubicBezTo>
              </a:path>
            </a:pathLst>
          </a:cu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245928-F596-2698-CD63-FA9F3ECE0D96}"/>
              </a:ext>
            </a:extLst>
          </p:cNvPr>
          <p:cNvSpPr txBox="1"/>
          <p:nvPr/>
        </p:nvSpPr>
        <p:spPr>
          <a:xfrm>
            <a:off x="7151915" y="1831589"/>
            <a:ext cx="1793139" cy="30777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AhnbergHand" pitchFamily="2" charset="0"/>
              </a:rPr>
              <a:t>6,184 transactions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hnbergHand" pitchFamily="2" charset="0"/>
              <a:sym typeface="Arial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BB7125A9-D9DD-797E-45C1-77B69862193B}"/>
              </a:ext>
            </a:extLst>
          </p:cNvPr>
          <p:cNvSpPr/>
          <p:nvPr/>
        </p:nvSpPr>
        <p:spPr>
          <a:xfrm>
            <a:off x="8324166" y="2098206"/>
            <a:ext cx="141818" cy="233436"/>
          </a:xfrm>
          <a:custGeom>
            <a:avLst/>
            <a:gdLst>
              <a:gd name="connsiteX0" fmla="*/ 44009 w 141818"/>
              <a:gd name="connsiteY0" fmla="*/ 0 h 233436"/>
              <a:gd name="connsiteX1" fmla="*/ 88018 w 141818"/>
              <a:gd name="connsiteY1" fmla="*/ 229822 h 233436"/>
              <a:gd name="connsiteX2" fmla="*/ 141806 w 141818"/>
              <a:gd name="connsiteY2" fmla="*/ 146695 h 233436"/>
              <a:gd name="connsiteX3" fmla="*/ 83128 w 141818"/>
              <a:gd name="connsiteY3" fmla="*/ 229822 h 233436"/>
              <a:gd name="connsiteX4" fmla="*/ 0 w 141818"/>
              <a:gd name="connsiteY4" fmla="*/ 171144 h 23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818" h="233436">
                <a:moveTo>
                  <a:pt x="44009" y="0"/>
                </a:moveTo>
                <a:cubicBezTo>
                  <a:pt x="57864" y="102686"/>
                  <a:pt x="71719" y="205373"/>
                  <a:pt x="88018" y="229822"/>
                </a:cubicBezTo>
                <a:cubicBezTo>
                  <a:pt x="104317" y="254271"/>
                  <a:pt x="142621" y="146695"/>
                  <a:pt x="141806" y="146695"/>
                </a:cubicBezTo>
                <a:cubicBezTo>
                  <a:pt x="140991" y="146695"/>
                  <a:pt x="106762" y="225747"/>
                  <a:pt x="83128" y="229822"/>
                </a:cubicBezTo>
                <a:cubicBezTo>
                  <a:pt x="59494" y="233897"/>
                  <a:pt x="29747" y="202520"/>
                  <a:pt x="0" y="171144"/>
                </a:cubicBezTo>
              </a:path>
            </a:pathLst>
          </a:cu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2431470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F0009-5646-5159-40A4-FAD002065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B89B1"/>
                </a:solidFill>
                <a:latin typeface="Powderfinger Type" panose="02020709070000000403" pitchFamily="49" charset="77"/>
              </a:rPr>
              <a:t>Transfer Pricing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B79EDB-83CE-86D3-1454-F82E04D9BA6A}"/>
              </a:ext>
            </a:extLst>
          </p:cNvPr>
          <p:cNvSpPr txBox="1"/>
          <p:nvPr/>
        </p:nvSpPr>
        <p:spPr>
          <a:xfrm>
            <a:off x="5662776" y="1599944"/>
            <a:ext cx="3202558" cy="31393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14378"/>
            <a:r>
              <a:rPr lang="en-AU" dirty="0"/>
              <a:t>The market price per address doubled across 2021 to peak at the start of 2022</a:t>
            </a:r>
          </a:p>
          <a:p>
            <a:pPr defTabSz="914378"/>
            <a:endParaRPr lang="en-AU" dirty="0"/>
          </a:p>
          <a:p>
            <a:pPr defTabSz="914378"/>
            <a:r>
              <a:rPr lang="en-AU" dirty="0"/>
              <a:t>The average price dropped by 35% since the 2022 peak</a:t>
            </a:r>
          </a:p>
          <a:p>
            <a:pPr defTabSz="914378"/>
            <a:endParaRPr lang="en-AU" dirty="0"/>
          </a:p>
          <a:p>
            <a:pPr defTabSz="914378"/>
            <a:r>
              <a:rPr lang="en-AU" dirty="0"/>
              <a:t>The variance in prices has increased significantly since 2021</a:t>
            </a:r>
          </a:p>
          <a:p>
            <a:pPr defTabSz="914378"/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E901D4-08E1-CE8D-AB99-E9C2106E1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4419"/>
            <a:ext cx="5619750" cy="395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98354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F735C-CA7C-91A8-2F4A-BB1640BDF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12C1A-0CAE-4405-FC0A-D660C58FF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B89B1"/>
                </a:solidFill>
                <a:latin typeface="Powderfinger Type" panose="02020709070000000403" pitchFamily="49" charset="77"/>
              </a:rPr>
              <a:t>Transfer Pricing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5748CD-A727-CEDC-4663-04F1AB1C2926}"/>
              </a:ext>
            </a:extLst>
          </p:cNvPr>
          <p:cNvSpPr txBox="1"/>
          <p:nvPr/>
        </p:nvSpPr>
        <p:spPr>
          <a:xfrm>
            <a:off x="5602905" y="1164515"/>
            <a:ext cx="3202558" cy="39703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14378"/>
            <a:r>
              <a:rPr lang="en-AU" dirty="0"/>
              <a:t>Average prices month-by-month have been relatively stable for the past 24 months</a:t>
            </a:r>
          </a:p>
          <a:p>
            <a:pPr defTabSz="914378"/>
            <a:endParaRPr lang="en-AU" dirty="0"/>
          </a:p>
          <a:p>
            <a:pPr defTabSz="914378"/>
            <a:r>
              <a:rPr lang="en-AU" dirty="0"/>
              <a:t>The trend was falling over 2023 and stable over 2024</a:t>
            </a:r>
          </a:p>
          <a:p>
            <a:pPr defTabSz="914378"/>
            <a:endParaRPr lang="en-AU" dirty="0"/>
          </a:p>
          <a:p>
            <a:pPr defTabSz="914378"/>
            <a:r>
              <a:rPr lang="en-AU" dirty="0"/>
              <a:t>Price variation appears to reflect a preference for trading in-region – buyers appear to prefer to trade in-region even if there is a slight price premium</a:t>
            </a:r>
          </a:p>
          <a:p>
            <a:pPr defTabSz="914378"/>
            <a:endParaRPr lang="en-AU" dirty="0"/>
          </a:p>
        </p:txBody>
      </p:sp>
      <p:pic>
        <p:nvPicPr>
          <p:cNvPr id="4" name="Picture 3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C588F0EF-F086-BDCB-15AF-67F186CC7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39" y="1063229"/>
            <a:ext cx="5346246" cy="375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1843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B6447-4F43-D67E-0455-C262E32C5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B89B1"/>
                </a:solidFill>
                <a:latin typeface="Powderfinger Type" panose="02020709070000000403" pitchFamily="49" charset="77"/>
              </a:rPr>
              <a:t>Who’s Selling and Who’s Buying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B52BAB-BC1A-E1D8-A6C7-FDC6B18851E8}"/>
              </a:ext>
            </a:extLst>
          </p:cNvPr>
          <p:cNvSpPr txBox="1"/>
          <p:nvPr/>
        </p:nvSpPr>
        <p:spPr>
          <a:xfrm>
            <a:off x="1481621" y="1013830"/>
            <a:ext cx="84894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Selling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BA5F73-3D41-8E47-228F-FBB552F421DA}"/>
              </a:ext>
            </a:extLst>
          </p:cNvPr>
          <p:cNvSpPr txBox="1"/>
          <p:nvPr/>
        </p:nvSpPr>
        <p:spPr>
          <a:xfrm>
            <a:off x="5472545" y="1013830"/>
            <a:ext cx="8745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Buy</a:t>
            </a: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548AA3-FFA7-EDD7-4279-F924800DD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22" y="1667329"/>
            <a:ext cx="2781300" cy="2298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991F6A-4F9E-5914-AA08-D7A53618F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67329"/>
            <a:ext cx="31623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65714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F1EF5-4EFB-C4BB-87DF-E7DC4896F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E6D74-67E8-5CE0-137F-2B72066AB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B89B1"/>
                </a:solidFill>
                <a:latin typeface="Powderfinger Type" panose="02020709070000000403" pitchFamily="49" charset="77"/>
              </a:rPr>
              <a:t>Imports and Exports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618A83-5AD0-99F6-3A82-683B6213C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579" y="994511"/>
            <a:ext cx="4128701" cy="40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90682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2A1DB-D566-44A8-F7E1-E47776F35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>
                <a:solidFill>
                  <a:srgbClr val="0B89B1"/>
                </a:solidFill>
                <a:latin typeface="Powderfinger Type" panose="02020709070000000403" pitchFamily="49" charset="77"/>
              </a:rPr>
              <a:t>Are Transfers recovering unused addresses?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609AF2-FF1E-19BF-616A-C77A998D2B68}"/>
              </a:ext>
            </a:extLst>
          </p:cNvPr>
          <p:cNvSpPr txBox="1"/>
          <p:nvPr/>
        </p:nvSpPr>
        <p:spPr>
          <a:xfrm>
            <a:off x="6397074" y="4373793"/>
            <a:ext cx="1802736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914378"/>
            <a:r>
              <a:rPr lang="en-AU" sz="1100" dirty="0">
                <a:solidFill>
                  <a:srgbClr val="FF0000"/>
                </a:solidFill>
              </a:rPr>
              <a:t>Unadvertised Address Pool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906F63-DC09-C700-579A-F6889DF62D86}"/>
              </a:ext>
            </a:extLst>
          </p:cNvPr>
          <p:cNvSpPr txBox="1"/>
          <p:nvPr/>
        </p:nvSpPr>
        <p:spPr>
          <a:xfrm>
            <a:off x="6479629" y="2196603"/>
            <a:ext cx="1637626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914378"/>
            <a:r>
              <a:rPr lang="en-AU" sz="1100" dirty="0">
                <a:solidFill>
                  <a:srgbClr val="00FF00"/>
                </a:solidFill>
              </a:rPr>
              <a:t>Advertised Address Pool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6D7B6B-616F-56CF-2729-1C0F8DA31D3F}"/>
              </a:ext>
            </a:extLst>
          </p:cNvPr>
          <p:cNvSpPr txBox="1"/>
          <p:nvPr/>
        </p:nvSpPr>
        <p:spPr>
          <a:xfrm>
            <a:off x="6470062" y="1665715"/>
            <a:ext cx="1552667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914378"/>
            <a:r>
              <a:rPr lang="en-AU" sz="1100" dirty="0">
                <a:solidFill>
                  <a:srgbClr val="0000FF"/>
                </a:solidFill>
              </a:rPr>
              <a:t>Allocated Address Pool</a:t>
            </a:r>
          </a:p>
        </p:txBody>
      </p:sp>
      <p:pic>
        <p:nvPicPr>
          <p:cNvPr id="5" name="Picture 4" descr="A graph showing the number of ipv4 addresses&#10;&#10;Description automatically generated">
            <a:extLst>
              <a:ext uri="{FF2B5EF4-FFF2-40B4-BE49-F238E27FC236}">
                <a16:creationId xmlns:a16="http://schemas.microsoft.com/office/drawing/2014/main" id="{C05A6EE1-D5D7-79D6-BA10-429296129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745" y="1287860"/>
            <a:ext cx="5395826" cy="358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6777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APNIC33PowerPointTemplateFinal">
  <a:themeElements>
    <a:clrScheme name="Custom 1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PNIC33PowerPointTemplateFin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APNIC33PowerPointTemplateFin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APNIC33PowerPointTemplateFinal">
  <a:themeElements>
    <a:clrScheme name="APNIC33PowerPointTemplateFin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0000FF"/>
      </a:hlink>
      <a:folHlink>
        <a:srgbClr val="FF00FF"/>
      </a:folHlink>
    </a:clrScheme>
    <a:fontScheme name="APNIC33PowerPointTemplateFin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APNIC33PowerPointTemplateFin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ecca3ae1-9c84-4097-8a21-4802712823d8" xsi:nil="true"/>
    <MediaServiceAutoTags xmlns="ecca3ae1-9c84-4097-8a21-4802712823d8" xsi:nil="true"/>
    <MediaServiceEventHashCode xmlns="ecca3ae1-9c84-4097-8a21-4802712823d8" xsi:nil="true"/>
    <MediaServiceFastMetadata xmlns="ecca3ae1-9c84-4097-8a21-4802712823d8" xsi:nil="true"/>
    <MediaServiceDateTaken xmlns="ecca3ae1-9c84-4097-8a21-4802712823d8" xsi:nil="true"/>
    <MediaServiceGenerationTime xmlns="ecca3ae1-9c84-4097-8a21-4802712823d8" xsi:nil="true"/>
    <lcf76f155ced4ddcb4097134ff3c332f xmlns="ecca3ae1-9c84-4097-8a21-4802712823d8">
      <Terms xmlns="http://schemas.microsoft.com/office/infopath/2007/PartnerControls"/>
    </lcf76f155ced4ddcb4097134ff3c332f>
    <MediaServiceOCR xmlns="ecca3ae1-9c84-4097-8a21-4802712823d8" xsi:nil="true"/>
    <TaxCatchAll xmlns="4c5ba48c-5779-4b66-942e-d4cc880d4d67" xsi:nil="true"/>
    <MediaServiceMetadata xmlns="ecca3ae1-9c84-4097-8a21-4802712823d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CD145DBE4A934F83A94D6E8FEC7034" ma:contentTypeVersion="9" ma:contentTypeDescription="Create a new document." ma:contentTypeScope="" ma:versionID="3b84e64ef8497cd2e3614c511dbb2016">
  <xsd:schema xmlns:xsd="http://www.w3.org/2001/XMLSchema" xmlns:xs="http://www.w3.org/2001/XMLSchema" xmlns:p="http://schemas.microsoft.com/office/2006/metadata/properties" xmlns:ns2="ecca3ae1-9c84-4097-8a21-4802712823d8" xmlns:ns3="4c5ba48c-5779-4b66-942e-d4cc880d4d67" targetNamespace="http://schemas.microsoft.com/office/2006/metadata/properties" ma:root="true" ma:fieldsID="fb96f4a44782a4bb3000738edc4750c7" ns2:_="" ns3:_="">
    <xsd:import namespace="ecca3ae1-9c84-4097-8a21-4802712823d8"/>
    <xsd:import namespace="4c5ba48c-5779-4b66-942e-d4cc880d4d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ca3ae1-9c84-4097-8a21-4802712823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fals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fals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false">
      <xsd:simpleType>
        <xsd:restriction base="dms:Text"/>
      </xsd:simpleType>
    </xsd:element>
    <xsd:element name="MediaServiceAutoTags" ma:index="11" nillable="true" ma:displayName="MediaServiceAutoTags" ma:internalName="MediaServiceAutoTags" ma:readOnly="false">
      <xsd:simpleType>
        <xsd:restriction base="dms:Text"/>
      </xsd:simpleType>
    </xsd:element>
    <xsd:element name="MediaServiceOCR" ma:index="12" nillable="true" ma:displayName="Extracted Text" ma:internalName="MediaServiceOCR" ma:readOnly="fals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fals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false">
      <xsd:simpleType>
        <xsd:restriction base="dms:Text"/>
      </xsd:simpleType>
    </xsd:element>
    <xsd:element name="MediaLengthInSeconds" ma:index="17" nillable="true" ma:displayName="Length (seconds)" ma:internalName="MediaLengthInSeconds" ma:readOnly="fals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4787e27-19c0-48e5-b6e2-2b1c5cdda7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5ba48c-5779-4b66-942e-d4cc880d4d6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81f2d0d-d1de-45f7-83cd-3d9758dcf36a}" ma:internalName="TaxCatchAll" ma:showField="CatchAllData" ma:web="4c5ba48c-5779-4b66-942e-d4cc880d4d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EDAB3B-5D69-4042-A6A2-B0FE9A91D34E}">
  <ds:schemaRefs>
    <ds:schemaRef ds:uri="http://schemas.microsoft.com/office/2006/metadata/properties"/>
    <ds:schemaRef ds:uri="http://schemas.microsoft.com/office/infopath/2007/PartnerControls"/>
    <ds:schemaRef ds:uri="ecca3ae1-9c84-4097-8a21-4802712823d8"/>
    <ds:schemaRef ds:uri="4c5ba48c-5779-4b66-942e-d4cc880d4d67"/>
  </ds:schemaRefs>
</ds:datastoreItem>
</file>

<file path=customXml/itemProps2.xml><?xml version="1.0" encoding="utf-8"?>
<ds:datastoreItem xmlns:ds="http://schemas.openxmlformats.org/officeDocument/2006/customXml" ds:itemID="{DFE10AB9-7C6B-402F-9BF6-9113B41278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5D2C00-BBF0-4265-B988-AC1E813BD2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ca3ae1-9c84-4097-8a21-4802712823d8"/>
    <ds:schemaRef ds:uri="4c5ba48c-5779-4b66-942e-d4cc880d4d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389</Words>
  <Application>Microsoft Macintosh PowerPoint</Application>
  <PresentationFormat>On-screen Show (16:9)</PresentationFormat>
  <Paragraphs>87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AhnbergHand</vt:lpstr>
      <vt:lpstr>Aptos</vt:lpstr>
      <vt:lpstr>Aptos Display</vt:lpstr>
      <vt:lpstr>Arial</vt:lpstr>
      <vt:lpstr>Calibri</vt:lpstr>
      <vt:lpstr>Powderfinger Type</vt:lpstr>
      <vt:lpstr>APNIC33PowerPointTemplateFinal</vt:lpstr>
      <vt:lpstr>Custom Design</vt:lpstr>
      <vt:lpstr>What happened to IP Addresses in 2024?</vt:lpstr>
      <vt:lpstr>IPv4 Address Allocations</vt:lpstr>
      <vt:lpstr>IPv4 Address Allocations</vt:lpstr>
      <vt:lpstr>IPv4 Address Transfers</vt:lpstr>
      <vt:lpstr>Transfer Pricing</vt:lpstr>
      <vt:lpstr>Transfer Pricing</vt:lpstr>
      <vt:lpstr>Who’s Selling and Who’s Buying</vt:lpstr>
      <vt:lpstr>Imports and Exports</vt:lpstr>
      <vt:lpstr>Are Transfers recovering unused addresses?</vt:lpstr>
      <vt:lpstr>Are Transfers recovering unused addresses?</vt:lpstr>
      <vt:lpstr>RIR “Available” Address Pools</vt:lpstr>
      <vt:lpstr>RIR “Reserved” Address Pools</vt:lpstr>
      <vt:lpstr>IPv4 in 2024</vt:lpstr>
      <vt:lpstr>IPv6 Address Allocations</vt:lpstr>
      <vt:lpstr>IPv6 Address Allocations</vt:lpstr>
      <vt:lpstr>IPv6 Address Pools</vt:lpstr>
      <vt:lpstr>Unadvertised : Advertised Ratio</vt:lpstr>
      <vt:lpstr>IPv6 Deployment</vt:lpstr>
      <vt:lpstr>IPv6 Deployment</vt:lpstr>
      <vt:lpstr>IPv6 in 2024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 for using this template</dc:title>
  <cp:lastModifiedBy>Geoff Huston</cp:lastModifiedBy>
  <cp:revision>13</cp:revision>
  <dcterms:modified xsi:type="dcterms:W3CDTF">2025-02-09T08:07:52Z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6ca7b2a-4f6d-4766-806a-1a0c76ea1c59_Enabled">
    <vt:lpwstr>true</vt:lpwstr>
  </property>
  <property fmtid="{D5CDD505-2E9C-101B-9397-08002B2CF9AE}" pid="3" name="MSIP_Label_66ca7b2a-4f6d-4766-806a-1a0c76ea1c59_SetDate">
    <vt:lpwstr>2024-05-15T08:23:08Z</vt:lpwstr>
  </property>
  <property fmtid="{D5CDD505-2E9C-101B-9397-08002B2CF9AE}" pid="4" name="MSIP_Label_66ca7b2a-4f6d-4766-806a-1a0c76ea1c59_Method">
    <vt:lpwstr>Standard</vt:lpwstr>
  </property>
  <property fmtid="{D5CDD505-2E9C-101B-9397-08002B2CF9AE}" pid="5" name="MSIP_Label_66ca7b2a-4f6d-4766-806a-1a0c76ea1c59_Name">
    <vt:lpwstr>Internal</vt:lpwstr>
  </property>
  <property fmtid="{D5CDD505-2E9C-101B-9397-08002B2CF9AE}" pid="6" name="MSIP_Label_66ca7b2a-4f6d-4766-806a-1a0c76ea1c59_SiteId">
    <vt:lpwstr>127d8d0d-7ccf-473d-ab09-6e44ad752ded</vt:lpwstr>
  </property>
  <property fmtid="{D5CDD505-2E9C-101B-9397-08002B2CF9AE}" pid="7" name="MSIP_Label_66ca7b2a-4f6d-4766-806a-1a0c76ea1c59_ActionId">
    <vt:lpwstr>1d5a7a70-508c-4f75-94d1-8a74e7278921</vt:lpwstr>
  </property>
  <property fmtid="{D5CDD505-2E9C-101B-9397-08002B2CF9AE}" pid="8" name="MSIP_Label_66ca7b2a-4f6d-4766-806a-1a0c76ea1c59_ContentBits">
    <vt:lpwstr>0</vt:lpwstr>
  </property>
  <property fmtid="{D5CDD505-2E9C-101B-9397-08002B2CF9AE}" pid="9" name="ContentTypeId">
    <vt:lpwstr>0x010100B8CD145DBE4A934F83A94D6E8FEC7034</vt:lpwstr>
  </property>
</Properties>
</file>