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492" r:id="rId3"/>
    <p:sldId id="493" r:id="rId4"/>
    <p:sldId id="378" r:id="rId5"/>
    <p:sldId id="450" r:id="rId6"/>
    <p:sldId id="467" r:id="rId7"/>
    <p:sldId id="496" r:id="rId8"/>
    <p:sldId id="497" r:id="rId9"/>
    <p:sldId id="499" r:id="rId10"/>
    <p:sldId id="500" r:id="rId11"/>
    <p:sldId id="501" r:id="rId12"/>
    <p:sldId id="502" r:id="rId13"/>
    <p:sldId id="504" r:id="rId14"/>
    <p:sldId id="503" r:id="rId15"/>
    <p:sldId id="506" r:id="rId16"/>
    <p:sldId id="505" r:id="rId17"/>
    <p:sldId id="508" r:id="rId18"/>
    <p:sldId id="507" r:id="rId19"/>
    <p:sldId id="482" r:id="rId20"/>
    <p:sldId id="469" r:id="rId21"/>
    <p:sldId id="483" r:id="rId22"/>
    <p:sldId id="486" r:id="rId23"/>
    <p:sldId id="487" r:id="rId24"/>
    <p:sldId id="488" r:id="rId25"/>
    <p:sldId id="30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0"/>
    <p:restoredTop sz="97411"/>
  </p:normalViewPr>
  <p:slideViewPr>
    <p:cSldViewPr snapToGrid="0">
      <p:cViewPr varScale="1">
        <p:scale>
          <a:sx n="128" d="100"/>
          <a:sy n="128" d="100"/>
        </p:scale>
        <p:origin x="912" y="168"/>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524FB-FE2A-F049-B38F-EAC0B9ED53E9}" type="datetimeFigureOut">
              <a:rPr lang="en-AU" smtClean="0"/>
              <a:t>29/4/2025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BDD4E6-21A0-A445-8EB0-AE1C7323FB8F}" type="slidenum">
              <a:rPr lang="en-AU" smtClean="0"/>
              <a:t>‹#›</a:t>
            </a:fld>
            <a:endParaRPr lang="en-AU"/>
          </a:p>
        </p:txBody>
      </p:sp>
    </p:spTree>
    <p:extLst>
      <p:ext uri="{BB962C8B-B14F-4D97-AF65-F5344CB8AC3E}">
        <p14:creationId xmlns:p14="http://schemas.microsoft.com/office/powerpoint/2010/main" val="3528865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8F3D9-72E4-57D8-933A-3A640E703C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56CE95-1EA6-92C6-E024-94229D4146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0DFE18-D255-0062-962C-7BB0332F1032}"/>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E04D00FA-E633-F10D-0340-62D954F9E230}"/>
              </a:ext>
            </a:extLst>
          </p:cNvPr>
          <p:cNvSpPr>
            <a:spLocks noGrp="1"/>
          </p:cNvSpPr>
          <p:nvPr>
            <p:ph type="sldNum" sz="quarter" idx="5"/>
          </p:nvPr>
        </p:nvSpPr>
        <p:spPr/>
        <p:txBody>
          <a:bodyPr/>
          <a:lstStyle/>
          <a:p>
            <a:fld id="{C7BDD4E6-21A0-A445-8EB0-AE1C7323FB8F}" type="slidenum">
              <a:rPr lang="en-AU" smtClean="0"/>
              <a:t>6</a:t>
            </a:fld>
            <a:endParaRPr lang="en-AU"/>
          </a:p>
        </p:txBody>
      </p:sp>
    </p:spTree>
    <p:extLst>
      <p:ext uri="{BB962C8B-B14F-4D97-AF65-F5344CB8AC3E}">
        <p14:creationId xmlns:p14="http://schemas.microsoft.com/office/powerpoint/2010/main" val="1610904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21DBD-2E92-FBE4-C7D4-75EC1B5D6C2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61C2E06B-A1CC-B0C8-F77B-D7A2E4214A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4F18F146-BB7A-9312-81B6-4B698B458921}"/>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5" name="Footer Placeholder 4">
            <a:extLst>
              <a:ext uri="{FF2B5EF4-FFF2-40B4-BE49-F238E27FC236}">
                <a16:creationId xmlns:a16="http://schemas.microsoft.com/office/drawing/2014/main" id="{B870E2C6-3656-1E6A-286B-29639196711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FEEFDE-3AA4-8E33-E49A-B0CD487B730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321929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7FD21-180F-3E38-B2F9-E6685D1B6F30}"/>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C8851008-0190-89FF-224F-61C69FCE4B1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D5D5BF41-6050-49CB-C84C-18867531B654}"/>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5" name="Footer Placeholder 4">
            <a:extLst>
              <a:ext uri="{FF2B5EF4-FFF2-40B4-BE49-F238E27FC236}">
                <a16:creationId xmlns:a16="http://schemas.microsoft.com/office/drawing/2014/main" id="{A5A3DCA8-22DA-1106-D241-79B911AA51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583408-6A8A-9AEC-791F-074C4203501B}"/>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364456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83DFDF-6074-2011-C39F-B35B2CE988C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471659BB-6916-E6D2-CF97-D22FEADA56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21536D-B71B-CD1F-8126-9334A6CB0639}"/>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5" name="Footer Placeholder 4">
            <a:extLst>
              <a:ext uri="{FF2B5EF4-FFF2-40B4-BE49-F238E27FC236}">
                <a16:creationId xmlns:a16="http://schemas.microsoft.com/office/drawing/2014/main" id="{CF0C8A32-788B-35FC-18AA-85E57623599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822FA45-AD94-C284-7F1B-3F0A1C54B8F8}"/>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21745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88B9C-B7A0-6112-E11E-D25F7EF41716}"/>
              </a:ext>
            </a:extLst>
          </p:cNvPr>
          <p:cNvSpPr>
            <a:spLocks noGrp="1"/>
          </p:cNvSpPr>
          <p:nvPr>
            <p:ph type="title"/>
          </p:nvPr>
        </p:nvSpPr>
        <p:spPr/>
        <p:txBody>
          <a:bodyPr/>
          <a:lstStyle>
            <a:lvl1pPr>
              <a:defRPr baseline="0">
                <a:solidFill>
                  <a:schemeClr val="accent2">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071A45E6-0A95-FA41-6D39-B7A0C07C7DD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FC668D8-7BB4-D172-609B-A6B0007D739B}"/>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5" name="Footer Placeholder 4">
            <a:extLst>
              <a:ext uri="{FF2B5EF4-FFF2-40B4-BE49-F238E27FC236}">
                <a16:creationId xmlns:a16="http://schemas.microsoft.com/office/drawing/2014/main" id="{A79697EE-3E84-53FF-CDF9-A8CB3DAAA4E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CBE22B5-F2DB-04E3-EE55-20DC17AB2F39}"/>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384850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DDA8C-C42B-952A-1935-9EDD3662040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0A6BCE4-BD5F-FA92-FBAD-8FD27D18D3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1881FEE-9687-F257-4B03-932686C63530}"/>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5" name="Footer Placeholder 4">
            <a:extLst>
              <a:ext uri="{FF2B5EF4-FFF2-40B4-BE49-F238E27FC236}">
                <a16:creationId xmlns:a16="http://schemas.microsoft.com/office/drawing/2014/main" id="{02E2C596-F827-77AC-B571-4FBD1D9CA3D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6F67BD-5805-F0AC-1350-2254A962E65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193989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7002-E65D-9CAF-A9EC-610C5406EB20}"/>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74B716EE-2B9B-D5D6-513F-379C3A65A87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98947E87-674E-E94E-7B7B-E4B14F641C4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AB02CE4A-8633-9CBF-5162-67859A65351A}"/>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6" name="Footer Placeholder 5">
            <a:extLst>
              <a:ext uri="{FF2B5EF4-FFF2-40B4-BE49-F238E27FC236}">
                <a16:creationId xmlns:a16="http://schemas.microsoft.com/office/drawing/2014/main" id="{D1CD9318-4C3D-AFF6-40E7-412E5564DE7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FA9E7F9-1BF5-C1D1-A69C-F7D325B07A63}"/>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184954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3591B-6610-75A6-90BC-6105F0BB63AD}"/>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4243241D-66E1-0EB5-0AEF-9389A6AB32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51E75CB-2EC4-0B0B-4215-FC32F2C10CB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D25DD9A-2B4A-B460-CB10-3A1F2561F4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8CAEF56-7145-66CD-52A2-771A9206946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492EB5AB-F2EB-42B9-8058-FFC4D4B97327}"/>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8" name="Footer Placeholder 7">
            <a:extLst>
              <a:ext uri="{FF2B5EF4-FFF2-40B4-BE49-F238E27FC236}">
                <a16:creationId xmlns:a16="http://schemas.microsoft.com/office/drawing/2014/main" id="{3C1A2A6C-F3F3-F50A-C210-00A0C67BE6F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62E63AA-746D-C079-1905-38B510363407}"/>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21827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A2A6-C74E-9993-EDFD-4F366F92A4E3}"/>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0FED32F7-177C-E2F7-5838-E58D3F11FDFB}"/>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4" name="Footer Placeholder 3">
            <a:extLst>
              <a:ext uri="{FF2B5EF4-FFF2-40B4-BE49-F238E27FC236}">
                <a16:creationId xmlns:a16="http://schemas.microsoft.com/office/drawing/2014/main" id="{5B0547F4-F388-4808-EBF0-43E51EC97AB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19E5319-9B7C-9917-D5D9-5D6A803ED55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279177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85A07D-7D57-2D0A-C71D-5F30FB6A8537}"/>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3" name="Footer Placeholder 2">
            <a:extLst>
              <a:ext uri="{FF2B5EF4-FFF2-40B4-BE49-F238E27FC236}">
                <a16:creationId xmlns:a16="http://schemas.microsoft.com/office/drawing/2014/main" id="{7C2BE42F-2A5F-B67A-445E-EDD3738D79C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EC209A0-02C3-5EE7-1D32-AF75145362BC}"/>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42544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87ADC-9CEF-3865-8096-52DC46E425E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7CB8BF62-F33E-5499-EE6A-02551BC247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4DE4D5C0-0157-5031-5614-B155CB5BEE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0155229-50AF-8F85-825B-85FB61B980CD}"/>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6" name="Footer Placeholder 5">
            <a:extLst>
              <a:ext uri="{FF2B5EF4-FFF2-40B4-BE49-F238E27FC236}">
                <a16:creationId xmlns:a16="http://schemas.microsoft.com/office/drawing/2014/main" id="{BA293C9C-DF75-320A-3472-84C9001986F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BA98BE-AD59-C511-180C-107A5BAAA68A}"/>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61528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8AAD0-06CA-2A70-27F5-F4E39EC1B22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3AE50062-6689-617A-8015-A96CA58F5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2F5C110-F52E-5375-4C6B-6A5164722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5C6A18F-F72D-18CF-048C-9751ABAEDE1C}"/>
              </a:ext>
            </a:extLst>
          </p:cNvPr>
          <p:cNvSpPr>
            <a:spLocks noGrp="1"/>
          </p:cNvSpPr>
          <p:nvPr>
            <p:ph type="dt" sz="half" idx="10"/>
          </p:nvPr>
        </p:nvSpPr>
        <p:spPr/>
        <p:txBody>
          <a:bodyPr/>
          <a:lstStyle/>
          <a:p>
            <a:fld id="{ACBA9C85-C6C4-3E47-8980-BC9DE48CBA97}" type="datetimeFigureOut">
              <a:rPr lang="en-AU" smtClean="0"/>
              <a:t>29/4/2025</a:t>
            </a:fld>
            <a:endParaRPr lang="en-AU"/>
          </a:p>
        </p:txBody>
      </p:sp>
      <p:sp>
        <p:nvSpPr>
          <p:cNvPr id="6" name="Footer Placeholder 5">
            <a:extLst>
              <a:ext uri="{FF2B5EF4-FFF2-40B4-BE49-F238E27FC236}">
                <a16:creationId xmlns:a16="http://schemas.microsoft.com/office/drawing/2014/main" id="{B0E72D34-C44E-8D08-282B-A822B8FD213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44F674B-49E3-FF6F-C18F-2B1A47EAE359}"/>
              </a:ext>
            </a:extLst>
          </p:cNvPr>
          <p:cNvSpPr>
            <a:spLocks noGrp="1"/>
          </p:cNvSpPr>
          <p:nvPr>
            <p:ph type="sldNum" sz="quarter" idx="12"/>
          </p:nvPr>
        </p:nvSpPr>
        <p:spPr/>
        <p:txBody>
          <a:bodyPr/>
          <a:lstStyle/>
          <a:p>
            <a:fld id="{BCDC6FA2-8572-314B-8257-005F613F912E}" type="slidenum">
              <a:rPr lang="en-AU" smtClean="0"/>
              <a:t>‹#›</a:t>
            </a:fld>
            <a:endParaRPr lang="en-AU"/>
          </a:p>
        </p:txBody>
      </p:sp>
    </p:spTree>
    <p:extLst>
      <p:ext uri="{BB962C8B-B14F-4D97-AF65-F5344CB8AC3E}">
        <p14:creationId xmlns:p14="http://schemas.microsoft.com/office/powerpoint/2010/main" val="70632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F87DE5-9405-1EC7-5D7A-2C13DC9B07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7134947E-31FB-E986-3902-CDA4EFEB50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DCC7BB3-72FC-2EEE-F719-266FA5D023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BA9C85-C6C4-3E47-8980-BC9DE48CBA97}" type="datetimeFigureOut">
              <a:rPr lang="en-AU" smtClean="0"/>
              <a:t>29/4/2025</a:t>
            </a:fld>
            <a:endParaRPr lang="en-AU"/>
          </a:p>
        </p:txBody>
      </p:sp>
      <p:sp>
        <p:nvSpPr>
          <p:cNvPr id="5" name="Footer Placeholder 4">
            <a:extLst>
              <a:ext uri="{FF2B5EF4-FFF2-40B4-BE49-F238E27FC236}">
                <a16:creationId xmlns:a16="http://schemas.microsoft.com/office/drawing/2014/main" id="{5D9C55EC-17A7-AE48-FFA5-1663E71060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93CB3EEA-B33A-0ECF-7226-0CA81C077A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DC6FA2-8572-314B-8257-005F613F912E}" type="slidenum">
              <a:rPr lang="en-AU" smtClean="0"/>
              <a:t>‹#›</a:t>
            </a:fld>
            <a:endParaRPr lang="en-AU"/>
          </a:p>
        </p:txBody>
      </p:sp>
    </p:spTree>
    <p:extLst>
      <p:ext uri="{BB962C8B-B14F-4D97-AF65-F5344CB8AC3E}">
        <p14:creationId xmlns:p14="http://schemas.microsoft.com/office/powerpoint/2010/main" val="3293370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D547-3273-549E-B3B3-022BE1305420}"/>
              </a:ext>
            </a:extLst>
          </p:cNvPr>
          <p:cNvSpPr>
            <a:spLocks noGrp="1"/>
          </p:cNvSpPr>
          <p:nvPr>
            <p:ph type="ctrTitle"/>
          </p:nvPr>
        </p:nvSpPr>
        <p:spPr/>
        <p:txBody>
          <a:bodyPr/>
          <a:lstStyle/>
          <a:p>
            <a:r>
              <a:rPr lang="en-AU" dirty="0">
                <a:solidFill>
                  <a:schemeClr val="accent2">
                    <a:lumMod val="50000"/>
                  </a:schemeClr>
                </a:solidFill>
                <a:latin typeface="Powderfinger Type" panose="02020709070000000403" pitchFamily="49" charset="77"/>
              </a:rPr>
              <a:t>What’s going on with IPv6?</a:t>
            </a:r>
          </a:p>
        </p:txBody>
      </p:sp>
      <p:sp>
        <p:nvSpPr>
          <p:cNvPr id="3" name="Subtitle 2">
            <a:extLst>
              <a:ext uri="{FF2B5EF4-FFF2-40B4-BE49-F238E27FC236}">
                <a16:creationId xmlns:a16="http://schemas.microsoft.com/office/drawing/2014/main" id="{99C3E7F6-4299-E6B5-A0EC-387B631F696E}"/>
              </a:ext>
            </a:extLst>
          </p:cNvPr>
          <p:cNvSpPr>
            <a:spLocks noGrp="1"/>
          </p:cNvSpPr>
          <p:nvPr>
            <p:ph type="subTitle" idx="1"/>
          </p:nvPr>
        </p:nvSpPr>
        <p:spPr>
          <a:xfrm>
            <a:off x="1622241" y="4229271"/>
            <a:ext cx="9144000" cy="1655762"/>
          </a:xfrm>
        </p:spPr>
        <p:txBody>
          <a:bodyPr/>
          <a:lstStyle/>
          <a:p>
            <a:pPr algn="r"/>
            <a:r>
              <a:rPr lang="en-AU" dirty="0">
                <a:solidFill>
                  <a:schemeClr val="bg1">
                    <a:lumMod val="50000"/>
                  </a:schemeClr>
                </a:solidFill>
                <a:latin typeface="AhnbergHand" pitchFamily="2" charset="0"/>
              </a:rPr>
              <a:t>Geoff Huston AM</a:t>
            </a:r>
          </a:p>
          <a:p>
            <a:pPr algn="r"/>
            <a:r>
              <a:rPr lang="en-AU" dirty="0">
                <a:solidFill>
                  <a:schemeClr val="bg1">
                    <a:lumMod val="50000"/>
                  </a:schemeClr>
                </a:solidFill>
                <a:latin typeface="AhnbergHand" pitchFamily="2" charset="0"/>
              </a:rPr>
              <a:t>Chief Scientist, APNIC</a:t>
            </a:r>
          </a:p>
        </p:txBody>
      </p:sp>
    </p:spTree>
    <p:extLst>
      <p:ext uri="{BB962C8B-B14F-4D97-AF65-F5344CB8AC3E}">
        <p14:creationId xmlns:p14="http://schemas.microsoft.com/office/powerpoint/2010/main" val="346577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9D2D3-09E5-E45A-8D6A-D76E5CCEDBFE}"/>
              </a:ext>
            </a:extLst>
          </p:cNvPr>
          <p:cNvSpPr>
            <a:spLocks noGrp="1"/>
          </p:cNvSpPr>
          <p:nvPr>
            <p:ph type="title"/>
          </p:nvPr>
        </p:nvSpPr>
        <p:spPr/>
        <p:txBody>
          <a:bodyPr/>
          <a:lstStyle/>
          <a:p>
            <a:r>
              <a:rPr lang="en-US" dirty="0"/>
              <a:t>India – Success?</a:t>
            </a:r>
          </a:p>
        </p:txBody>
      </p:sp>
      <p:pic>
        <p:nvPicPr>
          <p:cNvPr id="5" name="Content Placeholder 4" descr="A graph with blue lines&#10;&#10;AI-generated content may be incorrect.">
            <a:extLst>
              <a:ext uri="{FF2B5EF4-FFF2-40B4-BE49-F238E27FC236}">
                <a16:creationId xmlns:a16="http://schemas.microsoft.com/office/drawing/2014/main" id="{A6A4C370-4BD2-B254-6311-A5F7D8412F0B}"/>
              </a:ext>
            </a:extLst>
          </p:cNvPr>
          <p:cNvPicPr>
            <a:picLocks noGrp="1" noChangeAspect="1"/>
          </p:cNvPicPr>
          <p:nvPr>
            <p:ph idx="1"/>
          </p:nvPr>
        </p:nvPicPr>
        <p:blipFill>
          <a:blip r:embed="rId2"/>
          <a:stretch>
            <a:fillRect/>
          </a:stretch>
        </p:blipFill>
        <p:spPr>
          <a:xfrm>
            <a:off x="1807786" y="1825625"/>
            <a:ext cx="8576428" cy="4351338"/>
          </a:xfrm>
        </p:spPr>
      </p:pic>
      <p:sp>
        <p:nvSpPr>
          <p:cNvPr id="6" name="TextBox 5">
            <a:extLst>
              <a:ext uri="{FF2B5EF4-FFF2-40B4-BE49-F238E27FC236}">
                <a16:creationId xmlns:a16="http://schemas.microsoft.com/office/drawing/2014/main" id="{211558E7-8CA2-986E-BC4F-57A08ED629C3}"/>
              </a:ext>
            </a:extLst>
          </p:cNvPr>
          <p:cNvSpPr txBox="1"/>
          <p:nvPr/>
        </p:nvSpPr>
        <p:spPr>
          <a:xfrm>
            <a:off x="10384214" y="2503358"/>
            <a:ext cx="865943" cy="523220"/>
          </a:xfrm>
          <a:prstGeom prst="rect">
            <a:avLst/>
          </a:prstGeom>
          <a:noFill/>
        </p:spPr>
        <p:txBody>
          <a:bodyPr wrap="none" rtlCol="0">
            <a:spAutoFit/>
          </a:bodyPr>
          <a:lstStyle/>
          <a:p>
            <a:r>
              <a:rPr lang="en-US" sz="2800" dirty="0"/>
              <a:t>77%</a:t>
            </a:r>
          </a:p>
        </p:txBody>
      </p:sp>
    </p:spTree>
    <p:extLst>
      <p:ext uri="{BB962C8B-B14F-4D97-AF65-F5344CB8AC3E}">
        <p14:creationId xmlns:p14="http://schemas.microsoft.com/office/powerpoint/2010/main" val="4237431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D455-9B3A-4898-3B73-459CAB06D1FC}"/>
              </a:ext>
            </a:extLst>
          </p:cNvPr>
          <p:cNvSpPr>
            <a:spLocks noGrp="1"/>
          </p:cNvSpPr>
          <p:nvPr>
            <p:ph type="title"/>
          </p:nvPr>
        </p:nvSpPr>
        <p:spPr/>
        <p:txBody>
          <a:bodyPr/>
          <a:lstStyle/>
          <a:p>
            <a:r>
              <a:rPr lang="en-US" dirty="0"/>
              <a:t>Saudi Arabia – Success?</a:t>
            </a:r>
          </a:p>
        </p:txBody>
      </p:sp>
      <p:pic>
        <p:nvPicPr>
          <p:cNvPr id="6" name="Content Placeholder 5" descr="A graph of a stock market&#10;&#10;AI-generated content may be incorrect.">
            <a:extLst>
              <a:ext uri="{FF2B5EF4-FFF2-40B4-BE49-F238E27FC236}">
                <a16:creationId xmlns:a16="http://schemas.microsoft.com/office/drawing/2014/main" id="{33D86D04-3435-8E74-B3FD-416B8BBCA4D5}"/>
              </a:ext>
            </a:extLst>
          </p:cNvPr>
          <p:cNvPicPr>
            <a:picLocks noGrp="1" noChangeAspect="1"/>
          </p:cNvPicPr>
          <p:nvPr>
            <p:ph idx="1"/>
          </p:nvPr>
        </p:nvPicPr>
        <p:blipFill>
          <a:blip r:embed="rId2"/>
          <a:stretch>
            <a:fillRect/>
          </a:stretch>
        </p:blipFill>
        <p:spPr>
          <a:xfrm>
            <a:off x="1870181" y="1825625"/>
            <a:ext cx="8451637" cy="4351338"/>
          </a:xfrm>
        </p:spPr>
      </p:pic>
      <p:sp>
        <p:nvSpPr>
          <p:cNvPr id="4" name="TextBox 3">
            <a:extLst>
              <a:ext uri="{FF2B5EF4-FFF2-40B4-BE49-F238E27FC236}">
                <a16:creationId xmlns:a16="http://schemas.microsoft.com/office/drawing/2014/main" id="{551CCCC3-5438-6D3B-5E23-AFF807A79BFF}"/>
              </a:ext>
            </a:extLst>
          </p:cNvPr>
          <p:cNvSpPr txBox="1"/>
          <p:nvPr/>
        </p:nvSpPr>
        <p:spPr>
          <a:xfrm>
            <a:off x="10384214" y="2503358"/>
            <a:ext cx="865943" cy="523220"/>
          </a:xfrm>
          <a:prstGeom prst="rect">
            <a:avLst/>
          </a:prstGeom>
          <a:noFill/>
        </p:spPr>
        <p:txBody>
          <a:bodyPr wrap="none" rtlCol="0">
            <a:spAutoFit/>
          </a:bodyPr>
          <a:lstStyle/>
          <a:p>
            <a:r>
              <a:rPr lang="en-US" sz="2800" dirty="0"/>
              <a:t>65%</a:t>
            </a:r>
          </a:p>
        </p:txBody>
      </p:sp>
    </p:spTree>
    <p:extLst>
      <p:ext uri="{BB962C8B-B14F-4D97-AF65-F5344CB8AC3E}">
        <p14:creationId xmlns:p14="http://schemas.microsoft.com/office/powerpoint/2010/main" val="1169045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906EF-9D12-D14A-B7AE-D1D4DBE4D609}"/>
              </a:ext>
            </a:extLst>
          </p:cNvPr>
          <p:cNvSpPr>
            <a:spLocks noGrp="1"/>
          </p:cNvSpPr>
          <p:nvPr>
            <p:ph type="title"/>
          </p:nvPr>
        </p:nvSpPr>
        <p:spPr/>
        <p:txBody>
          <a:bodyPr/>
          <a:lstStyle/>
          <a:p>
            <a:r>
              <a:rPr lang="en-US" dirty="0"/>
              <a:t>Finland – Success?</a:t>
            </a:r>
          </a:p>
        </p:txBody>
      </p:sp>
      <p:pic>
        <p:nvPicPr>
          <p:cNvPr id="5" name="Content Placeholder 4" descr="A graph with blue lines&#10;&#10;AI-generated content may be incorrect.">
            <a:extLst>
              <a:ext uri="{FF2B5EF4-FFF2-40B4-BE49-F238E27FC236}">
                <a16:creationId xmlns:a16="http://schemas.microsoft.com/office/drawing/2014/main" id="{D6BA2DDD-5760-1810-4152-C6F1541FBB8A}"/>
              </a:ext>
            </a:extLst>
          </p:cNvPr>
          <p:cNvPicPr>
            <a:picLocks noGrp="1" noChangeAspect="1"/>
          </p:cNvPicPr>
          <p:nvPr>
            <p:ph idx="1"/>
          </p:nvPr>
        </p:nvPicPr>
        <p:blipFill>
          <a:blip r:embed="rId2"/>
          <a:stretch>
            <a:fillRect/>
          </a:stretch>
        </p:blipFill>
        <p:spPr>
          <a:xfrm>
            <a:off x="1816064" y="1825625"/>
            <a:ext cx="8559871" cy="4351338"/>
          </a:xfrm>
        </p:spPr>
      </p:pic>
      <p:sp>
        <p:nvSpPr>
          <p:cNvPr id="6" name="TextBox 5">
            <a:extLst>
              <a:ext uri="{FF2B5EF4-FFF2-40B4-BE49-F238E27FC236}">
                <a16:creationId xmlns:a16="http://schemas.microsoft.com/office/drawing/2014/main" id="{2C022392-2F28-CC9B-3064-1136BD76DB18}"/>
              </a:ext>
            </a:extLst>
          </p:cNvPr>
          <p:cNvSpPr txBox="1"/>
          <p:nvPr/>
        </p:nvSpPr>
        <p:spPr>
          <a:xfrm>
            <a:off x="10384214" y="2503358"/>
            <a:ext cx="865943" cy="523220"/>
          </a:xfrm>
          <a:prstGeom prst="rect">
            <a:avLst/>
          </a:prstGeom>
          <a:noFill/>
        </p:spPr>
        <p:txBody>
          <a:bodyPr wrap="none" rtlCol="0">
            <a:spAutoFit/>
          </a:bodyPr>
          <a:lstStyle/>
          <a:p>
            <a:r>
              <a:rPr lang="en-US" sz="2800" dirty="0"/>
              <a:t>55%</a:t>
            </a:r>
          </a:p>
        </p:txBody>
      </p:sp>
    </p:spTree>
    <p:extLst>
      <p:ext uri="{BB962C8B-B14F-4D97-AF65-F5344CB8AC3E}">
        <p14:creationId xmlns:p14="http://schemas.microsoft.com/office/powerpoint/2010/main" val="2334612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DBA49-1F89-939F-F1A1-BF8549D1CB58}"/>
              </a:ext>
            </a:extLst>
          </p:cNvPr>
          <p:cNvSpPr>
            <a:spLocks noGrp="1"/>
          </p:cNvSpPr>
          <p:nvPr>
            <p:ph type="title"/>
          </p:nvPr>
        </p:nvSpPr>
        <p:spPr/>
        <p:txBody>
          <a:bodyPr/>
          <a:lstStyle/>
          <a:p>
            <a:r>
              <a:rPr lang="en-US" dirty="0"/>
              <a:t>North America – Success?</a:t>
            </a:r>
          </a:p>
        </p:txBody>
      </p:sp>
      <p:sp>
        <p:nvSpPr>
          <p:cNvPr id="5" name="TextBox 4">
            <a:extLst>
              <a:ext uri="{FF2B5EF4-FFF2-40B4-BE49-F238E27FC236}">
                <a16:creationId xmlns:a16="http://schemas.microsoft.com/office/drawing/2014/main" id="{B9A09DBC-777B-5746-C021-A7412BC5D8F3}"/>
              </a:ext>
            </a:extLst>
          </p:cNvPr>
          <p:cNvSpPr txBox="1"/>
          <p:nvPr/>
        </p:nvSpPr>
        <p:spPr>
          <a:xfrm>
            <a:off x="10429185" y="2905780"/>
            <a:ext cx="865943" cy="523220"/>
          </a:xfrm>
          <a:prstGeom prst="rect">
            <a:avLst/>
          </a:prstGeom>
          <a:noFill/>
        </p:spPr>
        <p:txBody>
          <a:bodyPr wrap="none" rtlCol="0">
            <a:spAutoFit/>
          </a:bodyPr>
          <a:lstStyle/>
          <a:p>
            <a:r>
              <a:rPr lang="en-US" sz="2800" dirty="0"/>
              <a:t>55%</a:t>
            </a:r>
          </a:p>
        </p:txBody>
      </p:sp>
      <p:pic>
        <p:nvPicPr>
          <p:cNvPr id="9" name="Picture 8" descr="A graph with blue lines&#10;&#10;AI-generated content may be incorrect.">
            <a:extLst>
              <a:ext uri="{FF2B5EF4-FFF2-40B4-BE49-F238E27FC236}">
                <a16:creationId xmlns:a16="http://schemas.microsoft.com/office/drawing/2014/main" id="{34F5E777-8758-36C4-46BD-A31919D38917}"/>
              </a:ext>
            </a:extLst>
          </p:cNvPr>
          <p:cNvPicPr>
            <a:picLocks noChangeAspect="1"/>
          </p:cNvPicPr>
          <p:nvPr/>
        </p:nvPicPr>
        <p:blipFill>
          <a:blip r:embed="rId2"/>
          <a:stretch>
            <a:fillRect/>
          </a:stretch>
        </p:blipFill>
        <p:spPr>
          <a:xfrm>
            <a:off x="2209800" y="2128603"/>
            <a:ext cx="8275820" cy="4259852"/>
          </a:xfrm>
          <a:prstGeom prst="rect">
            <a:avLst/>
          </a:prstGeom>
        </p:spPr>
      </p:pic>
    </p:spTree>
    <p:extLst>
      <p:ext uri="{BB962C8B-B14F-4D97-AF65-F5344CB8AC3E}">
        <p14:creationId xmlns:p14="http://schemas.microsoft.com/office/powerpoint/2010/main" val="793850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C25C9-C1D4-4462-6D51-E35099C594B4}"/>
              </a:ext>
            </a:extLst>
          </p:cNvPr>
          <p:cNvSpPr>
            <a:spLocks noGrp="1"/>
          </p:cNvSpPr>
          <p:nvPr>
            <p:ph type="title"/>
          </p:nvPr>
        </p:nvSpPr>
        <p:spPr/>
        <p:txBody>
          <a:bodyPr/>
          <a:lstStyle/>
          <a:p>
            <a:r>
              <a:rPr lang="en-US" dirty="0"/>
              <a:t>Taiwan – Success?</a:t>
            </a:r>
          </a:p>
        </p:txBody>
      </p:sp>
      <p:pic>
        <p:nvPicPr>
          <p:cNvPr id="5" name="Content Placeholder 4" descr="A graph on a white grid&#10;&#10;AI-generated content may be incorrect.">
            <a:extLst>
              <a:ext uri="{FF2B5EF4-FFF2-40B4-BE49-F238E27FC236}">
                <a16:creationId xmlns:a16="http://schemas.microsoft.com/office/drawing/2014/main" id="{7F6D4FDA-F6E8-6D1D-9578-15E00A17A113}"/>
              </a:ext>
            </a:extLst>
          </p:cNvPr>
          <p:cNvPicPr>
            <a:picLocks noGrp="1" noChangeAspect="1"/>
          </p:cNvPicPr>
          <p:nvPr>
            <p:ph idx="1"/>
          </p:nvPr>
        </p:nvPicPr>
        <p:blipFill>
          <a:blip r:embed="rId2"/>
          <a:stretch>
            <a:fillRect/>
          </a:stretch>
        </p:blipFill>
        <p:spPr>
          <a:xfrm>
            <a:off x="1820411" y="1825625"/>
            <a:ext cx="8551178" cy="4351338"/>
          </a:xfrm>
        </p:spPr>
      </p:pic>
      <p:sp>
        <p:nvSpPr>
          <p:cNvPr id="6" name="TextBox 5">
            <a:extLst>
              <a:ext uri="{FF2B5EF4-FFF2-40B4-BE49-F238E27FC236}">
                <a16:creationId xmlns:a16="http://schemas.microsoft.com/office/drawing/2014/main" id="{1B55D3D2-673C-B373-CD5A-583A19D2C76F}"/>
              </a:ext>
            </a:extLst>
          </p:cNvPr>
          <p:cNvSpPr txBox="1"/>
          <p:nvPr/>
        </p:nvSpPr>
        <p:spPr>
          <a:xfrm>
            <a:off x="10487857" y="2308486"/>
            <a:ext cx="865943" cy="523220"/>
          </a:xfrm>
          <a:prstGeom prst="rect">
            <a:avLst/>
          </a:prstGeom>
          <a:noFill/>
        </p:spPr>
        <p:txBody>
          <a:bodyPr wrap="none" rtlCol="0">
            <a:spAutoFit/>
          </a:bodyPr>
          <a:lstStyle/>
          <a:p>
            <a:r>
              <a:rPr lang="en-US" sz="2800" dirty="0"/>
              <a:t>60%</a:t>
            </a:r>
          </a:p>
        </p:txBody>
      </p:sp>
    </p:spTree>
    <p:extLst>
      <p:ext uri="{BB962C8B-B14F-4D97-AF65-F5344CB8AC3E}">
        <p14:creationId xmlns:p14="http://schemas.microsoft.com/office/powerpoint/2010/main" val="1766097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B2C47-D62E-930B-0C60-162BEE170DC1}"/>
              </a:ext>
            </a:extLst>
          </p:cNvPr>
          <p:cNvSpPr>
            <a:spLocks noGrp="1"/>
          </p:cNvSpPr>
          <p:nvPr>
            <p:ph type="title"/>
          </p:nvPr>
        </p:nvSpPr>
        <p:spPr/>
        <p:txBody>
          <a:bodyPr/>
          <a:lstStyle/>
          <a:p>
            <a:r>
              <a:rPr lang="en-US" dirty="0"/>
              <a:t>China – more to come?</a:t>
            </a:r>
          </a:p>
        </p:txBody>
      </p:sp>
      <p:pic>
        <p:nvPicPr>
          <p:cNvPr id="5" name="Content Placeholder 4" descr="A graph with blue line&#10;&#10;AI-generated content may be incorrect.">
            <a:extLst>
              <a:ext uri="{FF2B5EF4-FFF2-40B4-BE49-F238E27FC236}">
                <a16:creationId xmlns:a16="http://schemas.microsoft.com/office/drawing/2014/main" id="{C85172E0-1406-48D0-02DC-4F322D2E5A22}"/>
              </a:ext>
            </a:extLst>
          </p:cNvPr>
          <p:cNvPicPr>
            <a:picLocks noGrp="1" noChangeAspect="1"/>
          </p:cNvPicPr>
          <p:nvPr>
            <p:ph idx="1"/>
          </p:nvPr>
        </p:nvPicPr>
        <p:blipFill>
          <a:blip r:embed="rId2"/>
          <a:stretch>
            <a:fillRect/>
          </a:stretch>
        </p:blipFill>
        <p:spPr>
          <a:xfrm>
            <a:off x="1841265" y="1825625"/>
            <a:ext cx="8509469" cy="4351338"/>
          </a:xfrm>
        </p:spPr>
      </p:pic>
      <p:sp>
        <p:nvSpPr>
          <p:cNvPr id="6" name="TextBox 5">
            <a:extLst>
              <a:ext uri="{FF2B5EF4-FFF2-40B4-BE49-F238E27FC236}">
                <a16:creationId xmlns:a16="http://schemas.microsoft.com/office/drawing/2014/main" id="{3E971C93-2C3F-505F-6EA0-2FDAA40529F7}"/>
              </a:ext>
            </a:extLst>
          </p:cNvPr>
          <p:cNvSpPr txBox="1"/>
          <p:nvPr/>
        </p:nvSpPr>
        <p:spPr>
          <a:xfrm>
            <a:off x="10487857" y="2308486"/>
            <a:ext cx="865943" cy="523220"/>
          </a:xfrm>
          <a:prstGeom prst="rect">
            <a:avLst/>
          </a:prstGeom>
          <a:noFill/>
        </p:spPr>
        <p:txBody>
          <a:bodyPr wrap="none" rtlCol="0">
            <a:spAutoFit/>
          </a:bodyPr>
          <a:lstStyle/>
          <a:p>
            <a:r>
              <a:rPr lang="en-US" sz="2800" dirty="0"/>
              <a:t>45%</a:t>
            </a:r>
          </a:p>
        </p:txBody>
      </p:sp>
    </p:spTree>
    <p:extLst>
      <p:ext uri="{BB962C8B-B14F-4D97-AF65-F5344CB8AC3E}">
        <p14:creationId xmlns:p14="http://schemas.microsoft.com/office/powerpoint/2010/main" val="969092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27525-DB42-6137-E82D-D75EC721347F}"/>
              </a:ext>
            </a:extLst>
          </p:cNvPr>
          <p:cNvSpPr>
            <a:spLocks noGrp="1"/>
          </p:cNvSpPr>
          <p:nvPr>
            <p:ph type="title"/>
          </p:nvPr>
        </p:nvSpPr>
        <p:spPr/>
        <p:txBody>
          <a:bodyPr/>
          <a:lstStyle/>
          <a:p>
            <a:r>
              <a:rPr lang="en-US" dirty="0"/>
              <a:t>When can we declare “success”?</a:t>
            </a:r>
          </a:p>
        </p:txBody>
      </p:sp>
      <p:pic>
        <p:nvPicPr>
          <p:cNvPr id="5" name="Content Placeholder 4" descr="A map of the world&#10;&#10;AI-generated content may be incorrect.">
            <a:extLst>
              <a:ext uri="{FF2B5EF4-FFF2-40B4-BE49-F238E27FC236}">
                <a16:creationId xmlns:a16="http://schemas.microsoft.com/office/drawing/2014/main" id="{00C05909-CD21-8563-B632-C7DA2E91480C}"/>
              </a:ext>
            </a:extLst>
          </p:cNvPr>
          <p:cNvPicPr>
            <a:picLocks noGrp="1" noChangeAspect="1"/>
          </p:cNvPicPr>
          <p:nvPr>
            <p:ph idx="1"/>
          </p:nvPr>
        </p:nvPicPr>
        <p:blipFill>
          <a:blip r:embed="rId2"/>
          <a:stretch>
            <a:fillRect/>
          </a:stretch>
        </p:blipFill>
        <p:spPr>
          <a:xfrm>
            <a:off x="5675243" y="2390665"/>
            <a:ext cx="6390476" cy="3173087"/>
          </a:xfrm>
        </p:spPr>
      </p:pic>
      <p:sp>
        <p:nvSpPr>
          <p:cNvPr id="6" name="TextBox 5">
            <a:extLst>
              <a:ext uri="{FF2B5EF4-FFF2-40B4-BE49-F238E27FC236}">
                <a16:creationId xmlns:a16="http://schemas.microsoft.com/office/drawing/2014/main" id="{E4D8FC26-336E-C19E-E6EC-36600FCFD5CF}"/>
              </a:ext>
            </a:extLst>
          </p:cNvPr>
          <p:cNvSpPr txBox="1"/>
          <p:nvPr/>
        </p:nvSpPr>
        <p:spPr>
          <a:xfrm>
            <a:off x="479685" y="2196059"/>
            <a:ext cx="5538866" cy="3139321"/>
          </a:xfrm>
          <a:prstGeom prst="rect">
            <a:avLst/>
          </a:prstGeom>
          <a:noFill/>
        </p:spPr>
        <p:txBody>
          <a:bodyPr wrap="square" rtlCol="0">
            <a:spAutoFit/>
          </a:bodyPr>
          <a:lstStyle/>
          <a:p>
            <a:r>
              <a:rPr lang="en-US" dirty="0"/>
              <a:t>Clearly, across all of Africa, much of the Middle East,  Western Asia and Southern Europe, the Internet infrastructure  in incapable of sustaining further growth without some effort to support integration of dual stack platforms. In these geographies IPv6 adoption still demands further attention.</a:t>
            </a:r>
          </a:p>
          <a:p>
            <a:endParaRPr lang="en-US" dirty="0"/>
          </a:p>
          <a:p>
            <a:r>
              <a:rPr lang="en-US" dirty="0"/>
              <a:t>But in many other economies it may be that we have already achieved “success” in this effort, and there is little more to be gained by pushing the IPv6 adoption message in these areas.</a:t>
            </a:r>
          </a:p>
        </p:txBody>
      </p:sp>
    </p:spTree>
    <p:extLst>
      <p:ext uri="{BB962C8B-B14F-4D97-AF65-F5344CB8AC3E}">
        <p14:creationId xmlns:p14="http://schemas.microsoft.com/office/powerpoint/2010/main" val="1373215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255A8-6FAE-EB09-B8EA-ACDB79A965CE}"/>
              </a:ext>
            </a:extLst>
          </p:cNvPr>
          <p:cNvSpPr>
            <a:spLocks noGrp="1"/>
          </p:cNvSpPr>
          <p:nvPr>
            <p:ph type="title"/>
          </p:nvPr>
        </p:nvSpPr>
        <p:spPr/>
        <p:txBody>
          <a:bodyPr/>
          <a:lstStyle/>
          <a:p>
            <a:r>
              <a:rPr lang="en-US" dirty="0"/>
              <a:t>Why has the Transition effort fragmented?</a:t>
            </a:r>
          </a:p>
        </p:txBody>
      </p:sp>
      <p:sp>
        <p:nvSpPr>
          <p:cNvPr id="3" name="Content Placeholder 2">
            <a:extLst>
              <a:ext uri="{FF2B5EF4-FFF2-40B4-BE49-F238E27FC236}">
                <a16:creationId xmlns:a16="http://schemas.microsoft.com/office/drawing/2014/main" id="{4F02AB87-56AD-EBE0-56C3-CA35233A9254}"/>
              </a:ext>
            </a:extLst>
          </p:cNvPr>
          <p:cNvSpPr>
            <a:spLocks noGrp="1"/>
          </p:cNvSpPr>
          <p:nvPr>
            <p:ph idx="1"/>
          </p:nvPr>
        </p:nvSpPr>
        <p:spPr/>
        <p:txBody>
          <a:bodyPr/>
          <a:lstStyle/>
          <a:p>
            <a:r>
              <a:rPr lang="en-US" dirty="0"/>
              <a:t>We’ve been used to talking about “the Internet” as it it was a single entity, where users and network service providers both operate within the constraints of similar pressures and opportunities</a:t>
            </a:r>
          </a:p>
          <a:p>
            <a:r>
              <a:rPr lang="en-US" dirty="0"/>
              <a:t>This is obviously not the case these days</a:t>
            </a:r>
          </a:p>
          <a:p>
            <a:r>
              <a:rPr lang="en-US" dirty="0"/>
              <a:t>Network service providers are feeling  increased pressure to commoditize their service offerings</a:t>
            </a:r>
          </a:p>
          <a:p>
            <a:r>
              <a:rPr lang="en-US" dirty="0"/>
              <a:t>Because the internal economy of the Internet is changing…</a:t>
            </a:r>
          </a:p>
        </p:txBody>
      </p:sp>
    </p:spTree>
    <p:extLst>
      <p:ext uri="{BB962C8B-B14F-4D97-AF65-F5344CB8AC3E}">
        <p14:creationId xmlns:p14="http://schemas.microsoft.com/office/powerpoint/2010/main" val="558569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A4B0-7201-65E9-6550-611A92C0CBF5}"/>
              </a:ext>
            </a:extLst>
          </p:cNvPr>
          <p:cNvSpPr>
            <a:spLocks noGrp="1"/>
          </p:cNvSpPr>
          <p:nvPr>
            <p:ph type="title"/>
          </p:nvPr>
        </p:nvSpPr>
        <p:spPr>
          <a:xfrm>
            <a:off x="838199" y="365125"/>
            <a:ext cx="10830339" cy="1325563"/>
          </a:xfrm>
        </p:spPr>
        <p:txBody>
          <a:bodyPr/>
          <a:lstStyle/>
          <a:p>
            <a:r>
              <a:rPr lang="en-US" dirty="0"/>
              <a:t>The network economy is changing</a:t>
            </a:r>
          </a:p>
        </p:txBody>
      </p:sp>
      <p:sp>
        <p:nvSpPr>
          <p:cNvPr id="3" name="Content Placeholder 2">
            <a:extLst>
              <a:ext uri="{FF2B5EF4-FFF2-40B4-BE49-F238E27FC236}">
                <a16:creationId xmlns:a16="http://schemas.microsoft.com/office/drawing/2014/main" id="{04D9F352-E1C1-5C7C-A47E-92E7CA81CAC0}"/>
              </a:ext>
            </a:extLst>
          </p:cNvPr>
          <p:cNvSpPr>
            <a:spLocks noGrp="1"/>
          </p:cNvSpPr>
          <p:nvPr>
            <p:ph idx="1"/>
          </p:nvPr>
        </p:nvSpPr>
        <p:spPr/>
        <p:txBody>
          <a:bodyPr/>
          <a:lstStyle/>
          <a:p>
            <a:r>
              <a:rPr lang="en-US" dirty="0"/>
              <a:t>Value has moved up the protocol stack from carriage to content and service</a:t>
            </a:r>
          </a:p>
        </p:txBody>
      </p:sp>
      <p:grpSp>
        <p:nvGrpSpPr>
          <p:cNvPr id="4" name="Group 3">
            <a:extLst>
              <a:ext uri="{FF2B5EF4-FFF2-40B4-BE49-F238E27FC236}">
                <a16:creationId xmlns:a16="http://schemas.microsoft.com/office/drawing/2014/main" id="{6CDDD4B1-786D-1E79-FEC8-D64C2990350B}"/>
              </a:ext>
            </a:extLst>
          </p:cNvPr>
          <p:cNvGrpSpPr/>
          <p:nvPr/>
        </p:nvGrpSpPr>
        <p:grpSpPr>
          <a:xfrm>
            <a:off x="2440562" y="3127666"/>
            <a:ext cx="6334088" cy="2477664"/>
            <a:chOff x="1323795" y="2692952"/>
            <a:chExt cx="6334088" cy="2477664"/>
          </a:xfrm>
        </p:grpSpPr>
        <p:sp>
          <p:nvSpPr>
            <p:cNvPr id="5" name="Freeform 4">
              <a:extLst>
                <a:ext uri="{FF2B5EF4-FFF2-40B4-BE49-F238E27FC236}">
                  <a16:creationId xmlns:a16="http://schemas.microsoft.com/office/drawing/2014/main" id="{F4051B0D-48AE-8AB4-7C7C-10886291DC73}"/>
                </a:ext>
              </a:extLst>
            </p:cNvPr>
            <p:cNvSpPr/>
            <p:nvPr/>
          </p:nvSpPr>
          <p:spPr>
            <a:xfrm>
              <a:off x="6405207" y="2853552"/>
              <a:ext cx="13960" cy="2261570"/>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91E4D128-4171-E60C-53C4-2DCE9AC92D35}"/>
                </a:ext>
              </a:extLst>
            </p:cNvPr>
            <p:cNvSpPr/>
            <p:nvPr/>
          </p:nvSpPr>
          <p:spPr>
            <a:xfrm>
              <a:off x="7643923" y="2791156"/>
              <a:ext cx="13960" cy="2261570"/>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17F9104D-43DA-A410-9B5F-B53691F9B520}"/>
                </a:ext>
              </a:extLst>
            </p:cNvPr>
            <p:cNvSpPr txBox="1"/>
            <p:nvPr/>
          </p:nvSpPr>
          <p:spPr>
            <a:xfrm>
              <a:off x="6730410" y="4801284"/>
              <a:ext cx="514885" cy="369332"/>
            </a:xfrm>
            <a:prstGeom prst="rect">
              <a:avLst/>
            </a:prstGeom>
            <a:noFill/>
          </p:spPr>
          <p:txBody>
            <a:bodyPr wrap="none" rtlCol="0">
              <a:spAutoFit/>
            </a:bodyPr>
            <a:lstStyle/>
            <a:p>
              <a:r>
                <a:rPr lang="en-AU" b="1" dirty="0">
                  <a:latin typeface="Max's Handwritin" pitchFamily="2" charset="0"/>
                </a:rPr>
                <a:t>media</a:t>
              </a:r>
            </a:p>
          </p:txBody>
        </p:sp>
        <p:sp>
          <p:nvSpPr>
            <p:cNvPr id="8" name="TextBox 7">
              <a:extLst>
                <a:ext uri="{FF2B5EF4-FFF2-40B4-BE49-F238E27FC236}">
                  <a16:creationId xmlns:a16="http://schemas.microsoft.com/office/drawing/2014/main" id="{EC5C13D9-77EB-3A3A-2A19-1A00A0EFDA50}"/>
                </a:ext>
              </a:extLst>
            </p:cNvPr>
            <p:cNvSpPr txBox="1"/>
            <p:nvPr/>
          </p:nvSpPr>
          <p:spPr>
            <a:xfrm>
              <a:off x="6570293" y="4514044"/>
              <a:ext cx="742511" cy="369332"/>
            </a:xfrm>
            <a:prstGeom prst="rect">
              <a:avLst/>
            </a:prstGeom>
            <a:noFill/>
          </p:spPr>
          <p:txBody>
            <a:bodyPr wrap="none" rtlCol="0">
              <a:spAutoFit/>
            </a:bodyPr>
            <a:lstStyle/>
            <a:p>
              <a:r>
                <a:rPr lang="en-AU" b="1" dirty="0">
                  <a:solidFill>
                    <a:srgbClr val="FF0000"/>
                  </a:solidFill>
                  <a:latin typeface="Max's Handwritin" pitchFamily="2" charset="0"/>
                </a:rPr>
                <a:t>network</a:t>
              </a:r>
            </a:p>
          </p:txBody>
        </p:sp>
        <p:sp>
          <p:nvSpPr>
            <p:cNvPr id="9" name="TextBox 8">
              <a:extLst>
                <a:ext uri="{FF2B5EF4-FFF2-40B4-BE49-F238E27FC236}">
                  <a16:creationId xmlns:a16="http://schemas.microsoft.com/office/drawing/2014/main" id="{1C8A495F-28D5-5397-68D0-80B0957EE7C0}"/>
                </a:ext>
              </a:extLst>
            </p:cNvPr>
            <p:cNvSpPr txBox="1"/>
            <p:nvPr/>
          </p:nvSpPr>
          <p:spPr>
            <a:xfrm>
              <a:off x="6528599" y="4252288"/>
              <a:ext cx="851515" cy="369332"/>
            </a:xfrm>
            <a:prstGeom prst="rect">
              <a:avLst/>
            </a:prstGeom>
            <a:noFill/>
          </p:spPr>
          <p:txBody>
            <a:bodyPr wrap="none" rtlCol="0">
              <a:spAutoFit/>
            </a:bodyPr>
            <a:lstStyle/>
            <a:p>
              <a:r>
                <a:rPr lang="en-AU" b="1" dirty="0">
                  <a:solidFill>
                    <a:schemeClr val="accent1">
                      <a:lumMod val="75000"/>
                    </a:schemeClr>
                  </a:solidFill>
                  <a:latin typeface="Max's Handwritin" pitchFamily="2" charset="0"/>
                </a:rPr>
                <a:t>transport</a:t>
              </a:r>
            </a:p>
          </p:txBody>
        </p:sp>
        <p:sp>
          <p:nvSpPr>
            <p:cNvPr id="10" name="TextBox 9">
              <a:extLst>
                <a:ext uri="{FF2B5EF4-FFF2-40B4-BE49-F238E27FC236}">
                  <a16:creationId xmlns:a16="http://schemas.microsoft.com/office/drawing/2014/main" id="{E034C8EC-7305-E175-1B2A-D2848CD83476}"/>
                </a:ext>
              </a:extLst>
            </p:cNvPr>
            <p:cNvSpPr txBox="1"/>
            <p:nvPr/>
          </p:nvSpPr>
          <p:spPr>
            <a:xfrm>
              <a:off x="6501230" y="2870455"/>
              <a:ext cx="829073" cy="461665"/>
            </a:xfrm>
            <a:prstGeom prst="rect">
              <a:avLst/>
            </a:prstGeom>
            <a:noFill/>
          </p:spPr>
          <p:txBody>
            <a:bodyPr wrap="none" rtlCol="0">
              <a:spAutoFit/>
            </a:bodyPr>
            <a:lstStyle/>
            <a:p>
              <a:r>
                <a:rPr lang="en-AU" sz="2400" b="1" dirty="0">
                  <a:solidFill>
                    <a:schemeClr val="accent6">
                      <a:lumMod val="75000"/>
                    </a:schemeClr>
                  </a:solidFill>
                  <a:latin typeface="AhnbergHand" pitchFamily="2" charset="0"/>
                </a:rPr>
                <a:t>apps</a:t>
              </a:r>
            </a:p>
          </p:txBody>
        </p:sp>
        <p:sp>
          <p:nvSpPr>
            <p:cNvPr id="11" name="Freeform 10">
              <a:extLst>
                <a:ext uri="{FF2B5EF4-FFF2-40B4-BE49-F238E27FC236}">
                  <a16:creationId xmlns:a16="http://schemas.microsoft.com/office/drawing/2014/main" id="{7A25F97A-1515-74E7-411E-427A9AA9A99C}"/>
                </a:ext>
              </a:extLst>
            </p:cNvPr>
            <p:cNvSpPr/>
            <p:nvPr/>
          </p:nvSpPr>
          <p:spPr>
            <a:xfrm>
              <a:off x="6502063" y="2816950"/>
              <a:ext cx="1088904" cy="13960"/>
            </a:xfrm>
            <a:custGeom>
              <a:avLst/>
              <a:gdLst>
                <a:gd name="connsiteX0" fmla="*/ 0 w 1088904"/>
                <a:gd name="connsiteY0" fmla="*/ 13960 h 13960"/>
                <a:gd name="connsiteX1" fmla="*/ 453710 w 1088904"/>
                <a:gd name="connsiteY1" fmla="*/ 6980 h 13960"/>
                <a:gd name="connsiteX2" fmla="*/ 1088904 w 1088904"/>
                <a:gd name="connsiteY2" fmla="*/ 0 h 13960"/>
              </a:gdLst>
              <a:ahLst/>
              <a:cxnLst>
                <a:cxn ang="0">
                  <a:pos x="connsiteX0" y="connsiteY0"/>
                </a:cxn>
                <a:cxn ang="0">
                  <a:pos x="connsiteX1" y="connsiteY1"/>
                </a:cxn>
                <a:cxn ang="0">
                  <a:pos x="connsiteX2" y="connsiteY2"/>
                </a:cxn>
              </a:cxnLst>
              <a:rect l="l" t="t" r="r" b="b"/>
              <a:pathLst>
                <a:path w="1088904" h="13960">
                  <a:moveTo>
                    <a:pt x="0" y="13960"/>
                  </a:moveTo>
                  <a:lnTo>
                    <a:pt x="453710" y="6980"/>
                  </a:lnTo>
                  <a:lnTo>
                    <a:pt x="1088904" y="0"/>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Freeform 11">
              <a:extLst>
                <a:ext uri="{FF2B5EF4-FFF2-40B4-BE49-F238E27FC236}">
                  <a16:creationId xmlns:a16="http://schemas.microsoft.com/office/drawing/2014/main" id="{0E206D8D-D0E1-5368-A742-C5B155B685C1}"/>
                </a:ext>
              </a:extLst>
            </p:cNvPr>
            <p:cNvSpPr/>
            <p:nvPr/>
          </p:nvSpPr>
          <p:spPr>
            <a:xfrm>
              <a:off x="6529984" y="4261984"/>
              <a:ext cx="1047023" cy="35200"/>
            </a:xfrm>
            <a:custGeom>
              <a:avLst/>
              <a:gdLst>
                <a:gd name="connsiteX0" fmla="*/ 0 w 1047023"/>
                <a:gd name="connsiteY0" fmla="*/ 13960 h 35200"/>
                <a:gd name="connsiteX1" fmla="*/ 425789 w 1047023"/>
                <a:gd name="connsiteY1" fmla="*/ 34901 h 35200"/>
                <a:gd name="connsiteX2" fmla="*/ 1047023 w 1047023"/>
                <a:gd name="connsiteY2" fmla="*/ 0 h 35200"/>
              </a:gdLst>
              <a:ahLst/>
              <a:cxnLst>
                <a:cxn ang="0">
                  <a:pos x="connsiteX0" y="connsiteY0"/>
                </a:cxn>
                <a:cxn ang="0">
                  <a:pos x="connsiteX1" y="connsiteY1"/>
                </a:cxn>
                <a:cxn ang="0">
                  <a:pos x="connsiteX2" y="connsiteY2"/>
                </a:cxn>
              </a:cxnLst>
              <a:rect l="l" t="t" r="r" b="b"/>
              <a:pathLst>
                <a:path w="1047023" h="35200">
                  <a:moveTo>
                    <a:pt x="0" y="13960"/>
                  </a:moveTo>
                  <a:cubicBezTo>
                    <a:pt x="125642" y="25594"/>
                    <a:pt x="251285" y="37228"/>
                    <a:pt x="425789" y="34901"/>
                  </a:cubicBezTo>
                  <a:cubicBezTo>
                    <a:pt x="600293" y="32574"/>
                    <a:pt x="823658" y="16287"/>
                    <a:pt x="1047023"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Freeform 12">
              <a:extLst>
                <a:ext uri="{FF2B5EF4-FFF2-40B4-BE49-F238E27FC236}">
                  <a16:creationId xmlns:a16="http://schemas.microsoft.com/office/drawing/2014/main" id="{38D213E3-46E2-FB30-BF06-738F047B410C}"/>
                </a:ext>
              </a:extLst>
            </p:cNvPr>
            <p:cNvSpPr/>
            <p:nvPr/>
          </p:nvSpPr>
          <p:spPr>
            <a:xfrm>
              <a:off x="6522082" y="4589517"/>
              <a:ext cx="956281" cy="38258"/>
            </a:xfrm>
            <a:custGeom>
              <a:avLst/>
              <a:gdLst>
                <a:gd name="connsiteX0" fmla="*/ 0 w 956281"/>
                <a:gd name="connsiteY0" fmla="*/ 34900 h 38258"/>
                <a:gd name="connsiteX1" fmla="*/ 530492 w 956281"/>
                <a:gd name="connsiteY1" fmla="*/ 34900 h 38258"/>
                <a:gd name="connsiteX2" fmla="*/ 956281 w 956281"/>
                <a:gd name="connsiteY2" fmla="*/ 0 h 38258"/>
              </a:gdLst>
              <a:ahLst/>
              <a:cxnLst>
                <a:cxn ang="0">
                  <a:pos x="connsiteX0" y="connsiteY0"/>
                </a:cxn>
                <a:cxn ang="0">
                  <a:pos x="connsiteX1" y="connsiteY1"/>
                </a:cxn>
                <a:cxn ang="0">
                  <a:pos x="connsiteX2" y="connsiteY2"/>
                </a:cxn>
              </a:cxnLst>
              <a:rect l="l" t="t" r="r" b="b"/>
              <a:pathLst>
                <a:path w="956281" h="38258">
                  <a:moveTo>
                    <a:pt x="0" y="34900"/>
                  </a:moveTo>
                  <a:cubicBezTo>
                    <a:pt x="185556" y="37808"/>
                    <a:pt x="371112" y="40717"/>
                    <a:pt x="530492" y="34900"/>
                  </a:cubicBezTo>
                  <a:cubicBezTo>
                    <a:pt x="689872" y="29083"/>
                    <a:pt x="823076" y="14541"/>
                    <a:pt x="956281"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Freeform 13">
              <a:extLst>
                <a:ext uri="{FF2B5EF4-FFF2-40B4-BE49-F238E27FC236}">
                  <a16:creationId xmlns:a16="http://schemas.microsoft.com/office/drawing/2014/main" id="{F1B1CC4A-5781-51D3-C903-B9E4ABD2DD36}"/>
                </a:ext>
              </a:extLst>
            </p:cNvPr>
            <p:cNvSpPr/>
            <p:nvPr/>
          </p:nvSpPr>
          <p:spPr>
            <a:xfrm>
              <a:off x="6446222" y="4828030"/>
              <a:ext cx="1130785" cy="28010"/>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Freeform 14">
              <a:extLst>
                <a:ext uri="{FF2B5EF4-FFF2-40B4-BE49-F238E27FC236}">
                  <a16:creationId xmlns:a16="http://schemas.microsoft.com/office/drawing/2014/main" id="{EC499A77-8015-D62C-612B-1D1288DBA617}"/>
                </a:ext>
              </a:extLst>
            </p:cNvPr>
            <p:cNvSpPr/>
            <p:nvPr/>
          </p:nvSpPr>
          <p:spPr>
            <a:xfrm>
              <a:off x="6439242" y="5114286"/>
              <a:ext cx="1130785" cy="28010"/>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a:extLst>
                <a:ext uri="{FF2B5EF4-FFF2-40B4-BE49-F238E27FC236}">
                  <a16:creationId xmlns:a16="http://schemas.microsoft.com/office/drawing/2014/main" id="{414C0E64-1919-1B92-8BC9-36EB4FF60C03}"/>
                </a:ext>
              </a:extLst>
            </p:cNvPr>
            <p:cNvSpPr txBox="1"/>
            <p:nvPr/>
          </p:nvSpPr>
          <p:spPr>
            <a:xfrm>
              <a:off x="6598680" y="3616509"/>
              <a:ext cx="825867" cy="577081"/>
            </a:xfrm>
            <a:prstGeom prst="rect">
              <a:avLst/>
            </a:prstGeom>
            <a:noFill/>
          </p:spPr>
          <p:txBody>
            <a:bodyPr wrap="none" rtlCol="0">
              <a:spAutoFit/>
            </a:bodyPr>
            <a:lstStyle/>
            <a:p>
              <a:r>
                <a:rPr lang="en-AU" sz="1050" b="1" dirty="0">
                  <a:solidFill>
                    <a:schemeClr val="accent1">
                      <a:lumMod val="75000"/>
                    </a:schemeClr>
                  </a:solidFill>
                  <a:latin typeface="Max's Handwritin" pitchFamily="2" charset="0"/>
                </a:rPr>
                <a:t>Internal</a:t>
              </a:r>
            </a:p>
            <a:p>
              <a:r>
                <a:rPr lang="en-AU" sz="1050" b="1" dirty="0">
                  <a:solidFill>
                    <a:schemeClr val="accent1">
                      <a:lumMod val="75000"/>
                    </a:schemeClr>
                  </a:solidFill>
                  <a:latin typeface="Max's Handwritin" pitchFamily="2" charset="0"/>
                </a:rPr>
                <a:t>Transport + </a:t>
              </a:r>
            </a:p>
            <a:p>
              <a:r>
                <a:rPr lang="en-AU" sz="1050" b="1" dirty="0">
                  <a:solidFill>
                    <a:schemeClr val="accent1">
                      <a:lumMod val="75000"/>
                    </a:schemeClr>
                  </a:solidFill>
                  <a:latin typeface="Max's Handwritin" pitchFamily="2" charset="0"/>
                </a:rPr>
                <a:t>session security</a:t>
              </a:r>
            </a:p>
          </p:txBody>
        </p:sp>
        <p:sp>
          <p:nvSpPr>
            <p:cNvPr id="17" name="TextBox 16">
              <a:extLst>
                <a:ext uri="{FF2B5EF4-FFF2-40B4-BE49-F238E27FC236}">
                  <a16:creationId xmlns:a16="http://schemas.microsoft.com/office/drawing/2014/main" id="{E7331AF5-5021-7609-3FFF-BE95C6396963}"/>
                </a:ext>
              </a:extLst>
            </p:cNvPr>
            <p:cNvSpPr txBox="1"/>
            <p:nvPr/>
          </p:nvSpPr>
          <p:spPr>
            <a:xfrm>
              <a:off x="5348885" y="2971758"/>
              <a:ext cx="704039" cy="461665"/>
            </a:xfrm>
            <a:prstGeom prst="rect">
              <a:avLst/>
            </a:prstGeom>
            <a:noFill/>
          </p:spPr>
          <p:txBody>
            <a:bodyPr wrap="none" rtlCol="0">
              <a:spAutoFit/>
            </a:bodyPr>
            <a:lstStyle/>
            <a:p>
              <a:r>
                <a:rPr lang="en-AU" sz="2400" b="1" dirty="0">
                  <a:solidFill>
                    <a:schemeClr val="accent6">
                      <a:lumMod val="75000"/>
                    </a:schemeClr>
                  </a:solidFill>
                  <a:latin typeface="AhnbergHand" pitchFamily="2" charset="0"/>
                </a:rPr>
                <a:t>$$$</a:t>
              </a:r>
            </a:p>
          </p:txBody>
        </p:sp>
        <p:sp>
          <p:nvSpPr>
            <p:cNvPr id="18" name="Freeform 17">
              <a:extLst>
                <a:ext uri="{FF2B5EF4-FFF2-40B4-BE49-F238E27FC236}">
                  <a16:creationId xmlns:a16="http://schemas.microsoft.com/office/drawing/2014/main" id="{74AC89A0-3F6F-8B68-5394-CA285EC1FA1D}"/>
                </a:ext>
              </a:extLst>
            </p:cNvPr>
            <p:cNvSpPr/>
            <p:nvPr/>
          </p:nvSpPr>
          <p:spPr>
            <a:xfrm>
              <a:off x="2405900" y="2755348"/>
              <a:ext cx="13960" cy="2261570"/>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Freeform 18">
              <a:extLst>
                <a:ext uri="{FF2B5EF4-FFF2-40B4-BE49-F238E27FC236}">
                  <a16:creationId xmlns:a16="http://schemas.microsoft.com/office/drawing/2014/main" id="{975B031A-1FE9-B902-DE12-9FC9E896C1F4}"/>
                </a:ext>
              </a:extLst>
            </p:cNvPr>
            <p:cNvSpPr/>
            <p:nvPr/>
          </p:nvSpPr>
          <p:spPr>
            <a:xfrm>
              <a:off x="3644616" y="2692952"/>
              <a:ext cx="13960" cy="2261570"/>
            </a:xfrm>
            <a:custGeom>
              <a:avLst/>
              <a:gdLst>
                <a:gd name="connsiteX0" fmla="*/ 0 w 13960"/>
                <a:gd name="connsiteY0" fmla="*/ 0 h 2261570"/>
                <a:gd name="connsiteX1" fmla="*/ 13960 w 13960"/>
                <a:gd name="connsiteY1" fmla="*/ 691036 h 2261570"/>
                <a:gd name="connsiteX2" fmla="*/ 0 w 13960"/>
                <a:gd name="connsiteY2" fmla="*/ 2261570 h 2261570"/>
              </a:gdLst>
              <a:ahLst/>
              <a:cxnLst>
                <a:cxn ang="0">
                  <a:pos x="connsiteX0" y="connsiteY0"/>
                </a:cxn>
                <a:cxn ang="0">
                  <a:pos x="connsiteX1" y="connsiteY1"/>
                </a:cxn>
                <a:cxn ang="0">
                  <a:pos x="connsiteX2" y="connsiteY2"/>
                </a:cxn>
              </a:cxnLst>
              <a:rect l="l" t="t" r="r" b="b"/>
              <a:pathLst>
                <a:path w="13960" h="2261570">
                  <a:moveTo>
                    <a:pt x="0" y="0"/>
                  </a:moveTo>
                  <a:cubicBezTo>
                    <a:pt x="6980" y="157054"/>
                    <a:pt x="13960" y="314108"/>
                    <a:pt x="13960" y="691036"/>
                  </a:cubicBezTo>
                  <a:cubicBezTo>
                    <a:pt x="13960" y="1067964"/>
                    <a:pt x="6980" y="1664767"/>
                    <a:pt x="0" y="226157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ED490942-C79E-D1BD-E906-CEFB47F4D620}"/>
                </a:ext>
              </a:extLst>
            </p:cNvPr>
            <p:cNvSpPr txBox="1"/>
            <p:nvPr/>
          </p:nvSpPr>
          <p:spPr>
            <a:xfrm>
              <a:off x="2731103" y="4626300"/>
              <a:ext cx="514885" cy="369332"/>
            </a:xfrm>
            <a:prstGeom prst="rect">
              <a:avLst/>
            </a:prstGeom>
            <a:noFill/>
          </p:spPr>
          <p:txBody>
            <a:bodyPr wrap="none" rtlCol="0">
              <a:spAutoFit/>
            </a:bodyPr>
            <a:lstStyle/>
            <a:p>
              <a:r>
                <a:rPr lang="en-AU" b="1" dirty="0">
                  <a:latin typeface="Max's Handwritin" pitchFamily="2" charset="0"/>
                </a:rPr>
                <a:t>media</a:t>
              </a:r>
            </a:p>
          </p:txBody>
        </p:sp>
        <p:sp>
          <p:nvSpPr>
            <p:cNvPr id="21" name="TextBox 20">
              <a:extLst>
                <a:ext uri="{FF2B5EF4-FFF2-40B4-BE49-F238E27FC236}">
                  <a16:creationId xmlns:a16="http://schemas.microsoft.com/office/drawing/2014/main" id="{E4CE9D9E-1193-21B2-3BFD-9DB349D5F0A2}"/>
                </a:ext>
              </a:extLst>
            </p:cNvPr>
            <p:cNvSpPr txBox="1"/>
            <p:nvPr/>
          </p:nvSpPr>
          <p:spPr>
            <a:xfrm>
              <a:off x="2475765" y="3739708"/>
              <a:ext cx="1268296" cy="400110"/>
            </a:xfrm>
            <a:prstGeom prst="rect">
              <a:avLst/>
            </a:prstGeom>
            <a:noFill/>
          </p:spPr>
          <p:txBody>
            <a:bodyPr wrap="none" rtlCol="0">
              <a:spAutoFit/>
            </a:bodyPr>
            <a:lstStyle/>
            <a:p>
              <a:r>
                <a:rPr lang="en-AU" sz="2000" b="1" dirty="0">
                  <a:solidFill>
                    <a:srgbClr val="FF0000"/>
                  </a:solidFill>
                  <a:latin typeface="AhnbergHand" pitchFamily="2" charset="0"/>
                </a:rPr>
                <a:t>network</a:t>
              </a:r>
            </a:p>
          </p:txBody>
        </p:sp>
        <p:sp>
          <p:nvSpPr>
            <p:cNvPr id="22" name="TextBox 21">
              <a:extLst>
                <a:ext uri="{FF2B5EF4-FFF2-40B4-BE49-F238E27FC236}">
                  <a16:creationId xmlns:a16="http://schemas.microsoft.com/office/drawing/2014/main" id="{9501B037-1AA4-6D8A-A42F-452BDB96E3E5}"/>
                </a:ext>
              </a:extLst>
            </p:cNvPr>
            <p:cNvSpPr txBox="1"/>
            <p:nvPr/>
          </p:nvSpPr>
          <p:spPr>
            <a:xfrm>
              <a:off x="2567747" y="3151988"/>
              <a:ext cx="851515" cy="369332"/>
            </a:xfrm>
            <a:prstGeom prst="rect">
              <a:avLst/>
            </a:prstGeom>
            <a:noFill/>
          </p:spPr>
          <p:txBody>
            <a:bodyPr wrap="none" rtlCol="0">
              <a:spAutoFit/>
            </a:bodyPr>
            <a:lstStyle/>
            <a:p>
              <a:r>
                <a:rPr lang="en-AU" b="1" dirty="0">
                  <a:solidFill>
                    <a:schemeClr val="accent1">
                      <a:lumMod val="75000"/>
                    </a:schemeClr>
                  </a:solidFill>
                  <a:latin typeface="Max's Handwritin" pitchFamily="2" charset="0"/>
                </a:rPr>
                <a:t>transport</a:t>
              </a:r>
            </a:p>
          </p:txBody>
        </p:sp>
        <p:sp>
          <p:nvSpPr>
            <p:cNvPr id="23" name="TextBox 22">
              <a:extLst>
                <a:ext uri="{FF2B5EF4-FFF2-40B4-BE49-F238E27FC236}">
                  <a16:creationId xmlns:a16="http://schemas.microsoft.com/office/drawing/2014/main" id="{2C59A596-E2F1-AC54-39A3-C4892169461D}"/>
                </a:ext>
              </a:extLst>
            </p:cNvPr>
            <p:cNvSpPr txBox="1"/>
            <p:nvPr/>
          </p:nvSpPr>
          <p:spPr>
            <a:xfrm>
              <a:off x="2724391" y="2725726"/>
              <a:ext cx="494046" cy="369332"/>
            </a:xfrm>
            <a:prstGeom prst="rect">
              <a:avLst/>
            </a:prstGeom>
            <a:noFill/>
          </p:spPr>
          <p:txBody>
            <a:bodyPr wrap="none" rtlCol="0">
              <a:spAutoFit/>
            </a:bodyPr>
            <a:lstStyle/>
            <a:p>
              <a:r>
                <a:rPr lang="en-AU" b="1" dirty="0">
                  <a:solidFill>
                    <a:schemeClr val="accent6">
                      <a:lumMod val="75000"/>
                    </a:schemeClr>
                  </a:solidFill>
                  <a:latin typeface="Max's Handwritin" pitchFamily="2" charset="0"/>
                </a:rPr>
                <a:t>apps</a:t>
              </a:r>
            </a:p>
          </p:txBody>
        </p:sp>
        <p:sp>
          <p:nvSpPr>
            <p:cNvPr id="24" name="Freeform 23">
              <a:extLst>
                <a:ext uri="{FF2B5EF4-FFF2-40B4-BE49-F238E27FC236}">
                  <a16:creationId xmlns:a16="http://schemas.microsoft.com/office/drawing/2014/main" id="{CF45088C-49E6-27B7-B601-640078502B59}"/>
                </a:ext>
              </a:extLst>
            </p:cNvPr>
            <p:cNvSpPr/>
            <p:nvPr/>
          </p:nvSpPr>
          <p:spPr>
            <a:xfrm>
              <a:off x="2502756" y="2718746"/>
              <a:ext cx="1088904" cy="13960"/>
            </a:xfrm>
            <a:custGeom>
              <a:avLst/>
              <a:gdLst>
                <a:gd name="connsiteX0" fmla="*/ 0 w 1088904"/>
                <a:gd name="connsiteY0" fmla="*/ 13960 h 13960"/>
                <a:gd name="connsiteX1" fmla="*/ 453710 w 1088904"/>
                <a:gd name="connsiteY1" fmla="*/ 6980 h 13960"/>
                <a:gd name="connsiteX2" fmla="*/ 1088904 w 1088904"/>
                <a:gd name="connsiteY2" fmla="*/ 0 h 13960"/>
              </a:gdLst>
              <a:ahLst/>
              <a:cxnLst>
                <a:cxn ang="0">
                  <a:pos x="connsiteX0" y="connsiteY0"/>
                </a:cxn>
                <a:cxn ang="0">
                  <a:pos x="connsiteX1" y="connsiteY1"/>
                </a:cxn>
                <a:cxn ang="0">
                  <a:pos x="connsiteX2" y="connsiteY2"/>
                </a:cxn>
              </a:cxnLst>
              <a:rect l="l" t="t" r="r" b="b"/>
              <a:pathLst>
                <a:path w="1088904" h="13960">
                  <a:moveTo>
                    <a:pt x="0" y="13960"/>
                  </a:moveTo>
                  <a:lnTo>
                    <a:pt x="453710" y="6980"/>
                  </a:lnTo>
                  <a:lnTo>
                    <a:pt x="1088904" y="0"/>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Freeform 24">
              <a:extLst>
                <a:ext uri="{FF2B5EF4-FFF2-40B4-BE49-F238E27FC236}">
                  <a16:creationId xmlns:a16="http://schemas.microsoft.com/office/drawing/2014/main" id="{C62DDB2C-80BD-6544-2EEC-3989F3BC3678}"/>
                </a:ext>
              </a:extLst>
            </p:cNvPr>
            <p:cNvSpPr/>
            <p:nvPr/>
          </p:nvSpPr>
          <p:spPr>
            <a:xfrm>
              <a:off x="2523697" y="3173250"/>
              <a:ext cx="1047023" cy="35200"/>
            </a:xfrm>
            <a:custGeom>
              <a:avLst/>
              <a:gdLst>
                <a:gd name="connsiteX0" fmla="*/ 0 w 1047023"/>
                <a:gd name="connsiteY0" fmla="*/ 13960 h 35200"/>
                <a:gd name="connsiteX1" fmla="*/ 425789 w 1047023"/>
                <a:gd name="connsiteY1" fmla="*/ 34901 h 35200"/>
                <a:gd name="connsiteX2" fmla="*/ 1047023 w 1047023"/>
                <a:gd name="connsiteY2" fmla="*/ 0 h 35200"/>
              </a:gdLst>
              <a:ahLst/>
              <a:cxnLst>
                <a:cxn ang="0">
                  <a:pos x="connsiteX0" y="connsiteY0"/>
                </a:cxn>
                <a:cxn ang="0">
                  <a:pos x="connsiteX1" y="connsiteY1"/>
                </a:cxn>
                <a:cxn ang="0">
                  <a:pos x="connsiteX2" y="connsiteY2"/>
                </a:cxn>
              </a:cxnLst>
              <a:rect l="l" t="t" r="r" b="b"/>
              <a:pathLst>
                <a:path w="1047023" h="35200">
                  <a:moveTo>
                    <a:pt x="0" y="13960"/>
                  </a:moveTo>
                  <a:cubicBezTo>
                    <a:pt x="125642" y="25594"/>
                    <a:pt x="251285" y="37228"/>
                    <a:pt x="425789" y="34901"/>
                  </a:cubicBezTo>
                  <a:cubicBezTo>
                    <a:pt x="600293" y="32574"/>
                    <a:pt x="823658" y="16287"/>
                    <a:pt x="1047023"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Freeform 25">
              <a:extLst>
                <a:ext uri="{FF2B5EF4-FFF2-40B4-BE49-F238E27FC236}">
                  <a16:creationId xmlns:a16="http://schemas.microsoft.com/office/drawing/2014/main" id="{662DF1FB-0AC5-7B92-C6D5-6252BB143927}"/>
                </a:ext>
              </a:extLst>
            </p:cNvPr>
            <p:cNvSpPr/>
            <p:nvPr/>
          </p:nvSpPr>
          <p:spPr>
            <a:xfrm>
              <a:off x="2593498" y="3431516"/>
              <a:ext cx="956281" cy="38258"/>
            </a:xfrm>
            <a:custGeom>
              <a:avLst/>
              <a:gdLst>
                <a:gd name="connsiteX0" fmla="*/ 0 w 956281"/>
                <a:gd name="connsiteY0" fmla="*/ 34900 h 38258"/>
                <a:gd name="connsiteX1" fmla="*/ 530492 w 956281"/>
                <a:gd name="connsiteY1" fmla="*/ 34900 h 38258"/>
                <a:gd name="connsiteX2" fmla="*/ 956281 w 956281"/>
                <a:gd name="connsiteY2" fmla="*/ 0 h 38258"/>
              </a:gdLst>
              <a:ahLst/>
              <a:cxnLst>
                <a:cxn ang="0">
                  <a:pos x="connsiteX0" y="connsiteY0"/>
                </a:cxn>
                <a:cxn ang="0">
                  <a:pos x="connsiteX1" y="connsiteY1"/>
                </a:cxn>
                <a:cxn ang="0">
                  <a:pos x="connsiteX2" y="connsiteY2"/>
                </a:cxn>
              </a:cxnLst>
              <a:rect l="l" t="t" r="r" b="b"/>
              <a:pathLst>
                <a:path w="956281" h="38258">
                  <a:moveTo>
                    <a:pt x="0" y="34900"/>
                  </a:moveTo>
                  <a:cubicBezTo>
                    <a:pt x="185556" y="37808"/>
                    <a:pt x="371112" y="40717"/>
                    <a:pt x="530492" y="34900"/>
                  </a:cubicBezTo>
                  <a:cubicBezTo>
                    <a:pt x="689872" y="29083"/>
                    <a:pt x="823076" y="14541"/>
                    <a:pt x="956281"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Freeform 26">
              <a:extLst>
                <a:ext uri="{FF2B5EF4-FFF2-40B4-BE49-F238E27FC236}">
                  <a16:creationId xmlns:a16="http://schemas.microsoft.com/office/drawing/2014/main" id="{F8F4C65D-D0AA-8067-287B-CA389604C9EE}"/>
                </a:ext>
              </a:extLst>
            </p:cNvPr>
            <p:cNvSpPr/>
            <p:nvPr/>
          </p:nvSpPr>
          <p:spPr>
            <a:xfrm>
              <a:off x="2439935" y="4541360"/>
              <a:ext cx="1130785" cy="28010"/>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TextBox 27">
              <a:extLst>
                <a:ext uri="{FF2B5EF4-FFF2-40B4-BE49-F238E27FC236}">
                  <a16:creationId xmlns:a16="http://schemas.microsoft.com/office/drawing/2014/main" id="{BC877452-A5BD-FB8F-FE8F-A4879ECDC0DF}"/>
                </a:ext>
              </a:extLst>
            </p:cNvPr>
            <p:cNvSpPr txBox="1"/>
            <p:nvPr/>
          </p:nvSpPr>
          <p:spPr>
            <a:xfrm>
              <a:off x="1323795" y="3712483"/>
              <a:ext cx="704039" cy="461665"/>
            </a:xfrm>
            <a:prstGeom prst="rect">
              <a:avLst/>
            </a:prstGeom>
            <a:noFill/>
          </p:spPr>
          <p:txBody>
            <a:bodyPr wrap="none" rtlCol="0">
              <a:spAutoFit/>
            </a:bodyPr>
            <a:lstStyle/>
            <a:p>
              <a:r>
                <a:rPr lang="en-AU" sz="2400" b="1" dirty="0">
                  <a:solidFill>
                    <a:srgbClr val="FF0000"/>
                  </a:solidFill>
                  <a:latin typeface="AhnbergHand" pitchFamily="2" charset="0"/>
                </a:rPr>
                <a:t>$$$</a:t>
              </a:r>
            </a:p>
          </p:txBody>
        </p:sp>
        <p:sp>
          <p:nvSpPr>
            <p:cNvPr id="29" name="Freeform 28">
              <a:extLst>
                <a:ext uri="{FF2B5EF4-FFF2-40B4-BE49-F238E27FC236}">
                  <a16:creationId xmlns:a16="http://schemas.microsoft.com/office/drawing/2014/main" id="{BA77AC97-FED9-5E89-CFE9-62693FD03499}"/>
                </a:ext>
              </a:extLst>
            </p:cNvPr>
            <p:cNvSpPr/>
            <p:nvPr/>
          </p:nvSpPr>
          <p:spPr>
            <a:xfrm>
              <a:off x="2439935" y="5016082"/>
              <a:ext cx="1130785" cy="28010"/>
            </a:xfrm>
            <a:custGeom>
              <a:avLst/>
              <a:gdLst>
                <a:gd name="connsiteX0" fmla="*/ 0 w 1130785"/>
                <a:gd name="connsiteY0" fmla="*/ 0 h 28010"/>
                <a:gd name="connsiteX1" fmla="*/ 293166 w 1130785"/>
                <a:gd name="connsiteY1" fmla="*/ 13960 h 28010"/>
                <a:gd name="connsiteX2" fmla="*/ 872519 w 1130785"/>
                <a:gd name="connsiteY2" fmla="*/ 27921 h 28010"/>
                <a:gd name="connsiteX3" fmla="*/ 1130785 w 1130785"/>
                <a:gd name="connsiteY3" fmla="*/ 6980 h 28010"/>
              </a:gdLst>
              <a:ahLst/>
              <a:cxnLst>
                <a:cxn ang="0">
                  <a:pos x="connsiteX0" y="connsiteY0"/>
                </a:cxn>
                <a:cxn ang="0">
                  <a:pos x="connsiteX1" y="connsiteY1"/>
                </a:cxn>
                <a:cxn ang="0">
                  <a:pos x="connsiteX2" y="connsiteY2"/>
                </a:cxn>
                <a:cxn ang="0">
                  <a:pos x="connsiteX3" y="connsiteY3"/>
                </a:cxn>
              </a:cxnLst>
              <a:rect l="l" t="t" r="r" b="b"/>
              <a:pathLst>
                <a:path w="1130785" h="28010">
                  <a:moveTo>
                    <a:pt x="0" y="0"/>
                  </a:moveTo>
                  <a:cubicBezTo>
                    <a:pt x="73873" y="4653"/>
                    <a:pt x="293166" y="13960"/>
                    <a:pt x="293166" y="13960"/>
                  </a:cubicBezTo>
                  <a:cubicBezTo>
                    <a:pt x="438586" y="18613"/>
                    <a:pt x="732916" y="29084"/>
                    <a:pt x="872519" y="27921"/>
                  </a:cubicBezTo>
                  <a:cubicBezTo>
                    <a:pt x="1012122" y="26758"/>
                    <a:pt x="1071453" y="16869"/>
                    <a:pt x="1130785" y="698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Freeform 29">
              <a:extLst>
                <a:ext uri="{FF2B5EF4-FFF2-40B4-BE49-F238E27FC236}">
                  <a16:creationId xmlns:a16="http://schemas.microsoft.com/office/drawing/2014/main" id="{D909A0EB-2023-229B-CC77-9A2EE1968F0C}"/>
                </a:ext>
              </a:extLst>
            </p:cNvPr>
            <p:cNvSpPr/>
            <p:nvPr/>
          </p:nvSpPr>
          <p:spPr>
            <a:xfrm>
              <a:off x="2067471" y="3795583"/>
              <a:ext cx="268941" cy="386853"/>
            </a:xfrm>
            <a:custGeom>
              <a:avLst/>
              <a:gdLst>
                <a:gd name="connsiteX0" fmla="*/ 0 w 268941"/>
                <a:gd name="connsiteY0" fmla="*/ 107640 h 386853"/>
                <a:gd name="connsiteX1" fmla="*/ 242047 w 268941"/>
                <a:gd name="connsiteY1" fmla="*/ 116605 h 386853"/>
                <a:gd name="connsiteX2" fmla="*/ 98611 w 268941"/>
                <a:gd name="connsiteY2" fmla="*/ 64 h 386853"/>
                <a:gd name="connsiteX3" fmla="*/ 268941 w 268941"/>
                <a:gd name="connsiteY3" fmla="*/ 134534 h 386853"/>
                <a:gd name="connsiteX4" fmla="*/ 98611 w 268941"/>
                <a:gd name="connsiteY4" fmla="*/ 385546 h 386853"/>
                <a:gd name="connsiteX5" fmla="*/ 233082 w 268941"/>
                <a:gd name="connsiteY5" fmla="*/ 233146 h 386853"/>
                <a:gd name="connsiteX6" fmla="*/ 35858 w 268941"/>
                <a:gd name="connsiteY6" fmla="*/ 233146 h 38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941" h="386853">
                  <a:moveTo>
                    <a:pt x="0" y="107640"/>
                  </a:moveTo>
                  <a:cubicBezTo>
                    <a:pt x="112806" y="121087"/>
                    <a:pt x="225612" y="134534"/>
                    <a:pt x="242047" y="116605"/>
                  </a:cubicBezTo>
                  <a:cubicBezTo>
                    <a:pt x="258482" y="98676"/>
                    <a:pt x="94129" y="-2924"/>
                    <a:pt x="98611" y="64"/>
                  </a:cubicBezTo>
                  <a:cubicBezTo>
                    <a:pt x="103093" y="3052"/>
                    <a:pt x="268941" y="70287"/>
                    <a:pt x="268941" y="134534"/>
                  </a:cubicBezTo>
                  <a:cubicBezTo>
                    <a:pt x="268941" y="198781"/>
                    <a:pt x="104587" y="369111"/>
                    <a:pt x="98611" y="385546"/>
                  </a:cubicBezTo>
                  <a:cubicBezTo>
                    <a:pt x="92635" y="401981"/>
                    <a:pt x="243541" y="258546"/>
                    <a:pt x="233082" y="233146"/>
                  </a:cubicBezTo>
                  <a:cubicBezTo>
                    <a:pt x="222623" y="207746"/>
                    <a:pt x="129240" y="220446"/>
                    <a:pt x="35858" y="233146"/>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Freeform 30">
              <a:extLst>
                <a:ext uri="{FF2B5EF4-FFF2-40B4-BE49-F238E27FC236}">
                  <a16:creationId xmlns:a16="http://schemas.microsoft.com/office/drawing/2014/main" id="{81BB237E-191C-5B81-4E8F-7186561AD10A}"/>
                </a:ext>
              </a:extLst>
            </p:cNvPr>
            <p:cNvSpPr/>
            <p:nvPr/>
          </p:nvSpPr>
          <p:spPr>
            <a:xfrm>
              <a:off x="6109788" y="3015023"/>
              <a:ext cx="268941" cy="386853"/>
            </a:xfrm>
            <a:custGeom>
              <a:avLst/>
              <a:gdLst>
                <a:gd name="connsiteX0" fmla="*/ 0 w 268941"/>
                <a:gd name="connsiteY0" fmla="*/ 107640 h 386853"/>
                <a:gd name="connsiteX1" fmla="*/ 242047 w 268941"/>
                <a:gd name="connsiteY1" fmla="*/ 116605 h 386853"/>
                <a:gd name="connsiteX2" fmla="*/ 98611 w 268941"/>
                <a:gd name="connsiteY2" fmla="*/ 64 h 386853"/>
                <a:gd name="connsiteX3" fmla="*/ 268941 w 268941"/>
                <a:gd name="connsiteY3" fmla="*/ 134534 h 386853"/>
                <a:gd name="connsiteX4" fmla="*/ 98611 w 268941"/>
                <a:gd name="connsiteY4" fmla="*/ 385546 h 386853"/>
                <a:gd name="connsiteX5" fmla="*/ 233082 w 268941"/>
                <a:gd name="connsiteY5" fmla="*/ 233146 h 386853"/>
                <a:gd name="connsiteX6" fmla="*/ 35858 w 268941"/>
                <a:gd name="connsiteY6" fmla="*/ 233146 h 38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941" h="386853">
                  <a:moveTo>
                    <a:pt x="0" y="107640"/>
                  </a:moveTo>
                  <a:cubicBezTo>
                    <a:pt x="112806" y="121087"/>
                    <a:pt x="225612" y="134534"/>
                    <a:pt x="242047" y="116605"/>
                  </a:cubicBezTo>
                  <a:cubicBezTo>
                    <a:pt x="258482" y="98676"/>
                    <a:pt x="94129" y="-2924"/>
                    <a:pt x="98611" y="64"/>
                  </a:cubicBezTo>
                  <a:cubicBezTo>
                    <a:pt x="103093" y="3052"/>
                    <a:pt x="268941" y="70287"/>
                    <a:pt x="268941" y="134534"/>
                  </a:cubicBezTo>
                  <a:cubicBezTo>
                    <a:pt x="268941" y="198781"/>
                    <a:pt x="104587" y="369111"/>
                    <a:pt x="98611" y="385546"/>
                  </a:cubicBezTo>
                  <a:cubicBezTo>
                    <a:pt x="92635" y="401981"/>
                    <a:pt x="243541" y="258546"/>
                    <a:pt x="233082" y="233146"/>
                  </a:cubicBezTo>
                  <a:cubicBezTo>
                    <a:pt x="222623" y="207746"/>
                    <a:pt x="129240" y="220446"/>
                    <a:pt x="35858" y="233146"/>
                  </a:cubicBezTo>
                </a:path>
              </a:pathLst>
            </a:cu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Freeform 31">
              <a:extLst>
                <a:ext uri="{FF2B5EF4-FFF2-40B4-BE49-F238E27FC236}">
                  <a16:creationId xmlns:a16="http://schemas.microsoft.com/office/drawing/2014/main" id="{2E3BF19D-9BB1-2E02-A132-42A5EA7CB9DB}"/>
                </a:ext>
              </a:extLst>
            </p:cNvPr>
            <p:cNvSpPr/>
            <p:nvPr/>
          </p:nvSpPr>
          <p:spPr>
            <a:xfrm rot="20268063">
              <a:off x="4182532" y="3367344"/>
              <a:ext cx="951077" cy="771269"/>
            </a:xfrm>
            <a:custGeom>
              <a:avLst/>
              <a:gdLst>
                <a:gd name="connsiteX0" fmla="*/ 0 w 951077"/>
                <a:gd name="connsiteY0" fmla="*/ 149296 h 771269"/>
                <a:gd name="connsiteX1" fmla="*/ 580571 w 951077"/>
                <a:gd name="connsiteY1" fmla="*/ 142039 h 771269"/>
                <a:gd name="connsiteX2" fmla="*/ 508000 w 951077"/>
                <a:gd name="connsiteY2" fmla="*/ 4154 h 771269"/>
                <a:gd name="connsiteX3" fmla="*/ 950686 w 951077"/>
                <a:gd name="connsiteY3" fmla="*/ 323468 h 771269"/>
                <a:gd name="connsiteX4" fmla="*/ 587829 w 951077"/>
                <a:gd name="connsiteY4" fmla="*/ 766154 h 771269"/>
                <a:gd name="connsiteX5" fmla="*/ 674914 w 951077"/>
                <a:gd name="connsiteY5" fmla="*/ 562954 h 771269"/>
                <a:gd name="connsiteX6" fmla="*/ 58057 w 951077"/>
                <a:gd name="connsiteY6" fmla="*/ 541182 h 771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1077" h="771269">
                  <a:moveTo>
                    <a:pt x="0" y="149296"/>
                  </a:moveTo>
                  <a:cubicBezTo>
                    <a:pt x="247952" y="157762"/>
                    <a:pt x="495904" y="166229"/>
                    <a:pt x="580571" y="142039"/>
                  </a:cubicBezTo>
                  <a:cubicBezTo>
                    <a:pt x="665238" y="117849"/>
                    <a:pt x="446314" y="-26084"/>
                    <a:pt x="508000" y="4154"/>
                  </a:cubicBezTo>
                  <a:cubicBezTo>
                    <a:pt x="569686" y="34392"/>
                    <a:pt x="937381" y="196468"/>
                    <a:pt x="950686" y="323468"/>
                  </a:cubicBezTo>
                  <a:cubicBezTo>
                    <a:pt x="963991" y="450468"/>
                    <a:pt x="633791" y="726240"/>
                    <a:pt x="587829" y="766154"/>
                  </a:cubicBezTo>
                  <a:cubicBezTo>
                    <a:pt x="541867" y="806068"/>
                    <a:pt x="763209" y="600449"/>
                    <a:pt x="674914" y="562954"/>
                  </a:cubicBezTo>
                  <a:cubicBezTo>
                    <a:pt x="586619" y="525459"/>
                    <a:pt x="322338" y="533320"/>
                    <a:pt x="58057" y="541182"/>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44129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43DED-1EB3-0122-FDD7-E8609C4728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64101-00A8-3CFF-93BD-A75AF2CBC073}"/>
              </a:ext>
            </a:extLst>
          </p:cNvPr>
          <p:cNvSpPr>
            <a:spLocks noGrp="1"/>
          </p:cNvSpPr>
          <p:nvPr>
            <p:ph type="title"/>
          </p:nvPr>
        </p:nvSpPr>
        <p:spPr/>
        <p:txBody>
          <a:bodyPr>
            <a:normAutofit/>
          </a:bodyPr>
          <a:lstStyle/>
          <a:p>
            <a:r>
              <a:rPr lang="en-US" dirty="0"/>
              <a:t>So, who pays for the IPv6 transition?</a:t>
            </a:r>
          </a:p>
        </p:txBody>
      </p:sp>
      <p:sp>
        <p:nvSpPr>
          <p:cNvPr id="3" name="Content Placeholder 2">
            <a:extLst>
              <a:ext uri="{FF2B5EF4-FFF2-40B4-BE49-F238E27FC236}">
                <a16:creationId xmlns:a16="http://schemas.microsoft.com/office/drawing/2014/main" id="{27FE67B7-2C49-5052-24EB-996C6D6C9C79}"/>
              </a:ext>
            </a:extLst>
          </p:cNvPr>
          <p:cNvSpPr>
            <a:spLocks noGrp="1"/>
          </p:cNvSpPr>
          <p:nvPr>
            <p:ph idx="1"/>
          </p:nvPr>
        </p:nvSpPr>
        <p:spPr/>
        <p:txBody>
          <a:bodyPr/>
          <a:lstStyle/>
          <a:p>
            <a:r>
              <a:rPr lang="en-US" dirty="0"/>
              <a:t>Networks need to make the investment to switch to a dual stack mode that includes IPv6</a:t>
            </a:r>
          </a:p>
          <a:p>
            <a:r>
              <a:rPr lang="en-US" dirty="0"/>
              <a:t>But neither the user base nor the content distribution world really care</a:t>
            </a:r>
          </a:p>
          <a:p>
            <a:pPr lvl="1"/>
            <a:r>
              <a:rPr lang="en-US" dirty="0"/>
              <a:t>And they are certainly not going to pay a premium to the network operator for IPv6</a:t>
            </a:r>
          </a:p>
          <a:p>
            <a:r>
              <a:rPr lang="en-US" dirty="0"/>
              <a:t>And in the application service world, IP addresses are </a:t>
            </a:r>
            <a:r>
              <a:rPr lang="en-US" b="1" dirty="0"/>
              <a:t>not</a:t>
            </a:r>
            <a:r>
              <a:rPr lang="en-US" dirty="0"/>
              <a:t> the critical resource any more</a:t>
            </a:r>
          </a:p>
          <a:p>
            <a:r>
              <a:rPr lang="en-US" dirty="0"/>
              <a:t>We’ve changed the “currency” of networks!</a:t>
            </a:r>
          </a:p>
        </p:txBody>
      </p:sp>
    </p:spTree>
    <p:extLst>
      <p:ext uri="{BB962C8B-B14F-4D97-AF65-F5344CB8AC3E}">
        <p14:creationId xmlns:p14="http://schemas.microsoft.com/office/powerpoint/2010/main" val="3942624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map of the world&#10;&#10;AI-generated content may be incorrect.">
            <a:extLst>
              <a:ext uri="{FF2B5EF4-FFF2-40B4-BE49-F238E27FC236}">
                <a16:creationId xmlns:a16="http://schemas.microsoft.com/office/drawing/2014/main" id="{970D8612-5667-F722-C209-6B3A1BC37492}"/>
              </a:ext>
            </a:extLst>
          </p:cNvPr>
          <p:cNvPicPr>
            <a:picLocks noChangeAspect="1"/>
          </p:cNvPicPr>
          <p:nvPr/>
        </p:nvPicPr>
        <p:blipFill>
          <a:blip r:embed="rId2"/>
          <a:stretch>
            <a:fillRect/>
          </a:stretch>
        </p:blipFill>
        <p:spPr>
          <a:xfrm>
            <a:off x="1650124" y="1605743"/>
            <a:ext cx="9098252" cy="4351338"/>
          </a:xfrm>
          <a:prstGeom prst="rect">
            <a:avLst/>
          </a:prstGeom>
        </p:spPr>
      </p:pic>
      <p:sp>
        <p:nvSpPr>
          <p:cNvPr id="2" name="Title 1">
            <a:extLst>
              <a:ext uri="{FF2B5EF4-FFF2-40B4-BE49-F238E27FC236}">
                <a16:creationId xmlns:a16="http://schemas.microsoft.com/office/drawing/2014/main" id="{47161CDC-BDDA-F16C-5D0D-1A4727B1C58E}"/>
              </a:ext>
            </a:extLst>
          </p:cNvPr>
          <p:cNvSpPr>
            <a:spLocks noGrp="1"/>
          </p:cNvSpPr>
          <p:nvPr>
            <p:ph type="title"/>
          </p:nvPr>
        </p:nvSpPr>
        <p:spPr/>
        <p:txBody>
          <a:bodyPr/>
          <a:lstStyle/>
          <a:p>
            <a:r>
              <a:rPr lang="en-US" dirty="0"/>
              <a:t>IPv6 Today</a:t>
            </a:r>
          </a:p>
        </p:txBody>
      </p:sp>
      <p:sp>
        <p:nvSpPr>
          <p:cNvPr id="6" name="Rectangle 5">
            <a:extLst>
              <a:ext uri="{FF2B5EF4-FFF2-40B4-BE49-F238E27FC236}">
                <a16:creationId xmlns:a16="http://schemas.microsoft.com/office/drawing/2014/main" id="{2A3030CE-643E-C265-DA3B-613CE9DBA058}"/>
              </a:ext>
            </a:extLst>
          </p:cNvPr>
          <p:cNvSpPr/>
          <p:nvPr/>
        </p:nvSpPr>
        <p:spPr>
          <a:xfrm>
            <a:off x="1409529" y="5957080"/>
            <a:ext cx="2764221" cy="259639"/>
          </a:xfrm>
          <a:prstGeom prst="rect">
            <a:avLst/>
          </a:prstGeom>
          <a:gradFill flip="none" rotWithShape="1">
            <a:gsLst>
              <a:gs pos="0">
                <a:srgbClr val="FF0000"/>
              </a:gs>
              <a:gs pos="46000">
                <a:srgbClr val="FFFF00"/>
              </a:gs>
              <a:gs pos="100000">
                <a:srgbClr val="00EA00"/>
              </a:gs>
              <a:gs pos="100000">
                <a:srgbClr val="00B050"/>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1C6A93E-12EF-F8D7-F494-460F49D2D380}"/>
              </a:ext>
            </a:extLst>
          </p:cNvPr>
          <p:cNvSpPr txBox="1"/>
          <p:nvPr/>
        </p:nvSpPr>
        <p:spPr>
          <a:xfrm>
            <a:off x="4173750" y="5920732"/>
            <a:ext cx="622286" cy="369332"/>
          </a:xfrm>
          <a:prstGeom prst="rect">
            <a:avLst/>
          </a:prstGeom>
          <a:solidFill>
            <a:schemeClr val="bg1"/>
          </a:solidFill>
        </p:spPr>
        <p:txBody>
          <a:bodyPr wrap="none" rtlCol="0">
            <a:spAutoFit/>
          </a:bodyPr>
          <a:lstStyle/>
          <a:p>
            <a:r>
              <a:rPr lang="en-US" dirty="0"/>
              <a:t>80%</a:t>
            </a:r>
          </a:p>
        </p:txBody>
      </p:sp>
      <p:sp>
        <p:nvSpPr>
          <p:cNvPr id="8" name="TextBox 7">
            <a:extLst>
              <a:ext uri="{FF2B5EF4-FFF2-40B4-BE49-F238E27FC236}">
                <a16:creationId xmlns:a16="http://schemas.microsoft.com/office/drawing/2014/main" id="{493522AA-4E14-77A4-2B2C-195E2D478BD4}"/>
              </a:ext>
            </a:extLst>
          </p:cNvPr>
          <p:cNvSpPr txBox="1"/>
          <p:nvPr/>
        </p:nvSpPr>
        <p:spPr>
          <a:xfrm>
            <a:off x="865000" y="5864182"/>
            <a:ext cx="498855" cy="369332"/>
          </a:xfrm>
          <a:prstGeom prst="rect">
            <a:avLst/>
          </a:prstGeom>
          <a:solidFill>
            <a:schemeClr val="bg1"/>
          </a:solidFill>
        </p:spPr>
        <p:txBody>
          <a:bodyPr wrap="none" rtlCol="0">
            <a:spAutoFit/>
          </a:bodyPr>
          <a:lstStyle/>
          <a:p>
            <a:r>
              <a:rPr lang="en-US" dirty="0"/>
              <a:t>0%</a:t>
            </a:r>
          </a:p>
        </p:txBody>
      </p:sp>
      <p:sp>
        <p:nvSpPr>
          <p:cNvPr id="9" name="TextBox 8">
            <a:extLst>
              <a:ext uri="{FF2B5EF4-FFF2-40B4-BE49-F238E27FC236}">
                <a16:creationId xmlns:a16="http://schemas.microsoft.com/office/drawing/2014/main" id="{46157213-4213-1AD0-1508-66324EFB6B18}"/>
              </a:ext>
            </a:extLst>
          </p:cNvPr>
          <p:cNvSpPr txBox="1"/>
          <p:nvPr/>
        </p:nvSpPr>
        <p:spPr>
          <a:xfrm>
            <a:off x="2678045" y="6326412"/>
            <a:ext cx="6835910" cy="369332"/>
          </a:xfrm>
          <a:prstGeom prst="rect">
            <a:avLst/>
          </a:prstGeom>
          <a:noFill/>
        </p:spPr>
        <p:txBody>
          <a:bodyPr wrap="none" rtlCol="0">
            <a:spAutoFit/>
          </a:bodyPr>
          <a:lstStyle/>
          <a:p>
            <a:r>
              <a:rPr lang="en-US" dirty="0"/>
              <a:t>Per-Economy IPv6 Deployment Measurement - % of Users with IPv6</a:t>
            </a:r>
          </a:p>
        </p:txBody>
      </p:sp>
    </p:spTree>
    <p:extLst>
      <p:ext uri="{BB962C8B-B14F-4D97-AF65-F5344CB8AC3E}">
        <p14:creationId xmlns:p14="http://schemas.microsoft.com/office/powerpoint/2010/main" val="566888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21A72-EAAA-620A-3025-959AAEBE8FAB}"/>
            </a:ext>
          </a:extLst>
        </p:cNvPr>
        <p:cNvGrpSpPr/>
        <p:nvPr/>
      </p:nvGrpSpPr>
      <p:grpSpPr>
        <a:xfrm>
          <a:off x="0" y="0"/>
          <a:ext cx="0" cy="0"/>
          <a:chOff x="0" y="0"/>
          <a:chExt cx="0" cy="0"/>
        </a:xfrm>
      </p:grpSpPr>
      <p:sp>
        <p:nvSpPr>
          <p:cNvPr id="20481" name="Rectangle 1">
            <a:extLst>
              <a:ext uri="{FF2B5EF4-FFF2-40B4-BE49-F238E27FC236}">
                <a16:creationId xmlns:a16="http://schemas.microsoft.com/office/drawing/2014/main" id="{E07E8F23-BADC-66B2-6928-3F681CEB3939}"/>
              </a:ext>
            </a:extLst>
          </p:cNvPr>
          <p:cNvSpPr>
            <a:spLocks noGrp="1" noChangeArrowheads="1"/>
          </p:cNvSpPr>
          <p:nvPr>
            <p:ph type="title"/>
          </p:nvPr>
        </p:nvSpPr>
        <p:spPr>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normAutofit/>
          </a:bodyPr>
          <a:lstStyle/>
          <a:p>
            <a:pPr>
              <a:defRPr/>
            </a:pPr>
            <a:r>
              <a:rPr lang="en-US" sz="6000" dirty="0"/>
              <a:t>What does this mean?</a:t>
            </a:r>
          </a:p>
        </p:txBody>
      </p:sp>
      <p:sp>
        <p:nvSpPr>
          <p:cNvPr id="20482" name="Rectangle 2">
            <a:extLst>
              <a:ext uri="{FF2B5EF4-FFF2-40B4-BE49-F238E27FC236}">
                <a16:creationId xmlns:a16="http://schemas.microsoft.com/office/drawing/2014/main" id="{9718DD80-E898-A073-DD70-91EBFE0BD5B2}"/>
              </a:ext>
            </a:extLst>
          </p:cNvPr>
          <p:cNvSpPr>
            <a:spLocks noGrp="1" noChangeArrowheads="1"/>
          </p:cNvSpPr>
          <p:nvPr>
            <p:ph type="body" idx="1"/>
          </p:nvPr>
        </p:nvSpPr>
        <p:spPr>
          <a:xfrm>
            <a:off x="838200" y="2141537"/>
            <a:ext cx="10515600" cy="4351338"/>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marL="282156" indent="-342900">
              <a:spcBef>
                <a:spcPts val="2347"/>
              </a:spcBef>
              <a:defRPr/>
            </a:pPr>
            <a:r>
              <a:rPr lang="en-US" sz="2700" dirty="0"/>
              <a:t>We no longer operate within a strict address-based network architecture</a:t>
            </a:r>
          </a:p>
          <a:p>
            <a:pPr marL="739356" lvl="1" indent="-342900">
              <a:spcBef>
                <a:spcPts val="2347"/>
              </a:spcBef>
              <a:defRPr/>
            </a:pPr>
            <a:r>
              <a:rPr lang="en-US" sz="2300" dirty="0"/>
              <a:t>Clients no longer use a permanent unique public IP address to communicate with servers</a:t>
            </a:r>
          </a:p>
          <a:p>
            <a:pPr marL="739356" lvl="1" indent="-342900">
              <a:spcBef>
                <a:spcPts val="2347"/>
              </a:spcBef>
              <a:defRPr/>
            </a:pPr>
            <a:r>
              <a:rPr lang="en-US" sz="2300" dirty="0"/>
              <a:t>Servers no longer use a permanent unique public IP address to communicate with clients</a:t>
            </a:r>
          </a:p>
          <a:p>
            <a:pPr marL="282156" indent="-342900">
              <a:spcBef>
                <a:spcPts val="2347"/>
              </a:spcBef>
              <a:defRPr/>
            </a:pPr>
            <a:r>
              <a:rPr lang="en-US" sz="2700" dirty="0"/>
              <a:t>Address scarcity takes on a different dimension when you don’t need public addresses to uniquely number every host and service</a:t>
            </a:r>
            <a:endParaRPr lang="en-US" sz="2300" dirty="0"/>
          </a:p>
          <a:p>
            <a:pPr marL="225006">
              <a:spcBef>
                <a:spcPts val="2347"/>
              </a:spcBef>
              <a:buBlip>
                <a:blip r:embed="rId2"/>
              </a:buBlip>
              <a:defRPr/>
            </a:pPr>
            <a:endParaRPr lang="en-US" sz="2700" dirty="0"/>
          </a:p>
        </p:txBody>
      </p:sp>
    </p:spTree>
    <p:extLst>
      <p:ext uri="{BB962C8B-B14F-4D97-AF65-F5344CB8AC3E}">
        <p14:creationId xmlns:p14="http://schemas.microsoft.com/office/powerpoint/2010/main" val="70931280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02C64-72B8-3FCE-604F-708F9C5213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77C4A2-D97E-A45B-DE38-B8DB458E77B6}"/>
              </a:ext>
            </a:extLst>
          </p:cNvPr>
          <p:cNvSpPr>
            <a:spLocks noGrp="1"/>
          </p:cNvSpPr>
          <p:nvPr>
            <p:ph type="title"/>
          </p:nvPr>
        </p:nvSpPr>
        <p:spPr/>
        <p:txBody>
          <a:bodyPr/>
          <a:lstStyle/>
          <a:p>
            <a:r>
              <a:rPr lang="en-AU" dirty="0"/>
              <a:t>A Network of Names</a:t>
            </a:r>
          </a:p>
        </p:txBody>
      </p:sp>
      <p:sp>
        <p:nvSpPr>
          <p:cNvPr id="3" name="Content Placeholder 2">
            <a:extLst>
              <a:ext uri="{FF2B5EF4-FFF2-40B4-BE49-F238E27FC236}">
                <a16:creationId xmlns:a16="http://schemas.microsoft.com/office/drawing/2014/main" id="{2540F158-C3F0-B140-BFD4-3D9DC8A25AB6}"/>
              </a:ext>
            </a:extLst>
          </p:cNvPr>
          <p:cNvSpPr>
            <a:spLocks noGrp="1"/>
          </p:cNvSpPr>
          <p:nvPr>
            <p:ph idx="1"/>
          </p:nvPr>
        </p:nvSpPr>
        <p:spPr/>
        <p:txBody>
          <a:bodyPr/>
          <a:lstStyle/>
          <a:p>
            <a:r>
              <a:rPr lang="en-AU" dirty="0"/>
              <a:t>Today’s public Internet is largely a service delivery network using CDNs to push content and service as close to the user as possible</a:t>
            </a:r>
          </a:p>
          <a:p>
            <a:r>
              <a:rPr lang="en-AU" dirty="0"/>
              <a:t>The multiplexing of multiple services onto underlying service platforms is an application-level function tied largely to TLS and service selection using SNI</a:t>
            </a:r>
          </a:p>
          <a:p>
            <a:r>
              <a:rPr lang="en-AU" dirty="0"/>
              <a:t>The DNS is now used to perform “closest match” service platform selection, supplanting the role of routing</a:t>
            </a:r>
          </a:p>
          <a:p>
            <a:pPr lvl="1"/>
            <a:r>
              <a:rPr lang="en-AU" dirty="0"/>
              <a:t>Most large CDNs run a BGP routing table with an average AS Path Length that is intended to converge to 1!</a:t>
            </a:r>
          </a:p>
        </p:txBody>
      </p:sp>
    </p:spTree>
    <p:extLst>
      <p:ext uri="{BB962C8B-B14F-4D97-AF65-F5344CB8AC3E}">
        <p14:creationId xmlns:p14="http://schemas.microsoft.com/office/powerpoint/2010/main" val="3005906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AEA0A-D677-1E09-537F-8C574AF6D8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934AB0-2EF6-7FEB-30BC-1F3365605F4D}"/>
              </a:ext>
            </a:extLst>
          </p:cNvPr>
          <p:cNvSpPr>
            <a:spLocks noGrp="1"/>
          </p:cNvSpPr>
          <p:nvPr>
            <p:ph type="title"/>
          </p:nvPr>
        </p:nvSpPr>
        <p:spPr/>
        <p:txBody>
          <a:bodyPr/>
          <a:lstStyle/>
          <a:p>
            <a:r>
              <a:rPr lang="en-AU" dirty="0"/>
              <a:t>A new Internet Architecture</a:t>
            </a:r>
          </a:p>
        </p:txBody>
      </p:sp>
      <p:sp>
        <p:nvSpPr>
          <p:cNvPr id="3" name="Content Placeholder 2">
            <a:extLst>
              <a:ext uri="{FF2B5EF4-FFF2-40B4-BE49-F238E27FC236}">
                <a16:creationId xmlns:a16="http://schemas.microsoft.com/office/drawing/2014/main" id="{E27D8840-DA49-F3A8-5EBD-E8E63320ABB8}"/>
              </a:ext>
            </a:extLst>
          </p:cNvPr>
          <p:cNvSpPr>
            <a:spLocks noGrp="1"/>
          </p:cNvSpPr>
          <p:nvPr>
            <p:ph idx="1"/>
          </p:nvPr>
        </p:nvSpPr>
        <p:spPr/>
        <p:txBody>
          <a:bodyPr>
            <a:normAutofit/>
          </a:bodyPr>
          <a:lstStyle/>
          <a:p>
            <a:r>
              <a:rPr lang="en-AU" dirty="0"/>
              <a:t>We’ve moved from end-to-end peer networks to client/server asymmetric networks</a:t>
            </a:r>
          </a:p>
          <a:p>
            <a:r>
              <a:rPr lang="en-AU" dirty="0"/>
              <a:t>We’ve replaced single platform servers-plus-network to replicated servers-minus-network with CDNs</a:t>
            </a:r>
          </a:p>
          <a:p>
            <a:r>
              <a:rPr lang="en-AU" dirty="0"/>
              <a:t>Clients aren’t identified with a unique public IP address – clients  are inside NATs are uniquely identified only in a local context</a:t>
            </a:r>
          </a:p>
          <a:p>
            <a:r>
              <a:rPr lang="en-AU" dirty="0"/>
              <a:t>Individual services aren’t identified with a unique public IP address – services are identified in the DNS</a:t>
            </a:r>
          </a:p>
        </p:txBody>
      </p:sp>
    </p:spTree>
    <p:extLst>
      <p:ext uri="{BB962C8B-B14F-4D97-AF65-F5344CB8AC3E}">
        <p14:creationId xmlns:p14="http://schemas.microsoft.com/office/powerpoint/2010/main" val="4241845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D59D7-C9AB-2AF2-8283-934CA79869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D99957-7940-1E53-F76C-5D0380C4DC86}"/>
              </a:ext>
            </a:extLst>
          </p:cNvPr>
          <p:cNvSpPr>
            <a:spLocks noGrp="1"/>
          </p:cNvSpPr>
          <p:nvPr>
            <p:ph type="title"/>
          </p:nvPr>
        </p:nvSpPr>
        <p:spPr/>
        <p:txBody>
          <a:bodyPr/>
          <a:lstStyle/>
          <a:p>
            <a:r>
              <a:rPr lang="en-AU" dirty="0"/>
              <a:t>A new Internet Architecture</a:t>
            </a:r>
          </a:p>
        </p:txBody>
      </p:sp>
      <p:sp>
        <p:nvSpPr>
          <p:cNvPr id="3" name="Content Placeholder 2">
            <a:extLst>
              <a:ext uri="{FF2B5EF4-FFF2-40B4-BE49-F238E27FC236}">
                <a16:creationId xmlns:a16="http://schemas.microsoft.com/office/drawing/2014/main" id="{5F574521-91F3-8BDA-5116-B80FCF97C698}"/>
              </a:ext>
            </a:extLst>
          </p:cNvPr>
          <p:cNvSpPr>
            <a:spLocks noGrp="1"/>
          </p:cNvSpPr>
          <p:nvPr>
            <p:ph idx="1"/>
          </p:nvPr>
        </p:nvSpPr>
        <p:spPr/>
        <p:txBody>
          <a:bodyPr>
            <a:normAutofit/>
          </a:bodyPr>
          <a:lstStyle/>
          <a:p>
            <a:r>
              <a:rPr lang="en-AU" dirty="0"/>
              <a:t>We’ve moved from end-to-end peer networks to client/server asymmetric networks</a:t>
            </a:r>
          </a:p>
          <a:p>
            <a:r>
              <a:rPr lang="en-AU" dirty="0"/>
              <a:t>We’ve replaced single platform servers-plus-network to replicated servers-minus-network with CDNs</a:t>
            </a:r>
          </a:p>
          <a:p>
            <a:r>
              <a:rPr lang="en-AU" dirty="0"/>
              <a:t>Clients aren’t identified with a unique public IP address – clients  are inside NATs are uniquely identified only in a local context</a:t>
            </a:r>
          </a:p>
          <a:p>
            <a:r>
              <a:rPr lang="en-AU" dirty="0"/>
              <a:t>Individual services aren’t identified with a unique public IP address – services are identified in </a:t>
            </a:r>
            <a:r>
              <a:rPr lang="en-AU"/>
              <a:t>the DNS</a:t>
            </a:r>
            <a:endParaRPr lang="en-AU" dirty="0"/>
          </a:p>
        </p:txBody>
      </p:sp>
      <p:sp>
        <p:nvSpPr>
          <p:cNvPr id="4" name="TextBox 3">
            <a:extLst>
              <a:ext uri="{FF2B5EF4-FFF2-40B4-BE49-F238E27FC236}">
                <a16:creationId xmlns:a16="http://schemas.microsoft.com/office/drawing/2014/main" id="{00590437-5B80-EBED-02B1-580E75B47938}"/>
              </a:ext>
            </a:extLst>
          </p:cNvPr>
          <p:cNvSpPr txBox="1"/>
          <p:nvPr/>
        </p:nvSpPr>
        <p:spPr>
          <a:xfrm rot="20939396">
            <a:off x="1669143" y="2505372"/>
            <a:ext cx="7641771" cy="1354217"/>
          </a:xfrm>
          <a:prstGeom prst="rect">
            <a:avLst/>
          </a:prstGeom>
          <a:solidFill>
            <a:schemeClr val="bg1"/>
          </a:solidFill>
        </p:spPr>
        <p:txBody>
          <a:bodyPr wrap="square" rtlCol="0">
            <a:spAutoFit/>
          </a:bodyPr>
          <a:lstStyle/>
          <a:p>
            <a:pPr algn="ctr"/>
            <a:r>
              <a:rPr lang="en-AU" sz="3200" b="1" dirty="0">
                <a:solidFill>
                  <a:srgbClr val="FF0000"/>
                </a:solidFill>
                <a:latin typeface="AhnbergHand" pitchFamily="2" charset="0"/>
              </a:rPr>
              <a:t>We’ve moved from address-based networks to name-based services</a:t>
            </a:r>
          </a:p>
          <a:p>
            <a:endParaRPr lang="en-US" dirty="0"/>
          </a:p>
        </p:txBody>
      </p:sp>
    </p:spTree>
    <p:extLst>
      <p:ext uri="{BB962C8B-B14F-4D97-AF65-F5344CB8AC3E}">
        <p14:creationId xmlns:p14="http://schemas.microsoft.com/office/powerpoint/2010/main" val="2674275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0E07C4-6DC9-AB69-544F-F3BCB3CAEB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40293A-F2B9-7636-63D5-639B703FF7CC}"/>
              </a:ext>
            </a:extLst>
          </p:cNvPr>
          <p:cNvSpPr>
            <a:spLocks noGrp="1"/>
          </p:cNvSpPr>
          <p:nvPr>
            <p:ph type="title"/>
          </p:nvPr>
        </p:nvSpPr>
        <p:spPr/>
        <p:txBody>
          <a:bodyPr/>
          <a:lstStyle/>
          <a:p>
            <a:r>
              <a:rPr lang="en-AU" dirty="0"/>
              <a:t>What am I saying?</a:t>
            </a:r>
          </a:p>
        </p:txBody>
      </p:sp>
      <p:sp>
        <p:nvSpPr>
          <p:cNvPr id="3" name="Content Placeholder 2">
            <a:extLst>
              <a:ext uri="{FF2B5EF4-FFF2-40B4-BE49-F238E27FC236}">
                <a16:creationId xmlns:a16="http://schemas.microsoft.com/office/drawing/2014/main" id="{CDC0937A-642E-4EE6-F77C-711FAA6CC04E}"/>
              </a:ext>
            </a:extLst>
          </p:cNvPr>
          <p:cNvSpPr>
            <a:spLocks noGrp="1"/>
          </p:cNvSpPr>
          <p:nvPr>
            <p:ph idx="1"/>
          </p:nvPr>
        </p:nvSpPr>
        <p:spPr/>
        <p:txBody>
          <a:bodyPr>
            <a:normAutofit fontScale="92500" lnSpcReduction="10000"/>
          </a:bodyPr>
          <a:lstStyle/>
          <a:p>
            <a:r>
              <a:rPr lang="en-AU" dirty="0"/>
              <a:t>The slow uptake of IPv6 is not because this industry is chronically stupid or short sighted</a:t>
            </a:r>
          </a:p>
          <a:p>
            <a:r>
              <a:rPr lang="en-AU" dirty="0"/>
              <a:t>There is something else going on here…</a:t>
            </a:r>
          </a:p>
          <a:p>
            <a:endParaRPr lang="en-AU" dirty="0"/>
          </a:p>
          <a:p>
            <a:r>
              <a:rPr lang="en-AU" dirty="0"/>
              <a:t>In our efforts to deliver bigger, faster, cheaper services we’ve moved our attention away from the IP level of the protocol stack and today the concentrated effort lies in services and applications</a:t>
            </a:r>
          </a:p>
          <a:p>
            <a:r>
              <a:rPr lang="en-AU" dirty="0"/>
              <a:t>In many economies network providers have now done what they can with IPv6, and its now about user devices and their lifecycles. There is adequate momentum to continue IPv6 deployment through coming years!</a:t>
            </a:r>
          </a:p>
        </p:txBody>
      </p:sp>
    </p:spTree>
    <p:extLst>
      <p:ext uri="{BB962C8B-B14F-4D97-AF65-F5344CB8AC3E}">
        <p14:creationId xmlns:p14="http://schemas.microsoft.com/office/powerpoint/2010/main" val="1876938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4EAEFA19-F970-3CF8-0186-11426AC470CF}"/>
              </a:ext>
            </a:extLst>
          </p:cNvPr>
          <p:cNvSpPr>
            <a:spLocks noGrp="1" noChangeArrowheads="1"/>
          </p:cNvSpPr>
          <p:nvPr>
            <p:ph type="title"/>
          </p:nvPr>
        </p:nvSpPr>
        <p:spPr>
          <a:xfrm>
            <a:off x="3359425" y="3108325"/>
            <a:ext cx="5330687" cy="1325563"/>
          </a:xfrm>
        </p:spPr>
        <p:txBody>
          <a:bodyPr/>
          <a:lstStyle/>
          <a:p>
            <a:pPr eaLnBrk="1" hangingPunct="1"/>
            <a:r>
              <a:rPr lang="en-AU" altLang="en-US" sz="4000" dirty="0">
                <a:ea typeface="ＭＳ Ｐゴシック" panose="020B0600070205080204" pitchFamily="34" charset="-128"/>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AD9-09E3-7D1E-D8FD-9FCC3366C359}"/>
              </a:ext>
            </a:extLst>
          </p:cNvPr>
          <p:cNvSpPr>
            <a:spLocks noGrp="1"/>
          </p:cNvSpPr>
          <p:nvPr>
            <p:ph type="title"/>
          </p:nvPr>
        </p:nvSpPr>
        <p:spPr/>
        <p:txBody>
          <a:bodyPr/>
          <a:lstStyle/>
          <a:p>
            <a:r>
              <a:rPr lang="en-US" dirty="0"/>
              <a:t>IPv6 Today</a:t>
            </a:r>
          </a:p>
        </p:txBody>
      </p:sp>
      <p:pic>
        <p:nvPicPr>
          <p:cNvPr id="5" name="Content Placeholder 4" descr="A graph showing a line&#10;&#10;AI-generated content may be incorrect.">
            <a:extLst>
              <a:ext uri="{FF2B5EF4-FFF2-40B4-BE49-F238E27FC236}">
                <a16:creationId xmlns:a16="http://schemas.microsoft.com/office/drawing/2014/main" id="{38F1ADE5-6E38-3867-FD3F-2B6C64C31BC3}"/>
              </a:ext>
            </a:extLst>
          </p:cNvPr>
          <p:cNvPicPr>
            <a:picLocks noGrp="1" noChangeAspect="1"/>
          </p:cNvPicPr>
          <p:nvPr>
            <p:ph idx="1"/>
          </p:nvPr>
        </p:nvPicPr>
        <p:blipFill>
          <a:blip r:embed="rId2"/>
          <a:stretch>
            <a:fillRect/>
          </a:stretch>
        </p:blipFill>
        <p:spPr>
          <a:xfrm>
            <a:off x="2079098" y="1825625"/>
            <a:ext cx="8033804" cy="4351338"/>
          </a:xfrm>
        </p:spPr>
      </p:pic>
    </p:spTree>
    <p:extLst>
      <p:ext uri="{BB962C8B-B14F-4D97-AF65-F5344CB8AC3E}">
        <p14:creationId xmlns:p14="http://schemas.microsoft.com/office/powerpoint/2010/main" val="87312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93BAC-DB45-BAE0-0EFF-0C394A01A8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48A7FD-E91C-CE38-95A8-1D8695B548ED}"/>
              </a:ext>
            </a:extLst>
          </p:cNvPr>
          <p:cNvSpPr>
            <a:spLocks noGrp="1"/>
          </p:cNvSpPr>
          <p:nvPr>
            <p:ph type="title"/>
          </p:nvPr>
        </p:nvSpPr>
        <p:spPr/>
        <p:txBody>
          <a:bodyPr/>
          <a:lstStyle/>
          <a:p>
            <a:r>
              <a:rPr lang="en-AU" dirty="0"/>
              <a:t>Projecting IPv6 Adoption</a:t>
            </a:r>
          </a:p>
        </p:txBody>
      </p:sp>
      <p:pic>
        <p:nvPicPr>
          <p:cNvPr id="5" name="Content Placeholder 4">
            <a:extLst>
              <a:ext uri="{FF2B5EF4-FFF2-40B4-BE49-F238E27FC236}">
                <a16:creationId xmlns:a16="http://schemas.microsoft.com/office/drawing/2014/main" id="{1B3760F7-D035-607F-8353-E07D7DC13A0C}"/>
              </a:ext>
            </a:extLst>
          </p:cNvPr>
          <p:cNvPicPr>
            <a:picLocks noGrp="1" noChangeAspect="1"/>
          </p:cNvPicPr>
          <p:nvPr>
            <p:ph idx="1"/>
          </p:nvPr>
        </p:nvPicPr>
        <p:blipFill>
          <a:blip r:embed="rId2"/>
          <a:stretch>
            <a:fillRect/>
          </a:stretch>
        </p:blipFill>
        <p:spPr>
          <a:xfrm>
            <a:off x="2194706" y="1527280"/>
            <a:ext cx="8071717" cy="4843030"/>
          </a:xfrm>
        </p:spPr>
      </p:pic>
      <p:sp>
        <p:nvSpPr>
          <p:cNvPr id="3" name="Freeform 2">
            <a:extLst>
              <a:ext uri="{FF2B5EF4-FFF2-40B4-BE49-F238E27FC236}">
                <a16:creationId xmlns:a16="http://schemas.microsoft.com/office/drawing/2014/main" id="{35501D56-E326-B1CD-F6B5-AACA0A76F45B}"/>
              </a:ext>
            </a:extLst>
          </p:cNvPr>
          <p:cNvSpPr/>
          <p:nvPr/>
        </p:nvSpPr>
        <p:spPr>
          <a:xfrm>
            <a:off x="9809449" y="1712170"/>
            <a:ext cx="612370" cy="663707"/>
          </a:xfrm>
          <a:custGeom>
            <a:avLst/>
            <a:gdLst>
              <a:gd name="connsiteX0" fmla="*/ 92643 w 612370"/>
              <a:gd name="connsiteY0" fmla="*/ 562107 h 663707"/>
              <a:gd name="connsiteX1" fmla="*/ 553751 w 612370"/>
              <a:gd name="connsiteY1" fmla="*/ 507399 h 663707"/>
              <a:gd name="connsiteX2" fmla="*/ 553751 w 612370"/>
              <a:gd name="connsiteY2" fmla="*/ 69738 h 663707"/>
              <a:gd name="connsiteX3" fmla="*/ 77013 w 612370"/>
              <a:gd name="connsiteY3" fmla="*/ 61922 h 663707"/>
              <a:gd name="connsiteX4" fmla="*/ 6674 w 612370"/>
              <a:gd name="connsiteY4" fmla="*/ 663707 h 6637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370" h="663707">
                <a:moveTo>
                  <a:pt x="92643" y="562107"/>
                </a:moveTo>
                <a:cubicBezTo>
                  <a:pt x="284771" y="575784"/>
                  <a:pt x="476900" y="589461"/>
                  <a:pt x="553751" y="507399"/>
                </a:cubicBezTo>
                <a:cubicBezTo>
                  <a:pt x="630602" y="425337"/>
                  <a:pt x="633207" y="143984"/>
                  <a:pt x="553751" y="69738"/>
                </a:cubicBezTo>
                <a:cubicBezTo>
                  <a:pt x="474295" y="-4508"/>
                  <a:pt x="168193" y="-37073"/>
                  <a:pt x="77013" y="61922"/>
                </a:cubicBezTo>
                <a:cubicBezTo>
                  <a:pt x="-14167" y="160917"/>
                  <a:pt x="-3747" y="412312"/>
                  <a:pt x="6674" y="663707"/>
                </a:cubicBezTo>
              </a:path>
            </a:pathLst>
          </a:cu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a:extLst>
              <a:ext uri="{FF2B5EF4-FFF2-40B4-BE49-F238E27FC236}">
                <a16:creationId xmlns:a16="http://schemas.microsoft.com/office/drawing/2014/main" id="{1C93008D-0186-623F-884C-5E500702F5FD}"/>
              </a:ext>
            </a:extLst>
          </p:cNvPr>
          <p:cNvSpPr/>
          <p:nvPr/>
        </p:nvSpPr>
        <p:spPr>
          <a:xfrm>
            <a:off x="10152185" y="2555631"/>
            <a:ext cx="228477" cy="3142008"/>
          </a:xfrm>
          <a:custGeom>
            <a:avLst/>
            <a:gdLst>
              <a:gd name="connsiteX0" fmla="*/ 78153 w 228477"/>
              <a:gd name="connsiteY0" fmla="*/ 0 h 3142008"/>
              <a:gd name="connsiteX1" fmla="*/ 226646 w 228477"/>
              <a:gd name="connsiteY1" fmla="*/ 703384 h 3142008"/>
              <a:gd name="connsiteX2" fmla="*/ 156307 w 228477"/>
              <a:gd name="connsiteY2" fmla="*/ 2618154 h 3142008"/>
              <a:gd name="connsiteX3" fmla="*/ 85969 w 228477"/>
              <a:gd name="connsiteY3" fmla="*/ 3118338 h 3142008"/>
              <a:gd name="connsiteX4" fmla="*/ 164123 w 228477"/>
              <a:gd name="connsiteY4" fmla="*/ 3055815 h 3142008"/>
              <a:gd name="connsiteX5" fmla="*/ 85969 w 228477"/>
              <a:gd name="connsiteY5" fmla="*/ 3141784 h 3142008"/>
              <a:gd name="connsiteX6" fmla="*/ 0 w 228477"/>
              <a:gd name="connsiteY6" fmla="*/ 3024554 h 3142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477" h="3142008">
                <a:moveTo>
                  <a:pt x="78153" y="0"/>
                </a:moveTo>
                <a:cubicBezTo>
                  <a:pt x="145886" y="133512"/>
                  <a:pt x="213620" y="267025"/>
                  <a:pt x="226646" y="703384"/>
                </a:cubicBezTo>
                <a:cubicBezTo>
                  <a:pt x="239672" y="1139743"/>
                  <a:pt x="179753" y="2215662"/>
                  <a:pt x="156307" y="2618154"/>
                </a:cubicBezTo>
                <a:cubicBezTo>
                  <a:pt x="132861" y="3020646"/>
                  <a:pt x="84666" y="3045395"/>
                  <a:pt x="85969" y="3118338"/>
                </a:cubicBezTo>
                <a:cubicBezTo>
                  <a:pt x="87272" y="3191282"/>
                  <a:pt x="164123" y="3051907"/>
                  <a:pt x="164123" y="3055815"/>
                </a:cubicBezTo>
                <a:cubicBezTo>
                  <a:pt x="164123" y="3059723"/>
                  <a:pt x="113323" y="3146994"/>
                  <a:pt x="85969" y="3141784"/>
                </a:cubicBezTo>
                <a:cubicBezTo>
                  <a:pt x="58615" y="3136574"/>
                  <a:pt x="29307" y="3080564"/>
                  <a:pt x="0" y="3024554"/>
                </a:cubicBezTo>
              </a:path>
            </a:pathLst>
          </a:cu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5D42A70-97A4-E573-24C3-1421300E8D67}"/>
              </a:ext>
            </a:extLst>
          </p:cNvPr>
          <p:cNvSpPr txBox="1"/>
          <p:nvPr/>
        </p:nvSpPr>
        <p:spPr>
          <a:xfrm>
            <a:off x="9812989" y="5854097"/>
            <a:ext cx="910827" cy="369332"/>
          </a:xfrm>
          <a:prstGeom prst="rect">
            <a:avLst/>
          </a:prstGeom>
          <a:solidFill>
            <a:schemeClr val="bg1"/>
          </a:solidFill>
        </p:spPr>
        <p:txBody>
          <a:bodyPr wrap="none" rtlCol="0">
            <a:spAutoFit/>
          </a:bodyPr>
          <a:lstStyle/>
          <a:p>
            <a:r>
              <a:rPr lang="en-US" b="1" dirty="0">
                <a:solidFill>
                  <a:srgbClr val="FF0000"/>
                </a:solidFill>
                <a:latin typeface="AhnbergHand" pitchFamily="2" charset="0"/>
              </a:rPr>
              <a:t>2045</a:t>
            </a:r>
            <a:r>
              <a:rPr lang="en-US" b="1" dirty="0">
                <a:solidFill>
                  <a:srgbClr val="FF0000"/>
                </a:solidFill>
              </a:rPr>
              <a:t>!</a:t>
            </a:r>
          </a:p>
        </p:txBody>
      </p:sp>
      <p:sp>
        <p:nvSpPr>
          <p:cNvPr id="7" name="TextBox 6">
            <a:extLst>
              <a:ext uri="{FF2B5EF4-FFF2-40B4-BE49-F238E27FC236}">
                <a16:creationId xmlns:a16="http://schemas.microsoft.com/office/drawing/2014/main" id="{05436918-C0D3-D50C-11F1-B8F6F8815761}"/>
              </a:ext>
            </a:extLst>
          </p:cNvPr>
          <p:cNvSpPr txBox="1"/>
          <p:nvPr/>
        </p:nvSpPr>
        <p:spPr>
          <a:xfrm>
            <a:off x="4509668" y="5025421"/>
            <a:ext cx="3172663" cy="400110"/>
          </a:xfrm>
          <a:prstGeom prst="rect">
            <a:avLst/>
          </a:prstGeom>
          <a:noFill/>
        </p:spPr>
        <p:txBody>
          <a:bodyPr wrap="none" rtlCol="0">
            <a:spAutoFit/>
          </a:bodyPr>
          <a:lstStyle/>
          <a:p>
            <a:r>
              <a:rPr lang="en-US" sz="2000" b="1" dirty="0">
                <a:solidFill>
                  <a:schemeClr val="tx2">
                    <a:lumMod val="75000"/>
                    <a:lumOff val="25000"/>
                  </a:schemeClr>
                </a:solidFill>
                <a:latin typeface="Max's Handwritin" pitchFamily="2" charset="0"/>
              </a:rPr>
              <a:t>IPv6 Adoption over the past decade</a:t>
            </a:r>
          </a:p>
        </p:txBody>
      </p:sp>
      <p:sp>
        <p:nvSpPr>
          <p:cNvPr id="8" name="TextBox 7">
            <a:extLst>
              <a:ext uri="{FF2B5EF4-FFF2-40B4-BE49-F238E27FC236}">
                <a16:creationId xmlns:a16="http://schemas.microsoft.com/office/drawing/2014/main" id="{9C66F630-8D82-13CE-FD86-DF5E8EAB6957}"/>
              </a:ext>
            </a:extLst>
          </p:cNvPr>
          <p:cNvSpPr txBox="1"/>
          <p:nvPr/>
        </p:nvSpPr>
        <p:spPr>
          <a:xfrm rot="16200000">
            <a:off x="392154" y="3715878"/>
            <a:ext cx="3970189" cy="369332"/>
          </a:xfrm>
          <a:prstGeom prst="rect">
            <a:avLst/>
          </a:prstGeom>
          <a:solidFill>
            <a:schemeClr val="bg1"/>
          </a:solidFill>
        </p:spPr>
        <p:txBody>
          <a:bodyPr wrap="none" rtlCol="0">
            <a:spAutoFit/>
          </a:bodyPr>
          <a:lstStyle/>
          <a:p>
            <a:r>
              <a:rPr lang="en-US" dirty="0"/>
              <a:t>% of the Internet’s User Base with IPv6</a:t>
            </a:r>
          </a:p>
        </p:txBody>
      </p:sp>
      <p:sp>
        <p:nvSpPr>
          <p:cNvPr id="9" name="TextBox 8">
            <a:extLst>
              <a:ext uri="{FF2B5EF4-FFF2-40B4-BE49-F238E27FC236}">
                <a16:creationId xmlns:a16="http://schemas.microsoft.com/office/drawing/2014/main" id="{D2EE4CA1-9DE3-8639-0A14-B0D9D2703BB7}"/>
              </a:ext>
            </a:extLst>
          </p:cNvPr>
          <p:cNvSpPr txBox="1"/>
          <p:nvPr/>
        </p:nvSpPr>
        <p:spPr>
          <a:xfrm>
            <a:off x="6095999" y="6093315"/>
            <a:ext cx="615810" cy="369332"/>
          </a:xfrm>
          <a:prstGeom prst="rect">
            <a:avLst/>
          </a:prstGeom>
          <a:solidFill>
            <a:schemeClr val="bg1"/>
          </a:solidFill>
        </p:spPr>
        <p:txBody>
          <a:bodyPr wrap="none" rtlCol="0">
            <a:spAutoFit/>
          </a:bodyPr>
          <a:lstStyle/>
          <a:p>
            <a:r>
              <a:rPr lang="en-US" dirty="0"/>
              <a:t>Year</a:t>
            </a:r>
          </a:p>
        </p:txBody>
      </p:sp>
      <p:sp>
        <p:nvSpPr>
          <p:cNvPr id="10" name="TextBox 9">
            <a:extLst>
              <a:ext uri="{FF2B5EF4-FFF2-40B4-BE49-F238E27FC236}">
                <a16:creationId xmlns:a16="http://schemas.microsoft.com/office/drawing/2014/main" id="{D8632167-B6E9-73BC-81FE-B351B190C43E}"/>
              </a:ext>
            </a:extLst>
          </p:cNvPr>
          <p:cNvSpPr txBox="1"/>
          <p:nvPr/>
        </p:nvSpPr>
        <p:spPr>
          <a:xfrm>
            <a:off x="5225143" y="3080084"/>
            <a:ext cx="1023037" cy="369332"/>
          </a:xfrm>
          <a:prstGeom prst="rect">
            <a:avLst/>
          </a:prstGeom>
          <a:noFill/>
        </p:spPr>
        <p:txBody>
          <a:bodyPr wrap="none" rtlCol="0">
            <a:spAutoFit/>
          </a:bodyPr>
          <a:lstStyle/>
          <a:p>
            <a:r>
              <a:rPr lang="en-US" dirty="0">
                <a:solidFill>
                  <a:srgbClr val="FF0000"/>
                </a:solidFill>
                <a:latin typeface="Max's Handwritin" pitchFamily="2" charset="0"/>
              </a:rPr>
              <a:t>We are here</a:t>
            </a:r>
          </a:p>
        </p:txBody>
      </p:sp>
      <p:sp>
        <p:nvSpPr>
          <p:cNvPr id="11" name="Freeform 10">
            <a:extLst>
              <a:ext uri="{FF2B5EF4-FFF2-40B4-BE49-F238E27FC236}">
                <a16:creationId xmlns:a16="http://schemas.microsoft.com/office/drawing/2014/main" id="{AD35DE9E-5873-552A-6B72-462CD534FB74}"/>
              </a:ext>
            </a:extLst>
          </p:cNvPr>
          <p:cNvSpPr/>
          <p:nvPr/>
        </p:nvSpPr>
        <p:spPr>
          <a:xfrm>
            <a:off x="5259519" y="3451344"/>
            <a:ext cx="199380" cy="749937"/>
          </a:xfrm>
          <a:custGeom>
            <a:avLst/>
            <a:gdLst>
              <a:gd name="connsiteX0" fmla="*/ 199380 w 199380"/>
              <a:gd name="connsiteY0" fmla="*/ 0 h 749937"/>
              <a:gd name="connsiteX1" fmla="*/ 82502 w 199380"/>
              <a:gd name="connsiteY1" fmla="*/ 715020 h 749937"/>
              <a:gd name="connsiteX2" fmla="*/ 171879 w 199380"/>
              <a:gd name="connsiteY2" fmla="*/ 639393 h 749937"/>
              <a:gd name="connsiteX3" fmla="*/ 68752 w 199380"/>
              <a:gd name="connsiteY3" fmla="*/ 749396 h 749937"/>
              <a:gd name="connsiteX4" fmla="*/ 0 w 199380"/>
              <a:gd name="connsiteY4" fmla="*/ 673769 h 749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380" h="749937">
                <a:moveTo>
                  <a:pt x="199380" y="0"/>
                </a:moveTo>
                <a:cubicBezTo>
                  <a:pt x="143232" y="304227"/>
                  <a:pt x="87085" y="608455"/>
                  <a:pt x="82502" y="715020"/>
                </a:cubicBezTo>
                <a:cubicBezTo>
                  <a:pt x="77918" y="821586"/>
                  <a:pt x="174171" y="633664"/>
                  <a:pt x="171879" y="639393"/>
                </a:cubicBezTo>
                <a:cubicBezTo>
                  <a:pt x="169587" y="645122"/>
                  <a:pt x="97398" y="743667"/>
                  <a:pt x="68752" y="749396"/>
                </a:cubicBezTo>
                <a:cubicBezTo>
                  <a:pt x="40106" y="755125"/>
                  <a:pt x="20053" y="714447"/>
                  <a:pt x="0" y="673769"/>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4744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0897-7DA0-5AB6-90BD-4B1C587582AD}"/>
              </a:ext>
            </a:extLst>
          </p:cNvPr>
          <p:cNvSpPr>
            <a:spLocks noGrp="1"/>
          </p:cNvSpPr>
          <p:nvPr>
            <p:ph type="title"/>
          </p:nvPr>
        </p:nvSpPr>
        <p:spPr/>
        <p:txBody>
          <a:bodyPr/>
          <a:lstStyle/>
          <a:p>
            <a:r>
              <a:rPr lang="en-US" dirty="0"/>
              <a:t>This is unexpected</a:t>
            </a:r>
          </a:p>
        </p:txBody>
      </p:sp>
      <p:sp>
        <p:nvSpPr>
          <p:cNvPr id="3" name="Content Placeholder 2">
            <a:extLst>
              <a:ext uri="{FF2B5EF4-FFF2-40B4-BE49-F238E27FC236}">
                <a16:creationId xmlns:a16="http://schemas.microsoft.com/office/drawing/2014/main" id="{49A18FEB-0697-F725-0B28-C20A4F9FD056}"/>
              </a:ext>
            </a:extLst>
          </p:cNvPr>
          <p:cNvSpPr>
            <a:spLocks noGrp="1"/>
          </p:cNvSpPr>
          <p:nvPr>
            <p:ph idx="1"/>
          </p:nvPr>
        </p:nvSpPr>
        <p:spPr/>
        <p:txBody>
          <a:bodyPr/>
          <a:lstStyle/>
          <a:p>
            <a:r>
              <a:rPr lang="en-US" dirty="0"/>
              <a:t>Back in the early nineties when the Internet was just picking up momentum NOBODY could conceive that a transition to IPv6 would take longer than five years  - tops!</a:t>
            </a:r>
          </a:p>
          <a:p>
            <a:r>
              <a:rPr lang="en-US" dirty="0"/>
              <a:t>A total timeframe to complete this transition from start to finish of fifty years was unthinkable!</a:t>
            </a:r>
          </a:p>
          <a:p>
            <a:r>
              <a:rPr lang="en-US" dirty="0"/>
              <a:t>But that is where we are</a:t>
            </a:r>
          </a:p>
          <a:p>
            <a:r>
              <a:rPr lang="en-US" dirty="0"/>
              <a:t>Why?</a:t>
            </a:r>
          </a:p>
        </p:txBody>
      </p:sp>
    </p:spTree>
    <p:extLst>
      <p:ext uri="{BB962C8B-B14F-4D97-AF65-F5344CB8AC3E}">
        <p14:creationId xmlns:p14="http://schemas.microsoft.com/office/powerpoint/2010/main" val="63303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8CB78-0393-A3B3-B95A-A483E734A403}"/>
            </a:ext>
          </a:extLst>
        </p:cNvPr>
        <p:cNvGrpSpPr/>
        <p:nvPr/>
      </p:nvGrpSpPr>
      <p:grpSpPr>
        <a:xfrm>
          <a:off x="0" y="0"/>
          <a:ext cx="0" cy="0"/>
          <a:chOff x="0" y="0"/>
          <a:chExt cx="0" cy="0"/>
        </a:xfrm>
      </p:grpSpPr>
      <p:pic>
        <p:nvPicPr>
          <p:cNvPr id="4" name="Picture 3" descr="A graph of a graph&#10;&#10;AI-generated content may be incorrect.">
            <a:extLst>
              <a:ext uri="{FF2B5EF4-FFF2-40B4-BE49-F238E27FC236}">
                <a16:creationId xmlns:a16="http://schemas.microsoft.com/office/drawing/2014/main" id="{E166233F-D829-8091-2039-8CF1F42283AD}"/>
              </a:ext>
            </a:extLst>
          </p:cNvPr>
          <p:cNvPicPr>
            <a:picLocks noChangeAspect="1"/>
          </p:cNvPicPr>
          <p:nvPr/>
        </p:nvPicPr>
        <p:blipFill>
          <a:blip r:embed="rId3"/>
          <a:stretch>
            <a:fillRect/>
          </a:stretch>
        </p:blipFill>
        <p:spPr>
          <a:xfrm>
            <a:off x="1748971" y="1837446"/>
            <a:ext cx="8555753" cy="4370325"/>
          </a:xfrm>
          <a:prstGeom prst="rect">
            <a:avLst/>
          </a:prstGeom>
        </p:spPr>
      </p:pic>
      <p:sp>
        <p:nvSpPr>
          <p:cNvPr id="2" name="Title 1">
            <a:extLst>
              <a:ext uri="{FF2B5EF4-FFF2-40B4-BE49-F238E27FC236}">
                <a16:creationId xmlns:a16="http://schemas.microsoft.com/office/drawing/2014/main" id="{F7250CF6-B156-E1EC-A1FB-A8516DC67247}"/>
              </a:ext>
            </a:extLst>
          </p:cNvPr>
          <p:cNvSpPr>
            <a:spLocks noGrp="1"/>
          </p:cNvSpPr>
          <p:nvPr>
            <p:ph type="title"/>
          </p:nvPr>
        </p:nvSpPr>
        <p:spPr/>
        <p:txBody>
          <a:bodyPr/>
          <a:lstStyle/>
          <a:p>
            <a:r>
              <a:rPr lang="en-AU" dirty="0"/>
              <a:t>Not everyone is feeling the pressure to adopt IPv6</a:t>
            </a:r>
          </a:p>
        </p:txBody>
      </p:sp>
      <p:sp>
        <p:nvSpPr>
          <p:cNvPr id="6" name="Freeform 5">
            <a:extLst>
              <a:ext uri="{FF2B5EF4-FFF2-40B4-BE49-F238E27FC236}">
                <a16:creationId xmlns:a16="http://schemas.microsoft.com/office/drawing/2014/main" id="{F3F26D80-160E-BB38-30B3-D8A3CCACD231}"/>
              </a:ext>
            </a:extLst>
          </p:cNvPr>
          <p:cNvSpPr/>
          <p:nvPr/>
        </p:nvSpPr>
        <p:spPr>
          <a:xfrm>
            <a:off x="6158062" y="3338279"/>
            <a:ext cx="4521204" cy="181441"/>
          </a:xfrm>
          <a:custGeom>
            <a:avLst/>
            <a:gdLst>
              <a:gd name="connsiteX0" fmla="*/ 0 w 4521204"/>
              <a:gd name="connsiteY0" fmla="*/ 130641 h 181441"/>
              <a:gd name="connsiteX1" fmla="*/ 1509486 w 4521204"/>
              <a:gd name="connsiteY1" fmla="*/ 123384 h 181441"/>
              <a:gd name="connsiteX2" fmla="*/ 3258457 w 4521204"/>
              <a:gd name="connsiteY2" fmla="*/ 94355 h 181441"/>
              <a:gd name="connsiteX3" fmla="*/ 4426857 w 4521204"/>
              <a:gd name="connsiteY3" fmla="*/ 94355 h 181441"/>
              <a:gd name="connsiteX4" fmla="*/ 4274457 w 4521204"/>
              <a:gd name="connsiteY4" fmla="*/ 13 h 181441"/>
              <a:gd name="connsiteX5" fmla="*/ 4521200 w 4521204"/>
              <a:gd name="connsiteY5" fmla="*/ 101613 h 181441"/>
              <a:gd name="connsiteX6" fmla="*/ 4267200 w 4521204"/>
              <a:gd name="connsiteY6" fmla="*/ 181441 h 181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21204" h="181441">
                <a:moveTo>
                  <a:pt x="0" y="130641"/>
                </a:moveTo>
                <a:lnTo>
                  <a:pt x="1509486" y="123384"/>
                </a:lnTo>
                <a:lnTo>
                  <a:pt x="3258457" y="94355"/>
                </a:lnTo>
                <a:cubicBezTo>
                  <a:pt x="3744685" y="89517"/>
                  <a:pt x="4257524" y="110079"/>
                  <a:pt x="4426857" y="94355"/>
                </a:cubicBezTo>
                <a:cubicBezTo>
                  <a:pt x="4596190" y="78631"/>
                  <a:pt x="4258733" y="-1197"/>
                  <a:pt x="4274457" y="13"/>
                </a:cubicBezTo>
                <a:cubicBezTo>
                  <a:pt x="4290181" y="1223"/>
                  <a:pt x="4522409" y="71375"/>
                  <a:pt x="4521200" y="101613"/>
                </a:cubicBezTo>
                <a:cubicBezTo>
                  <a:pt x="4519991" y="131851"/>
                  <a:pt x="4393595" y="156646"/>
                  <a:pt x="4267200" y="181441"/>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62CEA7B5-400A-779F-52CD-20D32B99B569}"/>
              </a:ext>
            </a:extLst>
          </p:cNvPr>
          <p:cNvSpPr txBox="1"/>
          <p:nvPr/>
        </p:nvSpPr>
        <p:spPr>
          <a:xfrm>
            <a:off x="5888796" y="6124982"/>
            <a:ext cx="678391" cy="369332"/>
          </a:xfrm>
          <a:prstGeom prst="rect">
            <a:avLst/>
          </a:prstGeom>
          <a:noFill/>
        </p:spPr>
        <p:txBody>
          <a:bodyPr wrap="none" rtlCol="0">
            <a:spAutoFit/>
          </a:bodyPr>
          <a:lstStyle/>
          <a:p>
            <a:r>
              <a:rPr lang="en-AU" dirty="0"/>
              <a:t>2020</a:t>
            </a:r>
          </a:p>
        </p:txBody>
      </p:sp>
      <p:sp>
        <p:nvSpPr>
          <p:cNvPr id="8" name="TextBox 7">
            <a:extLst>
              <a:ext uri="{FF2B5EF4-FFF2-40B4-BE49-F238E27FC236}">
                <a16:creationId xmlns:a16="http://schemas.microsoft.com/office/drawing/2014/main" id="{93E79A6D-E5C2-3CF1-28BB-1A8066C941FE}"/>
              </a:ext>
            </a:extLst>
          </p:cNvPr>
          <p:cNvSpPr txBox="1"/>
          <p:nvPr/>
        </p:nvSpPr>
        <p:spPr>
          <a:xfrm>
            <a:off x="7423683" y="6124982"/>
            <a:ext cx="678391" cy="369332"/>
          </a:xfrm>
          <a:prstGeom prst="rect">
            <a:avLst/>
          </a:prstGeom>
          <a:noFill/>
        </p:spPr>
        <p:txBody>
          <a:bodyPr wrap="none" rtlCol="0">
            <a:spAutoFit/>
          </a:bodyPr>
          <a:lstStyle/>
          <a:p>
            <a:r>
              <a:rPr lang="en-AU" dirty="0"/>
              <a:t>2022</a:t>
            </a:r>
          </a:p>
        </p:txBody>
      </p:sp>
      <p:sp>
        <p:nvSpPr>
          <p:cNvPr id="9" name="TextBox 8">
            <a:extLst>
              <a:ext uri="{FF2B5EF4-FFF2-40B4-BE49-F238E27FC236}">
                <a16:creationId xmlns:a16="http://schemas.microsoft.com/office/drawing/2014/main" id="{92808253-8DF4-0F75-16B4-C2EF1922995B}"/>
              </a:ext>
            </a:extLst>
          </p:cNvPr>
          <p:cNvSpPr txBox="1"/>
          <p:nvPr/>
        </p:nvSpPr>
        <p:spPr>
          <a:xfrm>
            <a:off x="8958570" y="6124982"/>
            <a:ext cx="678391" cy="369332"/>
          </a:xfrm>
          <a:prstGeom prst="rect">
            <a:avLst/>
          </a:prstGeom>
          <a:noFill/>
        </p:spPr>
        <p:txBody>
          <a:bodyPr wrap="none" rtlCol="0">
            <a:spAutoFit/>
          </a:bodyPr>
          <a:lstStyle/>
          <a:p>
            <a:r>
              <a:rPr lang="en-AU" dirty="0"/>
              <a:t>2024</a:t>
            </a:r>
          </a:p>
        </p:txBody>
      </p:sp>
      <p:sp>
        <p:nvSpPr>
          <p:cNvPr id="10" name="TextBox 9">
            <a:extLst>
              <a:ext uri="{FF2B5EF4-FFF2-40B4-BE49-F238E27FC236}">
                <a16:creationId xmlns:a16="http://schemas.microsoft.com/office/drawing/2014/main" id="{2C268F2B-F9D9-C685-64BD-4BE9A1F35AF0}"/>
              </a:ext>
            </a:extLst>
          </p:cNvPr>
          <p:cNvSpPr txBox="1"/>
          <p:nvPr/>
        </p:nvSpPr>
        <p:spPr>
          <a:xfrm rot="5400000">
            <a:off x="9868516" y="4158343"/>
            <a:ext cx="1241750" cy="369332"/>
          </a:xfrm>
          <a:prstGeom prst="rect">
            <a:avLst/>
          </a:prstGeom>
          <a:noFill/>
        </p:spPr>
        <p:txBody>
          <a:bodyPr wrap="none" rtlCol="0">
            <a:spAutoFit/>
          </a:bodyPr>
          <a:lstStyle/>
          <a:p>
            <a:r>
              <a:rPr lang="en-AU" dirty="0"/>
              <a:t>% of Users</a:t>
            </a:r>
          </a:p>
        </p:txBody>
      </p:sp>
      <p:sp>
        <p:nvSpPr>
          <p:cNvPr id="12" name="TextBox 11">
            <a:extLst>
              <a:ext uri="{FF2B5EF4-FFF2-40B4-BE49-F238E27FC236}">
                <a16:creationId xmlns:a16="http://schemas.microsoft.com/office/drawing/2014/main" id="{54B69D94-42D0-1791-AF87-57DE96582025}"/>
              </a:ext>
            </a:extLst>
          </p:cNvPr>
          <p:cNvSpPr txBox="1"/>
          <p:nvPr/>
        </p:nvSpPr>
        <p:spPr>
          <a:xfrm>
            <a:off x="9521372" y="6492875"/>
            <a:ext cx="4052544" cy="276999"/>
          </a:xfrm>
          <a:prstGeom prst="rect">
            <a:avLst/>
          </a:prstGeom>
          <a:noFill/>
        </p:spPr>
        <p:txBody>
          <a:bodyPr wrap="square">
            <a:spAutoFit/>
          </a:bodyPr>
          <a:lstStyle/>
          <a:p>
            <a:r>
              <a:rPr lang="en-AU" sz="1200" dirty="0"/>
              <a:t>https://</a:t>
            </a:r>
            <a:r>
              <a:rPr lang="en-AU" sz="1200" dirty="0" err="1"/>
              <a:t>stats.labs.apnic.net</a:t>
            </a:r>
            <a:r>
              <a:rPr lang="en-AU" sz="1200" dirty="0"/>
              <a:t>/ipv6/XQ</a:t>
            </a:r>
          </a:p>
        </p:txBody>
      </p:sp>
      <p:sp>
        <p:nvSpPr>
          <p:cNvPr id="3" name="TextBox 2">
            <a:extLst>
              <a:ext uri="{FF2B5EF4-FFF2-40B4-BE49-F238E27FC236}">
                <a16:creationId xmlns:a16="http://schemas.microsoft.com/office/drawing/2014/main" id="{2EAE7724-CA91-8714-64F5-6E75D97D49C7}"/>
              </a:ext>
            </a:extLst>
          </p:cNvPr>
          <p:cNvSpPr txBox="1"/>
          <p:nvPr/>
        </p:nvSpPr>
        <p:spPr>
          <a:xfrm>
            <a:off x="10304724" y="2478247"/>
            <a:ext cx="1864948" cy="646331"/>
          </a:xfrm>
          <a:prstGeom prst="rect">
            <a:avLst/>
          </a:prstGeom>
          <a:noFill/>
        </p:spPr>
        <p:txBody>
          <a:bodyPr wrap="square" rtlCol="0">
            <a:spAutoFit/>
          </a:bodyPr>
          <a:lstStyle/>
          <a:p>
            <a:r>
              <a:rPr lang="en-US" dirty="0">
                <a:solidFill>
                  <a:srgbClr val="FF0000"/>
                </a:solidFill>
                <a:latin typeface="AhnbergHand" pitchFamily="2" charset="0"/>
              </a:rPr>
              <a:t>Is this now a steady state?</a:t>
            </a:r>
          </a:p>
        </p:txBody>
      </p:sp>
    </p:spTree>
    <p:extLst>
      <p:ext uri="{BB962C8B-B14F-4D97-AF65-F5344CB8AC3E}">
        <p14:creationId xmlns:p14="http://schemas.microsoft.com/office/powerpoint/2010/main" val="3285367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656A8-F9FA-6319-8C64-081EB5B31650}"/>
              </a:ext>
            </a:extLst>
          </p:cNvPr>
          <p:cNvSpPr>
            <a:spLocks noGrp="1"/>
          </p:cNvSpPr>
          <p:nvPr>
            <p:ph type="title"/>
          </p:nvPr>
        </p:nvSpPr>
        <p:spPr/>
        <p:txBody>
          <a:bodyPr/>
          <a:lstStyle/>
          <a:p>
            <a:r>
              <a:rPr lang="en-US" dirty="0"/>
              <a:t>Networks are different from each other</a:t>
            </a:r>
          </a:p>
        </p:txBody>
      </p:sp>
      <p:sp>
        <p:nvSpPr>
          <p:cNvPr id="3" name="Content Placeholder 2">
            <a:extLst>
              <a:ext uri="{FF2B5EF4-FFF2-40B4-BE49-F238E27FC236}">
                <a16:creationId xmlns:a16="http://schemas.microsoft.com/office/drawing/2014/main" id="{08FAE325-1795-7164-6142-9913424F34BF}"/>
              </a:ext>
            </a:extLst>
          </p:cNvPr>
          <p:cNvSpPr>
            <a:spLocks noGrp="1"/>
          </p:cNvSpPr>
          <p:nvPr>
            <p:ph idx="1"/>
          </p:nvPr>
        </p:nvSpPr>
        <p:spPr/>
        <p:txBody>
          <a:bodyPr/>
          <a:lstStyle/>
          <a:p>
            <a:r>
              <a:rPr lang="en-US" dirty="0"/>
              <a:t>Small to medium scale networks with low growth probably feel little pressure to introduce IPv6 dual stack</a:t>
            </a:r>
          </a:p>
          <a:p>
            <a:pPr lvl="1"/>
            <a:r>
              <a:rPr lang="en-US" dirty="0"/>
              <a:t>Existing customer requirements are being met with IPv4</a:t>
            </a:r>
          </a:p>
          <a:p>
            <a:pPr lvl="1"/>
            <a:r>
              <a:rPr lang="en-US" dirty="0"/>
              <a:t>Low growth means little pressure to increase the address pools beyond current levels</a:t>
            </a:r>
          </a:p>
          <a:p>
            <a:pPr lvl="1"/>
            <a:r>
              <a:rPr lang="en-US" dirty="0"/>
              <a:t>Any expenditure to introduce dual stack becomes a cost without any increased revenue to offset this cost</a:t>
            </a:r>
          </a:p>
          <a:p>
            <a:pPr lvl="1"/>
            <a:endParaRPr lang="en-US" dirty="0"/>
          </a:p>
        </p:txBody>
      </p:sp>
    </p:spTree>
    <p:extLst>
      <p:ext uri="{BB962C8B-B14F-4D97-AF65-F5344CB8AC3E}">
        <p14:creationId xmlns:p14="http://schemas.microsoft.com/office/powerpoint/2010/main" val="4118527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4A1A8-8D9C-C170-635F-43EBE9A3C7E6}"/>
              </a:ext>
            </a:extLst>
          </p:cNvPr>
          <p:cNvSpPr>
            <a:spLocks noGrp="1"/>
          </p:cNvSpPr>
          <p:nvPr>
            <p:ph type="title"/>
          </p:nvPr>
        </p:nvSpPr>
        <p:spPr/>
        <p:txBody>
          <a:bodyPr/>
          <a:lstStyle/>
          <a:p>
            <a:r>
              <a:rPr lang="en-US" dirty="0"/>
              <a:t>Networks are different from each other</a:t>
            </a:r>
          </a:p>
        </p:txBody>
      </p:sp>
      <p:sp>
        <p:nvSpPr>
          <p:cNvPr id="3" name="Content Placeholder 2">
            <a:extLst>
              <a:ext uri="{FF2B5EF4-FFF2-40B4-BE49-F238E27FC236}">
                <a16:creationId xmlns:a16="http://schemas.microsoft.com/office/drawing/2014/main" id="{CAA690D2-6A8E-3E97-F5CF-6FDD8E4BB5D9}"/>
              </a:ext>
            </a:extLst>
          </p:cNvPr>
          <p:cNvSpPr>
            <a:spLocks noGrp="1"/>
          </p:cNvSpPr>
          <p:nvPr>
            <p:ph idx="1"/>
          </p:nvPr>
        </p:nvSpPr>
        <p:spPr/>
        <p:txBody>
          <a:bodyPr/>
          <a:lstStyle/>
          <a:p>
            <a:r>
              <a:rPr lang="en-US" dirty="0"/>
              <a:t>Large scale networks with continued growth will see this differently</a:t>
            </a:r>
          </a:p>
          <a:p>
            <a:pPr lvl="1"/>
            <a:r>
              <a:rPr lang="en-US" dirty="0"/>
              <a:t>The way to alleviate the IPv4 scarcity pressure is to use Dual Stack and rely on end client preference to prefer to use IPv6 (Happy Eyeballs)</a:t>
            </a:r>
          </a:p>
          <a:p>
            <a:pPr lvl="1"/>
            <a:r>
              <a:rPr lang="en-US" dirty="0"/>
              <a:t>And place pressure on service provider platforms to adopt IPv6</a:t>
            </a:r>
          </a:p>
        </p:txBody>
      </p:sp>
    </p:spTree>
    <p:extLst>
      <p:ext uri="{BB962C8B-B14F-4D97-AF65-F5344CB8AC3E}">
        <p14:creationId xmlns:p14="http://schemas.microsoft.com/office/powerpoint/2010/main" val="1432609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DE361-A8BB-ECF7-B501-01765219ED64}"/>
              </a:ext>
            </a:extLst>
          </p:cNvPr>
          <p:cNvSpPr>
            <a:spLocks noGrp="1"/>
          </p:cNvSpPr>
          <p:nvPr>
            <p:ph type="title"/>
          </p:nvPr>
        </p:nvSpPr>
        <p:spPr/>
        <p:txBody>
          <a:bodyPr/>
          <a:lstStyle/>
          <a:p>
            <a:r>
              <a:rPr lang="en-US" dirty="0"/>
              <a:t>What does “success” look like?</a:t>
            </a:r>
          </a:p>
        </p:txBody>
      </p:sp>
      <p:sp>
        <p:nvSpPr>
          <p:cNvPr id="3" name="Content Placeholder 2">
            <a:extLst>
              <a:ext uri="{FF2B5EF4-FFF2-40B4-BE49-F238E27FC236}">
                <a16:creationId xmlns:a16="http://schemas.microsoft.com/office/drawing/2014/main" id="{40D7FCAB-7BB7-9ECE-DAA2-FAEDA4B4BAF1}"/>
              </a:ext>
            </a:extLst>
          </p:cNvPr>
          <p:cNvSpPr>
            <a:spLocks noGrp="1"/>
          </p:cNvSpPr>
          <p:nvPr>
            <p:ph idx="1"/>
          </p:nvPr>
        </p:nvSpPr>
        <p:spPr/>
        <p:txBody>
          <a:bodyPr/>
          <a:lstStyle/>
          <a:p>
            <a:pPr marL="0" indent="0">
              <a:buNone/>
            </a:pPr>
            <a:r>
              <a:rPr lang="en-US" dirty="0"/>
              <a:t>It’s likely that IPv4 will persist for many decades to come</a:t>
            </a:r>
          </a:p>
          <a:p>
            <a:pPr lvl="1"/>
            <a:r>
              <a:rPr lang="en-US" dirty="0"/>
              <a:t>There is no significant functional difference between the two protocols</a:t>
            </a:r>
          </a:p>
          <a:p>
            <a:pPr lvl="1"/>
            <a:r>
              <a:rPr lang="en-US" dirty="0"/>
              <a:t>Established IPv4 networks do not feel under any pressure to change to Dual Stack if their network is providing an acceptable level of service and functionality to their users</a:t>
            </a:r>
          </a:p>
          <a:p>
            <a:r>
              <a:rPr lang="en-US" dirty="0"/>
              <a:t>And that means that a target of 100% IPv6 adoption is not likely in every economy in the near to medium term</a:t>
            </a:r>
          </a:p>
          <a:p>
            <a:pPr lvl="1"/>
            <a:r>
              <a:rPr lang="en-US" dirty="0"/>
              <a:t>In which case do we need to revise our definition of “success” for IPv6 adoption?</a:t>
            </a:r>
          </a:p>
          <a:p>
            <a:pPr lvl="1"/>
            <a:r>
              <a:rPr lang="en-US" dirty="0"/>
              <a:t>Maybe 100% adoption is just too ambitious in this timeframe – Perhaps we need to rethink what ”success” means</a:t>
            </a:r>
          </a:p>
        </p:txBody>
      </p:sp>
    </p:spTree>
    <p:extLst>
      <p:ext uri="{BB962C8B-B14F-4D97-AF65-F5344CB8AC3E}">
        <p14:creationId xmlns:p14="http://schemas.microsoft.com/office/powerpoint/2010/main" val="856944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19133</TotalTime>
  <Words>1094</Words>
  <Application>Microsoft Macintosh PowerPoint</Application>
  <PresentationFormat>Widescreen</PresentationFormat>
  <Paragraphs>113</Paragraphs>
  <Slides>25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ＭＳ Ｐゴシック</vt:lpstr>
      <vt:lpstr>AhnbergHand</vt:lpstr>
      <vt:lpstr>Aptos</vt:lpstr>
      <vt:lpstr>Aptos Display</vt:lpstr>
      <vt:lpstr>Arial</vt:lpstr>
      <vt:lpstr>Max's Handwritin</vt:lpstr>
      <vt:lpstr>Powderfinger Type</vt:lpstr>
      <vt:lpstr>Office Theme</vt:lpstr>
      <vt:lpstr>What’s going on with IPv6?</vt:lpstr>
      <vt:lpstr>IPv6 Today</vt:lpstr>
      <vt:lpstr>IPv6 Today</vt:lpstr>
      <vt:lpstr>Projecting IPv6 Adoption</vt:lpstr>
      <vt:lpstr>This is unexpected</vt:lpstr>
      <vt:lpstr>Not everyone is feeling the pressure to adopt IPv6</vt:lpstr>
      <vt:lpstr>Networks are different from each other</vt:lpstr>
      <vt:lpstr>Networks are different from each other</vt:lpstr>
      <vt:lpstr>What does “success” look like?</vt:lpstr>
      <vt:lpstr>India – Success?</vt:lpstr>
      <vt:lpstr>Saudi Arabia – Success?</vt:lpstr>
      <vt:lpstr>Finland – Success?</vt:lpstr>
      <vt:lpstr>North America – Success?</vt:lpstr>
      <vt:lpstr>Taiwan – Success?</vt:lpstr>
      <vt:lpstr>China – more to come?</vt:lpstr>
      <vt:lpstr>When can we declare “success”?</vt:lpstr>
      <vt:lpstr>Why has the Transition effort fragmented?</vt:lpstr>
      <vt:lpstr>The network economy is changing</vt:lpstr>
      <vt:lpstr>So, who pays for the IPv6 transition?</vt:lpstr>
      <vt:lpstr>What does this mean?</vt:lpstr>
      <vt:lpstr>A Network of Names</vt:lpstr>
      <vt:lpstr>A new Internet Architecture</vt:lpstr>
      <vt:lpstr>A new Internet Architecture</vt:lpstr>
      <vt:lpstr>What am I saying?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Geoff Huston</dc:creator>
  <cp:lastModifiedBy>Geoff Huston</cp:lastModifiedBy>
  <cp:revision>27</cp:revision>
  <cp:lastPrinted>2025-04-29T00:54:38Z</cp:lastPrinted>
  <dcterms:created xsi:type="dcterms:W3CDTF">2024-09-14T05:10:54Z</dcterms:created>
  <dcterms:modified xsi:type="dcterms:W3CDTF">2025-04-29T00:54:41Z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6ca7b2a-4f6d-4766-806a-1a0c76ea1c59_Enabled">
    <vt:lpwstr>true</vt:lpwstr>
  </property>
  <property fmtid="{D5CDD505-2E9C-101B-9397-08002B2CF9AE}" pid="3" name="MSIP_Label_66ca7b2a-4f6d-4766-806a-1a0c76ea1c59_SetDate">
    <vt:lpwstr>2024-09-14T05:24:07Z</vt:lpwstr>
  </property>
  <property fmtid="{D5CDD505-2E9C-101B-9397-08002B2CF9AE}" pid="4" name="MSIP_Label_66ca7b2a-4f6d-4766-806a-1a0c76ea1c59_Method">
    <vt:lpwstr>Standard</vt:lpwstr>
  </property>
  <property fmtid="{D5CDD505-2E9C-101B-9397-08002B2CF9AE}" pid="5" name="MSIP_Label_66ca7b2a-4f6d-4766-806a-1a0c76ea1c59_Name">
    <vt:lpwstr>Internal</vt:lpwstr>
  </property>
  <property fmtid="{D5CDD505-2E9C-101B-9397-08002B2CF9AE}" pid="6" name="MSIP_Label_66ca7b2a-4f6d-4766-806a-1a0c76ea1c59_SiteId">
    <vt:lpwstr>127d8d0d-7ccf-473d-ab09-6e44ad752ded</vt:lpwstr>
  </property>
  <property fmtid="{D5CDD505-2E9C-101B-9397-08002B2CF9AE}" pid="7" name="MSIP_Label_66ca7b2a-4f6d-4766-806a-1a0c76ea1c59_ActionId">
    <vt:lpwstr>8099d623-9c2b-4672-9b7f-51fd3520793b</vt:lpwstr>
  </property>
  <property fmtid="{D5CDD505-2E9C-101B-9397-08002B2CF9AE}" pid="8" name="MSIP_Label_66ca7b2a-4f6d-4766-806a-1a0c76ea1c59_ContentBits">
    <vt:lpwstr>0</vt:lpwstr>
  </property>
</Properties>
</file>