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75" r:id="rId3"/>
    <p:sldId id="376" r:id="rId4"/>
    <p:sldId id="377" r:id="rId5"/>
    <p:sldId id="392" r:id="rId6"/>
    <p:sldId id="261" r:id="rId7"/>
    <p:sldId id="393" r:id="rId8"/>
    <p:sldId id="394" r:id="rId9"/>
    <p:sldId id="395" r:id="rId10"/>
    <p:sldId id="378" r:id="rId11"/>
    <p:sldId id="396" r:id="rId12"/>
    <p:sldId id="379" r:id="rId13"/>
    <p:sldId id="380" r:id="rId14"/>
    <p:sldId id="382" r:id="rId15"/>
    <p:sldId id="384" r:id="rId16"/>
    <p:sldId id="401" r:id="rId17"/>
    <p:sldId id="403" r:id="rId18"/>
    <p:sldId id="399" r:id="rId19"/>
    <p:sldId id="402" r:id="rId20"/>
    <p:sldId id="404" r:id="rId21"/>
    <p:sldId id="405" r:id="rId22"/>
    <p:sldId id="406" r:id="rId23"/>
    <p:sldId id="390" r:id="rId24"/>
    <p:sldId id="391" r:id="rId25"/>
    <p:sldId id="400" r:id="rId26"/>
    <p:sldId id="407" r:id="rId27"/>
    <p:sldId id="383" r:id="rId28"/>
    <p:sldId id="3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28/10/2025</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28/10/2025</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lstStyle/>
          <a:p>
            <a:r>
              <a:rPr lang="en-AU" dirty="0">
                <a:solidFill>
                  <a:schemeClr val="accent4">
                    <a:lumMod val="50000"/>
                  </a:schemeClr>
                </a:solidFill>
                <a:latin typeface="Powderfinger Type" panose="02020709070000000403" pitchFamily="49" charset="77"/>
              </a:rPr>
              <a:t>Internet Evolution (and IPv6)</a:t>
            </a: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4614762"/>
            <a:ext cx="9144000" cy="1655762"/>
          </a:xfrm>
        </p:spPr>
        <p:txBody>
          <a:bodyPr>
            <a:normAutofit/>
          </a:bodyPr>
          <a:lstStyle/>
          <a:p>
            <a:pPr algn="r"/>
            <a:r>
              <a:rPr lang="en-AU" sz="2800" dirty="0">
                <a:solidFill>
                  <a:schemeClr val="bg1">
                    <a:lumMod val="75000"/>
                  </a:schemeClr>
                </a:solidFill>
                <a:latin typeface="Max's Handwritin" pitchFamily="2" charset="0"/>
              </a:rPr>
              <a:t>Geoff Huston AM</a:t>
            </a:r>
          </a:p>
          <a:p>
            <a:pPr algn="r"/>
            <a:r>
              <a:rPr lang="en-AU" sz="2800" dirty="0">
                <a:solidFill>
                  <a:schemeClr val="bg1">
                    <a:lumMod val="75000"/>
                  </a:schemeClr>
                </a:solidFill>
                <a:latin typeface="Max's Handwritin" pitchFamily="2" charset="0"/>
              </a:rPr>
              <a:t>Chief Scientist, APNIC</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8FA-BE30-B14C-817F-961DCD89ED9D}"/>
              </a:ext>
            </a:extLst>
          </p:cNvPr>
          <p:cNvSpPr>
            <a:spLocks noGrp="1"/>
          </p:cNvSpPr>
          <p:nvPr>
            <p:ph type="title"/>
          </p:nvPr>
        </p:nvSpPr>
        <p:spPr/>
        <p:txBody>
          <a:bodyPr/>
          <a:lstStyle/>
          <a:p>
            <a:r>
              <a:rPr lang="en-AU" dirty="0"/>
              <a:t>What’s driving change? </a:t>
            </a:r>
          </a:p>
        </p:txBody>
      </p:sp>
      <p:sp>
        <p:nvSpPr>
          <p:cNvPr id="3" name="Content Placeholder 2">
            <a:extLst>
              <a:ext uri="{FF2B5EF4-FFF2-40B4-BE49-F238E27FC236}">
                <a16:creationId xmlns:a16="http://schemas.microsoft.com/office/drawing/2014/main" id="{6796F7EB-4FF7-E24A-986B-3394782CBC4F}"/>
              </a:ext>
            </a:extLst>
          </p:cNvPr>
          <p:cNvSpPr>
            <a:spLocks noGrp="1"/>
          </p:cNvSpPr>
          <p:nvPr>
            <p:ph idx="1"/>
          </p:nvPr>
        </p:nvSpPr>
        <p:spPr/>
        <p:txBody>
          <a:bodyPr/>
          <a:lstStyle/>
          <a:p>
            <a:r>
              <a:rPr lang="en-AU" dirty="0"/>
              <a:t>From scarcity to abundance!</a:t>
            </a:r>
          </a:p>
          <a:p>
            <a:r>
              <a:rPr lang="en-AU" dirty="0"/>
              <a:t>For many years, the demand for communications services outstripped available capacity</a:t>
            </a:r>
          </a:p>
          <a:p>
            <a:r>
              <a:rPr lang="en-AU" dirty="0"/>
              <a:t>We used price as distribution function to moderate demand to match available capacity</a:t>
            </a:r>
          </a:p>
          <a:p>
            <a:r>
              <a:rPr lang="en-AU" dirty="0"/>
              <a:t>But this is no longer the case – available capacity in today’s communications domain outpaces demand</a:t>
            </a:r>
          </a:p>
          <a:p>
            <a:endParaRPr lang="en-AU" dirty="0"/>
          </a:p>
        </p:txBody>
      </p:sp>
    </p:spTree>
    <p:extLst>
      <p:ext uri="{BB962C8B-B14F-4D97-AF65-F5344CB8AC3E}">
        <p14:creationId xmlns:p14="http://schemas.microsoft.com/office/powerpoint/2010/main" val="215388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2306-7181-F181-B9F4-022FA80C21C4}"/>
              </a:ext>
            </a:extLst>
          </p:cNvPr>
          <p:cNvSpPr>
            <a:spLocks noGrp="1"/>
          </p:cNvSpPr>
          <p:nvPr>
            <p:ph type="title"/>
          </p:nvPr>
        </p:nvSpPr>
        <p:spPr>
          <a:xfrm>
            <a:off x="838199" y="365125"/>
            <a:ext cx="11206655" cy="1325563"/>
          </a:xfrm>
        </p:spPr>
        <p:txBody>
          <a:bodyPr/>
          <a:lstStyle/>
          <a:p>
            <a:r>
              <a:rPr lang="en-AU" dirty="0"/>
              <a:t>How have we used this abundance?</a:t>
            </a:r>
          </a:p>
        </p:txBody>
      </p:sp>
      <p:sp>
        <p:nvSpPr>
          <p:cNvPr id="3" name="Content Placeholder 2">
            <a:extLst>
              <a:ext uri="{FF2B5EF4-FFF2-40B4-BE49-F238E27FC236}">
                <a16:creationId xmlns:a16="http://schemas.microsoft.com/office/drawing/2014/main" id="{7C84B4CB-CBA2-850B-F517-2C827CF217A6}"/>
              </a:ext>
            </a:extLst>
          </p:cNvPr>
          <p:cNvSpPr>
            <a:spLocks noGrp="1"/>
          </p:cNvSpPr>
          <p:nvPr>
            <p:ph idx="1"/>
          </p:nvPr>
        </p:nvSpPr>
        <p:spPr>
          <a:xfrm>
            <a:off x="838200" y="1825625"/>
            <a:ext cx="10699992" cy="4351338"/>
          </a:xfrm>
        </p:spPr>
        <p:txBody>
          <a:bodyPr/>
          <a:lstStyle/>
          <a:p>
            <a:r>
              <a:rPr lang="en-AU" dirty="0"/>
              <a:t>By changing the communications provisioning model from </a:t>
            </a:r>
            <a:r>
              <a:rPr lang="en-AU" b="1" i="1" dirty="0"/>
              <a:t>on demand</a:t>
            </a:r>
            <a:r>
              <a:rPr lang="en-AU" b="1" dirty="0"/>
              <a:t> </a:t>
            </a:r>
            <a:r>
              <a:rPr lang="en-AU" dirty="0"/>
              <a:t>to </a:t>
            </a:r>
            <a:r>
              <a:rPr lang="en-AU" b="1" i="1" dirty="0"/>
              <a:t>just in case</a:t>
            </a:r>
          </a:p>
          <a:p>
            <a:pPr lvl="1"/>
            <a:r>
              <a:rPr lang="en-AU" dirty="0"/>
              <a:t>Instead of using the network to respond to users by delivering services </a:t>
            </a:r>
            <a:r>
              <a:rPr lang="en-AU" i="1" dirty="0"/>
              <a:t>on demand</a:t>
            </a:r>
            <a:r>
              <a:rPr lang="en-AU" dirty="0"/>
              <a:t> we’ve changed the service model to provision services close to the edge just in case the user requests the service</a:t>
            </a:r>
          </a:p>
          <a:p>
            <a:r>
              <a:rPr lang="en-AU" dirty="0"/>
              <a:t>With this change we’ve been able to eliminate the factors of </a:t>
            </a:r>
            <a:r>
              <a:rPr lang="en-AU" i="1" dirty="0"/>
              <a:t>distance </a:t>
            </a:r>
            <a:r>
              <a:rPr lang="en-AU" dirty="0"/>
              <a:t> from the network and most network transactions occur over shorter network spans</a:t>
            </a:r>
          </a:p>
          <a:p>
            <a:r>
              <a:rPr lang="en-AU" dirty="0"/>
              <a:t>What does a </a:t>
            </a:r>
            <a:r>
              <a:rPr lang="en-AU" i="1" dirty="0"/>
              <a:t>shorter</a:t>
            </a:r>
            <a:r>
              <a:rPr lang="en-AU" dirty="0"/>
              <a:t> network enable?</a:t>
            </a:r>
          </a:p>
          <a:p>
            <a:endParaRPr lang="en-AU" dirty="0"/>
          </a:p>
        </p:txBody>
      </p:sp>
    </p:spTree>
    <p:extLst>
      <p:ext uri="{BB962C8B-B14F-4D97-AF65-F5344CB8AC3E}">
        <p14:creationId xmlns:p14="http://schemas.microsoft.com/office/powerpoint/2010/main" val="218537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C5E5-7F8D-2449-8B6F-CDD62B3DE0A2}"/>
              </a:ext>
            </a:extLst>
          </p:cNvPr>
          <p:cNvSpPr>
            <a:spLocks noGrp="1"/>
          </p:cNvSpPr>
          <p:nvPr>
            <p:ph type="title"/>
          </p:nvPr>
        </p:nvSpPr>
        <p:spPr/>
        <p:txBody>
          <a:bodyPr/>
          <a:lstStyle/>
          <a:p>
            <a:r>
              <a:rPr lang="en-AU" dirty="0"/>
              <a:t>Bigger</a:t>
            </a:r>
          </a:p>
        </p:txBody>
      </p:sp>
      <p:sp>
        <p:nvSpPr>
          <p:cNvPr id="3" name="Content Placeholder 2">
            <a:extLst>
              <a:ext uri="{FF2B5EF4-FFF2-40B4-BE49-F238E27FC236}">
                <a16:creationId xmlns:a16="http://schemas.microsoft.com/office/drawing/2014/main" id="{7D8F762E-A1AC-AA4D-9D57-F1D597A3A598}"/>
              </a:ext>
            </a:extLst>
          </p:cNvPr>
          <p:cNvSpPr>
            <a:spLocks noGrp="1"/>
          </p:cNvSpPr>
          <p:nvPr>
            <p:ph idx="1"/>
          </p:nvPr>
        </p:nvSpPr>
        <p:spPr/>
        <p:txBody>
          <a:bodyPr>
            <a:normAutofit fontScale="92500"/>
          </a:bodyPr>
          <a:lstStyle/>
          <a:p>
            <a:r>
              <a:rPr lang="en-AU" dirty="0"/>
              <a:t>Increasing </a:t>
            </a:r>
            <a:r>
              <a:rPr lang="en-AU" b="1" dirty="0"/>
              <a:t>transmission capacity </a:t>
            </a:r>
            <a:r>
              <a:rPr lang="en-AU" dirty="0"/>
              <a:t>by using photonic amplifiers, wavelength multiplexing and phase/amplitude/polarisation modulation for fibre cables</a:t>
            </a:r>
          </a:p>
          <a:p>
            <a:r>
              <a:rPr lang="en-AU" dirty="0"/>
              <a:t>Serving content and service transactions by distributing the load across many individual platforms through </a:t>
            </a:r>
            <a:r>
              <a:rPr lang="en-AU" b="1" dirty="0"/>
              <a:t>server and content aggregation</a:t>
            </a:r>
          </a:p>
          <a:p>
            <a:r>
              <a:rPr lang="en-AU" dirty="0"/>
              <a:t>The rise of high-capacity mobile edge networks and mobile platforms add massive volumes to content delivery</a:t>
            </a:r>
          </a:p>
          <a:p>
            <a:endParaRPr lang="en-AU" dirty="0"/>
          </a:p>
          <a:p>
            <a:r>
              <a:rPr lang="en-AU" dirty="0"/>
              <a:t>To manage this massive load shift we’ve stopped pushing content and transactions across the network and instead </a:t>
            </a:r>
            <a:r>
              <a:rPr lang="en-AU" b="1" dirty="0"/>
              <a:t>we serve from the edge</a:t>
            </a:r>
          </a:p>
          <a:p>
            <a:endParaRPr lang="en-AU" dirty="0"/>
          </a:p>
        </p:txBody>
      </p:sp>
      <p:pic>
        <p:nvPicPr>
          <p:cNvPr id="1026" name="Picture 2" descr="770 Monster Truck Stock Photos, Pictures &amp;amp; Royalty-Free Images - iStock">
            <a:extLst>
              <a:ext uri="{FF2B5EF4-FFF2-40B4-BE49-F238E27FC236}">
                <a16:creationId xmlns:a16="http://schemas.microsoft.com/office/drawing/2014/main" id="{44809AB7-032D-A946-99D0-B2DD2A33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372" y="98535"/>
            <a:ext cx="2298118" cy="150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4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8346-2FBC-6247-8613-DA48E22FBD39}"/>
              </a:ext>
            </a:extLst>
          </p:cNvPr>
          <p:cNvSpPr>
            <a:spLocks noGrp="1"/>
          </p:cNvSpPr>
          <p:nvPr>
            <p:ph type="title"/>
          </p:nvPr>
        </p:nvSpPr>
        <p:spPr/>
        <p:txBody>
          <a:bodyPr/>
          <a:lstStyle/>
          <a:p>
            <a:r>
              <a:rPr lang="en-AU" dirty="0"/>
              <a:t>Faster</a:t>
            </a:r>
          </a:p>
        </p:txBody>
      </p:sp>
      <p:sp>
        <p:nvSpPr>
          <p:cNvPr id="3" name="Content Placeholder 2">
            <a:extLst>
              <a:ext uri="{FF2B5EF4-FFF2-40B4-BE49-F238E27FC236}">
                <a16:creationId xmlns:a16="http://schemas.microsoft.com/office/drawing/2014/main" id="{C6E77B66-15B3-DF42-9092-73D98716673B}"/>
              </a:ext>
            </a:extLst>
          </p:cNvPr>
          <p:cNvSpPr>
            <a:spLocks noGrp="1"/>
          </p:cNvSpPr>
          <p:nvPr>
            <p:ph idx="1"/>
          </p:nvPr>
        </p:nvSpPr>
        <p:spPr/>
        <p:txBody>
          <a:bodyPr>
            <a:normAutofit lnSpcReduction="10000"/>
          </a:bodyPr>
          <a:lstStyle/>
          <a:p>
            <a:r>
              <a:rPr lang="en-AU" dirty="0"/>
              <a:t>Content is being replicated and being moved closer to the consumer</a:t>
            </a:r>
          </a:p>
          <a:p>
            <a:r>
              <a:rPr lang="en-AU" dirty="0"/>
              <a:t>The “Packet Miles” to deliver content to users has shrunk – and that lower latency means more efficient and faster data movement</a:t>
            </a:r>
          </a:p>
          <a:p>
            <a:r>
              <a:rPr lang="en-AU" dirty="0"/>
              <a:t>The development of high frequency cellular data systems (4G/5G) as well as PON fibre </a:t>
            </a:r>
            <a:r>
              <a:rPr lang="en-AU" dirty="0" err="1"/>
              <a:t>rolloutsa</a:t>
            </a:r>
            <a:r>
              <a:rPr lang="en-AU" dirty="0"/>
              <a:t> has resulted in a highly capable last mile access network with Gigabit capacity </a:t>
            </a:r>
          </a:p>
          <a:p>
            <a:r>
              <a:rPr lang="en-AU" dirty="0"/>
              <a:t>Applications are being re-engineered to meet faster response criteria</a:t>
            </a:r>
          </a:p>
          <a:p>
            <a:endParaRPr lang="en-AU" dirty="0"/>
          </a:p>
          <a:p>
            <a:r>
              <a:rPr lang="en-AU" dirty="0"/>
              <a:t>Compressed interactions across shorter distances using higher capacity circuitry results in a much faster Internet</a:t>
            </a:r>
          </a:p>
        </p:txBody>
      </p:sp>
      <p:pic>
        <p:nvPicPr>
          <p:cNvPr id="2050" name="Picture 2" descr="F1 2021 rules revealed: New cars and new racing headline major overhaul | F1  News">
            <a:extLst>
              <a:ext uri="{FF2B5EF4-FFF2-40B4-BE49-F238E27FC236}">
                <a16:creationId xmlns:a16="http://schemas.microsoft.com/office/drawing/2014/main" id="{768C8610-E62B-7A4E-9764-F834BF99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623" y="97221"/>
            <a:ext cx="235655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1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5175-6BB1-C345-818C-147E8B0CBAA3}"/>
              </a:ext>
            </a:extLst>
          </p:cNvPr>
          <p:cNvSpPr>
            <a:spLocks noGrp="1"/>
          </p:cNvSpPr>
          <p:nvPr>
            <p:ph type="title"/>
          </p:nvPr>
        </p:nvSpPr>
        <p:spPr/>
        <p:txBody>
          <a:bodyPr/>
          <a:lstStyle/>
          <a:p>
            <a:r>
              <a:rPr lang="en-AU" dirty="0"/>
              <a:t>Cheaper</a:t>
            </a:r>
          </a:p>
        </p:txBody>
      </p:sp>
      <p:sp>
        <p:nvSpPr>
          <p:cNvPr id="3" name="Content Placeholder 2">
            <a:extLst>
              <a:ext uri="{FF2B5EF4-FFF2-40B4-BE49-F238E27FC236}">
                <a16:creationId xmlns:a16="http://schemas.microsoft.com/office/drawing/2014/main" id="{4B8A92F1-D051-9945-8D43-F6BD64E85BDE}"/>
              </a:ext>
            </a:extLst>
          </p:cNvPr>
          <p:cNvSpPr>
            <a:spLocks noGrp="1"/>
          </p:cNvSpPr>
          <p:nvPr>
            <p:ph idx="1"/>
          </p:nvPr>
        </p:nvSpPr>
        <p:spPr/>
        <p:txBody>
          <a:bodyPr/>
          <a:lstStyle/>
          <a:p>
            <a:r>
              <a:rPr lang="en-AU" dirty="0"/>
              <a:t>We are living in a world of abundant comms and computing capacity</a:t>
            </a:r>
          </a:p>
          <a:p>
            <a:r>
              <a:rPr lang="en-AU" dirty="0"/>
              <a:t>And working in an industry when there are significant economies of scale</a:t>
            </a:r>
          </a:p>
          <a:p>
            <a:r>
              <a:rPr lang="en-AU" dirty="0"/>
              <a:t>And being largely funded by capitalising a collective asset that is infeasible to capitalise individually – the advertisement market</a:t>
            </a:r>
          </a:p>
          <a:p>
            <a:r>
              <a:rPr lang="en-AU" dirty="0"/>
              <a:t>The result is that a former luxury service accessible to just a few has been transformed into an affordable mass-market commodity service available to all</a:t>
            </a:r>
          </a:p>
        </p:txBody>
      </p:sp>
      <p:pic>
        <p:nvPicPr>
          <p:cNvPr id="3074" name="Picture 2" descr="1,142,296 Cash Stock Photos | Free &amp;amp; Royalty-free Cash Images |  Depositphotos">
            <a:extLst>
              <a:ext uri="{FF2B5EF4-FFF2-40B4-BE49-F238E27FC236}">
                <a16:creationId xmlns:a16="http://schemas.microsoft.com/office/drawing/2014/main" id="{9A45158D-5E12-5B4C-AE4E-F86F35051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14" y="230188"/>
            <a:ext cx="1760482" cy="150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8A50-7A88-F64F-A829-D1BDF4233B03}"/>
              </a:ext>
            </a:extLst>
          </p:cNvPr>
          <p:cNvSpPr>
            <a:spLocks noGrp="1"/>
          </p:cNvSpPr>
          <p:nvPr>
            <p:ph type="title"/>
          </p:nvPr>
        </p:nvSpPr>
        <p:spPr/>
        <p:txBody>
          <a:bodyPr/>
          <a:lstStyle/>
          <a:p>
            <a:r>
              <a:rPr lang="en-AU" dirty="0"/>
              <a:t>So it’s all good!</a:t>
            </a:r>
          </a:p>
        </p:txBody>
      </p:sp>
      <p:sp>
        <p:nvSpPr>
          <p:cNvPr id="3" name="TextBox 2">
            <a:extLst>
              <a:ext uri="{FF2B5EF4-FFF2-40B4-BE49-F238E27FC236}">
                <a16:creationId xmlns:a16="http://schemas.microsoft.com/office/drawing/2014/main" id="{49761CEB-AA04-4F44-91E6-5C89463DC319}"/>
              </a:ext>
            </a:extLst>
          </p:cNvPr>
          <p:cNvSpPr txBox="1"/>
          <p:nvPr/>
        </p:nvSpPr>
        <p:spPr>
          <a:xfrm>
            <a:off x="4120056" y="3429000"/>
            <a:ext cx="941283" cy="369332"/>
          </a:xfrm>
          <a:prstGeom prst="rect">
            <a:avLst/>
          </a:prstGeom>
          <a:noFill/>
        </p:spPr>
        <p:txBody>
          <a:bodyPr wrap="none" rtlCol="0">
            <a:spAutoFit/>
          </a:bodyPr>
          <a:lstStyle/>
          <a:p>
            <a:r>
              <a:rPr lang="en-AU" dirty="0">
                <a:solidFill>
                  <a:schemeClr val="tx1">
                    <a:lumMod val="50000"/>
                    <a:lumOff val="50000"/>
                  </a:schemeClr>
                </a:solidFill>
                <a:latin typeface="AhnbergHand" pitchFamily="2" charset="0"/>
              </a:rPr>
              <a:t>Right?</a:t>
            </a:r>
          </a:p>
        </p:txBody>
      </p:sp>
    </p:spTree>
    <p:extLst>
      <p:ext uri="{BB962C8B-B14F-4D97-AF65-F5344CB8AC3E}">
        <p14:creationId xmlns:p14="http://schemas.microsoft.com/office/powerpoint/2010/main" val="113170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8460-A85D-B206-B415-A40142226780}"/>
              </a:ext>
            </a:extLst>
          </p:cNvPr>
          <p:cNvSpPr>
            <a:spLocks noGrp="1"/>
          </p:cNvSpPr>
          <p:nvPr>
            <p:ph type="title"/>
          </p:nvPr>
        </p:nvSpPr>
        <p:spPr/>
        <p:txBody>
          <a:bodyPr/>
          <a:lstStyle/>
          <a:p>
            <a:r>
              <a:rPr lang="en-AU" dirty="0"/>
              <a:t>Not Quite</a:t>
            </a:r>
          </a:p>
        </p:txBody>
      </p:sp>
      <p:pic>
        <p:nvPicPr>
          <p:cNvPr id="5" name="Content Placeholder 4">
            <a:extLst>
              <a:ext uri="{FF2B5EF4-FFF2-40B4-BE49-F238E27FC236}">
                <a16:creationId xmlns:a16="http://schemas.microsoft.com/office/drawing/2014/main" id="{6D34DA32-ECD5-7B87-528B-A7E151E351DD}"/>
              </a:ext>
            </a:extLst>
          </p:cNvPr>
          <p:cNvPicPr>
            <a:picLocks noGrp="1" noChangeAspect="1"/>
          </p:cNvPicPr>
          <p:nvPr>
            <p:ph idx="1"/>
          </p:nvPr>
        </p:nvPicPr>
        <p:blipFill>
          <a:blip r:embed="rId2"/>
          <a:stretch>
            <a:fillRect/>
          </a:stretch>
        </p:blipFill>
        <p:spPr>
          <a:xfrm>
            <a:off x="5972318" y="1690688"/>
            <a:ext cx="5692667" cy="4351338"/>
          </a:xfrm>
        </p:spPr>
      </p:pic>
      <p:sp>
        <p:nvSpPr>
          <p:cNvPr id="6" name="TextBox 5">
            <a:extLst>
              <a:ext uri="{FF2B5EF4-FFF2-40B4-BE49-F238E27FC236}">
                <a16:creationId xmlns:a16="http://schemas.microsoft.com/office/drawing/2014/main" id="{01A9C2F1-4DE6-933E-D1AB-41899CC19313}"/>
              </a:ext>
            </a:extLst>
          </p:cNvPr>
          <p:cNvSpPr txBox="1"/>
          <p:nvPr/>
        </p:nvSpPr>
        <p:spPr>
          <a:xfrm>
            <a:off x="516742" y="2137025"/>
            <a:ext cx="4918288" cy="4524315"/>
          </a:xfrm>
          <a:prstGeom prst="rect">
            <a:avLst/>
          </a:prstGeom>
          <a:noFill/>
        </p:spPr>
        <p:txBody>
          <a:bodyPr wrap="square" rtlCol="0">
            <a:spAutoFit/>
          </a:bodyPr>
          <a:lstStyle/>
          <a:p>
            <a:r>
              <a:rPr lang="en-AU" sz="2400" dirty="0"/>
              <a:t>Processor clock speeds have topped out over the past decade</a:t>
            </a:r>
          </a:p>
          <a:p>
            <a:endParaRPr lang="en-AU" sz="2400" dirty="0"/>
          </a:p>
          <a:p>
            <a:r>
              <a:rPr lang="en-AU" sz="2400" dirty="0"/>
              <a:t>While the network growth trends continue to scale at an exponential rate, silicon-based processing capacity is now growing at a linear capacity at best</a:t>
            </a:r>
          </a:p>
          <a:p>
            <a:endParaRPr lang="en-AU" sz="2400" dirty="0"/>
          </a:p>
          <a:p>
            <a:r>
              <a:rPr lang="en-AU" sz="2400" dirty="0"/>
              <a:t>Why should we be concerned about this?</a:t>
            </a:r>
          </a:p>
          <a:p>
            <a:endParaRPr lang="en-AU" sz="2400" dirty="0"/>
          </a:p>
        </p:txBody>
      </p:sp>
      <p:sp>
        <p:nvSpPr>
          <p:cNvPr id="7" name="TextBox 6">
            <a:extLst>
              <a:ext uri="{FF2B5EF4-FFF2-40B4-BE49-F238E27FC236}">
                <a16:creationId xmlns:a16="http://schemas.microsoft.com/office/drawing/2014/main" id="{CFA140F6-5F06-E46A-BA15-9463F497F0FD}"/>
              </a:ext>
            </a:extLst>
          </p:cNvPr>
          <p:cNvSpPr txBox="1"/>
          <p:nvPr/>
        </p:nvSpPr>
        <p:spPr>
          <a:xfrm>
            <a:off x="7828908" y="6205591"/>
            <a:ext cx="3723968" cy="369332"/>
          </a:xfrm>
          <a:prstGeom prst="rect">
            <a:avLst/>
          </a:prstGeom>
          <a:noFill/>
        </p:spPr>
        <p:txBody>
          <a:bodyPr wrap="none" rtlCol="0">
            <a:spAutoFit/>
          </a:bodyPr>
          <a:lstStyle/>
          <a:p>
            <a:r>
              <a:rPr lang="en-AU" dirty="0"/>
              <a:t>Processor Clock Frequency Trend Data</a:t>
            </a:r>
          </a:p>
        </p:txBody>
      </p:sp>
    </p:spTree>
    <p:extLst>
      <p:ext uri="{BB962C8B-B14F-4D97-AF65-F5344CB8AC3E}">
        <p14:creationId xmlns:p14="http://schemas.microsoft.com/office/powerpoint/2010/main" val="369828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53BA-A39D-B32C-72F8-59AA7AADD7C8}"/>
              </a:ext>
            </a:extLst>
          </p:cNvPr>
          <p:cNvSpPr>
            <a:spLocks noGrp="1"/>
          </p:cNvSpPr>
          <p:nvPr>
            <p:ph type="title"/>
          </p:nvPr>
        </p:nvSpPr>
        <p:spPr/>
        <p:txBody>
          <a:bodyPr/>
          <a:lstStyle/>
          <a:p>
            <a:r>
              <a:rPr lang="en-AU" dirty="0"/>
              <a:t>Internet Scaling</a:t>
            </a:r>
          </a:p>
        </p:txBody>
      </p:sp>
      <p:sp>
        <p:nvSpPr>
          <p:cNvPr id="3" name="Content Placeholder 2">
            <a:extLst>
              <a:ext uri="{FF2B5EF4-FFF2-40B4-BE49-F238E27FC236}">
                <a16:creationId xmlns:a16="http://schemas.microsoft.com/office/drawing/2014/main" id="{BCAC401B-58F9-F503-BF12-C0B757367CE2}"/>
              </a:ext>
            </a:extLst>
          </p:cNvPr>
          <p:cNvSpPr>
            <a:spLocks noGrp="1"/>
          </p:cNvSpPr>
          <p:nvPr>
            <p:ph idx="1"/>
          </p:nvPr>
        </p:nvSpPr>
        <p:spPr/>
        <p:txBody>
          <a:bodyPr/>
          <a:lstStyle/>
          <a:p>
            <a:r>
              <a:rPr lang="en-AU" dirty="0"/>
              <a:t>To make up the shortfall in IPv4 addressing we’ve adding greater processing capability into the network’s infrastructure</a:t>
            </a:r>
          </a:p>
          <a:p>
            <a:pPr lvl="1"/>
            <a:r>
              <a:rPr lang="en-AU" dirty="0"/>
              <a:t>Network Address Translation, dynamic naming and content steerage</a:t>
            </a:r>
          </a:p>
          <a:p>
            <a:pPr lvl="1"/>
            <a:r>
              <a:rPr lang="en-AU" dirty="0"/>
              <a:t>Replacing static data with on-demand processing</a:t>
            </a:r>
          </a:p>
          <a:p>
            <a:r>
              <a:rPr lang="en-AU" dirty="0"/>
              <a:t>This approach is viable in the long term only if we can scale processing efficiency in line with demand growth</a:t>
            </a:r>
          </a:p>
          <a:p>
            <a:r>
              <a:rPr lang="en-AU" dirty="0"/>
              <a:t>But if processing capability is not scaling then we have a problem …</a:t>
            </a:r>
          </a:p>
        </p:txBody>
      </p:sp>
    </p:spTree>
    <p:extLst>
      <p:ext uri="{BB962C8B-B14F-4D97-AF65-F5344CB8AC3E}">
        <p14:creationId xmlns:p14="http://schemas.microsoft.com/office/powerpoint/2010/main" val="224782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F159-6A2D-6F06-3E0C-22D905AD2B72}"/>
              </a:ext>
            </a:extLst>
          </p:cNvPr>
          <p:cNvSpPr>
            <a:spLocks noGrp="1"/>
          </p:cNvSpPr>
          <p:nvPr>
            <p:ph type="title"/>
          </p:nvPr>
        </p:nvSpPr>
        <p:spPr/>
        <p:txBody>
          <a:bodyPr/>
          <a:lstStyle/>
          <a:p>
            <a:r>
              <a:rPr lang="en-AU" dirty="0"/>
              <a:t>Internet Scaling</a:t>
            </a:r>
          </a:p>
        </p:txBody>
      </p:sp>
      <p:sp>
        <p:nvSpPr>
          <p:cNvPr id="4" name="Freeform 3">
            <a:extLst>
              <a:ext uri="{FF2B5EF4-FFF2-40B4-BE49-F238E27FC236}">
                <a16:creationId xmlns:a16="http://schemas.microsoft.com/office/drawing/2014/main" id="{92C9E751-33D5-446D-CC8A-2726EA8516F8}"/>
              </a:ext>
            </a:extLst>
          </p:cNvPr>
          <p:cNvSpPr/>
          <p:nvPr/>
        </p:nvSpPr>
        <p:spPr>
          <a:xfrm>
            <a:off x="2496620" y="5753439"/>
            <a:ext cx="7520683" cy="308314"/>
          </a:xfrm>
          <a:custGeom>
            <a:avLst/>
            <a:gdLst>
              <a:gd name="connsiteX0" fmla="*/ 0 w 7520683"/>
              <a:gd name="connsiteY0" fmla="*/ 164476 h 308314"/>
              <a:gd name="connsiteX1" fmla="*/ 2414427 w 7520683"/>
              <a:gd name="connsiteY1" fmla="*/ 143927 h 308314"/>
              <a:gd name="connsiteX2" fmla="*/ 7109717 w 7520683"/>
              <a:gd name="connsiteY2" fmla="*/ 164476 h 308314"/>
              <a:gd name="connsiteX3" fmla="*/ 7243281 w 7520683"/>
              <a:gd name="connsiteY3" fmla="*/ 89 h 308314"/>
              <a:gd name="connsiteX4" fmla="*/ 7520683 w 7520683"/>
              <a:gd name="connsiteY4" fmla="*/ 143927 h 308314"/>
              <a:gd name="connsiteX5" fmla="*/ 7243281 w 7520683"/>
              <a:gd name="connsiteY5" fmla="*/ 308314 h 30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0683" h="308314">
                <a:moveTo>
                  <a:pt x="0" y="164476"/>
                </a:moveTo>
                <a:lnTo>
                  <a:pt x="2414427" y="143927"/>
                </a:lnTo>
                <a:lnTo>
                  <a:pt x="7109717" y="164476"/>
                </a:lnTo>
                <a:cubicBezTo>
                  <a:pt x="7914526" y="140503"/>
                  <a:pt x="7174787" y="3514"/>
                  <a:pt x="7243281" y="89"/>
                </a:cubicBezTo>
                <a:cubicBezTo>
                  <a:pt x="7311775" y="-3336"/>
                  <a:pt x="7520683" y="92556"/>
                  <a:pt x="7520683" y="143927"/>
                </a:cubicBezTo>
                <a:cubicBezTo>
                  <a:pt x="7520683" y="195298"/>
                  <a:pt x="7381982" y="251806"/>
                  <a:pt x="7243281" y="3083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EEDA014-3268-06CF-2B59-86B7C4F2474E}"/>
              </a:ext>
            </a:extLst>
          </p:cNvPr>
          <p:cNvSpPr/>
          <p:nvPr/>
        </p:nvSpPr>
        <p:spPr>
          <a:xfrm>
            <a:off x="2445092" y="1980816"/>
            <a:ext cx="195366" cy="3926824"/>
          </a:xfrm>
          <a:custGeom>
            <a:avLst/>
            <a:gdLst>
              <a:gd name="connsiteX0" fmla="*/ 102899 w 195366"/>
              <a:gd name="connsiteY0" fmla="*/ 3926824 h 3926824"/>
              <a:gd name="connsiteX1" fmla="*/ 92625 w 195366"/>
              <a:gd name="connsiteY1" fmla="*/ 2303508 h 3926824"/>
              <a:gd name="connsiteX2" fmla="*/ 102899 w 195366"/>
              <a:gd name="connsiteY2" fmla="*/ 125386 h 3926824"/>
              <a:gd name="connsiteX3" fmla="*/ 157 w 195366"/>
              <a:gd name="connsiteY3" fmla="*/ 269224 h 3926824"/>
              <a:gd name="connsiteX4" fmla="*/ 82351 w 195366"/>
              <a:gd name="connsiteY4" fmla="*/ 2096 h 3926824"/>
              <a:gd name="connsiteX5" fmla="*/ 195366 w 195366"/>
              <a:gd name="connsiteY5" fmla="*/ 166483 h 392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66" h="3926824">
                <a:moveTo>
                  <a:pt x="102899" y="3926824"/>
                </a:moveTo>
                <a:cubicBezTo>
                  <a:pt x="97762" y="3431952"/>
                  <a:pt x="92625" y="2937081"/>
                  <a:pt x="92625" y="2303508"/>
                </a:cubicBezTo>
                <a:cubicBezTo>
                  <a:pt x="92625" y="1669935"/>
                  <a:pt x="118310" y="464433"/>
                  <a:pt x="102899" y="125386"/>
                </a:cubicBezTo>
                <a:cubicBezTo>
                  <a:pt x="87488" y="-213661"/>
                  <a:pt x="3582" y="289772"/>
                  <a:pt x="157" y="269224"/>
                </a:cubicBezTo>
                <a:cubicBezTo>
                  <a:pt x="-3268" y="248676"/>
                  <a:pt x="49816" y="19219"/>
                  <a:pt x="82351" y="2096"/>
                </a:cubicBezTo>
                <a:cubicBezTo>
                  <a:pt x="114886" y="-15028"/>
                  <a:pt x="155126" y="75727"/>
                  <a:pt x="195366" y="16648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6F2403C-3DCA-B3FF-6E6B-885F710AF0F3}"/>
              </a:ext>
            </a:extLst>
          </p:cNvPr>
          <p:cNvSpPr txBox="1"/>
          <p:nvPr/>
        </p:nvSpPr>
        <p:spPr>
          <a:xfrm>
            <a:off x="6018539" y="5908100"/>
            <a:ext cx="620683" cy="584775"/>
          </a:xfrm>
          <a:prstGeom prst="rect">
            <a:avLst/>
          </a:prstGeom>
          <a:noFill/>
        </p:spPr>
        <p:txBody>
          <a:bodyPr wrap="none" rtlCol="0">
            <a:spAutoFit/>
          </a:bodyPr>
          <a:lstStyle/>
          <a:p>
            <a:r>
              <a:rPr lang="en-AU" sz="3200" dirty="0">
                <a:latin typeface="Max's Handwritin" pitchFamily="2" charset="0"/>
              </a:rPr>
              <a:t>Time</a:t>
            </a:r>
          </a:p>
        </p:txBody>
      </p:sp>
      <p:sp>
        <p:nvSpPr>
          <p:cNvPr id="7" name="TextBox 6">
            <a:extLst>
              <a:ext uri="{FF2B5EF4-FFF2-40B4-BE49-F238E27FC236}">
                <a16:creationId xmlns:a16="http://schemas.microsoft.com/office/drawing/2014/main" id="{92AB55AE-969D-A66B-BEB5-869C85CE7AA2}"/>
              </a:ext>
            </a:extLst>
          </p:cNvPr>
          <p:cNvSpPr txBox="1"/>
          <p:nvPr/>
        </p:nvSpPr>
        <p:spPr>
          <a:xfrm>
            <a:off x="1393456" y="3136612"/>
            <a:ext cx="649537" cy="584775"/>
          </a:xfrm>
          <a:prstGeom prst="rect">
            <a:avLst/>
          </a:prstGeom>
          <a:noFill/>
        </p:spPr>
        <p:txBody>
          <a:bodyPr wrap="none" rtlCol="0">
            <a:spAutoFit/>
          </a:bodyPr>
          <a:lstStyle/>
          <a:p>
            <a:r>
              <a:rPr lang="en-AU" sz="3200" dirty="0">
                <a:latin typeface="Max's Handwritin" pitchFamily="2" charset="0"/>
              </a:rPr>
              <a:t>Size</a:t>
            </a:r>
          </a:p>
        </p:txBody>
      </p:sp>
      <p:sp>
        <p:nvSpPr>
          <p:cNvPr id="8" name="Freeform 7">
            <a:extLst>
              <a:ext uri="{FF2B5EF4-FFF2-40B4-BE49-F238E27FC236}">
                <a16:creationId xmlns:a16="http://schemas.microsoft.com/office/drawing/2014/main" id="{3E338371-3ED8-CE9C-7544-AA5543ACC71E}"/>
              </a:ext>
            </a:extLst>
          </p:cNvPr>
          <p:cNvSpPr/>
          <p:nvPr/>
        </p:nvSpPr>
        <p:spPr>
          <a:xfrm>
            <a:off x="2599362" y="1446572"/>
            <a:ext cx="6657714" cy="4296682"/>
          </a:xfrm>
          <a:custGeom>
            <a:avLst/>
            <a:gdLst>
              <a:gd name="connsiteX0" fmla="*/ 0 w 6657714"/>
              <a:gd name="connsiteY0" fmla="*/ 4296682 h 4296682"/>
              <a:gd name="connsiteX1" fmla="*/ 1623317 w 6657714"/>
              <a:gd name="connsiteY1" fmla="*/ 4122021 h 4296682"/>
              <a:gd name="connsiteX2" fmla="*/ 3986373 w 6657714"/>
              <a:gd name="connsiteY2" fmla="*/ 3382282 h 4296682"/>
              <a:gd name="connsiteX3" fmla="*/ 5537771 w 6657714"/>
              <a:gd name="connsiteY3" fmla="*/ 1913077 h 4296682"/>
              <a:gd name="connsiteX4" fmla="*/ 6441896 w 6657714"/>
              <a:gd name="connsiteY4" fmla="*/ 176745 h 4296682"/>
              <a:gd name="connsiteX5" fmla="*/ 6174768 w 6657714"/>
              <a:gd name="connsiteY5" fmla="*/ 197293 h 4296682"/>
              <a:gd name="connsiteX6" fmla="*/ 6544638 w 6657714"/>
              <a:gd name="connsiteY6" fmla="*/ 2084 h 4296682"/>
              <a:gd name="connsiteX7" fmla="*/ 6657654 w 6657714"/>
              <a:gd name="connsiteY7" fmla="*/ 341131 h 4296682"/>
              <a:gd name="connsiteX8" fmla="*/ 6534364 w 6657714"/>
              <a:gd name="connsiteY8" fmla="*/ 63729 h 42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7714" h="4296682">
                <a:moveTo>
                  <a:pt x="0" y="4296682"/>
                </a:moveTo>
                <a:cubicBezTo>
                  <a:pt x="479461" y="4285551"/>
                  <a:pt x="958922" y="4274421"/>
                  <a:pt x="1623317" y="4122021"/>
                </a:cubicBezTo>
                <a:cubicBezTo>
                  <a:pt x="2287712" y="3969621"/>
                  <a:pt x="3333964" y="3750439"/>
                  <a:pt x="3986373" y="3382282"/>
                </a:cubicBezTo>
                <a:cubicBezTo>
                  <a:pt x="4638782" y="3014125"/>
                  <a:pt x="5128517" y="2447333"/>
                  <a:pt x="5537771" y="1913077"/>
                </a:cubicBezTo>
                <a:cubicBezTo>
                  <a:pt x="5947025" y="1378821"/>
                  <a:pt x="6335730" y="462709"/>
                  <a:pt x="6441896" y="176745"/>
                </a:cubicBezTo>
                <a:cubicBezTo>
                  <a:pt x="6548062" y="-109219"/>
                  <a:pt x="6157644" y="226403"/>
                  <a:pt x="6174768" y="197293"/>
                </a:cubicBezTo>
                <a:cubicBezTo>
                  <a:pt x="6191892" y="168183"/>
                  <a:pt x="6464157" y="-21889"/>
                  <a:pt x="6544638" y="2084"/>
                </a:cubicBezTo>
                <a:cubicBezTo>
                  <a:pt x="6625119" y="26057"/>
                  <a:pt x="6659366" y="330857"/>
                  <a:pt x="6657654" y="341131"/>
                </a:cubicBezTo>
                <a:cubicBezTo>
                  <a:pt x="6655942" y="351405"/>
                  <a:pt x="6595153" y="207567"/>
                  <a:pt x="6534364" y="63729"/>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B40820D5-2BAF-27AD-EBE9-900A831F5AF7}"/>
              </a:ext>
            </a:extLst>
          </p:cNvPr>
          <p:cNvSpPr txBox="1"/>
          <p:nvPr/>
        </p:nvSpPr>
        <p:spPr>
          <a:xfrm>
            <a:off x="8943101" y="1980816"/>
            <a:ext cx="2206053" cy="584775"/>
          </a:xfrm>
          <a:prstGeom prst="rect">
            <a:avLst/>
          </a:prstGeom>
          <a:noFill/>
        </p:spPr>
        <p:txBody>
          <a:bodyPr wrap="none" rtlCol="0">
            <a:spAutoFit/>
          </a:bodyPr>
          <a:lstStyle/>
          <a:p>
            <a:r>
              <a:rPr lang="en-AU" sz="3200" dirty="0">
                <a:latin typeface="Max's Handwritin" pitchFamily="2" charset="0"/>
              </a:rPr>
              <a:t>Device Population</a:t>
            </a:r>
          </a:p>
        </p:txBody>
      </p:sp>
      <p:sp>
        <p:nvSpPr>
          <p:cNvPr id="10" name="Freeform 9">
            <a:extLst>
              <a:ext uri="{FF2B5EF4-FFF2-40B4-BE49-F238E27FC236}">
                <a16:creationId xmlns:a16="http://schemas.microsoft.com/office/drawing/2014/main" id="{7F41A21A-CC29-D1B0-17DD-66BA5074EE2D}"/>
              </a:ext>
            </a:extLst>
          </p:cNvPr>
          <p:cNvSpPr/>
          <p:nvPr/>
        </p:nvSpPr>
        <p:spPr>
          <a:xfrm>
            <a:off x="2691829" y="5137051"/>
            <a:ext cx="6711908" cy="626751"/>
          </a:xfrm>
          <a:custGeom>
            <a:avLst/>
            <a:gdLst>
              <a:gd name="connsiteX0" fmla="*/ 0 w 6711908"/>
              <a:gd name="connsiteY0" fmla="*/ 626751 h 626751"/>
              <a:gd name="connsiteX1" fmla="*/ 1273996 w 6711908"/>
              <a:gd name="connsiteY1" fmla="*/ 544558 h 626751"/>
              <a:gd name="connsiteX2" fmla="*/ 2958958 w 6711908"/>
              <a:gd name="connsiteY2" fmla="*/ 226059 h 626751"/>
              <a:gd name="connsiteX3" fmla="*/ 3554859 w 6711908"/>
              <a:gd name="connsiteY3" fmla="*/ 143866 h 626751"/>
              <a:gd name="connsiteX4" fmla="*/ 4982967 w 6711908"/>
              <a:gd name="connsiteY4" fmla="*/ 123318 h 626751"/>
              <a:gd name="connsiteX5" fmla="*/ 6287784 w 6711908"/>
              <a:gd name="connsiteY5" fmla="*/ 102769 h 626751"/>
              <a:gd name="connsiteX6" fmla="*/ 6709025 w 6711908"/>
              <a:gd name="connsiteY6" fmla="*/ 92495 h 626751"/>
              <a:gd name="connsiteX7" fmla="*/ 6482993 w 6711908"/>
              <a:gd name="connsiteY7" fmla="*/ 28 h 626751"/>
              <a:gd name="connsiteX8" fmla="*/ 6678202 w 6711908"/>
              <a:gd name="connsiteY8" fmla="*/ 102769 h 626751"/>
              <a:gd name="connsiteX9" fmla="*/ 6544638 w 6711908"/>
              <a:gd name="connsiteY9" fmla="*/ 205511 h 6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1908" h="626751">
                <a:moveTo>
                  <a:pt x="0" y="626751"/>
                </a:moveTo>
                <a:cubicBezTo>
                  <a:pt x="390418" y="619045"/>
                  <a:pt x="780836" y="611340"/>
                  <a:pt x="1273996" y="544558"/>
                </a:cubicBezTo>
                <a:cubicBezTo>
                  <a:pt x="1767156" y="477776"/>
                  <a:pt x="2578814" y="292841"/>
                  <a:pt x="2958958" y="226059"/>
                </a:cubicBezTo>
                <a:cubicBezTo>
                  <a:pt x="3339102" y="159277"/>
                  <a:pt x="3217524" y="160989"/>
                  <a:pt x="3554859" y="143866"/>
                </a:cubicBezTo>
                <a:cubicBezTo>
                  <a:pt x="3892194" y="126743"/>
                  <a:pt x="4982967" y="123318"/>
                  <a:pt x="4982967" y="123318"/>
                </a:cubicBezTo>
                <a:lnTo>
                  <a:pt x="6287784" y="102769"/>
                </a:lnTo>
                <a:lnTo>
                  <a:pt x="6709025" y="92495"/>
                </a:lnTo>
                <a:cubicBezTo>
                  <a:pt x="6741560" y="75371"/>
                  <a:pt x="6488130" y="-1684"/>
                  <a:pt x="6482993" y="28"/>
                </a:cubicBezTo>
                <a:cubicBezTo>
                  <a:pt x="6477856" y="1740"/>
                  <a:pt x="6667928" y="68522"/>
                  <a:pt x="6678202" y="102769"/>
                </a:cubicBezTo>
                <a:cubicBezTo>
                  <a:pt x="6688476" y="137016"/>
                  <a:pt x="6616557" y="171263"/>
                  <a:pt x="6544638" y="205511"/>
                </a:cubicBezTo>
              </a:path>
            </a:pathLst>
          </a:cu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B44D727C-18DA-0F89-79D2-BB4DC9072C4B}"/>
              </a:ext>
            </a:extLst>
          </p:cNvPr>
          <p:cNvSpPr txBox="1"/>
          <p:nvPr/>
        </p:nvSpPr>
        <p:spPr>
          <a:xfrm>
            <a:off x="9500171" y="4878536"/>
            <a:ext cx="1513556" cy="584775"/>
          </a:xfrm>
          <a:prstGeom prst="rect">
            <a:avLst/>
          </a:prstGeom>
          <a:noFill/>
        </p:spPr>
        <p:txBody>
          <a:bodyPr wrap="none" rtlCol="0">
            <a:spAutoFit/>
          </a:bodyPr>
          <a:lstStyle/>
          <a:p>
            <a:r>
              <a:rPr lang="en-AU" sz="3200" dirty="0">
                <a:latin typeface="Max's Handwritin" pitchFamily="2" charset="0"/>
              </a:rPr>
              <a:t>IPv4 Pool</a:t>
            </a:r>
          </a:p>
        </p:txBody>
      </p:sp>
      <p:sp>
        <p:nvSpPr>
          <p:cNvPr id="12" name="Freeform 11">
            <a:extLst>
              <a:ext uri="{FF2B5EF4-FFF2-40B4-BE49-F238E27FC236}">
                <a16:creationId xmlns:a16="http://schemas.microsoft.com/office/drawing/2014/main" id="{96EED5DA-2CE5-D1B0-3D27-A8C87F724BF7}"/>
              </a:ext>
            </a:extLst>
          </p:cNvPr>
          <p:cNvSpPr/>
          <p:nvPr/>
        </p:nvSpPr>
        <p:spPr>
          <a:xfrm>
            <a:off x="6657654" y="2589088"/>
            <a:ext cx="2486346" cy="2476198"/>
          </a:xfrm>
          <a:custGeom>
            <a:avLst/>
            <a:gdLst>
              <a:gd name="connsiteX0" fmla="*/ 0 w 2486346"/>
              <a:gd name="connsiteY0" fmla="*/ 2476072 h 2476198"/>
              <a:gd name="connsiteX1" fmla="*/ 410966 w 2486346"/>
              <a:gd name="connsiteY1" fmla="*/ 2044557 h 2476198"/>
              <a:gd name="connsiteX2" fmla="*/ 421240 w 2486346"/>
              <a:gd name="connsiteY2" fmla="*/ 2465797 h 2476198"/>
              <a:gd name="connsiteX3" fmla="*/ 945222 w 2486346"/>
              <a:gd name="connsiteY3" fmla="*/ 1510301 h 2476198"/>
              <a:gd name="connsiteX4" fmla="*/ 986319 w 2486346"/>
              <a:gd name="connsiteY4" fmla="*/ 2414427 h 2476198"/>
              <a:gd name="connsiteX5" fmla="*/ 1530849 w 2486346"/>
              <a:gd name="connsiteY5" fmla="*/ 893851 h 2476198"/>
              <a:gd name="connsiteX6" fmla="*/ 1500027 w 2486346"/>
              <a:gd name="connsiteY6" fmla="*/ 2352782 h 2476198"/>
              <a:gd name="connsiteX7" fmla="*/ 2065106 w 2486346"/>
              <a:gd name="connsiteY7" fmla="*/ 113015 h 2476198"/>
              <a:gd name="connsiteX8" fmla="*/ 2003461 w 2486346"/>
              <a:gd name="connsiteY8" fmla="*/ 2280863 h 2476198"/>
              <a:gd name="connsiteX9" fmla="*/ 2486346 w 2486346"/>
              <a:gd name="connsiteY9" fmla="*/ 0 h 24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6346" h="2476198">
                <a:moveTo>
                  <a:pt x="0" y="2476072"/>
                </a:moveTo>
                <a:cubicBezTo>
                  <a:pt x="170379" y="2261170"/>
                  <a:pt x="340759" y="2046269"/>
                  <a:pt x="410966" y="2044557"/>
                </a:cubicBezTo>
                <a:cubicBezTo>
                  <a:pt x="481173" y="2042845"/>
                  <a:pt x="332197" y="2554840"/>
                  <a:pt x="421240" y="2465797"/>
                </a:cubicBezTo>
                <a:cubicBezTo>
                  <a:pt x="510283" y="2376754"/>
                  <a:pt x="851042" y="1518863"/>
                  <a:pt x="945222" y="1510301"/>
                </a:cubicBezTo>
                <a:cubicBezTo>
                  <a:pt x="1039402" y="1501739"/>
                  <a:pt x="888715" y="2517169"/>
                  <a:pt x="986319" y="2414427"/>
                </a:cubicBezTo>
                <a:cubicBezTo>
                  <a:pt x="1083924" y="2311685"/>
                  <a:pt x="1445231" y="904125"/>
                  <a:pt x="1530849" y="893851"/>
                </a:cubicBezTo>
                <a:cubicBezTo>
                  <a:pt x="1616467" y="883577"/>
                  <a:pt x="1410984" y="2482921"/>
                  <a:pt x="1500027" y="2352782"/>
                </a:cubicBezTo>
                <a:cubicBezTo>
                  <a:pt x="1589070" y="2222643"/>
                  <a:pt x="1981200" y="125001"/>
                  <a:pt x="2065106" y="113015"/>
                </a:cubicBezTo>
                <a:cubicBezTo>
                  <a:pt x="2149012" y="101029"/>
                  <a:pt x="1933254" y="2299699"/>
                  <a:pt x="2003461" y="2280863"/>
                </a:cubicBezTo>
                <a:cubicBezTo>
                  <a:pt x="2073668" y="2262027"/>
                  <a:pt x="2280007" y="1131013"/>
                  <a:pt x="2486346"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D5DB56FE-5CC1-2F37-E82E-E7221DEF204C}"/>
              </a:ext>
            </a:extLst>
          </p:cNvPr>
          <p:cNvSpPr txBox="1"/>
          <p:nvPr/>
        </p:nvSpPr>
        <p:spPr>
          <a:xfrm>
            <a:off x="9158048" y="2772135"/>
            <a:ext cx="1947969" cy="1077218"/>
          </a:xfrm>
          <a:prstGeom prst="rect">
            <a:avLst/>
          </a:prstGeom>
          <a:noFill/>
        </p:spPr>
        <p:txBody>
          <a:bodyPr wrap="none" rtlCol="0">
            <a:spAutoFit/>
          </a:bodyPr>
          <a:lstStyle/>
          <a:p>
            <a:r>
              <a:rPr lang="en-AU" sz="3200" dirty="0">
                <a:solidFill>
                  <a:srgbClr val="FF0000"/>
                </a:solidFill>
                <a:latin typeface="Max's Handwritin" pitchFamily="2" charset="0"/>
              </a:rPr>
              <a:t>Infrastructure</a:t>
            </a:r>
          </a:p>
          <a:p>
            <a:r>
              <a:rPr lang="en-AU" sz="3200" dirty="0">
                <a:solidFill>
                  <a:srgbClr val="FF0000"/>
                </a:solidFill>
                <a:latin typeface="Max's Handwritin" pitchFamily="2" charset="0"/>
              </a:rPr>
              <a:t>Complexity</a:t>
            </a:r>
          </a:p>
        </p:txBody>
      </p:sp>
    </p:spTree>
    <p:extLst>
      <p:ext uri="{BB962C8B-B14F-4D97-AF65-F5344CB8AC3E}">
        <p14:creationId xmlns:p14="http://schemas.microsoft.com/office/powerpoint/2010/main" val="76301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F159-6A2D-6F06-3E0C-22D905AD2B72}"/>
              </a:ext>
            </a:extLst>
          </p:cNvPr>
          <p:cNvSpPr>
            <a:spLocks noGrp="1"/>
          </p:cNvSpPr>
          <p:nvPr>
            <p:ph type="title"/>
          </p:nvPr>
        </p:nvSpPr>
        <p:spPr/>
        <p:txBody>
          <a:bodyPr/>
          <a:lstStyle/>
          <a:p>
            <a:r>
              <a:rPr lang="en-AU"/>
              <a:t>Internet Scaling</a:t>
            </a:r>
            <a:endParaRPr lang="en-AU" dirty="0"/>
          </a:p>
        </p:txBody>
      </p:sp>
      <p:sp>
        <p:nvSpPr>
          <p:cNvPr id="4" name="Freeform 3">
            <a:extLst>
              <a:ext uri="{FF2B5EF4-FFF2-40B4-BE49-F238E27FC236}">
                <a16:creationId xmlns:a16="http://schemas.microsoft.com/office/drawing/2014/main" id="{92C9E751-33D5-446D-CC8A-2726EA8516F8}"/>
              </a:ext>
            </a:extLst>
          </p:cNvPr>
          <p:cNvSpPr/>
          <p:nvPr/>
        </p:nvSpPr>
        <p:spPr>
          <a:xfrm>
            <a:off x="2496620" y="5753439"/>
            <a:ext cx="7520683" cy="308314"/>
          </a:xfrm>
          <a:custGeom>
            <a:avLst/>
            <a:gdLst>
              <a:gd name="connsiteX0" fmla="*/ 0 w 7520683"/>
              <a:gd name="connsiteY0" fmla="*/ 164476 h 308314"/>
              <a:gd name="connsiteX1" fmla="*/ 2414427 w 7520683"/>
              <a:gd name="connsiteY1" fmla="*/ 143927 h 308314"/>
              <a:gd name="connsiteX2" fmla="*/ 7109717 w 7520683"/>
              <a:gd name="connsiteY2" fmla="*/ 164476 h 308314"/>
              <a:gd name="connsiteX3" fmla="*/ 7243281 w 7520683"/>
              <a:gd name="connsiteY3" fmla="*/ 89 h 308314"/>
              <a:gd name="connsiteX4" fmla="*/ 7520683 w 7520683"/>
              <a:gd name="connsiteY4" fmla="*/ 143927 h 308314"/>
              <a:gd name="connsiteX5" fmla="*/ 7243281 w 7520683"/>
              <a:gd name="connsiteY5" fmla="*/ 308314 h 30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0683" h="308314">
                <a:moveTo>
                  <a:pt x="0" y="164476"/>
                </a:moveTo>
                <a:lnTo>
                  <a:pt x="2414427" y="143927"/>
                </a:lnTo>
                <a:lnTo>
                  <a:pt x="7109717" y="164476"/>
                </a:lnTo>
                <a:cubicBezTo>
                  <a:pt x="7914526" y="140503"/>
                  <a:pt x="7174787" y="3514"/>
                  <a:pt x="7243281" y="89"/>
                </a:cubicBezTo>
                <a:cubicBezTo>
                  <a:pt x="7311775" y="-3336"/>
                  <a:pt x="7520683" y="92556"/>
                  <a:pt x="7520683" y="143927"/>
                </a:cubicBezTo>
                <a:cubicBezTo>
                  <a:pt x="7520683" y="195298"/>
                  <a:pt x="7381982" y="251806"/>
                  <a:pt x="7243281" y="3083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EEDA014-3268-06CF-2B59-86B7C4F2474E}"/>
              </a:ext>
            </a:extLst>
          </p:cNvPr>
          <p:cNvSpPr/>
          <p:nvPr/>
        </p:nvSpPr>
        <p:spPr>
          <a:xfrm>
            <a:off x="2445092" y="1980816"/>
            <a:ext cx="195366" cy="3926824"/>
          </a:xfrm>
          <a:custGeom>
            <a:avLst/>
            <a:gdLst>
              <a:gd name="connsiteX0" fmla="*/ 102899 w 195366"/>
              <a:gd name="connsiteY0" fmla="*/ 3926824 h 3926824"/>
              <a:gd name="connsiteX1" fmla="*/ 92625 w 195366"/>
              <a:gd name="connsiteY1" fmla="*/ 2303508 h 3926824"/>
              <a:gd name="connsiteX2" fmla="*/ 102899 w 195366"/>
              <a:gd name="connsiteY2" fmla="*/ 125386 h 3926824"/>
              <a:gd name="connsiteX3" fmla="*/ 157 w 195366"/>
              <a:gd name="connsiteY3" fmla="*/ 269224 h 3926824"/>
              <a:gd name="connsiteX4" fmla="*/ 82351 w 195366"/>
              <a:gd name="connsiteY4" fmla="*/ 2096 h 3926824"/>
              <a:gd name="connsiteX5" fmla="*/ 195366 w 195366"/>
              <a:gd name="connsiteY5" fmla="*/ 166483 h 392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66" h="3926824">
                <a:moveTo>
                  <a:pt x="102899" y="3926824"/>
                </a:moveTo>
                <a:cubicBezTo>
                  <a:pt x="97762" y="3431952"/>
                  <a:pt x="92625" y="2937081"/>
                  <a:pt x="92625" y="2303508"/>
                </a:cubicBezTo>
                <a:cubicBezTo>
                  <a:pt x="92625" y="1669935"/>
                  <a:pt x="118310" y="464433"/>
                  <a:pt x="102899" y="125386"/>
                </a:cubicBezTo>
                <a:cubicBezTo>
                  <a:pt x="87488" y="-213661"/>
                  <a:pt x="3582" y="289772"/>
                  <a:pt x="157" y="269224"/>
                </a:cubicBezTo>
                <a:cubicBezTo>
                  <a:pt x="-3268" y="248676"/>
                  <a:pt x="49816" y="19219"/>
                  <a:pt x="82351" y="2096"/>
                </a:cubicBezTo>
                <a:cubicBezTo>
                  <a:pt x="114886" y="-15028"/>
                  <a:pt x="155126" y="75727"/>
                  <a:pt x="195366" y="16648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6F2403C-3DCA-B3FF-6E6B-885F710AF0F3}"/>
              </a:ext>
            </a:extLst>
          </p:cNvPr>
          <p:cNvSpPr txBox="1"/>
          <p:nvPr/>
        </p:nvSpPr>
        <p:spPr>
          <a:xfrm>
            <a:off x="6018539" y="5908100"/>
            <a:ext cx="620683" cy="584775"/>
          </a:xfrm>
          <a:prstGeom prst="rect">
            <a:avLst/>
          </a:prstGeom>
          <a:noFill/>
        </p:spPr>
        <p:txBody>
          <a:bodyPr wrap="none" rtlCol="0">
            <a:spAutoFit/>
          </a:bodyPr>
          <a:lstStyle/>
          <a:p>
            <a:r>
              <a:rPr lang="en-AU" sz="3200" dirty="0">
                <a:latin typeface="Max's Handwritin" pitchFamily="2" charset="0"/>
              </a:rPr>
              <a:t>Time</a:t>
            </a:r>
          </a:p>
        </p:txBody>
      </p:sp>
      <p:sp>
        <p:nvSpPr>
          <p:cNvPr id="7" name="TextBox 6">
            <a:extLst>
              <a:ext uri="{FF2B5EF4-FFF2-40B4-BE49-F238E27FC236}">
                <a16:creationId xmlns:a16="http://schemas.microsoft.com/office/drawing/2014/main" id="{92AB55AE-969D-A66B-BEB5-869C85CE7AA2}"/>
              </a:ext>
            </a:extLst>
          </p:cNvPr>
          <p:cNvSpPr txBox="1"/>
          <p:nvPr/>
        </p:nvSpPr>
        <p:spPr>
          <a:xfrm>
            <a:off x="1393456" y="3136612"/>
            <a:ext cx="649537" cy="584775"/>
          </a:xfrm>
          <a:prstGeom prst="rect">
            <a:avLst/>
          </a:prstGeom>
          <a:noFill/>
        </p:spPr>
        <p:txBody>
          <a:bodyPr wrap="none" rtlCol="0">
            <a:spAutoFit/>
          </a:bodyPr>
          <a:lstStyle/>
          <a:p>
            <a:r>
              <a:rPr lang="en-AU" sz="3200" dirty="0">
                <a:latin typeface="Max's Handwritin" pitchFamily="2" charset="0"/>
              </a:rPr>
              <a:t>Size</a:t>
            </a:r>
          </a:p>
        </p:txBody>
      </p:sp>
      <p:sp>
        <p:nvSpPr>
          <p:cNvPr id="8" name="Freeform 7">
            <a:extLst>
              <a:ext uri="{FF2B5EF4-FFF2-40B4-BE49-F238E27FC236}">
                <a16:creationId xmlns:a16="http://schemas.microsoft.com/office/drawing/2014/main" id="{3E338371-3ED8-CE9C-7544-AA5543ACC71E}"/>
              </a:ext>
            </a:extLst>
          </p:cNvPr>
          <p:cNvSpPr/>
          <p:nvPr/>
        </p:nvSpPr>
        <p:spPr>
          <a:xfrm>
            <a:off x="2599362" y="1446572"/>
            <a:ext cx="6657714" cy="4296682"/>
          </a:xfrm>
          <a:custGeom>
            <a:avLst/>
            <a:gdLst>
              <a:gd name="connsiteX0" fmla="*/ 0 w 6657714"/>
              <a:gd name="connsiteY0" fmla="*/ 4296682 h 4296682"/>
              <a:gd name="connsiteX1" fmla="*/ 1623317 w 6657714"/>
              <a:gd name="connsiteY1" fmla="*/ 4122021 h 4296682"/>
              <a:gd name="connsiteX2" fmla="*/ 3986373 w 6657714"/>
              <a:gd name="connsiteY2" fmla="*/ 3382282 h 4296682"/>
              <a:gd name="connsiteX3" fmla="*/ 5537771 w 6657714"/>
              <a:gd name="connsiteY3" fmla="*/ 1913077 h 4296682"/>
              <a:gd name="connsiteX4" fmla="*/ 6441896 w 6657714"/>
              <a:gd name="connsiteY4" fmla="*/ 176745 h 4296682"/>
              <a:gd name="connsiteX5" fmla="*/ 6174768 w 6657714"/>
              <a:gd name="connsiteY5" fmla="*/ 197293 h 4296682"/>
              <a:gd name="connsiteX6" fmla="*/ 6544638 w 6657714"/>
              <a:gd name="connsiteY6" fmla="*/ 2084 h 4296682"/>
              <a:gd name="connsiteX7" fmla="*/ 6657654 w 6657714"/>
              <a:gd name="connsiteY7" fmla="*/ 341131 h 4296682"/>
              <a:gd name="connsiteX8" fmla="*/ 6534364 w 6657714"/>
              <a:gd name="connsiteY8" fmla="*/ 63729 h 42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7714" h="4296682">
                <a:moveTo>
                  <a:pt x="0" y="4296682"/>
                </a:moveTo>
                <a:cubicBezTo>
                  <a:pt x="479461" y="4285551"/>
                  <a:pt x="958922" y="4274421"/>
                  <a:pt x="1623317" y="4122021"/>
                </a:cubicBezTo>
                <a:cubicBezTo>
                  <a:pt x="2287712" y="3969621"/>
                  <a:pt x="3333964" y="3750439"/>
                  <a:pt x="3986373" y="3382282"/>
                </a:cubicBezTo>
                <a:cubicBezTo>
                  <a:pt x="4638782" y="3014125"/>
                  <a:pt x="5128517" y="2447333"/>
                  <a:pt x="5537771" y="1913077"/>
                </a:cubicBezTo>
                <a:cubicBezTo>
                  <a:pt x="5947025" y="1378821"/>
                  <a:pt x="6335730" y="462709"/>
                  <a:pt x="6441896" y="176745"/>
                </a:cubicBezTo>
                <a:cubicBezTo>
                  <a:pt x="6548062" y="-109219"/>
                  <a:pt x="6157644" y="226403"/>
                  <a:pt x="6174768" y="197293"/>
                </a:cubicBezTo>
                <a:cubicBezTo>
                  <a:pt x="6191892" y="168183"/>
                  <a:pt x="6464157" y="-21889"/>
                  <a:pt x="6544638" y="2084"/>
                </a:cubicBezTo>
                <a:cubicBezTo>
                  <a:pt x="6625119" y="26057"/>
                  <a:pt x="6659366" y="330857"/>
                  <a:pt x="6657654" y="341131"/>
                </a:cubicBezTo>
                <a:cubicBezTo>
                  <a:pt x="6655942" y="351405"/>
                  <a:pt x="6595153" y="207567"/>
                  <a:pt x="6534364" y="63729"/>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B40820D5-2BAF-27AD-EBE9-900A831F5AF7}"/>
              </a:ext>
            </a:extLst>
          </p:cNvPr>
          <p:cNvSpPr txBox="1"/>
          <p:nvPr/>
        </p:nvSpPr>
        <p:spPr>
          <a:xfrm>
            <a:off x="8943101" y="1980816"/>
            <a:ext cx="2206053" cy="584775"/>
          </a:xfrm>
          <a:prstGeom prst="rect">
            <a:avLst/>
          </a:prstGeom>
          <a:noFill/>
        </p:spPr>
        <p:txBody>
          <a:bodyPr wrap="none" rtlCol="0">
            <a:spAutoFit/>
          </a:bodyPr>
          <a:lstStyle/>
          <a:p>
            <a:r>
              <a:rPr lang="en-AU" sz="3200" dirty="0">
                <a:latin typeface="Max's Handwritin" pitchFamily="2" charset="0"/>
              </a:rPr>
              <a:t>Device Population</a:t>
            </a:r>
          </a:p>
        </p:txBody>
      </p:sp>
      <p:sp>
        <p:nvSpPr>
          <p:cNvPr id="10" name="Freeform 9">
            <a:extLst>
              <a:ext uri="{FF2B5EF4-FFF2-40B4-BE49-F238E27FC236}">
                <a16:creationId xmlns:a16="http://schemas.microsoft.com/office/drawing/2014/main" id="{7F41A21A-CC29-D1B0-17DD-66BA5074EE2D}"/>
              </a:ext>
            </a:extLst>
          </p:cNvPr>
          <p:cNvSpPr/>
          <p:nvPr/>
        </p:nvSpPr>
        <p:spPr>
          <a:xfrm>
            <a:off x="2691829" y="5137051"/>
            <a:ext cx="6711908" cy="626751"/>
          </a:xfrm>
          <a:custGeom>
            <a:avLst/>
            <a:gdLst>
              <a:gd name="connsiteX0" fmla="*/ 0 w 6711908"/>
              <a:gd name="connsiteY0" fmla="*/ 626751 h 626751"/>
              <a:gd name="connsiteX1" fmla="*/ 1273996 w 6711908"/>
              <a:gd name="connsiteY1" fmla="*/ 544558 h 626751"/>
              <a:gd name="connsiteX2" fmla="*/ 2958958 w 6711908"/>
              <a:gd name="connsiteY2" fmla="*/ 226059 h 626751"/>
              <a:gd name="connsiteX3" fmla="*/ 3554859 w 6711908"/>
              <a:gd name="connsiteY3" fmla="*/ 143866 h 626751"/>
              <a:gd name="connsiteX4" fmla="*/ 4982967 w 6711908"/>
              <a:gd name="connsiteY4" fmla="*/ 123318 h 626751"/>
              <a:gd name="connsiteX5" fmla="*/ 6287784 w 6711908"/>
              <a:gd name="connsiteY5" fmla="*/ 102769 h 626751"/>
              <a:gd name="connsiteX6" fmla="*/ 6709025 w 6711908"/>
              <a:gd name="connsiteY6" fmla="*/ 92495 h 626751"/>
              <a:gd name="connsiteX7" fmla="*/ 6482993 w 6711908"/>
              <a:gd name="connsiteY7" fmla="*/ 28 h 626751"/>
              <a:gd name="connsiteX8" fmla="*/ 6678202 w 6711908"/>
              <a:gd name="connsiteY8" fmla="*/ 102769 h 626751"/>
              <a:gd name="connsiteX9" fmla="*/ 6544638 w 6711908"/>
              <a:gd name="connsiteY9" fmla="*/ 205511 h 6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1908" h="626751">
                <a:moveTo>
                  <a:pt x="0" y="626751"/>
                </a:moveTo>
                <a:cubicBezTo>
                  <a:pt x="390418" y="619045"/>
                  <a:pt x="780836" y="611340"/>
                  <a:pt x="1273996" y="544558"/>
                </a:cubicBezTo>
                <a:cubicBezTo>
                  <a:pt x="1767156" y="477776"/>
                  <a:pt x="2578814" y="292841"/>
                  <a:pt x="2958958" y="226059"/>
                </a:cubicBezTo>
                <a:cubicBezTo>
                  <a:pt x="3339102" y="159277"/>
                  <a:pt x="3217524" y="160989"/>
                  <a:pt x="3554859" y="143866"/>
                </a:cubicBezTo>
                <a:cubicBezTo>
                  <a:pt x="3892194" y="126743"/>
                  <a:pt x="4982967" y="123318"/>
                  <a:pt x="4982967" y="123318"/>
                </a:cubicBezTo>
                <a:lnTo>
                  <a:pt x="6287784" y="102769"/>
                </a:lnTo>
                <a:lnTo>
                  <a:pt x="6709025" y="92495"/>
                </a:lnTo>
                <a:cubicBezTo>
                  <a:pt x="6741560" y="75371"/>
                  <a:pt x="6488130" y="-1684"/>
                  <a:pt x="6482993" y="28"/>
                </a:cubicBezTo>
                <a:cubicBezTo>
                  <a:pt x="6477856" y="1740"/>
                  <a:pt x="6667928" y="68522"/>
                  <a:pt x="6678202" y="102769"/>
                </a:cubicBezTo>
                <a:cubicBezTo>
                  <a:pt x="6688476" y="137016"/>
                  <a:pt x="6616557" y="171263"/>
                  <a:pt x="6544638" y="205511"/>
                </a:cubicBezTo>
              </a:path>
            </a:pathLst>
          </a:cu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B44D727C-18DA-0F89-79D2-BB4DC9072C4B}"/>
              </a:ext>
            </a:extLst>
          </p:cNvPr>
          <p:cNvSpPr txBox="1"/>
          <p:nvPr/>
        </p:nvSpPr>
        <p:spPr>
          <a:xfrm>
            <a:off x="9500171" y="4878536"/>
            <a:ext cx="1513556" cy="584775"/>
          </a:xfrm>
          <a:prstGeom prst="rect">
            <a:avLst/>
          </a:prstGeom>
          <a:noFill/>
        </p:spPr>
        <p:txBody>
          <a:bodyPr wrap="none" rtlCol="0">
            <a:spAutoFit/>
          </a:bodyPr>
          <a:lstStyle/>
          <a:p>
            <a:r>
              <a:rPr lang="en-AU" sz="3200" dirty="0">
                <a:latin typeface="Max's Handwritin" pitchFamily="2" charset="0"/>
              </a:rPr>
              <a:t>IPv4 Pool</a:t>
            </a:r>
          </a:p>
        </p:txBody>
      </p:sp>
      <p:sp>
        <p:nvSpPr>
          <p:cNvPr id="12" name="Freeform 11">
            <a:extLst>
              <a:ext uri="{FF2B5EF4-FFF2-40B4-BE49-F238E27FC236}">
                <a16:creationId xmlns:a16="http://schemas.microsoft.com/office/drawing/2014/main" id="{96EED5DA-2CE5-D1B0-3D27-A8C87F724BF7}"/>
              </a:ext>
            </a:extLst>
          </p:cNvPr>
          <p:cNvSpPr/>
          <p:nvPr/>
        </p:nvSpPr>
        <p:spPr>
          <a:xfrm>
            <a:off x="6657654" y="2589088"/>
            <a:ext cx="2486346" cy="2476198"/>
          </a:xfrm>
          <a:custGeom>
            <a:avLst/>
            <a:gdLst>
              <a:gd name="connsiteX0" fmla="*/ 0 w 2486346"/>
              <a:gd name="connsiteY0" fmla="*/ 2476072 h 2476198"/>
              <a:gd name="connsiteX1" fmla="*/ 410966 w 2486346"/>
              <a:gd name="connsiteY1" fmla="*/ 2044557 h 2476198"/>
              <a:gd name="connsiteX2" fmla="*/ 421240 w 2486346"/>
              <a:gd name="connsiteY2" fmla="*/ 2465797 h 2476198"/>
              <a:gd name="connsiteX3" fmla="*/ 945222 w 2486346"/>
              <a:gd name="connsiteY3" fmla="*/ 1510301 h 2476198"/>
              <a:gd name="connsiteX4" fmla="*/ 986319 w 2486346"/>
              <a:gd name="connsiteY4" fmla="*/ 2414427 h 2476198"/>
              <a:gd name="connsiteX5" fmla="*/ 1530849 w 2486346"/>
              <a:gd name="connsiteY5" fmla="*/ 893851 h 2476198"/>
              <a:gd name="connsiteX6" fmla="*/ 1500027 w 2486346"/>
              <a:gd name="connsiteY6" fmla="*/ 2352782 h 2476198"/>
              <a:gd name="connsiteX7" fmla="*/ 2065106 w 2486346"/>
              <a:gd name="connsiteY7" fmla="*/ 113015 h 2476198"/>
              <a:gd name="connsiteX8" fmla="*/ 2003461 w 2486346"/>
              <a:gd name="connsiteY8" fmla="*/ 2280863 h 2476198"/>
              <a:gd name="connsiteX9" fmla="*/ 2486346 w 2486346"/>
              <a:gd name="connsiteY9" fmla="*/ 0 h 24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6346" h="2476198">
                <a:moveTo>
                  <a:pt x="0" y="2476072"/>
                </a:moveTo>
                <a:cubicBezTo>
                  <a:pt x="170379" y="2261170"/>
                  <a:pt x="340759" y="2046269"/>
                  <a:pt x="410966" y="2044557"/>
                </a:cubicBezTo>
                <a:cubicBezTo>
                  <a:pt x="481173" y="2042845"/>
                  <a:pt x="332197" y="2554840"/>
                  <a:pt x="421240" y="2465797"/>
                </a:cubicBezTo>
                <a:cubicBezTo>
                  <a:pt x="510283" y="2376754"/>
                  <a:pt x="851042" y="1518863"/>
                  <a:pt x="945222" y="1510301"/>
                </a:cubicBezTo>
                <a:cubicBezTo>
                  <a:pt x="1039402" y="1501739"/>
                  <a:pt x="888715" y="2517169"/>
                  <a:pt x="986319" y="2414427"/>
                </a:cubicBezTo>
                <a:cubicBezTo>
                  <a:pt x="1083924" y="2311685"/>
                  <a:pt x="1445231" y="904125"/>
                  <a:pt x="1530849" y="893851"/>
                </a:cubicBezTo>
                <a:cubicBezTo>
                  <a:pt x="1616467" y="883577"/>
                  <a:pt x="1410984" y="2482921"/>
                  <a:pt x="1500027" y="2352782"/>
                </a:cubicBezTo>
                <a:cubicBezTo>
                  <a:pt x="1589070" y="2222643"/>
                  <a:pt x="1981200" y="125001"/>
                  <a:pt x="2065106" y="113015"/>
                </a:cubicBezTo>
                <a:cubicBezTo>
                  <a:pt x="2149012" y="101029"/>
                  <a:pt x="1933254" y="2299699"/>
                  <a:pt x="2003461" y="2280863"/>
                </a:cubicBezTo>
                <a:cubicBezTo>
                  <a:pt x="2073668" y="2262027"/>
                  <a:pt x="2280007" y="1131013"/>
                  <a:pt x="2486346"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D5DB56FE-5CC1-2F37-E82E-E7221DEF204C}"/>
              </a:ext>
            </a:extLst>
          </p:cNvPr>
          <p:cNvSpPr txBox="1"/>
          <p:nvPr/>
        </p:nvSpPr>
        <p:spPr>
          <a:xfrm>
            <a:off x="9065581" y="3226827"/>
            <a:ext cx="2842168" cy="1077218"/>
          </a:xfrm>
          <a:prstGeom prst="rect">
            <a:avLst/>
          </a:prstGeom>
          <a:noFill/>
        </p:spPr>
        <p:txBody>
          <a:bodyPr wrap="square" rtlCol="0">
            <a:spAutoFit/>
          </a:bodyPr>
          <a:lstStyle/>
          <a:p>
            <a:r>
              <a:rPr lang="en-AU" sz="3200" dirty="0">
                <a:solidFill>
                  <a:srgbClr val="FF0000"/>
                </a:solidFill>
                <a:latin typeface="Max's Handwritin" pitchFamily="2" charset="0"/>
              </a:rPr>
              <a:t>Embedded network processing</a:t>
            </a:r>
          </a:p>
        </p:txBody>
      </p:sp>
    </p:spTree>
    <p:extLst>
      <p:ext uri="{BB962C8B-B14F-4D97-AF65-F5344CB8AC3E}">
        <p14:creationId xmlns:p14="http://schemas.microsoft.com/office/powerpoint/2010/main" val="344023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The Internet was so simple…</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5951482" cy="4351338"/>
          </a:xfrm>
        </p:spPr>
        <p:txBody>
          <a:bodyPr/>
          <a:lstStyle/>
          <a:p>
            <a:pPr marL="0" indent="0">
              <a:buNone/>
            </a:pPr>
            <a:r>
              <a:rPr lang="en-AU" dirty="0"/>
              <a:t>1980’s:</a:t>
            </a:r>
          </a:p>
          <a:p>
            <a:r>
              <a:rPr lang="en-AU" dirty="0"/>
              <a:t>The network was the transmission fabric for computers</a:t>
            </a:r>
          </a:p>
          <a:p>
            <a:r>
              <a:rPr lang="en-AU" dirty="0"/>
              <a:t>It was just a packet transmission facility</a:t>
            </a:r>
          </a:p>
          <a:p>
            <a:r>
              <a:rPr lang="en-AU" dirty="0"/>
              <a:t>Every other function was performed by attached mainframe computers</a:t>
            </a:r>
          </a:p>
          <a:p>
            <a:pPr marL="0" indent="0">
              <a:buNone/>
            </a:pPr>
            <a:endParaRPr lang="en-AU" i="1" dirty="0"/>
          </a:p>
          <a:p>
            <a:pPr marL="0" indent="0">
              <a:buNone/>
            </a:pPr>
            <a:r>
              <a:rPr lang="en-AU" i="1" dirty="0"/>
              <a:t>“dumb” network, “smart” devices</a:t>
            </a:r>
            <a:r>
              <a:rPr lang="en-AU" dirty="0"/>
              <a:t> </a:t>
            </a:r>
          </a:p>
        </p:txBody>
      </p:sp>
      <p:pic>
        <p:nvPicPr>
          <p:cNvPr id="1026" name="Picture 2" descr="VAX-11/780 - Computer History Wiki">
            <a:extLst>
              <a:ext uri="{FF2B5EF4-FFF2-40B4-BE49-F238E27FC236}">
                <a16:creationId xmlns:a16="http://schemas.microsoft.com/office/drawing/2014/main" id="{31F3CA4F-5EFA-2847-BA62-8FDDC9E11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505" y="1825624"/>
            <a:ext cx="4986668" cy="332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3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53BA-A39D-B32C-72F8-59AA7AADD7C8}"/>
              </a:ext>
            </a:extLst>
          </p:cNvPr>
          <p:cNvSpPr>
            <a:spLocks noGrp="1"/>
          </p:cNvSpPr>
          <p:nvPr>
            <p:ph type="title"/>
          </p:nvPr>
        </p:nvSpPr>
        <p:spPr/>
        <p:txBody>
          <a:bodyPr/>
          <a:lstStyle/>
          <a:p>
            <a:r>
              <a:rPr lang="en-AU" dirty="0"/>
              <a:t>Internet Scaling</a:t>
            </a:r>
          </a:p>
        </p:txBody>
      </p:sp>
      <p:sp>
        <p:nvSpPr>
          <p:cNvPr id="3" name="Content Placeholder 2">
            <a:extLst>
              <a:ext uri="{FF2B5EF4-FFF2-40B4-BE49-F238E27FC236}">
                <a16:creationId xmlns:a16="http://schemas.microsoft.com/office/drawing/2014/main" id="{BCAC401B-58F9-F503-BF12-C0B757367CE2}"/>
              </a:ext>
            </a:extLst>
          </p:cNvPr>
          <p:cNvSpPr>
            <a:spLocks noGrp="1"/>
          </p:cNvSpPr>
          <p:nvPr>
            <p:ph idx="1"/>
          </p:nvPr>
        </p:nvSpPr>
        <p:spPr/>
        <p:txBody>
          <a:bodyPr>
            <a:normAutofit/>
          </a:bodyPr>
          <a:lstStyle/>
          <a:p>
            <a:r>
              <a:rPr lang="en-AU" dirty="0"/>
              <a:t>But IPv4 exhaustion gives us little leeway to reduce network complexity</a:t>
            </a:r>
          </a:p>
          <a:p>
            <a:r>
              <a:rPr lang="en-AU" dirty="0"/>
              <a:t>Which means that if you want to:</a:t>
            </a:r>
          </a:p>
          <a:p>
            <a:pPr lvl="1"/>
            <a:r>
              <a:rPr lang="en-AU" dirty="0"/>
              <a:t>Deploy digital services at scale</a:t>
            </a:r>
          </a:p>
          <a:p>
            <a:pPr lvl="1"/>
            <a:r>
              <a:rPr lang="en-AU" dirty="0"/>
              <a:t>Contain cost escalation to keep the service affordable</a:t>
            </a:r>
          </a:p>
          <a:p>
            <a:pPr lvl="1"/>
            <a:r>
              <a:rPr lang="en-AU" dirty="0"/>
              <a:t>Improve network robustness and security</a:t>
            </a:r>
          </a:p>
          <a:p>
            <a:r>
              <a:rPr lang="en-AU" dirty="0"/>
              <a:t>Then you have few choices left other than to reduce the network complexity burden</a:t>
            </a:r>
          </a:p>
          <a:p>
            <a:r>
              <a:rPr lang="en-AU" dirty="0"/>
              <a:t>Deploying IPv6 is one obvious response</a:t>
            </a:r>
          </a:p>
        </p:txBody>
      </p:sp>
    </p:spTree>
    <p:extLst>
      <p:ext uri="{BB962C8B-B14F-4D97-AF65-F5344CB8AC3E}">
        <p14:creationId xmlns:p14="http://schemas.microsoft.com/office/powerpoint/2010/main" val="137026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F7C1E-ED81-648D-FD37-BDECF4CA228B}"/>
              </a:ext>
            </a:extLst>
          </p:cNvPr>
          <p:cNvPicPr>
            <a:picLocks noChangeAspect="1"/>
          </p:cNvPicPr>
          <p:nvPr/>
        </p:nvPicPr>
        <p:blipFill>
          <a:blip r:embed="rId2"/>
          <a:stretch>
            <a:fillRect/>
          </a:stretch>
        </p:blipFill>
        <p:spPr>
          <a:xfrm>
            <a:off x="1296490" y="2484578"/>
            <a:ext cx="8382921" cy="3848489"/>
          </a:xfrm>
          <a:prstGeom prst="rect">
            <a:avLst/>
          </a:prstGeom>
        </p:spPr>
      </p:pic>
      <p:sp>
        <p:nvSpPr>
          <p:cNvPr id="2" name="Title 1">
            <a:extLst>
              <a:ext uri="{FF2B5EF4-FFF2-40B4-BE49-F238E27FC236}">
                <a16:creationId xmlns:a16="http://schemas.microsoft.com/office/drawing/2014/main" id="{BD77B1BC-3163-6D69-EFE2-F66FDDD19E62}"/>
              </a:ext>
            </a:extLst>
          </p:cNvPr>
          <p:cNvSpPr>
            <a:spLocks noGrp="1"/>
          </p:cNvSpPr>
          <p:nvPr>
            <p:ph type="title"/>
          </p:nvPr>
        </p:nvSpPr>
        <p:spPr/>
        <p:txBody>
          <a:bodyPr/>
          <a:lstStyle/>
          <a:p>
            <a:r>
              <a:rPr lang="en-AU" dirty="0"/>
              <a:t>Which might help to explain India’s dramatic move to IPv6</a:t>
            </a:r>
          </a:p>
        </p:txBody>
      </p:sp>
      <p:sp>
        <p:nvSpPr>
          <p:cNvPr id="6" name="TextBox 5">
            <a:extLst>
              <a:ext uri="{FF2B5EF4-FFF2-40B4-BE49-F238E27FC236}">
                <a16:creationId xmlns:a16="http://schemas.microsoft.com/office/drawing/2014/main" id="{11650BBA-E0D6-B500-6A47-E6B665A6C06F}"/>
              </a:ext>
            </a:extLst>
          </p:cNvPr>
          <p:cNvSpPr txBox="1"/>
          <p:nvPr/>
        </p:nvSpPr>
        <p:spPr>
          <a:xfrm>
            <a:off x="1174045" y="1930823"/>
            <a:ext cx="3340594" cy="369332"/>
          </a:xfrm>
          <a:prstGeom prst="rect">
            <a:avLst/>
          </a:prstGeom>
          <a:noFill/>
        </p:spPr>
        <p:txBody>
          <a:bodyPr wrap="none" rtlCol="0">
            <a:spAutoFit/>
          </a:bodyPr>
          <a:lstStyle/>
          <a:p>
            <a:r>
              <a:rPr lang="en-AU" b="1" dirty="0"/>
              <a:t>IPv6 Capable Rate by country (%)</a:t>
            </a:r>
          </a:p>
        </p:txBody>
      </p:sp>
      <p:sp>
        <p:nvSpPr>
          <p:cNvPr id="9" name="Freeform 8">
            <a:extLst>
              <a:ext uri="{FF2B5EF4-FFF2-40B4-BE49-F238E27FC236}">
                <a16:creationId xmlns:a16="http://schemas.microsoft.com/office/drawing/2014/main" id="{153368D0-45C7-276E-74A1-257C8D809398}"/>
              </a:ext>
            </a:extLst>
          </p:cNvPr>
          <p:cNvSpPr/>
          <p:nvPr/>
        </p:nvSpPr>
        <p:spPr>
          <a:xfrm>
            <a:off x="6811442" y="3749472"/>
            <a:ext cx="887186" cy="1191612"/>
          </a:xfrm>
          <a:custGeom>
            <a:avLst/>
            <a:gdLst>
              <a:gd name="connsiteX0" fmla="*/ 210247 w 887186"/>
              <a:gd name="connsiteY0" fmla="*/ 43595 h 1191612"/>
              <a:gd name="connsiteX1" fmla="*/ 7047 w 887186"/>
              <a:gd name="connsiteY1" fmla="*/ 472572 h 1191612"/>
              <a:gd name="connsiteX2" fmla="*/ 86069 w 887186"/>
              <a:gd name="connsiteY2" fmla="*/ 1031372 h 1191612"/>
              <a:gd name="connsiteX3" fmla="*/ 458602 w 887186"/>
              <a:gd name="connsiteY3" fmla="*/ 1161195 h 1191612"/>
              <a:gd name="connsiteX4" fmla="*/ 881936 w 887186"/>
              <a:gd name="connsiteY4" fmla="*/ 540306 h 1191612"/>
              <a:gd name="connsiteX5" fmla="*/ 667447 w 887186"/>
              <a:gd name="connsiteY5" fmla="*/ 21017 h 1191612"/>
              <a:gd name="connsiteX6" fmla="*/ 261047 w 887186"/>
              <a:gd name="connsiteY6" fmla="*/ 150839 h 11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186" h="1191612">
                <a:moveTo>
                  <a:pt x="210247" y="43595"/>
                </a:moveTo>
                <a:cubicBezTo>
                  <a:pt x="118995" y="175769"/>
                  <a:pt x="27743" y="307943"/>
                  <a:pt x="7047" y="472572"/>
                </a:cubicBezTo>
                <a:cubicBezTo>
                  <a:pt x="-13649" y="637202"/>
                  <a:pt x="10810" y="916602"/>
                  <a:pt x="86069" y="1031372"/>
                </a:cubicBezTo>
                <a:cubicBezTo>
                  <a:pt x="161328" y="1146143"/>
                  <a:pt x="325957" y="1243039"/>
                  <a:pt x="458602" y="1161195"/>
                </a:cubicBezTo>
                <a:cubicBezTo>
                  <a:pt x="591247" y="1079351"/>
                  <a:pt x="847129" y="730336"/>
                  <a:pt x="881936" y="540306"/>
                </a:cubicBezTo>
                <a:cubicBezTo>
                  <a:pt x="916743" y="350276"/>
                  <a:pt x="770928" y="85928"/>
                  <a:pt x="667447" y="21017"/>
                </a:cubicBezTo>
                <a:cubicBezTo>
                  <a:pt x="563966" y="-43894"/>
                  <a:pt x="412506" y="53472"/>
                  <a:pt x="261047" y="150839"/>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CA2B813-0314-60CF-5AC3-3FA03DFC3CB0}"/>
              </a:ext>
            </a:extLst>
          </p:cNvPr>
          <p:cNvSpPr txBox="1"/>
          <p:nvPr/>
        </p:nvSpPr>
        <p:spPr>
          <a:xfrm>
            <a:off x="920045" y="6218068"/>
            <a:ext cx="652743" cy="369332"/>
          </a:xfrm>
          <a:prstGeom prst="rect">
            <a:avLst/>
          </a:prstGeom>
          <a:noFill/>
        </p:spPr>
        <p:txBody>
          <a:bodyPr wrap="none" rtlCol="0">
            <a:spAutoFit/>
          </a:bodyPr>
          <a:lstStyle/>
          <a:p>
            <a:r>
              <a:rPr lang="en-AU" dirty="0"/>
              <a:t>2017</a:t>
            </a:r>
          </a:p>
        </p:txBody>
      </p:sp>
      <p:sp>
        <p:nvSpPr>
          <p:cNvPr id="11" name="TextBox 10">
            <a:extLst>
              <a:ext uri="{FF2B5EF4-FFF2-40B4-BE49-F238E27FC236}">
                <a16:creationId xmlns:a16="http://schemas.microsoft.com/office/drawing/2014/main" id="{5F119546-61E5-3D44-CA1E-3F73263AF2D3}"/>
              </a:ext>
            </a:extLst>
          </p:cNvPr>
          <p:cNvSpPr txBox="1"/>
          <p:nvPr/>
        </p:nvSpPr>
        <p:spPr>
          <a:xfrm>
            <a:off x="2470210" y="6218068"/>
            <a:ext cx="652743" cy="369332"/>
          </a:xfrm>
          <a:prstGeom prst="rect">
            <a:avLst/>
          </a:prstGeom>
          <a:noFill/>
        </p:spPr>
        <p:txBody>
          <a:bodyPr wrap="none" rtlCol="0">
            <a:spAutoFit/>
          </a:bodyPr>
          <a:lstStyle/>
          <a:p>
            <a:r>
              <a:rPr lang="en-AU" dirty="0"/>
              <a:t>2020</a:t>
            </a:r>
          </a:p>
        </p:txBody>
      </p:sp>
      <p:sp>
        <p:nvSpPr>
          <p:cNvPr id="12" name="TextBox 11">
            <a:extLst>
              <a:ext uri="{FF2B5EF4-FFF2-40B4-BE49-F238E27FC236}">
                <a16:creationId xmlns:a16="http://schemas.microsoft.com/office/drawing/2014/main" id="{0517431A-AE64-AADF-C21C-F7A40E284EF9}"/>
              </a:ext>
            </a:extLst>
          </p:cNvPr>
          <p:cNvSpPr txBox="1"/>
          <p:nvPr/>
        </p:nvSpPr>
        <p:spPr>
          <a:xfrm>
            <a:off x="4156540" y="6218068"/>
            <a:ext cx="652743" cy="369332"/>
          </a:xfrm>
          <a:prstGeom prst="rect">
            <a:avLst/>
          </a:prstGeom>
          <a:noFill/>
        </p:spPr>
        <p:txBody>
          <a:bodyPr wrap="none" rtlCol="0">
            <a:spAutoFit/>
          </a:bodyPr>
          <a:lstStyle/>
          <a:p>
            <a:r>
              <a:rPr lang="en-AU" dirty="0"/>
              <a:t>2023</a:t>
            </a:r>
          </a:p>
        </p:txBody>
      </p:sp>
      <p:sp>
        <p:nvSpPr>
          <p:cNvPr id="13" name="TextBox 12">
            <a:extLst>
              <a:ext uri="{FF2B5EF4-FFF2-40B4-BE49-F238E27FC236}">
                <a16:creationId xmlns:a16="http://schemas.microsoft.com/office/drawing/2014/main" id="{B326DE01-F696-9625-FCE9-1675E08F1C54}"/>
              </a:ext>
            </a:extLst>
          </p:cNvPr>
          <p:cNvSpPr txBox="1"/>
          <p:nvPr/>
        </p:nvSpPr>
        <p:spPr>
          <a:xfrm>
            <a:off x="5696218" y="3650728"/>
            <a:ext cx="583814" cy="369332"/>
          </a:xfrm>
          <a:prstGeom prst="rect">
            <a:avLst/>
          </a:prstGeom>
          <a:noFill/>
        </p:spPr>
        <p:txBody>
          <a:bodyPr wrap="none" rtlCol="0">
            <a:spAutoFit/>
          </a:bodyPr>
          <a:lstStyle/>
          <a:p>
            <a:r>
              <a:rPr lang="en-AU" b="1" dirty="0"/>
              <a:t>80%</a:t>
            </a:r>
          </a:p>
        </p:txBody>
      </p:sp>
      <p:pic>
        <p:nvPicPr>
          <p:cNvPr id="17" name="Picture 16" descr="A graph with blue lines&#10;&#10;AI-generated content may be incorrect.">
            <a:extLst>
              <a:ext uri="{FF2B5EF4-FFF2-40B4-BE49-F238E27FC236}">
                <a16:creationId xmlns:a16="http://schemas.microsoft.com/office/drawing/2014/main" id="{A6C52490-6B47-0B34-3F58-EC7ED5B76640}"/>
              </a:ext>
            </a:extLst>
          </p:cNvPr>
          <p:cNvPicPr>
            <a:picLocks noChangeAspect="1"/>
          </p:cNvPicPr>
          <p:nvPr/>
        </p:nvPicPr>
        <p:blipFill>
          <a:blip r:embed="rId3"/>
          <a:stretch>
            <a:fillRect/>
          </a:stretch>
        </p:blipFill>
        <p:spPr>
          <a:xfrm>
            <a:off x="0" y="2952939"/>
            <a:ext cx="6231045" cy="3380128"/>
          </a:xfrm>
          <a:prstGeom prst="rect">
            <a:avLst/>
          </a:prstGeom>
        </p:spPr>
      </p:pic>
      <p:sp>
        <p:nvSpPr>
          <p:cNvPr id="14" name="Freeform 13">
            <a:extLst>
              <a:ext uri="{FF2B5EF4-FFF2-40B4-BE49-F238E27FC236}">
                <a16:creationId xmlns:a16="http://schemas.microsoft.com/office/drawing/2014/main" id="{1581724E-8ED8-4398-A446-2FDEB4695553}"/>
              </a:ext>
            </a:extLst>
          </p:cNvPr>
          <p:cNvSpPr/>
          <p:nvPr/>
        </p:nvSpPr>
        <p:spPr>
          <a:xfrm>
            <a:off x="5988125" y="4006114"/>
            <a:ext cx="988974" cy="282226"/>
          </a:xfrm>
          <a:custGeom>
            <a:avLst/>
            <a:gdLst>
              <a:gd name="connsiteX0" fmla="*/ 0 w 988974"/>
              <a:gd name="connsiteY0" fmla="*/ 73381 h 282226"/>
              <a:gd name="connsiteX1" fmla="*/ 445911 w 988974"/>
              <a:gd name="connsiteY1" fmla="*/ 112893 h 282226"/>
              <a:gd name="connsiteX2" fmla="*/ 976489 w 988974"/>
              <a:gd name="connsiteY2" fmla="*/ 158048 h 282226"/>
              <a:gd name="connsiteX3" fmla="*/ 790222 w 988974"/>
              <a:gd name="connsiteY3" fmla="*/ 4 h 282226"/>
              <a:gd name="connsiteX4" fmla="*/ 987778 w 988974"/>
              <a:gd name="connsiteY4" fmla="*/ 163693 h 282226"/>
              <a:gd name="connsiteX5" fmla="*/ 857956 w 988974"/>
              <a:gd name="connsiteY5" fmla="*/ 282226 h 28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974" h="282226">
                <a:moveTo>
                  <a:pt x="0" y="73381"/>
                </a:moveTo>
                <a:lnTo>
                  <a:pt x="445911" y="112893"/>
                </a:lnTo>
                <a:cubicBezTo>
                  <a:pt x="608659" y="127004"/>
                  <a:pt x="919104" y="176863"/>
                  <a:pt x="976489" y="158048"/>
                </a:cubicBezTo>
                <a:cubicBezTo>
                  <a:pt x="1033874" y="139233"/>
                  <a:pt x="788341" y="-937"/>
                  <a:pt x="790222" y="4"/>
                </a:cubicBezTo>
                <a:cubicBezTo>
                  <a:pt x="792103" y="945"/>
                  <a:pt x="976489" y="116656"/>
                  <a:pt x="987778" y="163693"/>
                </a:cubicBezTo>
                <a:cubicBezTo>
                  <a:pt x="999067" y="210730"/>
                  <a:pt x="928511" y="246478"/>
                  <a:pt x="857956" y="282226"/>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8213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2F0668-8D53-77DA-BD7A-439420901B2A}"/>
              </a:ext>
            </a:extLst>
          </p:cNvPr>
          <p:cNvPicPr>
            <a:picLocks noChangeAspect="1"/>
          </p:cNvPicPr>
          <p:nvPr/>
        </p:nvPicPr>
        <p:blipFill>
          <a:blip r:embed="rId2"/>
          <a:stretch>
            <a:fillRect/>
          </a:stretch>
        </p:blipFill>
        <p:spPr>
          <a:xfrm>
            <a:off x="1296490" y="2484578"/>
            <a:ext cx="8382921" cy="3848489"/>
          </a:xfrm>
          <a:prstGeom prst="rect">
            <a:avLst/>
          </a:prstGeom>
        </p:spPr>
      </p:pic>
      <p:sp>
        <p:nvSpPr>
          <p:cNvPr id="2" name="Title 1">
            <a:extLst>
              <a:ext uri="{FF2B5EF4-FFF2-40B4-BE49-F238E27FC236}">
                <a16:creationId xmlns:a16="http://schemas.microsoft.com/office/drawing/2014/main" id="{02258B07-9646-9497-DEC0-B774DFA3B5E3}"/>
              </a:ext>
            </a:extLst>
          </p:cNvPr>
          <p:cNvSpPr>
            <a:spLocks noGrp="1"/>
          </p:cNvSpPr>
          <p:nvPr>
            <p:ph type="title"/>
          </p:nvPr>
        </p:nvSpPr>
        <p:spPr/>
        <p:txBody>
          <a:bodyPr/>
          <a:lstStyle/>
          <a:p>
            <a:r>
              <a:rPr lang="en-AU" dirty="0"/>
              <a:t>And China’s IPv6 efforts</a:t>
            </a:r>
          </a:p>
        </p:txBody>
      </p:sp>
      <p:sp>
        <p:nvSpPr>
          <p:cNvPr id="12" name="Freeform 11">
            <a:extLst>
              <a:ext uri="{FF2B5EF4-FFF2-40B4-BE49-F238E27FC236}">
                <a16:creationId xmlns:a16="http://schemas.microsoft.com/office/drawing/2014/main" id="{555EAFE9-A890-05C1-6381-0D6C174E5A12}"/>
              </a:ext>
            </a:extLst>
          </p:cNvPr>
          <p:cNvSpPr/>
          <p:nvPr/>
        </p:nvSpPr>
        <p:spPr>
          <a:xfrm>
            <a:off x="7014187" y="3269840"/>
            <a:ext cx="1502682" cy="1269228"/>
          </a:xfrm>
          <a:custGeom>
            <a:avLst/>
            <a:gdLst>
              <a:gd name="connsiteX0" fmla="*/ 619065 w 1502682"/>
              <a:gd name="connsiteY0" fmla="*/ 314873 h 1269228"/>
              <a:gd name="connsiteX1" fmla="*/ 354022 w 1502682"/>
              <a:gd name="connsiteY1" fmla="*/ 215482 h 1269228"/>
              <a:gd name="connsiteX2" fmla="*/ 82352 w 1502682"/>
              <a:gd name="connsiteY2" fmla="*/ 440769 h 1269228"/>
              <a:gd name="connsiteX3" fmla="*/ 55848 w 1502682"/>
              <a:gd name="connsiteY3" fmla="*/ 904595 h 1269228"/>
              <a:gd name="connsiteX4" fmla="*/ 778091 w 1502682"/>
              <a:gd name="connsiteY4" fmla="*/ 1269030 h 1269228"/>
              <a:gd name="connsiteX5" fmla="*/ 1381065 w 1502682"/>
              <a:gd name="connsiteY5" fmla="*/ 944351 h 1269228"/>
              <a:gd name="connsiteX6" fmla="*/ 1487083 w 1502682"/>
              <a:gd name="connsiteY6" fmla="*/ 241986 h 1269228"/>
              <a:gd name="connsiteX7" fmla="*/ 1162404 w 1502682"/>
              <a:gd name="connsiteY7" fmla="*/ 3447 h 1269228"/>
              <a:gd name="connsiteX8" fmla="*/ 499796 w 1502682"/>
              <a:gd name="connsiteY8" fmla="*/ 122717 h 126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682" h="1269228">
                <a:moveTo>
                  <a:pt x="619065" y="314873"/>
                </a:moveTo>
                <a:cubicBezTo>
                  <a:pt x="531269" y="254686"/>
                  <a:pt x="443474" y="194499"/>
                  <a:pt x="354022" y="215482"/>
                </a:cubicBezTo>
                <a:cubicBezTo>
                  <a:pt x="264570" y="236465"/>
                  <a:pt x="132048" y="325917"/>
                  <a:pt x="82352" y="440769"/>
                </a:cubicBezTo>
                <a:cubicBezTo>
                  <a:pt x="32656" y="555621"/>
                  <a:pt x="-60109" y="766552"/>
                  <a:pt x="55848" y="904595"/>
                </a:cubicBezTo>
                <a:cubicBezTo>
                  <a:pt x="171804" y="1042639"/>
                  <a:pt x="557222" y="1262404"/>
                  <a:pt x="778091" y="1269030"/>
                </a:cubicBezTo>
                <a:cubicBezTo>
                  <a:pt x="998960" y="1275656"/>
                  <a:pt x="1262900" y="1115525"/>
                  <a:pt x="1381065" y="944351"/>
                </a:cubicBezTo>
                <a:cubicBezTo>
                  <a:pt x="1499230" y="773177"/>
                  <a:pt x="1523527" y="398803"/>
                  <a:pt x="1487083" y="241986"/>
                </a:cubicBezTo>
                <a:cubicBezTo>
                  <a:pt x="1450640" y="85169"/>
                  <a:pt x="1326952" y="23325"/>
                  <a:pt x="1162404" y="3447"/>
                </a:cubicBezTo>
                <a:cubicBezTo>
                  <a:pt x="997856" y="-16431"/>
                  <a:pt x="748826" y="53143"/>
                  <a:pt x="499796" y="122717"/>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0E05E8ED-F5CE-A4BD-979B-63AC48596CBF}"/>
              </a:ext>
            </a:extLst>
          </p:cNvPr>
          <p:cNvSpPr txBox="1"/>
          <p:nvPr/>
        </p:nvSpPr>
        <p:spPr>
          <a:xfrm>
            <a:off x="1174045" y="1930823"/>
            <a:ext cx="3340594" cy="369332"/>
          </a:xfrm>
          <a:prstGeom prst="rect">
            <a:avLst/>
          </a:prstGeom>
          <a:noFill/>
        </p:spPr>
        <p:txBody>
          <a:bodyPr wrap="none" rtlCol="0">
            <a:spAutoFit/>
          </a:bodyPr>
          <a:lstStyle/>
          <a:p>
            <a:r>
              <a:rPr lang="en-AU" b="1" dirty="0"/>
              <a:t>IPv6 Capable Rate by country (%)</a:t>
            </a:r>
          </a:p>
        </p:txBody>
      </p:sp>
      <p:pic>
        <p:nvPicPr>
          <p:cNvPr id="16" name="Picture 15" descr="A graph of a graph showing the number of people in the country&#10;&#10;AI-generated content may be incorrect.">
            <a:extLst>
              <a:ext uri="{FF2B5EF4-FFF2-40B4-BE49-F238E27FC236}">
                <a16:creationId xmlns:a16="http://schemas.microsoft.com/office/drawing/2014/main" id="{D6E61036-52A5-02C6-698E-1FE7FE0A3723}"/>
              </a:ext>
            </a:extLst>
          </p:cNvPr>
          <p:cNvPicPr>
            <a:picLocks noChangeAspect="1"/>
          </p:cNvPicPr>
          <p:nvPr/>
        </p:nvPicPr>
        <p:blipFill>
          <a:blip r:embed="rId3"/>
          <a:stretch>
            <a:fillRect/>
          </a:stretch>
        </p:blipFill>
        <p:spPr>
          <a:xfrm>
            <a:off x="-48199" y="3269840"/>
            <a:ext cx="6400800" cy="3484424"/>
          </a:xfrm>
          <a:prstGeom prst="rect">
            <a:avLst/>
          </a:prstGeom>
        </p:spPr>
      </p:pic>
      <p:sp>
        <p:nvSpPr>
          <p:cNvPr id="13" name="Freeform 12">
            <a:extLst>
              <a:ext uri="{FF2B5EF4-FFF2-40B4-BE49-F238E27FC236}">
                <a16:creationId xmlns:a16="http://schemas.microsoft.com/office/drawing/2014/main" id="{9D689BFA-3551-92B8-65AE-4E18556A7B03}"/>
              </a:ext>
            </a:extLst>
          </p:cNvPr>
          <p:cNvSpPr/>
          <p:nvPr/>
        </p:nvSpPr>
        <p:spPr>
          <a:xfrm>
            <a:off x="6115367" y="4366160"/>
            <a:ext cx="1136054" cy="745994"/>
          </a:xfrm>
          <a:custGeom>
            <a:avLst/>
            <a:gdLst>
              <a:gd name="connsiteX0" fmla="*/ 0 w 1136054"/>
              <a:gd name="connsiteY0" fmla="*/ 745994 h 745994"/>
              <a:gd name="connsiteX1" fmla="*/ 828261 w 1136054"/>
              <a:gd name="connsiteY1" fmla="*/ 229159 h 745994"/>
              <a:gd name="connsiteX2" fmla="*/ 1093304 w 1136054"/>
              <a:gd name="connsiteY2" fmla="*/ 17125 h 745994"/>
              <a:gd name="connsiteX3" fmla="*/ 901148 w 1136054"/>
              <a:gd name="connsiteY3" fmla="*/ 63507 h 745994"/>
              <a:gd name="connsiteX4" fmla="*/ 1126435 w 1136054"/>
              <a:gd name="connsiteY4" fmla="*/ 3872 h 745994"/>
              <a:gd name="connsiteX5" fmla="*/ 1073426 w 1136054"/>
              <a:gd name="connsiteY5" fmla="*/ 196029 h 7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054" h="745994">
                <a:moveTo>
                  <a:pt x="0" y="745994"/>
                </a:moveTo>
                <a:cubicBezTo>
                  <a:pt x="323022" y="548315"/>
                  <a:pt x="646044" y="350637"/>
                  <a:pt x="828261" y="229159"/>
                </a:cubicBezTo>
                <a:cubicBezTo>
                  <a:pt x="1010478" y="107681"/>
                  <a:pt x="1081156" y="44734"/>
                  <a:pt x="1093304" y="17125"/>
                </a:cubicBezTo>
                <a:cubicBezTo>
                  <a:pt x="1105452" y="-10484"/>
                  <a:pt x="895626" y="65716"/>
                  <a:pt x="901148" y="63507"/>
                </a:cubicBezTo>
                <a:cubicBezTo>
                  <a:pt x="906670" y="61298"/>
                  <a:pt x="1097722" y="-18215"/>
                  <a:pt x="1126435" y="3872"/>
                </a:cubicBezTo>
                <a:cubicBezTo>
                  <a:pt x="1155148" y="25959"/>
                  <a:pt x="1114287" y="110994"/>
                  <a:pt x="1073426" y="196029"/>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829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8A29-4065-C44D-AAE3-B8CEABA80987}"/>
              </a:ext>
            </a:extLst>
          </p:cNvPr>
          <p:cNvSpPr>
            <a:spLocks noGrp="1"/>
          </p:cNvSpPr>
          <p:nvPr>
            <p:ph type="title"/>
          </p:nvPr>
        </p:nvSpPr>
        <p:spPr/>
        <p:txBody>
          <a:bodyPr/>
          <a:lstStyle/>
          <a:p>
            <a:r>
              <a:rPr lang="en-AU" dirty="0"/>
              <a:t>Longer Term Evolution</a:t>
            </a:r>
          </a:p>
        </p:txBody>
      </p:sp>
      <p:sp>
        <p:nvSpPr>
          <p:cNvPr id="3" name="Content Placeholder 2">
            <a:extLst>
              <a:ext uri="{FF2B5EF4-FFF2-40B4-BE49-F238E27FC236}">
                <a16:creationId xmlns:a16="http://schemas.microsoft.com/office/drawing/2014/main" id="{D253B494-E7A3-8148-B7A6-2D7C8520FD0B}"/>
              </a:ext>
            </a:extLst>
          </p:cNvPr>
          <p:cNvSpPr>
            <a:spLocks noGrp="1"/>
          </p:cNvSpPr>
          <p:nvPr>
            <p:ph idx="1"/>
          </p:nvPr>
        </p:nvSpPr>
        <p:spPr>
          <a:xfrm>
            <a:off x="838200" y="1855122"/>
            <a:ext cx="10515600" cy="4351338"/>
          </a:xfrm>
        </p:spPr>
        <p:txBody>
          <a:bodyPr>
            <a:normAutofit/>
          </a:bodyPr>
          <a:lstStyle/>
          <a:p>
            <a:pPr marL="0" indent="0">
              <a:buNone/>
            </a:pPr>
            <a:r>
              <a:rPr lang="en-AU" dirty="0"/>
              <a:t>Pushing EVERYTHING out of the network and over to applications</a:t>
            </a:r>
          </a:p>
          <a:p>
            <a:r>
              <a:rPr lang="en-AU" dirty="0"/>
              <a:t>Leave the public Internet’s role to simple end-to-end last mile transmission at scale</a:t>
            </a:r>
          </a:p>
          <a:p>
            <a:r>
              <a:rPr lang="en-AU" dirty="0"/>
              <a:t>Push service mediation roles out of the network and bring services towards consumers, using content distribution frameworks to distribute replicated servers and services</a:t>
            </a:r>
          </a:p>
          <a:p>
            <a:r>
              <a:rPr lang="en-AU" dirty="0"/>
              <a:t>T</a:t>
            </a:r>
            <a:r>
              <a:rPr lang="en-AU" b="1" dirty="0"/>
              <a:t>he application is becoming the service</a:t>
            </a:r>
            <a:r>
              <a:rPr lang="en-AU" dirty="0"/>
              <a:t>, rather than just a window to a remotely operated service</a:t>
            </a:r>
          </a:p>
        </p:txBody>
      </p:sp>
    </p:spTree>
    <p:extLst>
      <p:ext uri="{BB962C8B-B14F-4D97-AF65-F5344CB8AC3E}">
        <p14:creationId xmlns:p14="http://schemas.microsoft.com/office/powerpoint/2010/main" val="265997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3824-9148-5E47-A380-FB010DAB60E5}"/>
              </a:ext>
            </a:extLst>
          </p:cNvPr>
          <p:cNvSpPr>
            <a:spLocks noGrp="1"/>
          </p:cNvSpPr>
          <p:nvPr>
            <p:ph type="title"/>
          </p:nvPr>
        </p:nvSpPr>
        <p:spPr/>
        <p:txBody>
          <a:bodyPr/>
          <a:lstStyle/>
          <a:p>
            <a:r>
              <a:rPr lang="en-AU" dirty="0"/>
              <a:t>Evolutionary Shifts</a:t>
            </a:r>
          </a:p>
        </p:txBody>
      </p:sp>
      <p:sp>
        <p:nvSpPr>
          <p:cNvPr id="3" name="Content Placeholder 2">
            <a:extLst>
              <a:ext uri="{FF2B5EF4-FFF2-40B4-BE49-F238E27FC236}">
                <a16:creationId xmlns:a16="http://schemas.microsoft.com/office/drawing/2014/main" id="{F16D663B-13D3-1B43-82DF-0864B093F543}"/>
              </a:ext>
            </a:extLst>
          </p:cNvPr>
          <p:cNvSpPr>
            <a:spLocks noGrp="1"/>
          </p:cNvSpPr>
          <p:nvPr>
            <p:ph idx="1"/>
          </p:nvPr>
        </p:nvSpPr>
        <p:spPr/>
        <p:txBody>
          <a:bodyPr/>
          <a:lstStyle/>
          <a:p>
            <a:pPr marL="0" indent="0">
              <a:buNone/>
            </a:pPr>
            <a:r>
              <a:rPr lang="en-AU" dirty="0"/>
              <a:t>The key innovation of the Internet in the 1980’s was to push functionality out of the networks and into the connected hosts at the edge</a:t>
            </a:r>
          </a:p>
          <a:p>
            <a:pPr lvl="1"/>
            <a:r>
              <a:rPr lang="en-AU" dirty="0"/>
              <a:t>A simpler network allowed the network to scale at lower cost</a:t>
            </a:r>
          </a:p>
          <a:p>
            <a:pPr lvl="1"/>
            <a:r>
              <a:rPr lang="en-AU" dirty="0"/>
              <a:t>And scaling at the edge was a case of replication</a:t>
            </a:r>
          </a:p>
          <a:p>
            <a:pPr marL="0" indent="0">
              <a:buNone/>
            </a:pPr>
            <a:r>
              <a:rPr lang="en-AU" dirty="0"/>
              <a:t>We tied this together with a coherent address architecture</a:t>
            </a:r>
          </a:p>
        </p:txBody>
      </p:sp>
    </p:spTree>
    <p:extLst>
      <p:ext uri="{BB962C8B-B14F-4D97-AF65-F5344CB8AC3E}">
        <p14:creationId xmlns:p14="http://schemas.microsoft.com/office/powerpoint/2010/main" val="368138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BEC9-63B0-6762-C58B-1D7BED9B2227}"/>
              </a:ext>
            </a:extLst>
          </p:cNvPr>
          <p:cNvSpPr>
            <a:spLocks noGrp="1"/>
          </p:cNvSpPr>
          <p:nvPr>
            <p:ph type="title"/>
          </p:nvPr>
        </p:nvSpPr>
        <p:spPr/>
        <p:txBody>
          <a:bodyPr/>
          <a:lstStyle/>
          <a:p>
            <a:r>
              <a:rPr lang="en-AU" dirty="0"/>
              <a:t>Evolutionary Shifts</a:t>
            </a:r>
          </a:p>
        </p:txBody>
      </p:sp>
      <p:sp>
        <p:nvSpPr>
          <p:cNvPr id="3" name="Content Placeholder 2">
            <a:extLst>
              <a:ext uri="{FF2B5EF4-FFF2-40B4-BE49-F238E27FC236}">
                <a16:creationId xmlns:a16="http://schemas.microsoft.com/office/drawing/2014/main" id="{96718286-E56E-753A-41BF-25ACEC62B0B1}"/>
              </a:ext>
            </a:extLst>
          </p:cNvPr>
          <p:cNvSpPr>
            <a:spLocks noGrp="1"/>
          </p:cNvSpPr>
          <p:nvPr>
            <p:ph idx="1"/>
          </p:nvPr>
        </p:nvSpPr>
        <p:spPr/>
        <p:txBody>
          <a:bodyPr/>
          <a:lstStyle/>
          <a:p>
            <a:pPr marL="0" indent="0">
              <a:buNone/>
            </a:pPr>
            <a:r>
              <a:rPr lang="en-AU" dirty="0"/>
              <a:t>Today we are moving away from host-centric services to </a:t>
            </a:r>
            <a:r>
              <a:rPr lang="en-AU" b="1" dirty="0"/>
              <a:t>application-centric services</a:t>
            </a:r>
            <a:r>
              <a:rPr lang="en-AU" dirty="0"/>
              <a:t>, pushing services and functions away from hosts and platforms and into distributed shared state at the application level</a:t>
            </a:r>
          </a:p>
          <a:p>
            <a:pPr lvl="1"/>
            <a:r>
              <a:rPr lang="en-AU" dirty="0"/>
              <a:t>Services are defined by reference in a common name space</a:t>
            </a:r>
          </a:p>
          <a:p>
            <a:pPr lvl="1"/>
            <a:r>
              <a:rPr lang="en-AU" dirty="0"/>
              <a:t>Packet Addresses are just tokens used to guide packets through the underlying connectivity mesh</a:t>
            </a:r>
          </a:p>
          <a:p>
            <a:pPr marL="0" indent="0">
              <a:buNone/>
            </a:pPr>
            <a:r>
              <a:rPr lang="en-AU" dirty="0"/>
              <a:t>We tie all this together with a coherent name space – the DNS </a:t>
            </a:r>
          </a:p>
        </p:txBody>
      </p:sp>
    </p:spTree>
    <p:extLst>
      <p:ext uri="{BB962C8B-B14F-4D97-AF65-F5344CB8AC3E}">
        <p14:creationId xmlns:p14="http://schemas.microsoft.com/office/powerpoint/2010/main" val="164920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A223-4376-46B7-4885-AA6C3D191D30}"/>
              </a:ext>
            </a:extLst>
          </p:cNvPr>
          <p:cNvSpPr>
            <a:spLocks noGrp="1"/>
          </p:cNvSpPr>
          <p:nvPr>
            <p:ph type="title"/>
          </p:nvPr>
        </p:nvSpPr>
        <p:spPr/>
        <p:txBody>
          <a:bodyPr/>
          <a:lstStyle/>
          <a:p>
            <a:r>
              <a:rPr lang="en-US" dirty="0"/>
              <a:t>Longer Term Evolution</a:t>
            </a:r>
          </a:p>
        </p:txBody>
      </p:sp>
      <p:sp>
        <p:nvSpPr>
          <p:cNvPr id="3" name="Content Placeholder 2">
            <a:extLst>
              <a:ext uri="{FF2B5EF4-FFF2-40B4-BE49-F238E27FC236}">
                <a16:creationId xmlns:a16="http://schemas.microsoft.com/office/drawing/2014/main" id="{45C64840-120F-EC45-8F95-1729979A8EDD}"/>
              </a:ext>
            </a:extLst>
          </p:cNvPr>
          <p:cNvSpPr>
            <a:spLocks noGrp="1"/>
          </p:cNvSpPr>
          <p:nvPr>
            <p:ph idx="1"/>
          </p:nvPr>
        </p:nvSpPr>
        <p:spPr/>
        <p:txBody>
          <a:bodyPr/>
          <a:lstStyle/>
          <a:p>
            <a:r>
              <a:rPr lang="en-US" dirty="0"/>
              <a:t>The emerging infrastructure for network service is the name space</a:t>
            </a:r>
          </a:p>
          <a:p>
            <a:pPr lvl="1"/>
            <a:r>
              <a:rPr lang="en-US" dirty="0"/>
              <a:t>The identity space and associated authenticity credentials are now associated with service names, not IP addresses</a:t>
            </a:r>
          </a:p>
          <a:p>
            <a:pPr lvl="1"/>
            <a:r>
              <a:rPr lang="en-US" dirty="0"/>
              <a:t>DNS services now underpin and define the Internet environment</a:t>
            </a:r>
          </a:p>
          <a:p>
            <a:pPr lvl="1"/>
            <a:r>
              <a:rPr lang="en-US" dirty="0"/>
              <a:t>IP addresses are still topology tokens used to for packet forwarding – but the association between a service and an IP address token is dynamically defined by the DNS.</a:t>
            </a:r>
          </a:p>
          <a:p>
            <a:pPr lvl="1"/>
            <a:r>
              <a:rPr lang="en-US" dirty="0"/>
              <a:t>This has removed the pressure from the transition to IPv6, as the DNS masks over the dual stack nature of the underlying forwarding network</a:t>
            </a:r>
          </a:p>
        </p:txBody>
      </p:sp>
    </p:spTree>
    <p:extLst>
      <p:ext uri="{BB962C8B-B14F-4D97-AF65-F5344CB8AC3E}">
        <p14:creationId xmlns:p14="http://schemas.microsoft.com/office/powerpoint/2010/main" val="37508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Where now?</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r>
              <a:rPr lang="en-AU" dirty="0"/>
              <a:t>Today’s need is to scale the service environment with increased levels of orchestration of discrete elements, so that we can meet the scale and capacity of service delivery requirements that exceed individual platform capabilities</a:t>
            </a:r>
          </a:p>
          <a:p>
            <a:r>
              <a:rPr lang="en-AU" dirty="0"/>
              <a:t>This </a:t>
            </a:r>
            <a:r>
              <a:rPr lang="en-AU" b="1" dirty="0"/>
              <a:t>service level scaling </a:t>
            </a:r>
            <a:r>
              <a:rPr lang="en-AU" dirty="0"/>
              <a:t>challenge is what will likely absorb our attention in the coming decade or more</a:t>
            </a:r>
          </a:p>
          <a:p>
            <a:pPr marL="457200" lvl="1" indent="0">
              <a:buNone/>
            </a:pPr>
            <a:endParaRPr lang="en-AU" dirty="0"/>
          </a:p>
        </p:txBody>
      </p:sp>
    </p:spTree>
    <p:extLst>
      <p:ext uri="{BB962C8B-B14F-4D97-AF65-F5344CB8AC3E}">
        <p14:creationId xmlns:p14="http://schemas.microsoft.com/office/powerpoint/2010/main" val="3738630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607" y="2901160"/>
            <a:ext cx="4914900" cy="1325563"/>
          </a:xfrm>
        </p:spPr>
        <p:txBody>
          <a:bodyPr>
            <a:normAutofit/>
          </a:bodyPr>
          <a:lstStyle/>
          <a:p>
            <a:r>
              <a:rPr lang="en-US" sz="6400">
                <a:latin typeface="Max's Handwritin" charset="0"/>
                <a:ea typeface="Max's Handwritin" charset="0"/>
                <a:cs typeface="Max's Handwritin" charset="0"/>
              </a:rPr>
              <a:t>Thanks!</a:t>
            </a:r>
            <a:endParaRPr lang="en-US" sz="6400" dirty="0">
              <a:latin typeface="Max's Handwritin" charset="0"/>
              <a:ea typeface="Max's Handwritin" charset="0"/>
              <a:cs typeface="Max's Handwritin" charset="0"/>
            </a:endParaRPr>
          </a:p>
        </p:txBody>
      </p:sp>
    </p:spTree>
    <p:extLst>
      <p:ext uri="{BB962C8B-B14F-4D97-AF65-F5344CB8AC3E}">
        <p14:creationId xmlns:p14="http://schemas.microsoft.com/office/powerpoint/2010/main" val="313306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o still uses 56k modems, and why? | TechRadar">
            <a:extLst>
              <a:ext uri="{FF2B5EF4-FFF2-40B4-BE49-F238E27FC236}">
                <a16:creationId xmlns:a16="http://schemas.microsoft.com/office/drawing/2014/main" id="{29D8BA1D-B553-1341-8D26-1F67BB69F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697" y="4749417"/>
            <a:ext cx="2715171" cy="20363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394DA6-0DE6-4848-B0B8-82104920028A}"/>
              </a:ext>
            </a:extLst>
          </p:cNvPr>
          <p:cNvSpPr>
            <a:spLocks noGrp="1"/>
          </p:cNvSpPr>
          <p:nvPr>
            <p:ph type="title"/>
          </p:nvPr>
        </p:nvSpPr>
        <p:spPr/>
        <p:txBody>
          <a:bodyPr/>
          <a:lstStyle/>
          <a:p>
            <a:r>
              <a:rPr lang="en-AU" dirty="0"/>
              <a:t>Then we went client/server</a:t>
            </a:r>
          </a:p>
        </p:txBody>
      </p:sp>
      <p:sp>
        <p:nvSpPr>
          <p:cNvPr id="3" name="Content Placeholder 2">
            <a:extLst>
              <a:ext uri="{FF2B5EF4-FFF2-40B4-BE49-F238E27FC236}">
                <a16:creationId xmlns:a16="http://schemas.microsoft.com/office/drawing/2014/main" id="{79680622-5EB6-184C-9D73-1F20B015D41D}"/>
              </a:ext>
            </a:extLst>
          </p:cNvPr>
          <p:cNvSpPr>
            <a:spLocks noGrp="1"/>
          </p:cNvSpPr>
          <p:nvPr>
            <p:ph idx="1"/>
          </p:nvPr>
        </p:nvSpPr>
        <p:spPr>
          <a:xfrm>
            <a:off x="838200" y="1825625"/>
            <a:ext cx="7507014" cy="4375478"/>
          </a:xfrm>
        </p:spPr>
        <p:txBody>
          <a:bodyPr>
            <a:normAutofit lnSpcReduction="10000"/>
          </a:bodyPr>
          <a:lstStyle/>
          <a:p>
            <a:pPr marL="0" indent="0">
              <a:buNone/>
            </a:pPr>
            <a:r>
              <a:rPr lang="en-AU" dirty="0"/>
              <a:t>1990’s:</a:t>
            </a:r>
          </a:p>
          <a:p>
            <a:r>
              <a:rPr lang="en-AU" dirty="0"/>
              <a:t>The rise of the Personal Computer as the “customer’s computer”</a:t>
            </a:r>
          </a:p>
          <a:p>
            <a:r>
              <a:rPr lang="en-AU" dirty="0"/>
              <a:t>We started to make a distinction between “customers” and “network”</a:t>
            </a:r>
          </a:p>
          <a:p>
            <a:pPr lvl="1"/>
            <a:r>
              <a:rPr lang="en-AU" dirty="0"/>
              <a:t>The naming system was pulled into the network</a:t>
            </a:r>
          </a:p>
          <a:p>
            <a:pPr lvl="1"/>
            <a:r>
              <a:rPr lang="en-AU" dirty="0"/>
              <a:t>The routing system was pulled into the network</a:t>
            </a:r>
          </a:p>
          <a:p>
            <a:pPr lvl="1"/>
            <a:r>
              <a:rPr lang="en-AU" dirty="0"/>
              <a:t>Messaging, content and services were pulled into the network</a:t>
            </a:r>
          </a:p>
          <a:p>
            <a:r>
              <a:rPr lang="en-AU" dirty="0"/>
              <a:t>We created the asymmetric client/server network architecture for the Internet</a:t>
            </a:r>
          </a:p>
        </p:txBody>
      </p:sp>
      <p:pic>
        <p:nvPicPr>
          <p:cNvPr id="2050" name="Picture 2" descr="Personal Computer Components and Subsystems | Hardware Components | InformIT">
            <a:extLst>
              <a:ext uri="{FF2B5EF4-FFF2-40B4-BE49-F238E27FC236}">
                <a16:creationId xmlns:a16="http://schemas.microsoft.com/office/drawing/2014/main" id="{64881649-CECD-2A47-9E5D-F037649C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105" y="1982978"/>
            <a:ext cx="3260356" cy="29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0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3BB-BF57-9048-AC35-48CA4F232512}"/>
              </a:ext>
            </a:extLst>
          </p:cNvPr>
          <p:cNvSpPr>
            <a:spLocks noGrp="1"/>
          </p:cNvSpPr>
          <p:nvPr>
            <p:ph type="title"/>
          </p:nvPr>
        </p:nvSpPr>
        <p:spPr>
          <a:xfrm>
            <a:off x="838199" y="365125"/>
            <a:ext cx="11251325" cy="1325563"/>
          </a:xfrm>
        </p:spPr>
        <p:txBody>
          <a:bodyPr/>
          <a:lstStyle/>
          <a:p>
            <a:r>
              <a:rPr lang="en-AU" dirty="0"/>
              <a:t>Internet Infrastructure of 2000</a:t>
            </a:r>
          </a:p>
        </p:txBody>
      </p:sp>
      <p:sp>
        <p:nvSpPr>
          <p:cNvPr id="3" name="Content Placeholder 2">
            <a:extLst>
              <a:ext uri="{FF2B5EF4-FFF2-40B4-BE49-F238E27FC236}">
                <a16:creationId xmlns:a16="http://schemas.microsoft.com/office/drawing/2014/main" id="{3C78502B-9E35-D346-AE96-CE4CF56D00EA}"/>
              </a:ext>
            </a:extLst>
          </p:cNvPr>
          <p:cNvSpPr>
            <a:spLocks noGrp="1"/>
          </p:cNvSpPr>
          <p:nvPr>
            <p:ph idx="1"/>
          </p:nvPr>
        </p:nvSpPr>
        <p:spPr>
          <a:xfrm>
            <a:off x="638504" y="1804605"/>
            <a:ext cx="7675179" cy="4351338"/>
          </a:xfrm>
        </p:spPr>
        <p:txBody>
          <a:bodyPr>
            <a:normAutofit fontScale="92500" lnSpcReduction="20000"/>
          </a:bodyPr>
          <a:lstStyle/>
          <a:p>
            <a:pPr marL="0" indent="0">
              <a:buNone/>
            </a:pPr>
            <a:r>
              <a:rPr lang="en-AU" dirty="0"/>
              <a:t>Rapid expansion of network infrastructure in many directions:</a:t>
            </a:r>
          </a:p>
          <a:p>
            <a:r>
              <a:rPr lang="en-AU" dirty="0"/>
              <a:t>Exchanges, Peering Points and Gateways</a:t>
            </a:r>
          </a:p>
          <a:p>
            <a:r>
              <a:rPr lang="en-AU" dirty="0"/>
              <a:t>Transit and Traffic Engineering</a:t>
            </a:r>
          </a:p>
          <a:p>
            <a:r>
              <a:rPr lang="en-AU" dirty="0"/>
              <a:t>Data Centres and Service “Farms”</a:t>
            </a:r>
          </a:p>
          <a:p>
            <a:r>
              <a:rPr lang="en-AU" dirty="0"/>
              <a:t>Quality of Service Engineering</a:t>
            </a:r>
          </a:p>
          <a:p>
            <a:r>
              <a:rPr lang="en-AU" dirty="0"/>
              <a:t>MPLS, VPNs and related network segmentation approaches</a:t>
            </a:r>
          </a:p>
          <a:p>
            <a:r>
              <a:rPr lang="en-AU" dirty="0"/>
              <a:t>Mobility Support – Mobile Networks</a:t>
            </a:r>
          </a:p>
          <a:p>
            <a:r>
              <a:rPr lang="en-AU" dirty="0"/>
              <a:t>Customer Access Networks</a:t>
            </a:r>
          </a:p>
          <a:p>
            <a:r>
              <a:rPr lang="en-AU" dirty="0"/>
              <a:t>Content Distribution Networks</a:t>
            </a:r>
          </a:p>
        </p:txBody>
      </p:sp>
      <p:pic>
        <p:nvPicPr>
          <p:cNvPr id="4" name="Picture 3">
            <a:extLst>
              <a:ext uri="{FF2B5EF4-FFF2-40B4-BE49-F238E27FC236}">
                <a16:creationId xmlns:a16="http://schemas.microsoft.com/office/drawing/2014/main" id="{D7B1F71B-9AA1-014D-A571-B028B4869282}"/>
              </a:ext>
            </a:extLst>
          </p:cNvPr>
          <p:cNvPicPr>
            <a:picLocks noChangeAspect="1"/>
          </p:cNvPicPr>
          <p:nvPr/>
        </p:nvPicPr>
        <p:blipFill>
          <a:blip r:embed="rId2"/>
          <a:stretch>
            <a:fillRect/>
          </a:stretch>
        </p:blipFill>
        <p:spPr>
          <a:xfrm>
            <a:off x="8534400" y="2102069"/>
            <a:ext cx="3555125" cy="2370083"/>
          </a:xfrm>
          <a:prstGeom prst="rect">
            <a:avLst/>
          </a:prstGeom>
        </p:spPr>
      </p:pic>
    </p:spTree>
    <p:extLst>
      <p:ext uri="{BB962C8B-B14F-4D97-AF65-F5344CB8AC3E}">
        <p14:creationId xmlns:p14="http://schemas.microsoft.com/office/powerpoint/2010/main" val="16330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1101-7E63-D643-8AFC-CA6194119524}"/>
              </a:ext>
            </a:extLst>
          </p:cNvPr>
          <p:cNvSpPr>
            <a:spLocks noGrp="1"/>
          </p:cNvSpPr>
          <p:nvPr>
            <p:ph type="title"/>
          </p:nvPr>
        </p:nvSpPr>
        <p:spPr/>
        <p:txBody>
          <a:bodyPr/>
          <a:lstStyle/>
          <a:p>
            <a:r>
              <a:rPr lang="en-AU" dirty="0"/>
              <a:t>Aren’t these all “different” networks?</a:t>
            </a:r>
          </a:p>
        </p:txBody>
      </p:sp>
      <p:sp>
        <p:nvSpPr>
          <p:cNvPr id="3" name="Content Placeholder 2">
            <a:extLst>
              <a:ext uri="{FF2B5EF4-FFF2-40B4-BE49-F238E27FC236}">
                <a16:creationId xmlns:a16="http://schemas.microsoft.com/office/drawing/2014/main" id="{E3DD36D8-525D-8844-903D-B9C56527A74A}"/>
              </a:ext>
            </a:extLst>
          </p:cNvPr>
          <p:cNvSpPr>
            <a:spLocks noGrp="1"/>
          </p:cNvSpPr>
          <p:nvPr>
            <p:ph idx="1"/>
          </p:nvPr>
        </p:nvSpPr>
        <p:spPr/>
        <p:txBody>
          <a:bodyPr/>
          <a:lstStyle/>
          <a:p>
            <a:r>
              <a:rPr lang="en-AU" dirty="0"/>
              <a:t>Well, yes, they are!</a:t>
            </a:r>
          </a:p>
          <a:p>
            <a:r>
              <a:rPr lang="en-AU" dirty="0"/>
              <a:t>The true genius of the Internet was to separate the service environment from the transmission technology</a:t>
            </a:r>
          </a:p>
          <a:p>
            <a:pPr lvl="1"/>
            <a:r>
              <a:rPr lang="en-AU" dirty="0"/>
              <a:t>Each time we invented a new comms technology we could just “map” the Internet onto it </a:t>
            </a:r>
          </a:p>
          <a:p>
            <a:pPr lvl="1"/>
            <a:r>
              <a:rPr lang="en-AU" dirty="0"/>
              <a:t>This preserved the value of the investment in “the Internet” across successive generations of comms technologies</a:t>
            </a:r>
          </a:p>
        </p:txBody>
      </p:sp>
    </p:spTree>
    <p:extLst>
      <p:ext uri="{BB962C8B-B14F-4D97-AF65-F5344CB8AC3E}">
        <p14:creationId xmlns:p14="http://schemas.microsoft.com/office/powerpoint/2010/main" val="243642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A66A-DF8F-344C-A990-5A9687F287AD}"/>
              </a:ext>
            </a:extLst>
          </p:cNvPr>
          <p:cNvSpPr>
            <a:spLocks noGrp="1"/>
          </p:cNvSpPr>
          <p:nvPr>
            <p:ph type="title"/>
          </p:nvPr>
        </p:nvSpPr>
        <p:spPr/>
        <p:txBody>
          <a:bodyPr/>
          <a:lstStyle/>
          <a:p>
            <a:r>
              <a:rPr lang="en-AU" dirty="0"/>
              <a:t>What about the coming decade?</a:t>
            </a:r>
          </a:p>
        </p:txBody>
      </p:sp>
      <p:sp>
        <p:nvSpPr>
          <p:cNvPr id="3" name="Content Placeholder 2">
            <a:extLst>
              <a:ext uri="{FF2B5EF4-FFF2-40B4-BE49-F238E27FC236}">
                <a16:creationId xmlns:a16="http://schemas.microsoft.com/office/drawing/2014/main" id="{4228E0B8-D698-614B-964B-48F3268A4EF6}"/>
              </a:ext>
            </a:extLst>
          </p:cNvPr>
          <p:cNvSpPr>
            <a:spLocks noGrp="1"/>
          </p:cNvSpPr>
          <p:nvPr>
            <p:ph idx="1"/>
          </p:nvPr>
        </p:nvSpPr>
        <p:spPr/>
        <p:txBody>
          <a:bodyPr/>
          <a:lstStyle/>
          <a:p>
            <a:r>
              <a:rPr lang="en-AU" dirty="0"/>
              <a:t>The seeds of the dominant factors of the future environment are probably with us today</a:t>
            </a:r>
          </a:p>
          <a:p>
            <a:r>
              <a:rPr lang="en-AU" dirty="0"/>
              <a:t>The problem is that a lot of other seeds are here as well, and sifting out the significant from the merely distracting is the challenge</a:t>
            </a:r>
          </a:p>
          <a:p>
            <a:r>
              <a:rPr lang="en-AU" dirty="0"/>
              <a:t>With that in mind lets work out the big drivers that got us to today’s environment…</a:t>
            </a:r>
          </a:p>
        </p:txBody>
      </p:sp>
    </p:spTree>
    <p:extLst>
      <p:ext uri="{BB962C8B-B14F-4D97-AF65-F5344CB8AC3E}">
        <p14:creationId xmlns:p14="http://schemas.microsoft.com/office/powerpoint/2010/main" val="286466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FF92-45B5-C954-3D57-3483026C2025}"/>
              </a:ext>
            </a:extLst>
          </p:cNvPr>
          <p:cNvSpPr>
            <a:spLocks noGrp="1"/>
          </p:cNvSpPr>
          <p:nvPr>
            <p:ph type="title"/>
          </p:nvPr>
        </p:nvSpPr>
        <p:spPr/>
        <p:txBody>
          <a:bodyPr/>
          <a:lstStyle/>
          <a:p>
            <a:r>
              <a:rPr lang="en-AU" dirty="0"/>
              <a:t>Abundant Capacity</a:t>
            </a:r>
          </a:p>
        </p:txBody>
      </p:sp>
      <p:pic>
        <p:nvPicPr>
          <p:cNvPr id="5" name="Content Placeholder 4">
            <a:extLst>
              <a:ext uri="{FF2B5EF4-FFF2-40B4-BE49-F238E27FC236}">
                <a16:creationId xmlns:a16="http://schemas.microsoft.com/office/drawing/2014/main" id="{E7C1F9BB-FEE5-8032-1445-31D140E73E01}"/>
              </a:ext>
            </a:extLst>
          </p:cNvPr>
          <p:cNvPicPr>
            <a:picLocks noGrp="1" noChangeAspect="1"/>
          </p:cNvPicPr>
          <p:nvPr>
            <p:ph idx="1"/>
          </p:nvPr>
        </p:nvPicPr>
        <p:blipFill>
          <a:blip r:embed="rId2"/>
          <a:stretch>
            <a:fillRect/>
          </a:stretch>
        </p:blipFill>
        <p:spPr>
          <a:xfrm>
            <a:off x="4825379" y="1965228"/>
            <a:ext cx="6450128" cy="4351338"/>
          </a:xfrm>
        </p:spPr>
      </p:pic>
      <p:sp>
        <p:nvSpPr>
          <p:cNvPr id="6" name="TextBox 5">
            <a:extLst>
              <a:ext uri="{FF2B5EF4-FFF2-40B4-BE49-F238E27FC236}">
                <a16:creationId xmlns:a16="http://schemas.microsoft.com/office/drawing/2014/main" id="{C22D6E82-C2FF-AF34-14EB-B39E137D27C2}"/>
              </a:ext>
            </a:extLst>
          </p:cNvPr>
          <p:cNvSpPr txBox="1"/>
          <p:nvPr/>
        </p:nvSpPr>
        <p:spPr>
          <a:xfrm>
            <a:off x="8229600" y="6407780"/>
            <a:ext cx="1321196" cy="200055"/>
          </a:xfrm>
          <a:prstGeom prst="rect">
            <a:avLst/>
          </a:prstGeom>
          <a:noFill/>
        </p:spPr>
        <p:txBody>
          <a:bodyPr wrap="none" rtlCol="0">
            <a:spAutoFit/>
          </a:bodyPr>
          <a:lstStyle/>
          <a:p>
            <a:r>
              <a:rPr lang="en-AU" sz="700" dirty="0"/>
              <a:t>https://</a:t>
            </a:r>
            <a:r>
              <a:rPr lang="en-AU" sz="700" dirty="0" err="1"/>
              <a:t>www.ncbi.nlm.nih.gov</a:t>
            </a:r>
            <a:r>
              <a:rPr lang="en-AU" sz="700" dirty="0"/>
              <a:t>/</a:t>
            </a:r>
          </a:p>
        </p:txBody>
      </p:sp>
      <p:sp>
        <p:nvSpPr>
          <p:cNvPr id="7" name="TextBox 6">
            <a:extLst>
              <a:ext uri="{FF2B5EF4-FFF2-40B4-BE49-F238E27FC236}">
                <a16:creationId xmlns:a16="http://schemas.microsoft.com/office/drawing/2014/main" id="{6EEC2057-2D5F-5546-61E6-F44315589E7E}"/>
              </a:ext>
            </a:extLst>
          </p:cNvPr>
          <p:cNvSpPr txBox="1"/>
          <p:nvPr/>
        </p:nvSpPr>
        <p:spPr>
          <a:xfrm>
            <a:off x="1116824" y="3950767"/>
            <a:ext cx="2957259" cy="1477328"/>
          </a:xfrm>
          <a:prstGeom prst="rect">
            <a:avLst/>
          </a:prstGeom>
          <a:noFill/>
        </p:spPr>
        <p:txBody>
          <a:bodyPr wrap="square" rtlCol="0">
            <a:spAutoFit/>
          </a:bodyPr>
          <a:lstStyle/>
          <a:p>
            <a:r>
              <a:rPr lang="en-AU" dirty="0"/>
              <a:t>Fibre cables continue to deliver massive capacity increases within relatively constant unit cost of deployment</a:t>
            </a:r>
          </a:p>
        </p:txBody>
      </p:sp>
    </p:spTree>
    <p:extLst>
      <p:ext uri="{BB962C8B-B14F-4D97-AF65-F5344CB8AC3E}">
        <p14:creationId xmlns:p14="http://schemas.microsoft.com/office/powerpoint/2010/main" val="302948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6FEC-8520-03D1-726A-E03C3DC8A649}"/>
              </a:ext>
            </a:extLst>
          </p:cNvPr>
          <p:cNvSpPr>
            <a:spLocks noGrp="1"/>
          </p:cNvSpPr>
          <p:nvPr>
            <p:ph type="title"/>
          </p:nvPr>
        </p:nvSpPr>
        <p:spPr/>
        <p:txBody>
          <a:bodyPr/>
          <a:lstStyle/>
          <a:p>
            <a:r>
              <a:rPr lang="en-AU" dirty="0"/>
              <a:t>Abundant Compute Power</a:t>
            </a:r>
          </a:p>
        </p:txBody>
      </p:sp>
      <p:pic>
        <p:nvPicPr>
          <p:cNvPr id="6" name="Content Placeholder 5">
            <a:extLst>
              <a:ext uri="{FF2B5EF4-FFF2-40B4-BE49-F238E27FC236}">
                <a16:creationId xmlns:a16="http://schemas.microsoft.com/office/drawing/2014/main" id="{4F51B653-8B64-060B-82F5-6673BBDC9E40}"/>
              </a:ext>
            </a:extLst>
          </p:cNvPr>
          <p:cNvPicPr>
            <a:picLocks noGrp="1" noChangeAspect="1"/>
          </p:cNvPicPr>
          <p:nvPr>
            <p:ph idx="1"/>
          </p:nvPr>
        </p:nvPicPr>
        <p:blipFill>
          <a:blip r:embed="rId2"/>
          <a:stretch>
            <a:fillRect/>
          </a:stretch>
        </p:blipFill>
        <p:spPr>
          <a:xfrm>
            <a:off x="2408153" y="1554040"/>
            <a:ext cx="6519462" cy="4823528"/>
          </a:xfrm>
        </p:spPr>
      </p:pic>
      <p:sp>
        <p:nvSpPr>
          <p:cNvPr id="4" name="TextBox 3">
            <a:extLst>
              <a:ext uri="{FF2B5EF4-FFF2-40B4-BE49-F238E27FC236}">
                <a16:creationId xmlns:a16="http://schemas.microsoft.com/office/drawing/2014/main" id="{CDC9DEF8-D3FC-3A33-3778-B20F0A256791}"/>
              </a:ext>
            </a:extLst>
          </p:cNvPr>
          <p:cNvSpPr txBox="1"/>
          <p:nvPr/>
        </p:nvSpPr>
        <p:spPr>
          <a:xfrm>
            <a:off x="5004769" y="6435701"/>
            <a:ext cx="5228135" cy="338554"/>
          </a:xfrm>
          <a:prstGeom prst="rect">
            <a:avLst/>
          </a:prstGeom>
          <a:noFill/>
        </p:spPr>
        <p:txBody>
          <a:bodyPr wrap="square" rtlCol="0">
            <a:spAutoFit/>
          </a:bodyPr>
          <a:lstStyle/>
          <a:p>
            <a:r>
              <a:rPr lang="en-AU" sz="800" dirty="0"/>
              <a:t>By Max </a:t>
            </a:r>
            <a:r>
              <a:rPr lang="en-AU" sz="800" dirty="0" err="1"/>
              <a:t>Roser</a:t>
            </a:r>
            <a:r>
              <a:rPr lang="en-AU" sz="800" dirty="0"/>
              <a:t>, Hannah Ritchie - https://</a:t>
            </a:r>
            <a:r>
              <a:rPr lang="en-AU" sz="800" dirty="0" err="1"/>
              <a:t>ourworldindata.org</a:t>
            </a:r>
            <a:r>
              <a:rPr lang="en-AU" sz="800" dirty="0"/>
              <a:t>/uploads/2020/11/Transistor-Count-over-</a:t>
            </a:r>
            <a:r>
              <a:rPr lang="en-AU" sz="800" dirty="0" err="1"/>
              <a:t>time.png</a:t>
            </a:r>
            <a:r>
              <a:rPr lang="en-AU" sz="800" dirty="0"/>
              <a:t>, CC BY 4.0, https://</a:t>
            </a:r>
            <a:r>
              <a:rPr lang="en-AU" sz="800" dirty="0" err="1"/>
              <a:t>commons.wikimedia.org</a:t>
            </a:r>
            <a:r>
              <a:rPr lang="en-AU" sz="800" dirty="0"/>
              <a:t>/w/</a:t>
            </a:r>
            <a:r>
              <a:rPr lang="en-AU" sz="800" dirty="0" err="1"/>
              <a:t>index.php?curid</a:t>
            </a:r>
            <a:r>
              <a:rPr lang="en-AU" sz="800" dirty="0"/>
              <a:t>=98219918</a:t>
            </a:r>
          </a:p>
        </p:txBody>
      </p:sp>
    </p:spTree>
    <p:extLst>
      <p:ext uri="{BB962C8B-B14F-4D97-AF65-F5344CB8AC3E}">
        <p14:creationId xmlns:p14="http://schemas.microsoft.com/office/powerpoint/2010/main" val="107123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3484-ED09-164C-BA1E-3421EB4C5320}"/>
              </a:ext>
            </a:extLst>
          </p:cNvPr>
          <p:cNvSpPr>
            <a:spLocks noGrp="1"/>
          </p:cNvSpPr>
          <p:nvPr>
            <p:ph type="title"/>
          </p:nvPr>
        </p:nvSpPr>
        <p:spPr/>
        <p:txBody>
          <a:bodyPr/>
          <a:lstStyle/>
          <a:p>
            <a:r>
              <a:rPr lang="en-AU" dirty="0"/>
              <a:t>Abundant Storage</a:t>
            </a:r>
          </a:p>
        </p:txBody>
      </p:sp>
      <p:pic>
        <p:nvPicPr>
          <p:cNvPr id="6" name="Content Placeholder 5">
            <a:extLst>
              <a:ext uri="{FF2B5EF4-FFF2-40B4-BE49-F238E27FC236}">
                <a16:creationId xmlns:a16="http://schemas.microsoft.com/office/drawing/2014/main" id="{07E4BE5D-91B0-811A-A633-6D50A56637EA}"/>
              </a:ext>
            </a:extLst>
          </p:cNvPr>
          <p:cNvPicPr>
            <a:picLocks noGrp="1" noChangeAspect="1"/>
          </p:cNvPicPr>
          <p:nvPr>
            <p:ph idx="1"/>
          </p:nvPr>
        </p:nvPicPr>
        <p:blipFill>
          <a:blip r:embed="rId2"/>
          <a:stretch>
            <a:fillRect/>
          </a:stretch>
        </p:blipFill>
        <p:spPr>
          <a:xfrm>
            <a:off x="2240290" y="1591475"/>
            <a:ext cx="7336780" cy="4585488"/>
          </a:xfrm>
        </p:spPr>
      </p:pic>
      <p:sp>
        <p:nvSpPr>
          <p:cNvPr id="4" name="TextBox 3">
            <a:extLst>
              <a:ext uri="{FF2B5EF4-FFF2-40B4-BE49-F238E27FC236}">
                <a16:creationId xmlns:a16="http://schemas.microsoft.com/office/drawing/2014/main" id="{4038A462-2C9C-6650-6B69-4A691E4663A7}"/>
              </a:ext>
            </a:extLst>
          </p:cNvPr>
          <p:cNvSpPr txBox="1"/>
          <p:nvPr/>
        </p:nvSpPr>
        <p:spPr>
          <a:xfrm>
            <a:off x="5409618" y="6456641"/>
            <a:ext cx="5630067" cy="253916"/>
          </a:xfrm>
          <a:prstGeom prst="rect">
            <a:avLst/>
          </a:prstGeom>
          <a:noFill/>
        </p:spPr>
        <p:txBody>
          <a:bodyPr wrap="none" rtlCol="0">
            <a:spAutoFit/>
          </a:bodyPr>
          <a:lstStyle/>
          <a:p>
            <a:r>
              <a:rPr lang="en-AU" sz="1050" dirty="0"/>
              <a:t>http://</a:t>
            </a:r>
            <a:r>
              <a:rPr lang="en-AU" sz="1050" dirty="0" err="1"/>
              <a:t>aiimpacts.org</a:t>
            </a:r>
            <a:r>
              <a:rPr lang="en-AU" sz="1050" dirty="0"/>
              <a:t>/wp-content/uploads/2015/07/storage_memory_prices_large-_hblok.net_.</a:t>
            </a:r>
            <a:r>
              <a:rPr lang="en-AU" sz="1050" dirty="0" err="1"/>
              <a:t>png</a:t>
            </a:r>
            <a:endParaRPr lang="en-AU" sz="1050" dirty="0"/>
          </a:p>
        </p:txBody>
      </p:sp>
    </p:spTree>
    <p:extLst>
      <p:ext uri="{BB962C8B-B14F-4D97-AF65-F5344CB8AC3E}">
        <p14:creationId xmlns:p14="http://schemas.microsoft.com/office/powerpoint/2010/main" val="1790391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3587</TotalTime>
  <Words>1364</Words>
  <Application>Microsoft Macintosh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AhnbergHand</vt:lpstr>
      <vt:lpstr>Arial</vt:lpstr>
      <vt:lpstr>Calibri</vt:lpstr>
      <vt:lpstr>Calibri Light</vt:lpstr>
      <vt:lpstr>Max's Handwritin</vt:lpstr>
      <vt:lpstr>Powderfinger Type</vt:lpstr>
      <vt:lpstr>Office Theme</vt:lpstr>
      <vt:lpstr>Internet Evolution (and IPv6)</vt:lpstr>
      <vt:lpstr>The Internet was so simple…</vt:lpstr>
      <vt:lpstr>Then we went client/server</vt:lpstr>
      <vt:lpstr>Internet Infrastructure of 2000</vt:lpstr>
      <vt:lpstr>Aren’t these all “different” networks?</vt:lpstr>
      <vt:lpstr>What about the coming decade?</vt:lpstr>
      <vt:lpstr>Abundant Capacity</vt:lpstr>
      <vt:lpstr>Abundant Compute Power</vt:lpstr>
      <vt:lpstr>Abundant Storage</vt:lpstr>
      <vt:lpstr>What’s driving change? </vt:lpstr>
      <vt:lpstr>How have we used this abundance?</vt:lpstr>
      <vt:lpstr>Bigger</vt:lpstr>
      <vt:lpstr>Faster</vt:lpstr>
      <vt:lpstr>Cheaper</vt:lpstr>
      <vt:lpstr>So it’s all good!</vt:lpstr>
      <vt:lpstr>Not Quite</vt:lpstr>
      <vt:lpstr>Internet Scaling</vt:lpstr>
      <vt:lpstr>Internet Scaling</vt:lpstr>
      <vt:lpstr>Internet Scaling</vt:lpstr>
      <vt:lpstr>Internet Scaling</vt:lpstr>
      <vt:lpstr>Which might help to explain India’s dramatic move to IPv6</vt:lpstr>
      <vt:lpstr>And China’s IPv6 efforts</vt:lpstr>
      <vt:lpstr>Longer Term Evolution</vt:lpstr>
      <vt:lpstr>Evolutionary Shifts</vt:lpstr>
      <vt:lpstr>Evolutionary Shifts</vt:lpstr>
      <vt:lpstr>Longer Term Evolution</vt:lpstr>
      <vt:lpstr>Where now?</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23</cp:revision>
  <cp:lastPrinted>2025-09-02T22:18:44Z</cp:lastPrinted>
  <dcterms:created xsi:type="dcterms:W3CDTF">2021-10-11T19:39:17Z</dcterms:created>
  <dcterms:modified xsi:type="dcterms:W3CDTF">2025-10-28T20:02:45Z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2025-09-02T00:54:56Z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28937b5f-db4d-4de3-985e-85ebf6536c38</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